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omments/modernComment_108_57FE99A.xml" ContentType="application/vnd.ms-powerpoint.comments+xml"/>
  <Override PartName="/ppt/comments/modernComment_10D_5C9CF48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35" r:id="rId2"/>
    <p:sldMasterId id="2147483737" r:id="rId3"/>
    <p:sldMasterId id="2147483720" r:id="rId4"/>
  </p:sldMasterIdLst>
  <p:notesMasterIdLst>
    <p:notesMasterId r:id="rId28"/>
  </p:notesMasterIdLst>
  <p:handoutMasterIdLst>
    <p:handoutMasterId r:id="rId29"/>
  </p:handoutMasterIdLst>
  <p:sldIdLst>
    <p:sldId id="258" r:id="rId5"/>
    <p:sldId id="281" r:id="rId6"/>
    <p:sldId id="261" r:id="rId7"/>
    <p:sldId id="270" r:id="rId8"/>
    <p:sldId id="262" r:id="rId9"/>
    <p:sldId id="280" r:id="rId10"/>
    <p:sldId id="263" r:id="rId11"/>
    <p:sldId id="264" r:id="rId12"/>
    <p:sldId id="265" r:id="rId13"/>
    <p:sldId id="266" r:id="rId14"/>
    <p:sldId id="269" r:id="rId15"/>
    <p:sldId id="284" r:id="rId16"/>
    <p:sldId id="267" r:id="rId17"/>
    <p:sldId id="268" r:id="rId18"/>
    <p:sldId id="275" r:id="rId19"/>
    <p:sldId id="276" r:id="rId20"/>
    <p:sldId id="272" r:id="rId21"/>
    <p:sldId id="277" r:id="rId22"/>
    <p:sldId id="279" r:id="rId23"/>
    <p:sldId id="282" r:id="rId24"/>
    <p:sldId id="283" r:id="rId25"/>
    <p:sldId id="260" r:id="rId26"/>
    <p:sldId id="259"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6E1315-5E41-3FEB-E672-2F196B2C49C8}" name="VERONIQUE Vincent" initials="VV" userId="S::vincent.veronique@collectivitedemartinique.mq::d3deaf55-19a9-441e-9c97-c40f934cfb28" providerId="AD"/>
  <p188:author id="{7A92BB51-B69E-9A04-26F9-93ACC8EBB823}" name="MAGIT Mariette" initials="MM" userId="S::mariette.magit@collectivitedemartinique.mq::b2630125-d0f6-49de-8e85-3b8531d00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4031F-D1CB-1CA8-18E1-658C86868AFE}" v="1905" dt="2026-06-03T18:23:22.952"/>
    <p1510:client id="{01BC999F-88B6-A9AA-6128-5EEDD672DBED}" v="344" dt="2026-06-03T17:30:30.901"/>
    <p1510:client id="{1CC986BE-7914-BCA2-4017-7B8B767282FA}" v="835" dt="2026-06-02T21:13:37.177"/>
    <p1510:client id="{CBCF16E1-4E51-EC03-7665-2BA8DC80047F}" v="1" dt="2026-06-01T18:27:42.512"/>
    <p1510:client id="{BEE42C4C-21A4-D227-2214-5CAC2D0E4D10}" v="566" dt="2026-06-03T18:12:25.926"/>
    <p1510:client id="{4F31D2F1-FCC4-6465-C49A-D5D5E0985758}" v="152" dt="2026-06-03T16:40:06.675"/>
    <p1510:client id="{E5CCA0E0-8806-0B92-87F8-029FF990A00A}" v="368" dt="2026-06-02T21:13:59.285"/>
    <p1510:client id="{D8DA9BB2-892F-1C74-4CA6-AAAEA82E190E}" v="97" dt="2026-06-03T17:40:54.22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omments/modernComment_108_57FE99A.xml><?xml version="1.0" encoding="utf-8"?>
<p188:cmLst xmlns:a="http://schemas.openxmlformats.org/drawingml/2006/main" xmlns:r="http://schemas.openxmlformats.org/officeDocument/2006/relationships" xmlns:p188="http://schemas.microsoft.com/office/powerpoint/2018/8/main">
  <p188:cm id="{B5C38761-574F-4DB6-902D-AD2C3B10C634}" authorId="{7A92BB51-B69E-9A04-26F9-93ACC8EBB823}" created="2026-06-01T13:23:18.664">
    <pc:sldMkLst xmlns:pc="http://schemas.microsoft.com/office/powerpoint/2013/main/command">
      <pc:docMk/>
      <pc:sldMk cId="92268954" sldId="264"/>
    </pc:sldMkLst>
    <p188:txBody>
      <a:bodyPr/>
      <a:lstStyle/>
      <a:p>
        <a:r>
          <a:rPr lang="fr-FR"/>
          <a:t>Les 2 tableaux ne sont pas identiques il manque 1 colonne sur l'autre tableau</a:t>
        </a:r>
      </a:p>
    </p188:txBody>
  </p188:cm>
</p188:cmLst>
</file>

<file path=ppt/comments/modernComment_10D_5C9CF488.xml><?xml version="1.0" encoding="utf-8"?>
<p188:cmLst xmlns:a="http://schemas.openxmlformats.org/drawingml/2006/main" xmlns:r="http://schemas.openxmlformats.org/officeDocument/2006/relationships" xmlns:p188="http://schemas.microsoft.com/office/powerpoint/2018/8/main">
  <p188:cm id="{C4275067-7B2D-45C7-91AD-5BCB0645AC6D}" authorId="{7A92BB51-B69E-9A04-26F9-93ACC8EBB823}" created="2026-06-01T13:40:24.685">
    <pc:sldMkLst xmlns:pc="http://schemas.microsoft.com/office/powerpoint/2013/main/command">
      <pc:docMk/>
      <pc:sldMk cId="1553790088" sldId="269"/>
    </pc:sldMkLst>
    <p188:replyLst>
      <p188:reply id="{1929F76E-EEE6-4CB5-834D-799970134D37}" authorId="{1A6E1315-5E41-3FEB-E672-2F196B2C49C8}" created="2026-06-01T13:51:31.384">
        <p188:txBody>
          <a:bodyPr/>
          <a:lstStyle/>
          <a:p>
            <a:r>
              <a:rPr lang="fr-FR"/>
              <a:t>pour l'IFREMER on n'a pas les montants et pour les Anses d'Arlets on n'a pas les montants définitifs, est-ce qu'il faut afficher quand même?</a:t>
            </a:r>
          </a:p>
        </p188:txBody>
      </p188:reply>
    </p188:replyLst>
    <p188:txBody>
      <a:bodyPr/>
      <a:lstStyle/>
      <a:p>
        <a:r>
          <a:rPr lang="fr-FR"/>
          <a:t>il serait intéressant d'afficher le montant total prévisionnel attendu</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8CFB0-2E15-410C-97ED-F8285F22838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38245163-5102-45BF-8E3D-5D3E8C816F7A}">
      <dgm:prSet phldrT="[Texte]" phldr="0"/>
      <dgm:spPr/>
      <dgm:t>
        <a:bodyPr/>
        <a:lstStyle/>
        <a:p>
          <a:pPr rtl="0"/>
          <a:r>
            <a:rPr lang="fr-FR" b="1" u="sng" dirty="0">
              <a:latin typeface="Calibri Light" panose="020F0302020204030204"/>
            </a:rPr>
            <a:t>Perspectives de programmation </a:t>
          </a:r>
          <a:endParaRPr lang="fr-FR" b="1" u="sng" dirty="0"/>
        </a:p>
      </dgm:t>
    </dgm:pt>
    <dgm:pt modelId="{2C08365E-4FDB-4DFF-9B15-9C776F362AD5}" type="parTrans" cxnId="{9003EC4F-00C3-420B-81A1-D9C825AD8974}">
      <dgm:prSet/>
      <dgm:spPr/>
      <dgm:t>
        <a:bodyPr/>
        <a:lstStyle/>
        <a:p>
          <a:endParaRPr lang="fr-FR"/>
        </a:p>
      </dgm:t>
    </dgm:pt>
    <dgm:pt modelId="{31EABF6F-6CE0-4488-A28F-61307C64ABF9}" type="sibTrans" cxnId="{9003EC4F-00C3-420B-81A1-D9C825AD8974}">
      <dgm:prSet/>
      <dgm:spPr/>
      <dgm:t>
        <a:bodyPr/>
        <a:lstStyle/>
        <a:p>
          <a:endParaRPr lang="fr-FR"/>
        </a:p>
      </dgm:t>
    </dgm:pt>
    <dgm:pt modelId="{7A105E69-3B84-44F1-A035-FC13962F1CC2}">
      <dgm:prSet phldrT="[Texte]" phldr="0"/>
      <dgm:spPr/>
      <dgm:t>
        <a:bodyPr/>
        <a:lstStyle/>
        <a:p>
          <a:pPr rtl="0">
            <a:buFont typeface="Wingdings" panose="05000000000000000000" pitchFamily="2" charset="2"/>
            <a:buChar char="q"/>
          </a:pPr>
          <a:r>
            <a:rPr lang="fr-FR" b="1" dirty="0">
              <a:latin typeface="Calibri Light" panose="020F0302020204030204"/>
            </a:rPr>
            <a:t> OS 1.1.1 Modernisation équipements Ville des Anses d'</a:t>
          </a:r>
          <a:r>
            <a:rPr lang="fr-FR" b="1" dirty="0" err="1">
              <a:latin typeface="Calibri Light" panose="020F0302020204030204"/>
            </a:rPr>
            <a:t>Arlets</a:t>
          </a:r>
          <a:r>
            <a:rPr lang="fr-FR" b="1" dirty="0">
              <a:latin typeface="Calibri Light" panose="020F0302020204030204"/>
            </a:rPr>
            <a:t> </a:t>
          </a:r>
          <a:r>
            <a:rPr lang="fr-FR" sz="1000" b="0" dirty="0">
              <a:latin typeface="Leelawadee"/>
              <a:cs typeface="Leelawadee"/>
            </a:rPr>
            <a:t> ± 600 K€</a:t>
          </a:r>
        </a:p>
      </dgm:t>
    </dgm:pt>
    <dgm:pt modelId="{DEB25A97-4B89-43FD-AF46-C3BECE7209A3}" type="parTrans" cxnId="{CA611F77-E399-4AE9-B211-744005045127}">
      <dgm:prSet/>
      <dgm:spPr/>
      <dgm:t>
        <a:bodyPr/>
        <a:lstStyle/>
        <a:p>
          <a:endParaRPr lang="fr-FR"/>
        </a:p>
      </dgm:t>
    </dgm:pt>
    <dgm:pt modelId="{45264AC8-1D93-461F-8BFA-C8B51A27B7A2}" type="sibTrans" cxnId="{CA611F77-E399-4AE9-B211-744005045127}">
      <dgm:prSet/>
      <dgm:spPr/>
      <dgm:t>
        <a:bodyPr/>
        <a:lstStyle/>
        <a:p>
          <a:endParaRPr lang="fr-FR"/>
        </a:p>
      </dgm:t>
    </dgm:pt>
    <dgm:pt modelId="{C7D88376-98A3-468D-9790-144377708799}">
      <dgm:prSet phldrT="[Texte]" phldr="0"/>
      <dgm:spPr/>
      <dgm:t>
        <a:bodyPr/>
        <a:lstStyle/>
        <a:p>
          <a:pPr rtl="0">
            <a:buFont typeface="Wingdings" panose="05000000000000000000" pitchFamily="2" charset="2"/>
            <a:buChar char="q"/>
          </a:pPr>
          <a:r>
            <a:rPr lang="fr-FR" sz="1100" dirty="0">
              <a:latin typeface="Calibri"/>
              <a:ea typeface="Calibri"/>
              <a:cs typeface="Calibri"/>
            </a:rPr>
            <a:t> OS 1.1.6 "AAP Riches </a:t>
          </a:r>
          <a:r>
            <a:rPr lang="fr-FR" sz="1100" dirty="0" err="1">
              <a:latin typeface="Calibri"/>
              <a:ea typeface="Calibri"/>
              <a:cs typeface="Calibri"/>
            </a:rPr>
            <a:t>Lanmè</a:t>
          </a:r>
          <a:r>
            <a:rPr lang="fr-FR" sz="1100" dirty="0">
              <a:latin typeface="Calibri"/>
              <a:ea typeface="Calibri"/>
              <a:cs typeface="Calibri"/>
            </a:rPr>
            <a:t>" 500 k€ UE</a:t>
          </a:r>
          <a:endParaRPr lang="fr-FR" sz="1800" dirty="0"/>
        </a:p>
      </dgm:t>
    </dgm:pt>
    <dgm:pt modelId="{749F334B-B54D-4614-B6D9-88ADD6235914}" type="parTrans" cxnId="{75273529-C53E-4471-91ED-0DC092193393}">
      <dgm:prSet/>
      <dgm:spPr/>
      <dgm:t>
        <a:bodyPr/>
        <a:lstStyle/>
        <a:p>
          <a:endParaRPr lang="fr-FR"/>
        </a:p>
      </dgm:t>
    </dgm:pt>
    <dgm:pt modelId="{4241F6D5-5779-4510-9EA7-4776A5E421ED}" type="sibTrans" cxnId="{75273529-C53E-4471-91ED-0DC092193393}">
      <dgm:prSet/>
      <dgm:spPr/>
      <dgm:t>
        <a:bodyPr/>
        <a:lstStyle/>
        <a:p>
          <a:endParaRPr lang="fr-FR"/>
        </a:p>
      </dgm:t>
    </dgm:pt>
    <dgm:pt modelId="{627DAE6C-2646-4259-8402-79FF61600833}">
      <dgm:prSet phldrT="[Texte]" phldr="0"/>
      <dgm:spPr/>
      <dgm:t>
        <a:bodyPr/>
        <a:lstStyle/>
        <a:p>
          <a:pPr rtl="0">
            <a:buFont typeface="Wingdings" panose="05000000000000000000" pitchFamily="2" charset="2"/>
            <a:buChar char="q"/>
          </a:pPr>
          <a:r>
            <a:rPr lang="fr-FR" sz="1100" dirty="0">
              <a:latin typeface="Calibri"/>
              <a:ea typeface="Calibri"/>
              <a:cs typeface="Calibri"/>
            </a:rPr>
            <a:t> OS 1.6 2 projets portés par l'IFREMER </a:t>
          </a:r>
          <a:r>
            <a:rPr lang="fr-FR" sz="1000" dirty="0">
              <a:latin typeface="Leelawadee"/>
              <a:ea typeface="Calibri"/>
              <a:cs typeface="Leelawadee"/>
            </a:rPr>
            <a:t> </a:t>
          </a:r>
          <a:r>
            <a:rPr lang="fr-FR" sz="1100" dirty="0">
              <a:latin typeface="Calibri"/>
              <a:ea typeface="Calibri"/>
              <a:cs typeface="Calibri"/>
            </a:rPr>
            <a:t>± 350K€</a:t>
          </a:r>
        </a:p>
      </dgm:t>
    </dgm:pt>
    <dgm:pt modelId="{6F6B1F76-796D-49E0-AEA3-480DE78D7CF7}" type="parTrans" cxnId="{6C38C782-17AF-4236-8430-6B46DC5F7149}">
      <dgm:prSet/>
      <dgm:spPr/>
      <dgm:t>
        <a:bodyPr/>
        <a:lstStyle/>
        <a:p>
          <a:endParaRPr lang="fr-FR"/>
        </a:p>
      </dgm:t>
    </dgm:pt>
    <dgm:pt modelId="{3274B82B-BA6C-4628-8B56-450F8A14A8BE}" type="sibTrans" cxnId="{6C38C782-17AF-4236-8430-6B46DC5F7149}">
      <dgm:prSet/>
      <dgm:spPr/>
      <dgm:t>
        <a:bodyPr/>
        <a:lstStyle/>
        <a:p>
          <a:endParaRPr lang="fr-FR"/>
        </a:p>
      </dgm:t>
    </dgm:pt>
    <dgm:pt modelId="{BF2F369D-4061-41CE-9A5A-94D19304B8BA}">
      <dgm:prSet phldrT="[Texte]" phldr="0"/>
      <dgm:spPr/>
      <dgm:t>
        <a:bodyPr/>
        <a:lstStyle/>
        <a:p>
          <a:pPr rtl="0">
            <a:buFont typeface="Wingdings" panose="05000000000000000000" pitchFamily="2" charset="2"/>
            <a:buChar char="q"/>
          </a:pPr>
          <a:r>
            <a:rPr lang="fr-FR" b="1" dirty="0">
              <a:latin typeface="Calibri Light" panose="020F0302020204030204"/>
            </a:rPr>
            <a:t> OS 2.2 "Modernisation du marché aux poissons et créations de 2 unités commerciales" 1.3 M€</a:t>
          </a:r>
        </a:p>
      </dgm:t>
    </dgm:pt>
    <dgm:pt modelId="{08D6CF2E-5F35-42B1-A063-BF90478D6F7D}" type="parTrans" cxnId="{E2CA4BB4-4A86-48F6-9B70-A84F3EDDE19F}">
      <dgm:prSet/>
      <dgm:spPr/>
      <dgm:t>
        <a:bodyPr/>
        <a:lstStyle/>
        <a:p>
          <a:endParaRPr lang="fr-FR"/>
        </a:p>
      </dgm:t>
    </dgm:pt>
    <dgm:pt modelId="{9466342C-0006-4447-94AD-A24619720411}" type="sibTrans" cxnId="{E2CA4BB4-4A86-48F6-9B70-A84F3EDDE19F}">
      <dgm:prSet/>
      <dgm:spPr/>
      <dgm:t>
        <a:bodyPr/>
        <a:lstStyle/>
        <a:p>
          <a:endParaRPr lang="fr-FR"/>
        </a:p>
      </dgm:t>
    </dgm:pt>
    <dgm:pt modelId="{F1EA8082-991F-418D-819F-13695B6DA83C}">
      <dgm:prSet phldrT="[Texte]" phldr="0"/>
      <dgm:spPr/>
      <dgm:t>
        <a:bodyPr/>
        <a:lstStyle/>
        <a:p>
          <a:pPr>
            <a:buFont typeface="Wingdings" panose="05000000000000000000" pitchFamily="2" charset="2"/>
            <a:buChar char="q"/>
          </a:pPr>
          <a:endParaRPr lang="fr-FR" sz="1800" dirty="0">
            <a:latin typeface="Calibri Light" panose="020F0302020204030204"/>
            <a:ea typeface="Calibri Light" panose="020F0302020204030204"/>
            <a:cs typeface="Calibri Light" panose="020F0302020204030204"/>
          </a:endParaRPr>
        </a:p>
      </dgm:t>
    </dgm:pt>
    <dgm:pt modelId="{A2424089-1189-4BF3-9304-689F89FF373F}" type="parTrans" cxnId="{D65C000A-6B51-494A-AC16-7AF4A7FDE5E2}">
      <dgm:prSet/>
      <dgm:spPr/>
      <dgm:t>
        <a:bodyPr/>
        <a:lstStyle/>
        <a:p>
          <a:endParaRPr lang="fr-FR"/>
        </a:p>
      </dgm:t>
    </dgm:pt>
    <dgm:pt modelId="{DB5907D0-BB23-482A-A082-C537B7D06289}" type="sibTrans" cxnId="{D65C000A-6B51-494A-AC16-7AF4A7FDE5E2}">
      <dgm:prSet/>
      <dgm:spPr/>
      <dgm:t>
        <a:bodyPr/>
        <a:lstStyle/>
        <a:p>
          <a:endParaRPr lang="fr-FR"/>
        </a:p>
      </dgm:t>
    </dgm:pt>
    <dgm:pt modelId="{D53EB183-D387-427F-840A-D6F4C36F16A3}">
      <dgm:prSet phldrT="[Texte]" phldr="0"/>
      <dgm:spPr/>
      <dgm:t>
        <a:bodyPr/>
        <a:lstStyle/>
        <a:p>
          <a:pPr>
            <a:buFont typeface="Wingdings" panose="05000000000000000000" pitchFamily="2" charset="2"/>
            <a:buChar char="q"/>
          </a:pPr>
          <a:endParaRPr lang="fr-FR" sz="1100" dirty="0">
            <a:latin typeface="Calibri"/>
            <a:ea typeface="Calibri"/>
            <a:cs typeface="Calibri"/>
          </a:endParaRPr>
        </a:p>
      </dgm:t>
    </dgm:pt>
    <dgm:pt modelId="{E23E4E82-EBA4-48C2-85A7-602CA9D46101}" type="parTrans" cxnId="{5CD14E5C-470B-4FC3-AEDE-4FB3848A9723}">
      <dgm:prSet/>
      <dgm:spPr/>
      <dgm:t>
        <a:bodyPr/>
        <a:lstStyle/>
        <a:p>
          <a:endParaRPr lang="fr-FR"/>
        </a:p>
      </dgm:t>
    </dgm:pt>
    <dgm:pt modelId="{81E24FF9-4442-4DB1-9A02-B8DFA26D61E5}" type="sibTrans" cxnId="{5CD14E5C-470B-4FC3-AEDE-4FB3848A9723}">
      <dgm:prSet/>
      <dgm:spPr/>
      <dgm:t>
        <a:bodyPr/>
        <a:lstStyle/>
        <a:p>
          <a:endParaRPr lang="fr-FR"/>
        </a:p>
      </dgm:t>
    </dgm:pt>
    <dgm:pt modelId="{112ABB23-0BD1-432D-BB99-14AE78D145E0}">
      <dgm:prSet phldrT="[Texte]" phldr="0"/>
      <dgm:spPr/>
      <dgm:t>
        <a:bodyPr/>
        <a:lstStyle/>
        <a:p>
          <a:pPr>
            <a:buFont typeface="Wingdings" panose="05000000000000000000" pitchFamily="2" charset="2"/>
            <a:buChar char="q"/>
          </a:pPr>
          <a:endParaRPr lang="fr-FR" sz="1100" dirty="0">
            <a:latin typeface="Calibri"/>
            <a:ea typeface="Calibri"/>
            <a:cs typeface="Calibri"/>
          </a:endParaRPr>
        </a:p>
      </dgm:t>
    </dgm:pt>
    <dgm:pt modelId="{4B2493CB-F2FE-42A9-B56A-E0381ADBCF75}" type="parTrans" cxnId="{B0A8B7E6-BFFE-4523-A044-4C2B3E77FEBD}">
      <dgm:prSet/>
      <dgm:spPr/>
      <dgm:t>
        <a:bodyPr/>
        <a:lstStyle/>
        <a:p>
          <a:endParaRPr lang="fr-FR"/>
        </a:p>
      </dgm:t>
    </dgm:pt>
    <dgm:pt modelId="{EEFD019A-11B8-4453-8592-EE9478A01F17}" type="sibTrans" cxnId="{B0A8B7E6-BFFE-4523-A044-4C2B3E77FEBD}">
      <dgm:prSet/>
      <dgm:spPr/>
      <dgm:t>
        <a:bodyPr/>
        <a:lstStyle/>
        <a:p>
          <a:endParaRPr lang="fr-FR"/>
        </a:p>
      </dgm:t>
    </dgm:pt>
    <dgm:pt modelId="{E15ECA93-B826-4614-847A-9C727FC6A32F}">
      <dgm:prSet phldrT="[Texte]" phldr="0"/>
      <dgm:spPr/>
      <dgm:t>
        <a:bodyPr/>
        <a:lstStyle/>
        <a:p>
          <a:pPr rtl="0"/>
          <a:endParaRPr lang="fr-FR" b="1" dirty="0">
            <a:latin typeface="Calibri Light" panose="020F0302020204030204"/>
          </a:endParaRPr>
        </a:p>
      </dgm:t>
    </dgm:pt>
    <dgm:pt modelId="{BBB65A7C-09A6-41DF-96D9-BAAD907C77FC}" type="parTrans" cxnId="{BE809EB2-1C3A-4131-BDBC-8515CF8C5FAE}">
      <dgm:prSet/>
      <dgm:spPr/>
      <dgm:t>
        <a:bodyPr/>
        <a:lstStyle/>
        <a:p>
          <a:endParaRPr lang="fr-FR"/>
        </a:p>
      </dgm:t>
    </dgm:pt>
    <dgm:pt modelId="{0ED97DC9-585E-4D73-B4ED-7924F2411ED6}" type="sibTrans" cxnId="{BE809EB2-1C3A-4131-BDBC-8515CF8C5FAE}">
      <dgm:prSet/>
      <dgm:spPr/>
      <dgm:t>
        <a:bodyPr/>
        <a:lstStyle/>
        <a:p>
          <a:endParaRPr lang="fr-FR"/>
        </a:p>
      </dgm:t>
    </dgm:pt>
    <dgm:pt modelId="{958122C5-E8CA-4DBC-92A4-BF9D981C0147}">
      <dgm:prSet phldrT="[Texte]" phldr="0"/>
      <dgm:spPr/>
      <dgm:t>
        <a:bodyPr/>
        <a:lstStyle/>
        <a:p>
          <a:pPr rtl="0">
            <a:buFont typeface="Wingdings" panose="05000000000000000000" pitchFamily="2" charset="2"/>
            <a:buChar char="q"/>
          </a:pPr>
          <a:r>
            <a:rPr lang="fr-FR" b="1" dirty="0">
              <a:latin typeface="Calibri Light" panose="020F0302020204030204"/>
            </a:rPr>
            <a:t> + Dossiers déposés au fil de l’eau sur tous les OS</a:t>
          </a:r>
        </a:p>
      </dgm:t>
    </dgm:pt>
    <dgm:pt modelId="{4A3BEA4B-E26C-4E6D-A97B-3499486AF513}" type="parTrans" cxnId="{32922B23-6199-4586-A96C-2E5A31A029FC}">
      <dgm:prSet/>
      <dgm:spPr/>
      <dgm:t>
        <a:bodyPr/>
        <a:lstStyle/>
        <a:p>
          <a:endParaRPr lang="fr-FR"/>
        </a:p>
      </dgm:t>
    </dgm:pt>
    <dgm:pt modelId="{1F1C05F6-53D1-4BD6-8E06-FE2F88576877}" type="sibTrans" cxnId="{32922B23-6199-4586-A96C-2E5A31A029FC}">
      <dgm:prSet/>
      <dgm:spPr/>
      <dgm:t>
        <a:bodyPr/>
        <a:lstStyle/>
        <a:p>
          <a:endParaRPr lang="fr-FR"/>
        </a:p>
      </dgm:t>
    </dgm:pt>
    <dgm:pt modelId="{7E5990B8-A323-481D-803E-8135A366F37C}">
      <dgm:prSet phldrT="[Texte]" phldr="0"/>
      <dgm:spPr/>
      <dgm:t>
        <a:bodyPr/>
        <a:lstStyle/>
        <a:p>
          <a:pPr rtl="0">
            <a:buFont typeface="Wingdings" panose="05000000000000000000" pitchFamily="2" charset="2"/>
            <a:buChar char="q"/>
          </a:pPr>
          <a:endParaRPr lang="fr-FR" b="1" dirty="0">
            <a:latin typeface="Calibri Light" panose="020F0302020204030204"/>
          </a:endParaRPr>
        </a:p>
      </dgm:t>
    </dgm:pt>
    <dgm:pt modelId="{61DE32C9-4B72-4098-B0AB-798B00359060}" type="parTrans" cxnId="{C39760E2-9A19-45F7-88BD-79A582886E0B}">
      <dgm:prSet/>
      <dgm:spPr/>
      <dgm:t>
        <a:bodyPr/>
        <a:lstStyle/>
        <a:p>
          <a:endParaRPr lang="fr-FR"/>
        </a:p>
      </dgm:t>
    </dgm:pt>
    <dgm:pt modelId="{8712DA8D-2252-4DF4-B7E4-4A2C75E95259}" type="sibTrans" cxnId="{C39760E2-9A19-45F7-88BD-79A582886E0B}">
      <dgm:prSet/>
      <dgm:spPr/>
      <dgm:t>
        <a:bodyPr/>
        <a:lstStyle/>
        <a:p>
          <a:endParaRPr lang="fr-FR"/>
        </a:p>
      </dgm:t>
    </dgm:pt>
    <dgm:pt modelId="{9CCB1749-27DF-42DF-9F26-40FD5FCE305B}">
      <dgm:prSet phldrT="[Texte]" phldr="0"/>
      <dgm:spPr/>
      <dgm:t>
        <a:bodyPr/>
        <a:lstStyle/>
        <a:p>
          <a:pPr>
            <a:buFont typeface="Wingdings" panose="05000000000000000000" pitchFamily="2" charset="2"/>
            <a:buChar char="q"/>
          </a:pPr>
          <a:endParaRPr lang="fr-FR" sz="1800" dirty="0">
            <a:latin typeface="Calibri Light" panose="020F0302020204030204"/>
            <a:ea typeface="Calibri Light" panose="020F0302020204030204"/>
            <a:cs typeface="Calibri Light" panose="020F0302020204030204"/>
          </a:endParaRPr>
        </a:p>
      </dgm:t>
    </dgm:pt>
    <dgm:pt modelId="{D6D8C2D3-84CA-4FA5-9B34-08D6D1B80697}" type="parTrans" cxnId="{EE45C13E-F6B1-4B68-A2D7-81F1C1236D42}">
      <dgm:prSet/>
      <dgm:spPr/>
      <dgm:t>
        <a:bodyPr/>
        <a:lstStyle/>
        <a:p>
          <a:endParaRPr lang="fr-FR"/>
        </a:p>
      </dgm:t>
    </dgm:pt>
    <dgm:pt modelId="{6C90F483-A044-48FD-82B1-2499A91E1353}" type="sibTrans" cxnId="{EE45C13E-F6B1-4B68-A2D7-81F1C1236D42}">
      <dgm:prSet/>
      <dgm:spPr/>
      <dgm:t>
        <a:bodyPr/>
        <a:lstStyle/>
        <a:p>
          <a:endParaRPr lang="fr-FR"/>
        </a:p>
      </dgm:t>
    </dgm:pt>
    <dgm:pt modelId="{1365011D-87A6-4105-AF2E-FD77FD27E2F2}">
      <dgm:prSet phldrT="[Texte]" phldr="0"/>
      <dgm:spPr/>
      <dgm:t>
        <a:bodyPr/>
        <a:lstStyle/>
        <a:p>
          <a:pPr>
            <a:buFont typeface="Wingdings" panose="05000000000000000000" pitchFamily="2" charset="2"/>
            <a:buChar char="q"/>
          </a:pPr>
          <a:endParaRPr lang="fr-FR" sz="1100" dirty="0">
            <a:latin typeface="Calibri"/>
            <a:ea typeface="Calibri"/>
            <a:cs typeface="Calibri"/>
          </a:endParaRPr>
        </a:p>
      </dgm:t>
    </dgm:pt>
    <dgm:pt modelId="{37BB7381-02EA-4F67-AC43-424634112DA9}" type="parTrans" cxnId="{F030FE4E-77A2-485B-90FA-6655A7F140A0}">
      <dgm:prSet/>
      <dgm:spPr/>
      <dgm:t>
        <a:bodyPr/>
        <a:lstStyle/>
        <a:p>
          <a:endParaRPr lang="fr-FR"/>
        </a:p>
      </dgm:t>
    </dgm:pt>
    <dgm:pt modelId="{C8A26967-46E1-49C7-9D3C-FE2A80CE2A45}" type="sibTrans" cxnId="{F030FE4E-77A2-485B-90FA-6655A7F140A0}">
      <dgm:prSet/>
      <dgm:spPr/>
      <dgm:t>
        <a:bodyPr/>
        <a:lstStyle/>
        <a:p>
          <a:endParaRPr lang="fr-FR"/>
        </a:p>
      </dgm:t>
    </dgm:pt>
    <dgm:pt modelId="{83D6F332-F81D-4948-8F6E-A03EA33BDF71}">
      <dgm:prSet phldrT="[Texte]" phldr="0"/>
      <dgm:spPr/>
      <dgm:t>
        <a:bodyPr/>
        <a:lstStyle/>
        <a:p>
          <a:pPr rtl="0">
            <a:buFont typeface="Wingdings" panose="05000000000000000000" pitchFamily="2" charset="2"/>
            <a:buChar char="q"/>
          </a:pPr>
          <a:r>
            <a:rPr lang="fr-FR" sz="1100" dirty="0">
              <a:latin typeface="Calibri"/>
              <a:ea typeface="Calibri"/>
              <a:cs typeface="Calibri"/>
            </a:rPr>
            <a:t>OS 1.6 AAP Biodiversité porté par la CTM  ± 500K€</a:t>
          </a:r>
        </a:p>
      </dgm:t>
    </dgm:pt>
    <dgm:pt modelId="{B6F80F93-6657-43B1-89A6-32C1A9477C74}" type="parTrans" cxnId="{14255979-B64D-4705-9975-F395465C4748}">
      <dgm:prSet/>
      <dgm:spPr/>
      <dgm:t>
        <a:bodyPr/>
        <a:lstStyle/>
        <a:p>
          <a:endParaRPr lang="fr-FR"/>
        </a:p>
      </dgm:t>
    </dgm:pt>
    <dgm:pt modelId="{D5B2A179-F4F0-4F22-A50D-DC3848005065}" type="sibTrans" cxnId="{14255979-B64D-4705-9975-F395465C4748}">
      <dgm:prSet/>
      <dgm:spPr/>
      <dgm:t>
        <a:bodyPr/>
        <a:lstStyle/>
        <a:p>
          <a:endParaRPr lang="fr-FR"/>
        </a:p>
      </dgm:t>
    </dgm:pt>
    <dgm:pt modelId="{0A58898A-7839-47E1-B5CB-A3F209F02D3E}">
      <dgm:prSet phldrT="[Texte]" phldr="0"/>
      <dgm:spPr/>
      <dgm:t>
        <a:bodyPr/>
        <a:lstStyle/>
        <a:p>
          <a:pPr rtl="0">
            <a:buFont typeface="Wingdings" panose="05000000000000000000" pitchFamily="2" charset="2"/>
            <a:buChar char="q"/>
          </a:pPr>
          <a:endParaRPr lang="fr-FR" b="1" dirty="0">
            <a:latin typeface="Calibri Light" panose="020F0302020204030204"/>
          </a:endParaRPr>
        </a:p>
      </dgm:t>
    </dgm:pt>
    <dgm:pt modelId="{BB2D12F4-6644-4494-8E63-A7326ADE3E02}" type="parTrans" cxnId="{C8F0DFA4-5BC9-4E69-BEE4-2E40A509EA74}">
      <dgm:prSet/>
      <dgm:spPr/>
      <dgm:t>
        <a:bodyPr/>
        <a:lstStyle/>
        <a:p>
          <a:endParaRPr lang="fr-FR"/>
        </a:p>
      </dgm:t>
    </dgm:pt>
    <dgm:pt modelId="{4C8656A8-BF89-4BDD-B2CF-26C92045CE45}" type="sibTrans" cxnId="{C8F0DFA4-5BC9-4E69-BEE4-2E40A509EA74}">
      <dgm:prSet/>
      <dgm:spPr/>
      <dgm:t>
        <a:bodyPr/>
        <a:lstStyle/>
        <a:p>
          <a:endParaRPr lang="fr-FR"/>
        </a:p>
      </dgm:t>
    </dgm:pt>
    <dgm:pt modelId="{3DFB35DE-37DC-44AF-BA41-D9605C9CE437}">
      <dgm:prSet phldrT="[Texte]" phldr="0"/>
      <dgm:spPr/>
      <dgm:t>
        <a:bodyPr/>
        <a:lstStyle/>
        <a:p>
          <a:pPr rtl="0"/>
          <a:endParaRPr lang="fr-FR" sz="1100" b="0" dirty="0">
            <a:latin typeface="Calibri"/>
            <a:ea typeface="Calibri"/>
            <a:cs typeface="Calibri"/>
          </a:endParaRPr>
        </a:p>
      </dgm:t>
    </dgm:pt>
    <dgm:pt modelId="{77579341-2042-4FCB-853C-13154C1F73EA}" type="parTrans" cxnId="{DABDB6D4-6FE0-4208-80D1-64B9CCEE0DA1}">
      <dgm:prSet/>
      <dgm:spPr/>
    </dgm:pt>
    <dgm:pt modelId="{F9CB5223-F658-4016-ACB6-E86A8B3205B1}" type="sibTrans" cxnId="{DABDB6D4-6FE0-4208-80D1-64B9CCEE0DA1}">
      <dgm:prSet/>
      <dgm:spPr/>
    </dgm:pt>
    <dgm:pt modelId="{74E21E92-AF9F-4240-824F-04A0D522C328}" type="pres">
      <dgm:prSet presAssocID="{72D8CFB0-2E15-410C-97ED-F8285F228383}" presName="linearFlow" presStyleCnt="0">
        <dgm:presLayoutVars>
          <dgm:dir/>
          <dgm:animLvl val="lvl"/>
          <dgm:resizeHandles val="exact"/>
        </dgm:presLayoutVars>
      </dgm:prSet>
      <dgm:spPr/>
    </dgm:pt>
    <dgm:pt modelId="{6E5EA7C5-78D7-4D71-ACF1-E358DF4EBF23}" type="pres">
      <dgm:prSet presAssocID="{38245163-5102-45BF-8E3D-5D3E8C816F7A}" presName="composite" presStyleCnt="0"/>
      <dgm:spPr/>
    </dgm:pt>
    <dgm:pt modelId="{8BD39DEE-1982-4C3B-A100-959C5D26E976}" type="pres">
      <dgm:prSet presAssocID="{38245163-5102-45BF-8E3D-5D3E8C816F7A}" presName="parentText" presStyleLbl="alignNode1" presStyleIdx="0" presStyleCnt="1" custLinFactNeighborX="-4283" custLinFactNeighborY="90">
        <dgm:presLayoutVars>
          <dgm:chMax val="1"/>
          <dgm:bulletEnabled val="1"/>
        </dgm:presLayoutVars>
      </dgm:prSet>
      <dgm:spPr/>
    </dgm:pt>
    <dgm:pt modelId="{8DCEE7EE-5C03-4528-B904-5A704097D3FB}" type="pres">
      <dgm:prSet presAssocID="{38245163-5102-45BF-8E3D-5D3E8C816F7A}" presName="descendantText" presStyleLbl="alignAcc1" presStyleIdx="0" presStyleCnt="1" custLinFactNeighborX="-493" custLinFactNeighborY="229">
        <dgm:presLayoutVars>
          <dgm:bulletEnabled val="1"/>
        </dgm:presLayoutVars>
      </dgm:prSet>
      <dgm:spPr/>
    </dgm:pt>
  </dgm:ptLst>
  <dgm:cxnLst>
    <dgm:cxn modelId="{D65C000A-6B51-494A-AC16-7AF4A7FDE5E2}" srcId="{38245163-5102-45BF-8E3D-5D3E8C816F7A}" destId="{F1EA8082-991F-418D-819F-13695B6DA83C}" srcOrd="2" destOrd="0" parTransId="{A2424089-1189-4BF3-9304-689F89FF373F}" sibTransId="{DB5907D0-BB23-482A-A082-C537B7D06289}"/>
    <dgm:cxn modelId="{32922B23-6199-4586-A96C-2E5A31A029FC}" srcId="{38245163-5102-45BF-8E3D-5D3E8C816F7A}" destId="{958122C5-E8CA-4DBC-92A4-BF9D981C0147}" srcOrd="13" destOrd="0" parTransId="{4A3BEA4B-E26C-4E6D-A97B-3499486AF513}" sibTransId="{1F1C05F6-53D1-4BD6-8E06-FE2F88576877}"/>
    <dgm:cxn modelId="{75273529-C53E-4471-91ED-0DC092193393}" srcId="{38245163-5102-45BF-8E3D-5D3E8C816F7A}" destId="{C7D88376-98A3-468D-9790-144377708799}" srcOrd="3" destOrd="0" parTransId="{749F334B-B54D-4614-B6D9-88ADD6235914}" sibTransId="{4241F6D5-5779-4510-9EA7-4776A5E421ED}"/>
    <dgm:cxn modelId="{2ACABD29-16FE-4D0B-8275-FAFAFBD80307}" type="presOf" srcId="{C7D88376-98A3-468D-9790-144377708799}" destId="{8DCEE7EE-5C03-4528-B904-5A704097D3FB}" srcOrd="0" destOrd="3" presId="urn:microsoft.com/office/officeart/2005/8/layout/chevron2"/>
    <dgm:cxn modelId="{EE45C13E-F6B1-4B68-A2D7-81F1C1236D42}" srcId="{38245163-5102-45BF-8E3D-5D3E8C816F7A}" destId="{9CCB1749-27DF-42DF-9F26-40FD5FCE305B}" srcOrd="1" destOrd="0" parTransId="{D6D8C2D3-84CA-4FA5-9B34-08D6D1B80697}" sibTransId="{6C90F483-A044-48FD-82B1-2499A91E1353}"/>
    <dgm:cxn modelId="{5CD14E5C-470B-4FC3-AEDE-4FB3848A9723}" srcId="{38245163-5102-45BF-8E3D-5D3E8C816F7A}" destId="{D53EB183-D387-427F-840A-D6F4C36F16A3}" srcOrd="5" destOrd="0" parTransId="{E23E4E82-EBA4-48C2-85A7-602CA9D46101}" sibTransId="{81E24FF9-4442-4DB1-9A02-B8DFA26D61E5}"/>
    <dgm:cxn modelId="{8C23DB65-26E6-461E-B8C0-0873ADCAF787}" type="presOf" srcId="{0A58898A-7839-47E1-B5CB-A3F209F02D3E}" destId="{8DCEE7EE-5C03-4528-B904-5A704097D3FB}" srcOrd="0" destOrd="11" presId="urn:microsoft.com/office/officeart/2005/8/layout/chevron2"/>
    <dgm:cxn modelId="{1B71F967-24CB-4FA0-9898-61A4C802E677}" type="presOf" srcId="{83D6F332-F81D-4948-8F6E-A03EA33BDF71}" destId="{8DCEE7EE-5C03-4528-B904-5A704097D3FB}" srcOrd="0" destOrd="7" presId="urn:microsoft.com/office/officeart/2005/8/layout/chevron2"/>
    <dgm:cxn modelId="{7AFDDA4B-2ABB-48ED-8CCA-5A343E1F8326}" type="presOf" srcId="{7A105E69-3B84-44F1-A035-FC13962F1CC2}" destId="{8DCEE7EE-5C03-4528-B904-5A704097D3FB}" srcOrd="0" destOrd="0" presId="urn:microsoft.com/office/officeart/2005/8/layout/chevron2"/>
    <dgm:cxn modelId="{0E53036C-4B97-4FAE-8D85-BE469EA51ED4}" type="presOf" srcId="{9CCB1749-27DF-42DF-9F26-40FD5FCE305B}" destId="{8DCEE7EE-5C03-4528-B904-5A704097D3FB}" srcOrd="0" destOrd="1" presId="urn:microsoft.com/office/officeart/2005/8/layout/chevron2"/>
    <dgm:cxn modelId="{F030FE4E-77A2-485B-90FA-6655A7F140A0}" srcId="{38245163-5102-45BF-8E3D-5D3E8C816F7A}" destId="{1365011D-87A6-4105-AF2E-FD77FD27E2F2}" srcOrd="4" destOrd="0" parTransId="{37BB7381-02EA-4F67-AC43-424634112DA9}" sibTransId="{C8A26967-46E1-49C7-9D3C-FE2A80CE2A45}"/>
    <dgm:cxn modelId="{9003EC4F-00C3-420B-81A1-D9C825AD8974}" srcId="{72D8CFB0-2E15-410C-97ED-F8285F228383}" destId="{38245163-5102-45BF-8E3D-5D3E8C816F7A}" srcOrd="0" destOrd="0" parTransId="{2C08365E-4FDB-4DFF-9B15-9C776F362AD5}" sibTransId="{31EABF6F-6CE0-4488-A28F-61307C64ABF9}"/>
    <dgm:cxn modelId="{CA611F77-E399-4AE9-B211-744005045127}" srcId="{38245163-5102-45BF-8E3D-5D3E8C816F7A}" destId="{7A105E69-3B84-44F1-A035-FC13962F1CC2}" srcOrd="0" destOrd="0" parTransId="{DEB25A97-4B89-43FD-AF46-C3BECE7209A3}" sibTransId="{45264AC8-1D93-461F-8BFA-C8B51A27B7A2}"/>
    <dgm:cxn modelId="{57D83A78-55AA-40CB-A53C-BE0A8B6C4FD3}" type="presOf" srcId="{1365011D-87A6-4105-AF2E-FD77FD27E2F2}" destId="{8DCEE7EE-5C03-4528-B904-5A704097D3FB}" srcOrd="0" destOrd="4" presId="urn:microsoft.com/office/officeart/2005/8/layout/chevron2"/>
    <dgm:cxn modelId="{14255979-B64D-4705-9975-F395465C4748}" srcId="{38245163-5102-45BF-8E3D-5D3E8C816F7A}" destId="{83D6F332-F81D-4948-8F6E-A03EA33BDF71}" srcOrd="7" destOrd="0" parTransId="{B6F80F93-6657-43B1-89A6-32C1A9477C74}" sibTransId="{D5B2A179-F4F0-4F22-A50D-DC3848005065}"/>
    <dgm:cxn modelId="{6C38C782-17AF-4236-8430-6B46DC5F7149}" srcId="{38245163-5102-45BF-8E3D-5D3E8C816F7A}" destId="{627DAE6C-2646-4259-8402-79FF61600833}" srcOrd="6" destOrd="0" parTransId="{6F6B1F76-796D-49E0-AEA3-480DE78D7CF7}" sibTransId="{3274B82B-BA6C-4628-8B56-450F8A14A8BE}"/>
    <dgm:cxn modelId="{C8F0DFA4-5BC9-4E69-BEE4-2E40A509EA74}" srcId="{38245163-5102-45BF-8E3D-5D3E8C816F7A}" destId="{0A58898A-7839-47E1-B5CB-A3F209F02D3E}" srcOrd="11" destOrd="0" parTransId="{BB2D12F4-6644-4494-8E63-A7326ADE3E02}" sibTransId="{4C8656A8-BF89-4BDD-B2CF-26C92045CE45}"/>
    <dgm:cxn modelId="{7C0255AE-2434-4EE0-A101-1544956849CE}" type="presOf" srcId="{E15ECA93-B826-4614-847A-9C727FC6A32F}" destId="{8DCEE7EE-5C03-4528-B904-5A704097D3FB}" srcOrd="0" destOrd="14" presId="urn:microsoft.com/office/officeart/2005/8/layout/chevron2"/>
    <dgm:cxn modelId="{BE809EB2-1C3A-4131-BDBC-8515CF8C5FAE}" srcId="{38245163-5102-45BF-8E3D-5D3E8C816F7A}" destId="{E15ECA93-B826-4614-847A-9C727FC6A32F}" srcOrd="14" destOrd="0" parTransId="{BBB65A7C-09A6-41DF-96D9-BAAD907C77FC}" sibTransId="{0ED97DC9-585E-4D73-B4ED-7924F2411ED6}"/>
    <dgm:cxn modelId="{E3D9F8B2-E842-46F5-8AD2-013DE1CE4B2A}" type="presOf" srcId="{3DFB35DE-37DC-44AF-BA41-D9605C9CE437}" destId="{8DCEE7EE-5C03-4528-B904-5A704097D3FB}" srcOrd="0" destOrd="9" presId="urn:microsoft.com/office/officeart/2005/8/layout/chevron2"/>
    <dgm:cxn modelId="{E2CA4BB4-4A86-48F6-9B70-A84F3EDDE19F}" srcId="{38245163-5102-45BF-8E3D-5D3E8C816F7A}" destId="{BF2F369D-4061-41CE-9A5A-94D19304B8BA}" srcOrd="10" destOrd="0" parTransId="{08D6CF2E-5F35-42B1-A063-BF90478D6F7D}" sibTransId="{9466342C-0006-4447-94AD-A24619720411}"/>
    <dgm:cxn modelId="{1C0623B6-5A51-4B57-B84C-EF99E552ABA9}" type="presOf" srcId="{112ABB23-0BD1-432D-BB99-14AE78D145E0}" destId="{8DCEE7EE-5C03-4528-B904-5A704097D3FB}" srcOrd="0" destOrd="8" presId="urn:microsoft.com/office/officeart/2005/8/layout/chevron2"/>
    <dgm:cxn modelId="{6E500DB7-31CB-420F-B715-723A982C006B}" type="presOf" srcId="{958122C5-E8CA-4DBC-92A4-BF9D981C0147}" destId="{8DCEE7EE-5C03-4528-B904-5A704097D3FB}" srcOrd="0" destOrd="13" presId="urn:microsoft.com/office/officeart/2005/8/layout/chevron2"/>
    <dgm:cxn modelId="{12C4CCB8-0EA2-47B9-AA3B-E1A00D2B1BC4}" type="presOf" srcId="{BF2F369D-4061-41CE-9A5A-94D19304B8BA}" destId="{8DCEE7EE-5C03-4528-B904-5A704097D3FB}" srcOrd="0" destOrd="10" presId="urn:microsoft.com/office/officeart/2005/8/layout/chevron2"/>
    <dgm:cxn modelId="{3413A2CA-8719-4E18-80B5-05B258C0A87F}" type="presOf" srcId="{72D8CFB0-2E15-410C-97ED-F8285F228383}" destId="{74E21E92-AF9F-4240-824F-04A0D522C328}" srcOrd="0" destOrd="0" presId="urn:microsoft.com/office/officeart/2005/8/layout/chevron2"/>
    <dgm:cxn modelId="{C040B0CD-39D1-4AB8-959D-D3CA06F53E43}" type="presOf" srcId="{38245163-5102-45BF-8E3D-5D3E8C816F7A}" destId="{8BD39DEE-1982-4C3B-A100-959C5D26E976}" srcOrd="0" destOrd="0" presId="urn:microsoft.com/office/officeart/2005/8/layout/chevron2"/>
    <dgm:cxn modelId="{A09A11D2-F857-482E-9432-FEC489E7728C}" type="presOf" srcId="{D53EB183-D387-427F-840A-D6F4C36F16A3}" destId="{8DCEE7EE-5C03-4528-B904-5A704097D3FB}" srcOrd="0" destOrd="5" presId="urn:microsoft.com/office/officeart/2005/8/layout/chevron2"/>
    <dgm:cxn modelId="{DABDB6D4-6FE0-4208-80D1-64B9CCEE0DA1}" srcId="{38245163-5102-45BF-8E3D-5D3E8C816F7A}" destId="{3DFB35DE-37DC-44AF-BA41-D9605C9CE437}" srcOrd="9" destOrd="0" parTransId="{77579341-2042-4FCB-853C-13154C1F73EA}" sibTransId="{F9CB5223-F658-4016-ACB6-E86A8B3205B1}"/>
    <dgm:cxn modelId="{C39760E2-9A19-45F7-88BD-79A582886E0B}" srcId="{38245163-5102-45BF-8E3D-5D3E8C816F7A}" destId="{7E5990B8-A323-481D-803E-8135A366F37C}" srcOrd="12" destOrd="0" parTransId="{61DE32C9-4B72-4098-B0AB-798B00359060}" sibTransId="{8712DA8D-2252-4DF4-B7E4-4A2C75E95259}"/>
    <dgm:cxn modelId="{B0A8B7E6-BFFE-4523-A044-4C2B3E77FEBD}" srcId="{38245163-5102-45BF-8E3D-5D3E8C816F7A}" destId="{112ABB23-0BD1-432D-BB99-14AE78D145E0}" srcOrd="8" destOrd="0" parTransId="{4B2493CB-F2FE-42A9-B56A-E0381ADBCF75}" sibTransId="{EEFD019A-11B8-4453-8592-EE9478A01F17}"/>
    <dgm:cxn modelId="{2D553FEA-A747-4A89-B267-5CE6A967D5A8}" type="presOf" srcId="{F1EA8082-991F-418D-819F-13695B6DA83C}" destId="{8DCEE7EE-5C03-4528-B904-5A704097D3FB}" srcOrd="0" destOrd="2" presId="urn:microsoft.com/office/officeart/2005/8/layout/chevron2"/>
    <dgm:cxn modelId="{D8D3C4F4-C0C2-43F7-B18E-E5FD3A130D45}" type="presOf" srcId="{7E5990B8-A323-481D-803E-8135A366F37C}" destId="{8DCEE7EE-5C03-4528-B904-5A704097D3FB}" srcOrd="0" destOrd="12" presId="urn:microsoft.com/office/officeart/2005/8/layout/chevron2"/>
    <dgm:cxn modelId="{38D21AFB-DC86-425C-849F-A55A7EE1C0BB}" type="presOf" srcId="{627DAE6C-2646-4259-8402-79FF61600833}" destId="{8DCEE7EE-5C03-4528-B904-5A704097D3FB}" srcOrd="0" destOrd="6" presId="urn:microsoft.com/office/officeart/2005/8/layout/chevron2"/>
    <dgm:cxn modelId="{C0B24C86-3263-416E-98C9-00FE51660C48}" type="presParOf" srcId="{74E21E92-AF9F-4240-824F-04A0D522C328}" destId="{6E5EA7C5-78D7-4D71-ACF1-E358DF4EBF23}" srcOrd="0" destOrd="0" presId="urn:microsoft.com/office/officeart/2005/8/layout/chevron2"/>
    <dgm:cxn modelId="{A943F5F2-3101-4B18-995D-E001BFEF24BC}" type="presParOf" srcId="{6E5EA7C5-78D7-4D71-ACF1-E358DF4EBF23}" destId="{8BD39DEE-1982-4C3B-A100-959C5D26E976}" srcOrd="0" destOrd="0" presId="urn:microsoft.com/office/officeart/2005/8/layout/chevron2"/>
    <dgm:cxn modelId="{EE440A94-6D20-4462-A2B0-3B03A4EFD71D}" type="presParOf" srcId="{6E5EA7C5-78D7-4D71-ACF1-E358DF4EBF23}" destId="{8DCEE7EE-5C03-4528-B904-5A704097D3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C88903-7ECD-44B0-9B44-05E8D19FB4E9}" type="doc">
      <dgm:prSet loTypeId="urn:microsoft.com/office/officeart/2005/8/layout/hProcess9" loCatId="process" qsTypeId="urn:microsoft.com/office/officeart/2005/8/quickstyle/simple1" qsCatId="simple" csTypeId="urn:microsoft.com/office/officeart/2005/8/colors/accent1_2" csCatId="accent1" phldr="1"/>
      <dgm:spPr/>
    </dgm:pt>
    <dgm:pt modelId="{2AF885D2-77BE-48A3-AC72-4D2E887170B5}">
      <dgm:prSet phldrT="[Texte]" phldr="0"/>
      <dgm:spPr/>
      <dgm:t>
        <a:bodyPr/>
        <a:lstStyle/>
        <a:p>
          <a:pPr rtl="0"/>
          <a:r>
            <a:rPr lang="fr-FR">
              <a:latin typeface="Calibri Light" panose="020F0302020204030204"/>
            </a:rPr>
            <a:t>Dépôt du dossier de demande de subvention valant demande de paiement</a:t>
          </a:r>
          <a:endParaRPr lang="fr-FR"/>
        </a:p>
      </dgm:t>
    </dgm:pt>
    <dgm:pt modelId="{2DF57A9B-EAB9-48D6-A407-5830A840A5F5}" type="parTrans" cxnId="{71CC0666-317E-4BAC-A7A0-836D7F25D18B}">
      <dgm:prSet/>
      <dgm:spPr/>
    </dgm:pt>
    <dgm:pt modelId="{40E9DA3F-3414-449B-ACAF-1D79E548EC26}" type="sibTrans" cxnId="{71CC0666-317E-4BAC-A7A0-836D7F25D18B}">
      <dgm:prSet/>
      <dgm:spPr/>
    </dgm:pt>
    <dgm:pt modelId="{91FFCFAA-3067-4860-8446-A7610EBFAD90}">
      <dgm:prSet phldrT="[Texte]" phldr="0"/>
      <dgm:spPr/>
      <dgm:t>
        <a:bodyPr/>
        <a:lstStyle/>
        <a:p>
          <a:pPr rtl="0"/>
          <a:r>
            <a:rPr lang="fr-FR">
              <a:latin typeface="Calibri Light" panose="020F0302020204030204"/>
            </a:rPr>
            <a:t>Instruction sur factures acquittées</a:t>
          </a:r>
          <a:endParaRPr lang="fr-FR"/>
        </a:p>
      </dgm:t>
    </dgm:pt>
    <dgm:pt modelId="{9B39F238-076F-4A3A-A50A-9A87DAA7D687}" type="parTrans" cxnId="{E52C36C6-FA7F-4017-9934-51CD06C003D2}">
      <dgm:prSet/>
      <dgm:spPr/>
    </dgm:pt>
    <dgm:pt modelId="{9F4DA204-A06E-40B5-81C6-95272E1F7AA1}" type="sibTrans" cxnId="{E52C36C6-FA7F-4017-9934-51CD06C003D2}">
      <dgm:prSet/>
      <dgm:spPr/>
    </dgm:pt>
    <dgm:pt modelId="{589E0EC5-434E-43A0-9944-4D2EDB051F12}">
      <dgm:prSet phldrT="[Texte]" phldr="0"/>
      <dgm:spPr/>
      <dgm:t>
        <a:bodyPr/>
        <a:lstStyle/>
        <a:p>
          <a:pPr rtl="0"/>
          <a:r>
            <a:rPr lang="fr-FR">
              <a:latin typeface="Calibri Light" panose="020F0302020204030204"/>
            </a:rPr>
            <a:t>Présentation en ITP puis CE</a:t>
          </a:r>
          <a:endParaRPr lang="fr-FR"/>
        </a:p>
      </dgm:t>
    </dgm:pt>
    <dgm:pt modelId="{24FEB5BE-00BB-4AF6-BD8F-16B59F79AE1D}" type="parTrans" cxnId="{F0723FFE-6B6A-47C8-A08D-40172578CFB9}">
      <dgm:prSet/>
      <dgm:spPr/>
    </dgm:pt>
    <dgm:pt modelId="{A35FD56E-5572-44CF-AB3B-28784711EDD1}" type="sibTrans" cxnId="{F0723FFE-6B6A-47C8-A08D-40172578CFB9}">
      <dgm:prSet/>
      <dgm:spPr/>
    </dgm:pt>
    <dgm:pt modelId="{A1665B09-6326-45E5-BAFA-24E6E9EF4B97}">
      <dgm:prSet phldrT="[Texte]" phldr="0"/>
      <dgm:spPr/>
      <dgm:t>
        <a:bodyPr/>
        <a:lstStyle/>
        <a:p>
          <a:pPr rtl="0"/>
          <a:r>
            <a:rPr lang="fr-FR">
              <a:latin typeface="Calibri Light" panose="020F0302020204030204"/>
            </a:rPr>
            <a:t>Notification de la décision d'attribution</a:t>
          </a:r>
        </a:p>
      </dgm:t>
    </dgm:pt>
    <dgm:pt modelId="{7D22672F-F6E0-472E-BBE3-716B349C1A39}" type="parTrans" cxnId="{4F376ABE-4FE4-419F-AAB8-D83768952CA4}">
      <dgm:prSet/>
      <dgm:spPr/>
    </dgm:pt>
    <dgm:pt modelId="{EAFC59BE-637D-4F0C-9F5C-1F021C1897BB}" type="sibTrans" cxnId="{4F376ABE-4FE4-419F-AAB8-D83768952CA4}">
      <dgm:prSet/>
      <dgm:spPr/>
    </dgm:pt>
    <dgm:pt modelId="{C7DD448E-D813-45CB-9D71-7070076292B8}">
      <dgm:prSet phldrT="[Texte]" phldr="0"/>
      <dgm:spPr/>
      <dgm:t>
        <a:bodyPr/>
        <a:lstStyle/>
        <a:p>
          <a:pPr rtl="0"/>
          <a:r>
            <a:rPr lang="fr-FR">
              <a:latin typeface="Calibri Light" panose="020F0302020204030204"/>
            </a:rPr>
            <a:t>Signature de la lettre d'engagement par le bénéficiaire </a:t>
          </a:r>
        </a:p>
      </dgm:t>
    </dgm:pt>
    <dgm:pt modelId="{BF402050-7458-4A21-A2E7-8D53425F3446}" type="parTrans" cxnId="{996224B0-781D-4685-8CE5-1D3E29488471}">
      <dgm:prSet/>
      <dgm:spPr/>
    </dgm:pt>
    <dgm:pt modelId="{86E824BB-9817-4CFC-B938-0E6A36E156CA}" type="sibTrans" cxnId="{996224B0-781D-4685-8CE5-1D3E29488471}">
      <dgm:prSet/>
      <dgm:spPr/>
    </dgm:pt>
    <dgm:pt modelId="{F5A4DEDC-D4FF-4810-A74E-417116716481}">
      <dgm:prSet phldrT="[Texte]" phldr="0"/>
      <dgm:spPr/>
      <dgm:t>
        <a:bodyPr/>
        <a:lstStyle/>
        <a:p>
          <a:pPr rtl="0"/>
          <a:r>
            <a:rPr lang="fr-FR" b="1">
              <a:latin typeface="Calibri Light" panose="020F0302020204030204"/>
            </a:rPr>
            <a:t>Création de la demande de paiement par le SI </a:t>
          </a:r>
          <a:r>
            <a:rPr lang="fr-FR">
              <a:latin typeface="Calibri Light" panose="020F0302020204030204"/>
            </a:rPr>
            <a:t>et traitement par le service Certification</a:t>
          </a:r>
        </a:p>
      </dgm:t>
    </dgm:pt>
    <dgm:pt modelId="{6EAF7C54-04DF-47CE-87A7-9A12622984FB}" type="parTrans" cxnId="{21C9325C-B5E8-4313-9870-9B6DDDEE3019}">
      <dgm:prSet/>
      <dgm:spPr/>
    </dgm:pt>
    <dgm:pt modelId="{6DCBE234-A28A-463A-A083-518B08EE7B2E}" type="sibTrans" cxnId="{21C9325C-B5E8-4313-9870-9B6DDDEE3019}">
      <dgm:prSet/>
      <dgm:spPr/>
    </dgm:pt>
    <dgm:pt modelId="{7B435557-6833-4D7C-BD89-D171D514FC67}" type="pres">
      <dgm:prSet presAssocID="{40C88903-7ECD-44B0-9B44-05E8D19FB4E9}" presName="CompostProcess" presStyleCnt="0">
        <dgm:presLayoutVars>
          <dgm:dir/>
          <dgm:resizeHandles val="exact"/>
        </dgm:presLayoutVars>
      </dgm:prSet>
      <dgm:spPr/>
    </dgm:pt>
    <dgm:pt modelId="{A7D462E2-7663-4831-B224-6BEF83056C20}" type="pres">
      <dgm:prSet presAssocID="{40C88903-7ECD-44B0-9B44-05E8D19FB4E9}" presName="arrow" presStyleLbl="bgShp" presStyleIdx="0" presStyleCnt="1"/>
      <dgm:spPr/>
    </dgm:pt>
    <dgm:pt modelId="{E53D17C4-FA7C-4D83-AFD5-A8FEE2FCC097}" type="pres">
      <dgm:prSet presAssocID="{40C88903-7ECD-44B0-9B44-05E8D19FB4E9}" presName="linearProcess" presStyleCnt="0"/>
      <dgm:spPr/>
    </dgm:pt>
    <dgm:pt modelId="{EFD7B22B-BC28-4E6F-B62D-82E35BD4BDFE}" type="pres">
      <dgm:prSet presAssocID="{2AF885D2-77BE-48A3-AC72-4D2E887170B5}" presName="textNode" presStyleLbl="node1" presStyleIdx="0" presStyleCnt="6">
        <dgm:presLayoutVars>
          <dgm:bulletEnabled val="1"/>
        </dgm:presLayoutVars>
      </dgm:prSet>
      <dgm:spPr/>
    </dgm:pt>
    <dgm:pt modelId="{B7698B6F-897F-4ED8-9E5C-6C0BC9D00C2B}" type="pres">
      <dgm:prSet presAssocID="{40E9DA3F-3414-449B-ACAF-1D79E548EC26}" presName="sibTrans" presStyleCnt="0"/>
      <dgm:spPr/>
    </dgm:pt>
    <dgm:pt modelId="{86984E1B-E622-4439-8412-F67DCD6F8CB4}" type="pres">
      <dgm:prSet presAssocID="{91FFCFAA-3067-4860-8446-A7610EBFAD90}" presName="textNode" presStyleLbl="node1" presStyleIdx="1" presStyleCnt="6">
        <dgm:presLayoutVars>
          <dgm:bulletEnabled val="1"/>
        </dgm:presLayoutVars>
      </dgm:prSet>
      <dgm:spPr/>
    </dgm:pt>
    <dgm:pt modelId="{3E58AEA0-B889-46BB-BF9C-8810B1C7BF5F}" type="pres">
      <dgm:prSet presAssocID="{9F4DA204-A06E-40B5-81C6-95272E1F7AA1}" presName="sibTrans" presStyleCnt="0"/>
      <dgm:spPr/>
    </dgm:pt>
    <dgm:pt modelId="{66EC8DE6-2077-45C1-826E-73AB59DFB421}" type="pres">
      <dgm:prSet presAssocID="{589E0EC5-434E-43A0-9944-4D2EDB051F12}" presName="textNode" presStyleLbl="node1" presStyleIdx="2" presStyleCnt="6">
        <dgm:presLayoutVars>
          <dgm:bulletEnabled val="1"/>
        </dgm:presLayoutVars>
      </dgm:prSet>
      <dgm:spPr/>
    </dgm:pt>
    <dgm:pt modelId="{EC0A7E06-5B6B-4A13-B4BF-BF86B51A4555}" type="pres">
      <dgm:prSet presAssocID="{A35FD56E-5572-44CF-AB3B-28784711EDD1}" presName="sibTrans" presStyleCnt="0"/>
      <dgm:spPr/>
    </dgm:pt>
    <dgm:pt modelId="{BB8254FB-FCC0-40BB-BD61-796B69D82C6C}" type="pres">
      <dgm:prSet presAssocID="{A1665B09-6326-45E5-BAFA-24E6E9EF4B97}" presName="textNode" presStyleLbl="node1" presStyleIdx="3" presStyleCnt="6">
        <dgm:presLayoutVars>
          <dgm:bulletEnabled val="1"/>
        </dgm:presLayoutVars>
      </dgm:prSet>
      <dgm:spPr/>
    </dgm:pt>
    <dgm:pt modelId="{E73C5ADD-2BDF-44B7-8E58-2875C901494D}" type="pres">
      <dgm:prSet presAssocID="{EAFC59BE-637D-4F0C-9F5C-1F021C1897BB}" presName="sibTrans" presStyleCnt="0"/>
      <dgm:spPr/>
    </dgm:pt>
    <dgm:pt modelId="{3A7ACBA3-DC92-42CC-B231-6F737CEE374A}" type="pres">
      <dgm:prSet presAssocID="{C7DD448E-D813-45CB-9D71-7070076292B8}" presName="textNode" presStyleLbl="node1" presStyleIdx="4" presStyleCnt="6">
        <dgm:presLayoutVars>
          <dgm:bulletEnabled val="1"/>
        </dgm:presLayoutVars>
      </dgm:prSet>
      <dgm:spPr/>
    </dgm:pt>
    <dgm:pt modelId="{1F1D5D4B-4751-45EE-A630-4DCA80255CB2}" type="pres">
      <dgm:prSet presAssocID="{86E824BB-9817-4CFC-B938-0E6A36E156CA}" presName="sibTrans" presStyleCnt="0"/>
      <dgm:spPr/>
    </dgm:pt>
    <dgm:pt modelId="{02F01C5A-1405-482B-B6A4-ED4CE967E58D}" type="pres">
      <dgm:prSet presAssocID="{F5A4DEDC-D4FF-4810-A74E-417116716481}" presName="textNode" presStyleLbl="node1" presStyleIdx="5" presStyleCnt="6">
        <dgm:presLayoutVars>
          <dgm:bulletEnabled val="1"/>
        </dgm:presLayoutVars>
      </dgm:prSet>
      <dgm:spPr/>
    </dgm:pt>
  </dgm:ptLst>
  <dgm:cxnLst>
    <dgm:cxn modelId="{F0421806-5B10-42FD-A618-D64B2DC912F7}" type="presOf" srcId="{40C88903-7ECD-44B0-9B44-05E8D19FB4E9}" destId="{7B435557-6833-4D7C-BD89-D171D514FC67}" srcOrd="0" destOrd="0" presId="urn:microsoft.com/office/officeart/2005/8/layout/hProcess9"/>
    <dgm:cxn modelId="{16DEE523-75D5-4303-8781-A93FAF634AB1}" type="presOf" srcId="{A1665B09-6326-45E5-BAFA-24E6E9EF4B97}" destId="{BB8254FB-FCC0-40BB-BD61-796B69D82C6C}" srcOrd="0" destOrd="0" presId="urn:microsoft.com/office/officeart/2005/8/layout/hProcess9"/>
    <dgm:cxn modelId="{853D3135-3207-4F53-8ECA-433C9ACEC9DF}" type="presOf" srcId="{F5A4DEDC-D4FF-4810-A74E-417116716481}" destId="{02F01C5A-1405-482B-B6A4-ED4CE967E58D}" srcOrd="0" destOrd="0" presId="urn:microsoft.com/office/officeart/2005/8/layout/hProcess9"/>
    <dgm:cxn modelId="{21C9325C-B5E8-4313-9870-9B6DDDEE3019}" srcId="{40C88903-7ECD-44B0-9B44-05E8D19FB4E9}" destId="{F5A4DEDC-D4FF-4810-A74E-417116716481}" srcOrd="5" destOrd="0" parTransId="{6EAF7C54-04DF-47CE-87A7-9A12622984FB}" sibTransId="{6DCBE234-A28A-463A-A083-518B08EE7B2E}"/>
    <dgm:cxn modelId="{79F6AA60-3A1C-492E-A550-AC0C8EF46205}" type="presOf" srcId="{2AF885D2-77BE-48A3-AC72-4D2E887170B5}" destId="{EFD7B22B-BC28-4E6F-B62D-82E35BD4BDFE}" srcOrd="0" destOrd="0" presId="urn:microsoft.com/office/officeart/2005/8/layout/hProcess9"/>
    <dgm:cxn modelId="{71CC0666-317E-4BAC-A7A0-836D7F25D18B}" srcId="{40C88903-7ECD-44B0-9B44-05E8D19FB4E9}" destId="{2AF885D2-77BE-48A3-AC72-4D2E887170B5}" srcOrd="0" destOrd="0" parTransId="{2DF57A9B-EAB9-48D6-A407-5830A840A5F5}" sibTransId="{40E9DA3F-3414-449B-ACAF-1D79E548EC26}"/>
    <dgm:cxn modelId="{2D448448-739F-4EC2-875E-2A78A7967122}" type="presOf" srcId="{589E0EC5-434E-43A0-9944-4D2EDB051F12}" destId="{66EC8DE6-2077-45C1-826E-73AB59DFB421}" srcOrd="0" destOrd="0" presId="urn:microsoft.com/office/officeart/2005/8/layout/hProcess9"/>
    <dgm:cxn modelId="{FBFF4C7F-C615-4D1B-8106-5F7D36646899}" type="presOf" srcId="{91FFCFAA-3067-4860-8446-A7610EBFAD90}" destId="{86984E1B-E622-4439-8412-F67DCD6F8CB4}" srcOrd="0" destOrd="0" presId="urn:microsoft.com/office/officeart/2005/8/layout/hProcess9"/>
    <dgm:cxn modelId="{996224B0-781D-4685-8CE5-1D3E29488471}" srcId="{40C88903-7ECD-44B0-9B44-05E8D19FB4E9}" destId="{C7DD448E-D813-45CB-9D71-7070076292B8}" srcOrd="4" destOrd="0" parTransId="{BF402050-7458-4A21-A2E7-8D53425F3446}" sibTransId="{86E824BB-9817-4CFC-B938-0E6A36E156CA}"/>
    <dgm:cxn modelId="{5E8992B7-CA1C-419A-A517-4DDDFCA25065}" type="presOf" srcId="{C7DD448E-D813-45CB-9D71-7070076292B8}" destId="{3A7ACBA3-DC92-42CC-B231-6F737CEE374A}" srcOrd="0" destOrd="0" presId="urn:microsoft.com/office/officeart/2005/8/layout/hProcess9"/>
    <dgm:cxn modelId="{4F376ABE-4FE4-419F-AAB8-D83768952CA4}" srcId="{40C88903-7ECD-44B0-9B44-05E8D19FB4E9}" destId="{A1665B09-6326-45E5-BAFA-24E6E9EF4B97}" srcOrd="3" destOrd="0" parTransId="{7D22672F-F6E0-472E-BBE3-716B349C1A39}" sibTransId="{EAFC59BE-637D-4F0C-9F5C-1F021C1897BB}"/>
    <dgm:cxn modelId="{E52C36C6-FA7F-4017-9934-51CD06C003D2}" srcId="{40C88903-7ECD-44B0-9B44-05E8D19FB4E9}" destId="{91FFCFAA-3067-4860-8446-A7610EBFAD90}" srcOrd="1" destOrd="0" parTransId="{9B39F238-076F-4A3A-A50A-9A87DAA7D687}" sibTransId="{9F4DA204-A06E-40B5-81C6-95272E1F7AA1}"/>
    <dgm:cxn modelId="{F0723FFE-6B6A-47C8-A08D-40172578CFB9}" srcId="{40C88903-7ECD-44B0-9B44-05E8D19FB4E9}" destId="{589E0EC5-434E-43A0-9944-4D2EDB051F12}" srcOrd="2" destOrd="0" parTransId="{24FEB5BE-00BB-4AF6-BD8F-16B59F79AE1D}" sibTransId="{A35FD56E-5572-44CF-AB3B-28784711EDD1}"/>
    <dgm:cxn modelId="{08489B01-BA41-4D9B-B662-E1B26CF6FAAA}" type="presParOf" srcId="{7B435557-6833-4D7C-BD89-D171D514FC67}" destId="{A7D462E2-7663-4831-B224-6BEF83056C20}" srcOrd="0" destOrd="0" presId="urn:microsoft.com/office/officeart/2005/8/layout/hProcess9"/>
    <dgm:cxn modelId="{071D245E-4EA4-4E1A-BA4C-71E2E7D0BE49}" type="presParOf" srcId="{7B435557-6833-4D7C-BD89-D171D514FC67}" destId="{E53D17C4-FA7C-4D83-AFD5-A8FEE2FCC097}" srcOrd="1" destOrd="0" presId="urn:microsoft.com/office/officeart/2005/8/layout/hProcess9"/>
    <dgm:cxn modelId="{02BA05C2-3E2D-4C44-8E68-4A1556612A7A}" type="presParOf" srcId="{E53D17C4-FA7C-4D83-AFD5-A8FEE2FCC097}" destId="{EFD7B22B-BC28-4E6F-B62D-82E35BD4BDFE}" srcOrd="0" destOrd="0" presId="urn:microsoft.com/office/officeart/2005/8/layout/hProcess9"/>
    <dgm:cxn modelId="{C90A16A7-B545-4A3D-B197-02219C80C821}" type="presParOf" srcId="{E53D17C4-FA7C-4D83-AFD5-A8FEE2FCC097}" destId="{B7698B6F-897F-4ED8-9E5C-6C0BC9D00C2B}" srcOrd="1" destOrd="0" presId="urn:microsoft.com/office/officeart/2005/8/layout/hProcess9"/>
    <dgm:cxn modelId="{A86AABD1-B906-43C9-9830-8E18DCB63091}" type="presParOf" srcId="{E53D17C4-FA7C-4D83-AFD5-A8FEE2FCC097}" destId="{86984E1B-E622-4439-8412-F67DCD6F8CB4}" srcOrd="2" destOrd="0" presId="urn:microsoft.com/office/officeart/2005/8/layout/hProcess9"/>
    <dgm:cxn modelId="{F0BD8EB3-89B0-4473-AA94-0696053A0DDA}" type="presParOf" srcId="{E53D17C4-FA7C-4D83-AFD5-A8FEE2FCC097}" destId="{3E58AEA0-B889-46BB-BF9C-8810B1C7BF5F}" srcOrd="3" destOrd="0" presId="urn:microsoft.com/office/officeart/2005/8/layout/hProcess9"/>
    <dgm:cxn modelId="{77312831-F898-4C6D-A379-E02712EA07C1}" type="presParOf" srcId="{E53D17C4-FA7C-4D83-AFD5-A8FEE2FCC097}" destId="{66EC8DE6-2077-45C1-826E-73AB59DFB421}" srcOrd="4" destOrd="0" presId="urn:microsoft.com/office/officeart/2005/8/layout/hProcess9"/>
    <dgm:cxn modelId="{27CC0CF5-A575-4A89-8FE2-AAE172F0BB0F}" type="presParOf" srcId="{E53D17C4-FA7C-4D83-AFD5-A8FEE2FCC097}" destId="{EC0A7E06-5B6B-4A13-B4BF-BF86B51A4555}" srcOrd="5" destOrd="0" presId="urn:microsoft.com/office/officeart/2005/8/layout/hProcess9"/>
    <dgm:cxn modelId="{3E739E15-7A0A-401C-90E1-0EB0B0364E4F}" type="presParOf" srcId="{E53D17C4-FA7C-4D83-AFD5-A8FEE2FCC097}" destId="{BB8254FB-FCC0-40BB-BD61-796B69D82C6C}" srcOrd="6" destOrd="0" presId="urn:microsoft.com/office/officeart/2005/8/layout/hProcess9"/>
    <dgm:cxn modelId="{9A63B2E3-95B2-4D1E-8AE1-4098D9705279}" type="presParOf" srcId="{E53D17C4-FA7C-4D83-AFD5-A8FEE2FCC097}" destId="{E73C5ADD-2BDF-44B7-8E58-2875C901494D}" srcOrd="7" destOrd="0" presId="urn:microsoft.com/office/officeart/2005/8/layout/hProcess9"/>
    <dgm:cxn modelId="{EA6B2D6A-F698-4353-A660-851829ADAD26}" type="presParOf" srcId="{E53D17C4-FA7C-4D83-AFD5-A8FEE2FCC097}" destId="{3A7ACBA3-DC92-42CC-B231-6F737CEE374A}" srcOrd="8" destOrd="0" presId="urn:microsoft.com/office/officeart/2005/8/layout/hProcess9"/>
    <dgm:cxn modelId="{B5D65B52-78C6-45E0-AACA-BD9AACF74DB3}" type="presParOf" srcId="{E53D17C4-FA7C-4D83-AFD5-A8FEE2FCC097}" destId="{1F1D5D4B-4751-45EE-A630-4DCA80255CB2}" srcOrd="9" destOrd="0" presId="urn:microsoft.com/office/officeart/2005/8/layout/hProcess9"/>
    <dgm:cxn modelId="{25DFD6ED-F2C4-460F-B121-C1BB1D65B1DE}" type="presParOf" srcId="{E53D17C4-FA7C-4D83-AFD5-A8FEE2FCC097}" destId="{02F01C5A-1405-482B-B6A4-ED4CE967E58D}"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089A19-73F9-4CA5-A9A6-59764D48AC86}" type="doc">
      <dgm:prSet loTypeId="urn:microsoft.com/office/officeart/2016/7/layout/HexagonTimeline" loCatId="timeline" qsTypeId="urn:microsoft.com/office/officeart/2005/8/quickstyle/simple1" qsCatId="simple" csTypeId="urn:microsoft.com/office/officeart/2005/8/colors/accent1_2" csCatId="accent1" phldr="1"/>
      <dgm:spPr/>
      <dgm:t>
        <a:bodyPr/>
        <a:lstStyle/>
        <a:p>
          <a:endParaRPr lang="fr-FR"/>
        </a:p>
      </dgm:t>
    </dgm:pt>
    <dgm:pt modelId="{9371C1F2-1DAD-4627-AAF7-EAFF7C3E935C}">
      <dgm:prSet phldrT="[Texte]" phldr="0" custT="1"/>
      <dgm:spPr/>
      <dgm:t>
        <a:bodyPr/>
        <a:lstStyle/>
        <a:p>
          <a:pPr rtl="0"/>
          <a:r>
            <a:rPr lang="fr-FR" sz="1200" b="1">
              <a:latin typeface="Arial"/>
              <a:cs typeface="Arial"/>
            </a:rPr>
            <a:t>31/12/2027</a:t>
          </a:r>
          <a:endParaRPr lang="fr-FR" sz="1200" b="1"/>
        </a:p>
      </dgm:t>
    </dgm:pt>
    <dgm:pt modelId="{FB9833D5-B9AC-4C8B-B5D4-D26A95AA4FA5}" type="parTrans" cxnId="{0170E8B1-7477-4E3E-9532-2A43C7C77E7D}">
      <dgm:prSet/>
      <dgm:spPr/>
      <dgm:t>
        <a:bodyPr/>
        <a:lstStyle/>
        <a:p>
          <a:endParaRPr lang="fr-FR"/>
        </a:p>
      </dgm:t>
    </dgm:pt>
    <dgm:pt modelId="{D14D115D-A730-4E15-83B2-690D17E13F56}" type="sibTrans" cxnId="{0170E8B1-7477-4E3E-9532-2A43C7C77E7D}">
      <dgm:prSet/>
      <dgm:spPr/>
      <dgm:t>
        <a:bodyPr/>
        <a:lstStyle/>
        <a:p>
          <a:endParaRPr lang="fr-FR"/>
        </a:p>
      </dgm:t>
    </dgm:pt>
    <dgm:pt modelId="{8A9939DE-9915-46A3-8538-57D92C152052}">
      <dgm:prSet phldrT="[Texte]" phldr="0"/>
      <dgm:spPr/>
      <dgm:t>
        <a:bodyPr/>
        <a:lstStyle/>
        <a:p>
          <a:pPr rtl="0"/>
          <a:r>
            <a:rPr lang="fr-FR" sz="1100">
              <a:latin typeface="Calibri"/>
              <a:ea typeface="Calibri"/>
              <a:cs typeface="Calibri"/>
            </a:rPr>
            <a:t>Fin des engagements juridiques (convention) </a:t>
          </a:r>
          <a:endParaRPr lang="fr-FR"/>
        </a:p>
      </dgm:t>
    </dgm:pt>
    <dgm:pt modelId="{7EBCBA11-EC77-4CBF-957E-1994583BAC55}" type="parTrans" cxnId="{F36FBF0B-7D34-48DF-94F1-2F3C020B4D56}">
      <dgm:prSet/>
      <dgm:spPr/>
      <dgm:t>
        <a:bodyPr/>
        <a:lstStyle/>
        <a:p>
          <a:endParaRPr lang="fr-FR"/>
        </a:p>
      </dgm:t>
    </dgm:pt>
    <dgm:pt modelId="{91E936A2-8AD8-4EE5-A1DD-7DB693066FFC}" type="sibTrans" cxnId="{F36FBF0B-7D34-48DF-94F1-2F3C020B4D56}">
      <dgm:prSet/>
      <dgm:spPr/>
      <dgm:t>
        <a:bodyPr/>
        <a:lstStyle/>
        <a:p>
          <a:endParaRPr lang="fr-FR"/>
        </a:p>
      </dgm:t>
    </dgm:pt>
    <dgm:pt modelId="{2E933A31-D7C7-445D-9FD2-965E5F901A8F}">
      <dgm:prSet phldrT="[Texte]" phldr="0" custT="1"/>
      <dgm:spPr/>
      <dgm:t>
        <a:bodyPr/>
        <a:lstStyle/>
        <a:p>
          <a:r>
            <a:rPr lang="fr-FR" sz="1200" b="1">
              <a:latin typeface="Arial"/>
              <a:cs typeface="Arial"/>
            </a:rPr>
            <a:t>30/06/2029</a:t>
          </a:r>
        </a:p>
      </dgm:t>
    </dgm:pt>
    <dgm:pt modelId="{BF17E3EB-DCAA-4DBC-841A-2163F398BF4F}" type="parTrans" cxnId="{CFCDC4A7-7486-46F2-98F5-19C53D10F8E6}">
      <dgm:prSet/>
      <dgm:spPr/>
      <dgm:t>
        <a:bodyPr/>
        <a:lstStyle/>
        <a:p>
          <a:endParaRPr lang="fr-FR"/>
        </a:p>
      </dgm:t>
    </dgm:pt>
    <dgm:pt modelId="{24CACCC2-F8C7-42D0-BD91-90C04E8D79A8}" type="sibTrans" cxnId="{CFCDC4A7-7486-46F2-98F5-19C53D10F8E6}">
      <dgm:prSet/>
      <dgm:spPr/>
      <dgm:t>
        <a:bodyPr/>
        <a:lstStyle/>
        <a:p>
          <a:endParaRPr lang="fr-FR"/>
        </a:p>
      </dgm:t>
    </dgm:pt>
    <dgm:pt modelId="{4C1C96E7-0D4B-4C18-B4B6-6749A1930E96}">
      <dgm:prSet phldrT="[Texte]" phldr="0"/>
      <dgm:spPr/>
      <dgm:t>
        <a:bodyPr/>
        <a:lstStyle/>
        <a:p>
          <a:pPr rtl="0"/>
          <a:r>
            <a:rPr lang="fr-FR" sz="1000">
              <a:latin typeface="Arial"/>
              <a:cs typeface="Arial"/>
            </a:rPr>
            <a:t>Fin d’opération </a:t>
          </a:r>
          <a:endParaRPr lang="fr-FR"/>
        </a:p>
      </dgm:t>
    </dgm:pt>
    <dgm:pt modelId="{6D876095-6778-41C6-BFC3-8D2578CCDDDF}" type="parTrans" cxnId="{0EDBF9A3-19E4-47F5-A241-FC21E6E29ADC}">
      <dgm:prSet/>
      <dgm:spPr/>
      <dgm:t>
        <a:bodyPr/>
        <a:lstStyle/>
        <a:p>
          <a:endParaRPr lang="fr-FR"/>
        </a:p>
      </dgm:t>
    </dgm:pt>
    <dgm:pt modelId="{F4FCD816-EB55-47FA-88A1-D57DAF14238C}" type="sibTrans" cxnId="{0EDBF9A3-19E4-47F5-A241-FC21E6E29ADC}">
      <dgm:prSet/>
      <dgm:spPr/>
      <dgm:t>
        <a:bodyPr/>
        <a:lstStyle/>
        <a:p>
          <a:endParaRPr lang="fr-FR"/>
        </a:p>
      </dgm:t>
    </dgm:pt>
    <dgm:pt modelId="{880C08D0-8895-464A-B3AE-3110D23D5CF9}">
      <dgm:prSet phldrT="[Texte]" phldr="0" custT="1"/>
      <dgm:spPr/>
      <dgm:t>
        <a:bodyPr/>
        <a:lstStyle/>
        <a:p>
          <a:r>
            <a:rPr lang="fr-FR" sz="1200" b="1">
              <a:latin typeface="Arial"/>
              <a:cs typeface="Arial"/>
            </a:rPr>
            <a:t>30/09/2029</a:t>
          </a:r>
        </a:p>
      </dgm:t>
    </dgm:pt>
    <dgm:pt modelId="{410CE4C3-7A3C-4A74-B94C-E600BE10260A}" type="parTrans" cxnId="{57157536-2431-457A-B179-4DB7E19FB5FF}">
      <dgm:prSet/>
      <dgm:spPr/>
      <dgm:t>
        <a:bodyPr/>
        <a:lstStyle/>
        <a:p>
          <a:endParaRPr lang="fr-FR"/>
        </a:p>
      </dgm:t>
    </dgm:pt>
    <dgm:pt modelId="{8930E501-A1A9-42E9-84CC-CE505A4BB119}" type="sibTrans" cxnId="{57157536-2431-457A-B179-4DB7E19FB5FF}">
      <dgm:prSet/>
      <dgm:spPr/>
      <dgm:t>
        <a:bodyPr/>
        <a:lstStyle/>
        <a:p>
          <a:endParaRPr lang="fr-FR"/>
        </a:p>
      </dgm:t>
    </dgm:pt>
    <dgm:pt modelId="{B08C5EFD-82B5-4DC5-B36D-F2766A87DD18}">
      <dgm:prSet phldrT="[Texte]" phldr="0"/>
      <dgm:spPr/>
      <dgm:t>
        <a:bodyPr/>
        <a:lstStyle/>
        <a:p>
          <a:pPr rtl="0"/>
          <a:r>
            <a:rPr lang="fr-FR" sz="1000">
              <a:latin typeface="Arial"/>
              <a:cs typeface="Arial"/>
            </a:rPr>
            <a:t>Dépôt des demandes de paiement </a:t>
          </a:r>
          <a:endParaRPr lang="fr-FR"/>
        </a:p>
      </dgm:t>
    </dgm:pt>
    <dgm:pt modelId="{63CFD201-9A21-413A-A305-1D8879E21525}" type="parTrans" cxnId="{EC61661A-3F29-4945-85E9-1822F196B7B7}">
      <dgm:prSet/>
      <dgm:spPr/>
      <dgm:t>
        <a:bodyPr/>
        <a:lstStyle/>
        <a:p>
          <a:endParaRPr lang="fr-FR"/>
        </a:p>
      </dgm:t>
    </dgm:pt>
    <dgm:pt modelId="{2EE4759F-9855-489C-AEE3-63213851F73D}" type="sibTrans" cxnId="{EC61661A-3F29-4945-85E9-1822F196B7B7}">
      <dgm:prSet/>
      <dgm:spPr/>
      <dgm:t>
        <a:bodyPr/>
        <a:lstStyle/>
        <a:p>
          <a:endParaRPr lang="fr-FR"/>
        </a:p>
      </dgm:t>
    </dgm:pt>
    <dgm:pt modelId="{C786DE6B-2887-46A3-B7EC-E1E508ECB6DE}">
      <dgm:prSet phldrT="[Texte]" phldr="0"/>
      <dgm:spPr/>
      <dgm:t>
        <a:bodyPr/>
        <a:lstStyle/>
        <a:p>
          <a:pPr rtl="0"/>
          <a:r>
            <a:rPr lang="fr-FR" sz="1000">
              <a:latin typeface="Arial"/>
              <a:cs typeface="Arial"/>
            </a:rPr>
            <a:t>Traitement et validation des CSF (comptabilisé fonction comptable) </a:t>
          </a:r>
        </a:p>
      </dgm:t>
    </dgm:pt>
    <dgm:pt modelId="{543CFBF0-91A4-4CB0-B9A6-2284703533C3}" type="parTrans" cxnId="{34CBF514-672E-454E-8D88-C51BE28BD7D2}">
      <dgm:prSet/>
      <dgm:spPr/>
    </dgm:pt>
    <dgm:pt modelId="{E45BED83-4BF9-44E3-B9BF-9A43465C590D}" type="sibTrans" cxnId="{34CBF514-672E-454E-8D88-C51BE28BD7D2}">
      <dgm:prSet/>
      <dgm:spPr/>
    </dgm:pt>
    <dgm:pt modelId="{34D9CF0A-7B77-48A3-BC8D-438C15D6DD8D}">
      <dgm:prSet phldrT="[Texte]" phldr="0"/>
      <dgm:spPr/>
      <dgm:t>
        <a:bodyPr/>
        <a:lstStyle/>
        <a:p>
          <a:pPr rtl="0"/>
          <a:r>
            <a:rPr lang="fr-FR" sz="1000">
              <a:latin typeface="Arial"/>
              <a:cs typeface="Arial"/>
            </a:rPr>
            <a:t>Remontée des derniers CSF validés par la fonction comptable (MCFA) </a:t>
          </a:r>
        </a:p>
      </dgm:t>
    </dgm:pt>
    <dgm:pt modelId="{F0395422-49F3-40BE-A5DE-B9ADAE6A9BCE}" type="parTrans" cxnId="{443A4F5A-947E-4854-B99A-12C9679AC5D0}">
      <dgm:prSet/>
      <dgm:spPr/>
    </dgm:pt>
    <dgm:pt modelId="{0916ABB6-36F6-418E-82DF-2B228FA406A2}" type="sibTrans" cxnId="{443A4F5A-947E-4854-B99A-12C9679AC5D0}">
      <dgm:prSet/>
      <dgm:spPr/>
    </dgm:pt>
    <dgm:pt modelId="{0658F87D-5AA0-44AE-81D3-3BDA4078C78C}">
      <dgm:prSet phldrT="[Texte]" phldr="0" custT="1"/>
      <dgm:spPr/>
      <dgm:t>
        <a:bodyPr/>
        <a:lstStyle/>
        <a:p>
          <a:r>
            <a:rPr lang="fr-FR" sz="1200" b="1">
              <a:latin typeface="Arial"/>
              <a:cs typeface="Arial"/>
            </a:rPr>
            <a:t>30/11/2029</a:t>
          </a:r>
        </a:p>
      </dgm:t>
    </dgm:pt>
    <dgm:pt modelId="{FD07BA0E-E6E6-4C48-A341-AF0996C0CC0E}" type="parTrans" cxnId="{3EBCEF67-EE1C-4B1A-AF64-DE31CD6C773E}">
      <dgm:prSet/>
      <dgm:spPr/>
    </dgm:pt>
    <dgm:pt modelId="{80DA8DC8-3709-4202-A5DE-4026FAE43D54}" type="sibTrans" cxnId="{3EBCEF67-EE1C-4B1A-AF64-DE31CD6C773E}">
      <dgm:prSet/>
      <dgm:spPr/>
    </dgm:pt>
    <dgm:pt modelId="{C7928788-3CF6-482B-9B76-FB6873EAF9C5}">
      <dgm:prSet phldrT="[Texte]" phldr="0" custT="1"/>
      <dgm:spPr/>
      <dgm:t>
        <a:bodyPr/>
        <a:lstStyle/>
        <a:p>
          <a:r>
            <a:rPr lang="fr-FR" sz="1200" b="1">
              <a:latin typeface="Arial"/>
              <a:cs typeface="Arial"/>
            </a:rPr>
            <a:t>31/12/2029</a:t>
          </a:r>
        </a:p>
      </dgm:t>
    </dgm:pt>
    <dgm:pt modelId="{0232AC5D-F220-4A7D-BB5B-069EE80D646E}" type="parTrans" cxnId="{D5E2FFA5-9876-4171-8956-726A97882E43}">
      <dgm:prSet/>
      <dgm:spPr/>
    </dgm:pt>
    <dgm:pt modelId="{B519D916-CED4-463C-8D68-5E41E94FC43D}" type="sibTrans" cxnId="{D5E2FFA5-9876-4171-8956-726A97882E43}">
      <dgm:prSet/>
      <dgm:spPr/>
    </dgm:pt>
    <dgm:pt modelId="{038292A6-79B0-4A64-B42B-CBA08F6A44B9}" type="pres">
      <dgm:prSet presAssocID="{BA089A19-73F9-4CA5-A9A6-59764D48AC86}" presName="Name0" presStyleCnt="0">
        <dgm:presLayoutVars>
          <dgm:chMax/>
          <dgm:chPref/>
          <dgm:animLvl val="lvl"/>
        </dgm:presLayoutVars>
      </dgm:prSet>
      <dgm:spPr/>
    </dgm:pt>
    <dgm:pt modelId="{9D44435C-F982-4BFD-B726-3732F03B12FC}" type="pres">
      <dgm:prSet presAssocID="{9371C1F2-1DAD-4627-AAF7-EAFF7C3E935C}" presName="composite" presStyleCnt="0"/>
      <dgm:spPr/>
    </dgm:pt>
    <dgm:pt modelId="{E2F8C348-1610-44AA-A220-41E8EE2B4C41}" type="pres">
      <dgm:prSet presAssocID="{9371C1F2-1DAD-4627-AAF7-EAFF7C3E935C}" presName="Parent1" presStyleLbl="alignNode1" presStyleIdx="0" presStyleCnt="5">
        <dgm:presLayoutVars>
          <dgm:chMax val="1"/>
          <dgm:chPref val="1"/>
          <dgm:bulletEnabled val="1"/>
        </dgm:presLayoutVars>
      </dgm:prSet>
      <dgm:spPr/>
    </dgm:pt>
    <dgm:pt modelId="{D698A9B6-FDD4-407D-9C86-E50D76C2DBB7}" type="pres">
      <dgm:prSet presAssocID="{9371C1F2-1DAD-4627-AAF7-EAFF7C3E935C}" presName="Childtext1" presStyleLbl="revTx" presStyleIdx="0" presStyleCnt="5">
        <dgm:presLayoutVars>
          <dgm:chMax val="0"/>
          <dgm:chPref val="0"/>
          <dgm:bulletEnabled/>
        </dgm:presLayoutVars>
      </dgm:prSet>
      <dgm:spPr/>
    </dgm:pt>
    <dgm:pt modelId="{54800881-122B-44DA-B2F0-8FA51F53D714}" type="pres">
      <dgm:prSet presAssocID="{9371C1F2-1DAD-4627-AAF7-EAFF7C3E935C}" presName="ConnectLine" presStyleLbl="sibTrans1D1" presStyleIdx="0" presStyleCnt="5"/>
      <dgm:spPr>
        <a:noFill/>
        <a:ln w="12700" cap="flat" cmpd="sng" algn="ctr">
          <a:solidFill>
            <a:schemeClr val="accent1">
              <a:hueOff val="0"/>
              <a:satOff val="0"/>
              <a:lumOff val="0"/>
              <a:alphaOff val="0"/>
            </a:schemeClr>
          </a:solidFill>
          <a:prstDash val="dash"/>
          <a:miter lim="800000"/>
        </a:ln>
        <a:effectLst/>
      </dgm:spPr>
    </dgm:pt>
    <dgm:pt modelId="{3CC5AFAC-5D67-4774-BE3D-8577CE021D1C}" type="pres">
      <dgm:prSet presAssocID="{9371C1F2-1DAD-4627-AAF7-EAFF7C3E935C}" presName="ConnectLineEnd" presStyleLbl="node1" presStyleIdx="0" presStyleCnt="5"/>
      <dgm:spPr/>
    </dgm:pt>
    <dgm:pt modelId="{5A912594-B8CC-4528-97B5-9D3718F39715}" type="pres">
      <dgm:prSet presAssocID="{9371C1F2-1DAD-4627-AAF7-EAFF7C3E935C}" presName="EmptyPane" presStyleCnt="0"/>
      <dgm:spPr/>
    </dgm:pt>
    <dgm:pt modelId="{2C81C7D8-6991-4F6E-AF89-BD4F2A5FFF06}" type="pres">
      <dgm:prSet presAssocID="{D14D115D-A730-4E15-83B2-690D17E13F56}" presName="spaceBetweenRectangles" presStyleLbl="fgAcc1" presStyleIdx="0" presStyleCnt="4"/>
      <dgm:spPr/>
    </dgm:pt>
    <dgm:pt modelId="{89774429-F6BB-4F9F-8790-8E8C3FA0627D}" type="pres">
      <dgm:prSet presAssocID="{2E933A31-D7C7-445D-9FD2-965E5F901A8F}" presName="composite" presStyleCnt="0"/>
      <dgm:spPr/>
    </dgm:pt>
    <dgm:pt modelId="{3F617B8D-07E1-4821-ABF5-12CA94437354}" type="pres">
      <dgm:prSet presAssocID="{2E933A31-D7C7-445D-9FD2-965E5F901A8F}" presName="Parent1" presStyleLbl="alignNode1" presStyleIdx="1" presStyleCnt="5">
        <dgm:presLayoutVars>
          <dgm:chMax val="1"/>
          <dgm:chPref val="1"/>
          <dgm:bulletEnabled val="1"/>
        </dgm:presLayoutVars>
      </dgm:prSet>
      <dgm:spPr/>
    </dgm:pt>
    <dgm:pt modelId="{D8FA79FE-460F-43A6-85D4-8D6D4043F7D5}" type="pres">
      <dgm:prSet presAssocID="{2E933A31-D7C7-445D-9FD2-965E5F901A8F}" presName="Childtext1" presStyleLbl="revTx" presStyleIdx="1" presStyleCnt="5">
        <dgm:presLayoutVars>
          <dgm:chMax val="0"/>
          <dgm:chPref val="0"/>
          <dgm:bulletEnabled/>
        </dgm:presLayoutVars>
      </dgm:prSet>
      <dgm:spPr/>
    </dgm:pt>
    <dgm:pt modelId="{A70922F0-2F4B-4D64-B425-645391A2B6A5}" type="pres">
      <dgm:prSet presAssocID="{2E933A31-D7C7-445D-9FD2-965E5F901A8F}"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40DF83BA-DE88-42DD-A11C-77D91698BE73}" type="pres">
      <dgm:prSet presAssocID="{2E933A31-D7C7-445D-9FD2-965E5F901A8F}" presName="ConnectLineEnd" presStyleLbl="node1" presStyleIdx="1" presStyleCnt="5"/>
      <dgm:spPr/>
    </dgm:pt>
    <dgm:pt modelId="{E413B3F8-6E16-416F-9F99-F563B3CB98D8}" type="pres">
      <dgm:prSet presAssocID="{2E933A31-D7C7-445D-9FD2-965E5F901A8F}" presName="EmptyPane" presStyleCnt="0"/>
      <dgm:spPr/>
    </dgm:pt>
    <dgm:pt modelId="{6FC8EB85-7E08-48E4-A44D-1F70A46D6217}" type="pres">
      <dgm:prSet presAssocID="{24CACCC2-F8C7-42D0-BD91-90C04E8D79A8}" presName="spaceBetweenRectangles" presStyleLbl="fgAcc1" presStyleIdx="1" presStyleCnt="4"/>
      <dgm:spPr/>
    </dgm:pt>
    <dgm:pt modelId="{E9C101AE-8C6F-42E8-ABD1-6C19EE0F2FAF}" type="pres">
      <dgm:prSet presAssocID="{880C08D0-8895-464A-B3AE-3110D23D5CF9}" presName="composite" presStyleCnt="0"/>
      <dgm:spPr/>
    </dgm:pt>
    <dgm:pt modelId="{D5F53D40-D303-4EB6-9C07-366BA46E628B}" type="pres">
      <dgm:prSet presAssocID="{880C08D0-8895-464A-B3AE-3110D23D5CF9}" presName="Parent1" presStyleLbl="alignNode1" presStyleIdx="2" presStyleCnt="5">
        <dgm:presLayoutVars>
          <dgm:chMax val="1"/>
          <dgm:chPref val="1"/>
          <dgm:bulletEnabled val="1"/>
        </dgm:presLayoutVars>
      </dgm:prSet>
      <dgm:spPr/>
    </dgm:pt>
    <dgm:pt modelId="{0EA30409-3EE4-45F0-AD47-DBD99F982B95}" type="pres">
      <dgm:prSet presAssocID="{880C08D0-8895-464A-B3AE-3110D23D5CF9}" presName="Childtext1" presStyleLbl="revTx" presStyleIdx="2" presStyleCnt="5">
        <dgm:presLayoutVars>
          <dgm:chMax val="0"/>
          <dgm:chPref val="0"/>
          <dgm:bulletEnabled/>
        </dgm:presLayoutVars>
      </dgm:prSet>
      <dgm:spPr/>
    </dgm:pt>
    <dgm:pt modelId="{F586E4B6-628B-4214-9B41-67B7A733411E}" type="pres">
      <dgm:prSet presAssocID="{880C08D0-8895-464A-B3AE-3110D23D5CF9}" presName="ConnectLine" presStyleLbl="sibTrans1D1" presStyleIdx="2" presStyleCnt="5"/>
      <dgm:spPr>
        <a:noFill/>
        <a:ln w="12700" cap="flat" cmpd="sng" algn="ctr">
          <a:solidFill>
            <a:schemeClr val="accent1">
              <a:hueOff val="0"/>
              <a:satOff val="0"/>
              <a:lumOff val="0"/>
              <a:alphaOff val="0"/>
            </a:schemeClr>
          </a:solidFill>
          <a:prstDash val="dash"/>
          <a:miter lim="800000"/>
        </a:ln>
        <a:effectLst/>
      </dgm:spPr>
    </dgm:pt>
    <dgm:pt modelId="{B17D369B-32F6-43E0-8562-B91FFAA5BA63}" type="pres">
      <dgm:prSet presAssocID="{880C08D0-8895-464A-B3AE-3110D23D5CF9}" presName="ConnectLineEnd" presStyleLbl="node1" presStyleIdx="2" presStyleCnt="5"/>
      <dgm:spPr/>
    </dgm:pt>
    <dgm:pt modelId="{1213C453-E5D1-48F1-8413-67521460BC07}" type="pres">
      <dgm:prSet presAssocID="{880C08D0-8895-464A-B3AE-3110D23D5CF9}" presName="EmptyPane" presStyleCnt="0"/>
      <dgm:spPr/>
    </dgm:pt>
    <dgm:pt modelId="{31978CB0-6EDD-46BC-B796-1B7EE3559ED3}" type="pres">
      <dgm:prSet presAssocID="{8930E501-A1A9-42E9-84CC-CE505A4BB119}" presName="spaceBetweenRectangles" presStyleLbl="fgAcc1" presStyleIdx="2" presStyleCnt="4"/>
      <dgm:spPr/>
    </dgm:pt>
    <dgm:pt modelId="{DCF038C1-8A95-43AC-9CA7-103E8E9C686F}" type="pres">
      <dgm:prSet presAssocID="{0658F87D-5AA0-44AE-81D3-3BDA4078C78C}" presName="composite" presStyleCnt="0"/>
      <dgm:spPr/>
    </dgm:pt>
    <dgm:pt modelId="{A882B2C5-129B-4B8E-9AF1-1DF0422BE8D7}" type="pres">
      <dgm:prSet presAssocID="{0658F87D-5AA0-44AE-81D3-3BDA4078C78C}" presName="Parent1" presStyleLbl="alignNode1" presStyleIdx="3" presStyleCnt="5">
        <dgm:presLayoutVars>
          <dgm:chMax val="1"/>
          <dgm:chPref val="1"/>
          <dgm:bulletEnabled val="1"/>
        </dgm:presLayoutVars>
      </dgm:prSet>
      <dgm:spPr/>
    </dgm:pt>
    <dgm:pt modelId="{50C38043-FBA7-48E0-81BF-EC0C9DC3721E}" type="pres">
      <dgm:prSet presAssocID="{0658F87D-5AA0-44AE-81D3-3BDA4078C78C}" presName="Childtext1" presStyleLbl="revTx" presStyleIdx="3" presStyleCnt="5">
        <dgm:presLayoutVars>
          <dgm:chMax val="0"/>
          <dgm:chPref val="0"/>
          <dgm:bulletEnabled/>
        </dgm:presLayoutVars>
      </dgm:prSet>
      <dgm:spPr/>
    </dgm:pt>
    <dgm:pt modelId="{92A1D8F2-1BA3-4416-8C15-63ACDF94A2EE}" type="pres">
      <dgm:prSet presAssocID="{0658F87D-5AA0-44AE-81D3-3BDA4078C78C}"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D2901179-121B-48F4-B099-43DDFC0273BB}" type="pres">
      <dgm:prSet presAssocID="{0658F87D-5AA0-44AE-81D3-3BDA4078C78C}" presName="ConnectLineEnd" presStyleLbl="node1" presStyleIdx="3" presStyleCnt="5"/>
      <dgm:spPr/>
    </dgm:pt>
    <dgm:pt modelId="{CAB4668F-33D2-4791-9EB2-7A36BC8E3838}" type="pres">
      <dgm:prSet presAssocID="{0658F87D-5AA0-44AE-81D3-3BDA4078C78C}" presName="EmptyPane" presStyleCnt="0"/>
      <dgm:spPr/>
    </dgm:pt>
    <dgm:pt modelId="{22927957-FB94-4D00-977F-BA06254E2051}" type="pres">
      <dgm:prSet presAssocID="{80DA8DC8-3709-4202-A5DE-4026FAE43D54}" presName="spaceBetweenRectangles" presStyleLbl="fgAcc1" presStyleIdx="3" presStyleCnt="4"/>
      <dgm:spPr/>
    </dgm:pt>
    <dgm:pt modelId="{35CA6616-5215-4B96-86AE-88143E246E1D}" type="pres">
      <dgm:prSet presAssocID="{C7928788-3CF6-482B-9B76-FB6873EAF9C5}" presName="composite" presStyleCnt="0"/>
      <dgm:spPr/>
    </dgm:pt>
    <dgm:pt modelId="{3EDB5273-B7D6-45DE-B9BB-CE49DD0B0AEB}" type="pres">
      <dgm:prSet presAssocID="{C7928788-3CF6-482B-9B76-FB6873EAF9C5}" presName="Parent1" presStyleLbl="alignNode1" presStyleIdx="4" presStyleCnt="5">
        <dgm:presLayoutVars>
          <dgm:chMax val="1"/>
          <dgm:chPref val="1"/>
          <dgm:bulletEnabled val="1"/>
        </dgm:presLayoutVars>
      </dgm:prSet>
      <dgm:spPr/>
    </dgm:pt>
    <dgm:pt modelId="{0D84E3B1-77DF-45C4-BC33-22E87919D3F0}" type="pres">
      <dgm:prSet presAssocID="{C7928788-3CF6-482B-9B76-FB6873EAF9C5}" presName="Childtext1" presStyleLbl="revTx" presStyleIdx="4" presStyleCnt="5">
        <dgm:presLayoutVars>
          <dgm:chMax val="0"/>
          <dgm:chPref val="0"/>
          <dgm:bulletEnabled/>
        </dgm:presLayoutVars>
      </dgm:prSet>
      <dgm:spPr/>
    </dgm:pt>
    <dgm:pt modelId="{023E217E-F62D-4853-966A-31D036E89D0D}" type="pres">
      <dgm:prSet presAssocID="{C7928788-3CF6-482B-9B76-FB6873EAF9C5}"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CEEDC681-1B82-4AF9-AC11-7C6CEA52C221}" type="pres">
      <dgm:prSet presAssocID="{C7928788-3CF6-482B-9B76-FB6873EAF9C5}" presName="ConnectLineEnd" presStyleLbl="node1" presStyleIdx="4" presStyleCnt="5"/>
      <dgm:spPr/>
    </dgm:pt>
    <dgm:pt modelId="{B24F1A5E-53F6-4D9D-868D-CE9E250DECD4}" type="pres">
      <dgm:prSet presAssocID="{C7928788-3CF6-482B-9B76-FB6873EAF9C5}" presName="EmptyPane" presStyleCnt="0"/>
      <dgm:spPr/>
    </dgm:pt>
  </dgm:ptLst>
  <dgm:cxnLst>
    <dgm:cxn modelId="{B0FB7C05-DAE3-46E7-9B03-A88660D9801C}" type="presOf" srcId="{BA089A19-73F9-4CA5-A9A6-59764D48AC86}" destId="{038292A6-79B0-4A64-B42B-CBA08F6A44B9}" srcOrd="0" destOrd="0" presId="urn:microsoft.com/office/officeart/2016/7/layout/HexagonTimeline"/>
    <dgm:cxn modelId="{F36FBF0B-7D34-48DF-94F1-2F3C020B4D56}" srcId="{9371C1F2-1DAD-4627-AAF7-EAFF7C3E935C}" destId="{8A9939DE-9915-46A3-8538-57D92C152052}" srcOrd="0" destOrd="0" parTransId="{7EBCBA11-EC77-4CBF-957E-1994583BAC55}" sibTransId="{91E936A2-8AD8-4EE5-A1DD-7DB693066FFC}"/>
    <dgm:cxn modelId="{70C99B0F-6F57-48C9-A87F-24ED82239BE2}" type="presOf" srcId="{2E933A31-D7C7-445D-9FD2-965E5F901A8F}" destId="{3F617B8D-07E1-4821-ABF5-12CA94437354}" srcOrd="0" destOrd="0" presId="urn:microsoft.com/office/officeart/2016/7/layout/HexagonTimeline"/>
    <dgm:cxn modelId="{34CBF514-672E-454E-8D88-C51BE28BD7D2}" srcId="{0658F87D-5AA0-44AE-81D3-3BDA4078C78C}" destId="{C786DE6B-2887-46A3-B7EC-E1E508ECB6DE}" srcOrd="0" destOrd="0" parTransId="{543CFBF0-91A4-4CB0-B9A6-2284703533C3}" sibTransId="{E45BED83-4BF9-44E3-B9BF-9A43465C590D}"/>
    <dgm:cxn modelId="{EC61661A-3F29-4945-85E9-1822F196B7B7}" srcId="{880C08D0-8895-464A-B3AE-3110D23D5CF9}" destId="{B08C5EFD-82B5-4DC5-B36D-F2766A87DD18}" srcOrd="0" destOrd="0" parTransId="{63CFD201-9A21-413A-A305-1D8879E21525}" sibTransId="{2EE4759F-9855-489C-AEE3-63213851F73D}"/>
    <dgm:cxn modelId="{57157536-2431-457A-B179-4DB7E19FB5FF}" srcId="{BA089A19-73F9-4CA5-A9A6-59764D48AC86}" destId="{880C08D0-8895-464A-B3AE-3110D23D5CF9}" srcOrd="2" destOrd="0" parTransId="{410CE4C3-7A3C-4A74-B94C-E600BE10260A}" sibTransId="{8930E501-A1A9-42E9-84CC-CE505A4BB119}"/>
    <dgm:cxn modelId="{3EBCEF67-EE1C-4B1A-AF64-DE31CD6C773E}" srcId="{BA089A19-73F9-4CA5-A9A6-59764D48AC86}" destId="{0658F87D-5AA0-44AE-81D3-3BDA4078C78C}" srcOrd="3" destOrd="0" parTransId="{FD07BA0E-E6E6-4C48-A341-AF0996C0CC0E}" sibTransId="{80DA8DC8-3709-4202-A5DE-4026FAE43D54}"/>
    <dgm:cxn modelId="{76026158-8892-4707-91FB-483E054F4C8E}" type="presOf" srcId="{C786DE6B-2887-46A3-B7EC-E1E508ECB6DE}" destId="{50C38043-FBA7-48E0-81BF-EC0C9DC3721E}" srcOrd="0" destOrd="0" presId="urn:microsoft.com/office/officeart/2016/7/layout/HexagonTimeline"/>
    <dgm:cxn modelId="{443A4F5A-947E-4854-B99A-12C9679AC5D0}" srcId="{C7928788-3CF6-482B-9B76-FB6873EAF9C5}" destId="{34D9CF0A-7B77-48A3-BC8D-438C15D6DD8D}" srcOrd="0" destOrd="0" parTransId="{F0395422-49F3-40BE-A5DE-B9ADAE6A9BCE}" sibTransId="{0916ABB6-36F6-418E-82DF-2B228FA406A2}"/>
    <dgm:cxn modelId="{2A427884-5442-4580-9720-5945DA1D3E91}" type="presOf" srcId="{0658F87D-5AA0-44AE-81D3-3BDA4078C78C}" destId="{A882B2C5-129B-4B8E-9AF1-1DF0422BE8D7}" srcOrd="0" destOrd="0" presId="urn:microsoft.com/office/officeart/2016/7/layout/HexagonTimeline"/>
    <dgm:cxn modelId="{67FCAB96-B5FC-4770-85E7-0503889F6AE0}" type="presOf" srcId="{C7928788-3CF6-482B-9B76-FB6873EAF9C5}" destId="{3EDB5273-B7D6-45DE-B9BB-CE49DD0B0AEB}" srcOrd="0" destOrd="0" presId="urn:microsoft.com/office/officeart/2016/7/layout/HexagonTimeline"/>
    <dgm:cxn modelId="{5C7B069D-C86F-44DD-BA90-B1BD9817732B}" type="presOf" srcId="{34D9CF0A-7B77-48A3-BC8D-438C15D6DD8D}" destId="{0D84E3B1-77DF-45C4-BC33-22E87919D3F0}" srcOrd="0" destOrd="0" presId="urn:microsoft.com/office/officeart/2016/7/layout/HexagonTimeline"/>
    <dgm:cxn modelId="{0EDBF9A3-19E4-47F5-A241-FC21E6E29ADC}" srcId="{2E933A31-D7C7-445D-9FD2-965E5F901A8F}" destId="{4C1C96E7-0D4B-4C18-B4B6-6749A1930E96}" srcOrd="0" destOrd="0" parTransId="{6D876095-6778-41C6-BFC3-8D2578CCDDDF}" sibTransId="{F4FCD816-EB55-47FA-88A1-D57DAF14238C}"/>
    <dgm:cxn modelId="{D5E2FFA5-9876-4171-8956-726A97882E43}" srcId="{BA089A19-73F9-4CA5-A9A6-59764D48AC86}" destId="{C7928788-3CF6-482B-9B76-FB6873EAF9C5}" srcOrd="4" destOrd="0" parTransId="{0232AC5D-F220-4A7D-BB5B-069EE80D646E}" sibTransId="{B519D916-CED4-463C-8D68-5E41E94FC43D}"/>
    <dgm:cxn modelId="{CFCDC4A7-7486-46F2-98F5-19C53D10F8E6}" srcId="{BA089A19-73F9-4CA5-A9A6-59764D48AC86}" destId="{2E933A31-D7C7-445D-9FD2-965E5F901A8F}" srcOrd="1" destOrd="0" parTransId="{BF17E3EB-DCAA-4DBC-841A-2163F398BF4F}" sibTransId="{24CACCC2-F8C7-42D0-BD91-90C04E8D79A8}"/>
    <dgm:cxn modelId="{52ACD1B0-EDB6-4A32-A9CE-EE4B61CE4A0C}" type="presOf" srcId="{B08C5EFD-82B5-4DC5-B36D-F2766A87DD18}" destId="{0EA30409-3EE4-45F0-AD47-DBD99F982B95}" srcOrd="0" destOrd="0" presId="urn:microsoft.com/office/officeart/2016/7/layout/HexagonTimeline"/>
    <dgm:cxn modelId="{0170E8B1-7477-4E3E-9532-2A43C7C77E7D}" srcId="{BA089A19-73F9-4CA5-A9A6-59764D48AC86}" destId="{9371C1F2-1DAD-4627-AAF7-EAFF7C3E935C}" srcOrd="0" destOrd="0" parTransId="{FB9833D5-B9AC-4C8B-B5D4-D26A95AA4FA5}" sibTransId="{D14D115D-A730-4E15-83B2-690D17E13F56}"/>
    <dgm:cxn modelId="{51137EB4-C2CC-4A69-93BA-683F765D9D20}" type="presOf" srcId="{9371C1F2-1DAD-4627-AAF7-EAFF7C3E935C}" destId="{E2F8C348-1610-44AA-A220-41E8EE2B4C41}" srcOrd="0" destOrd="0" presId="urn:microsoft.com/office/officeart/2016/7/layout/HexagonTimeline"/>
    <dgm:cxn modelId="{8176F8C0-9C3A-4C21-8DE5-7B10997701B8}" type="presOf" srcId="{880C08D0-8895-464A-B3AE-3110D23D5CF9}" destId="{D5F53D40-D303-4EB6-9C07-366BA46E628B}" srcOrd="0" destOrd="0" presId="urn:microsoft.com/office/officeart/2016/7/layout/HexagonTimeline"/>
    <dgm:cxn modelId="{14B5D2D4-041A-4438-879B-CEAEE6B075AC}" type="presOf" srcId="{8A9939DE-9915-46A3-8538-57D92C152052}" destId="{D698A9B6-FDD4-407D-9C86-E50D76C2DBB7}" srcOrd="0" destOrd="0" presId="urn:microsoft.com/office/officeart/2016/7/layout/HexagonTimeline"/>
    <dgm:cxn modelId="{0422E2EA-410C-4ACB-9E48-824E9467A9FE}" type="presOf" srcId="{4C1C96E7-0D4B-4C18-B4B6-6749A1930E96}" destId="{D8FA79FE-460F-43A6-85D4-8D6D4043F7D5}" srcOrd="0" destOrd="0" presId="urn:microsoft.com/office/officeart/2016/7/layout/HexagonTimeline"/>
    <dgm:cxn modelId="{99DB4695-483A-42FA-9CE1-16F23EF2BDB9}" type="presParOf" srcId="{038292A6-79B0-4A64-B42B-CBA08F6A44B9}" destId="{9D44435C-F982-4BFD-B726-3732F03B12FC}" srcOrd="0" destOrd="0" presId="urn:microsoft.com/office/officeart/2016/7/layout/HexagonTimeline"/>
    <dgm:cxn modelId="{04543FB9-5FDB-4EA4-98C7-BAB53DEB672F}" type="presParOf" srcId="{9D44435C-F982-4BFD-B726-3732F03B12FC}" destId="{E2F8C348-1610-44AA-A220-41E8EE2B4C41}" srcOrd="0" destOrd="0" presId="urn:microsoft.com/office/officeart/2016/7/layout/HexagonTimeline"/>
    <dgm:cxn modelId="{CABA06DC-223C-449D-B0C0-8470B8D14F92}" type="presParOf" srcId="{9D44435C-F982-4BFD-B726-3732F03B12FC}" destId="{D698A9B6-FDD4-407D-9C86-E50D76C2DBB7}" srcOrd="1" destOrd="0" presId="urn:microsoft.com/office/officeart/2016/7/layout/HexagonTimeline"/>
    <dgm:cxn modelId="{9CE62B4A-9902-4477-8645-4D3861D75D2E}" type="presParOf" srcId="{9D44435C-F982-4BFD-B726-3732F03B12FC}" destId="{54800881-122B-44DA-B2F0-8FA51F53D714}" srcOrd="2" destOrd="0" presId="urn:microsoft.com/office/officeart/2016/7/layout/HexagonTimeline"/>
    <dgm:cxn modelId="{0F8AD069-1346-42E7-9814-F22ACB629522}" type="presParOf" srcId="{9D44435C-F982-4BFD-B726-3732F03B12FC}" destId="{3CC5AFAC-5D67-4774-BE3D-8577CE021D1C}" srcOrd="3" destOrd="0" presId="urn:microsoft.com/office/officeart/2016/7/layout/HexagonTimeline"/>
    <dgm:cxn modelId="{68ED1EA5-2C40-44A9-A685-05BE8711F830}" type="presParOf" srcId="{9D44435C-F982-4BFD-B726-3732F03B12FC}" destId="{5A912594-B8CC-4528-97B5-9D3718F39715}" srcOrd="4" destOrd="0" presId="urn:microsoft.com/office/officeart/2016/7/layout/HexagonTimeline"/>
    <dgm:cxn modelId="{370CFE44-4275-4B66-8F5E-8B3FEF5DA8F3}" type="presParOf" srcId="{038292A6-79B0-4A64-B42B-CBA08F6A44B9}" destId="{2C81C7D8-6991-4F6E-AF89-BD4F2A5FFF06}" srcOrd="1" destOrd="0" presId="urn:microsoft.com/office/officeart/2016/7/layout/HexagonTimeline"/>
    <dgm:cxn modelId="{145B82B8-6E22-4F85-B301-9D98C58DAB66}" type="presParOf" srcId="{038292A6-79B0-4A64-B42B-CBA08F6A44B9}" destId="{89774429-F6BB-4F9F-8790-8E8C3FA0627D}" srcOrd="2" destOrd="0" presId="urn:microsoft.com/office/officeart/2016/7/layout/HexagonTimeline"/>
    <dgm:cxn modelId="{2C9D9963-53AB-4C0C-8C97-6957863D91A3}" type="presParOf" srcId="{89774429-F6BB-4F9F-8790-8E8C3FA0627D}" destId="{3F617B8D-07E1-4821-ABF5-12CA94437354}" srcOrd="0" destOrd="0" presId="urn:microsoft.com/office/officeart/2016/7/layout/HexagonTimeline"/>
    <dgm:cxn modelId="{EE8307C3-8248-4EBD-9537-2C34BEF1B868}" type="presParOf" srcId="{89774429-F6BB-4F9F-8790-8E8C3FA0627D}" destId="{D8FA79FE-460F-43A6-85D4-8D6D4043F7D5}" srcOrd="1" destOrd="0" presId="urn:microsoft.com/office/officeart/2016/7/layout/HexagonTimeline"/>
    <dgm:cxn modelId="{5C110A53-48CC-41B8-B910-DEB20BF56433}" type="presParOf" srcId="{89774429-F6BB-4F9F-8790-8E8C3FA0627D}" destId="{A70922F0-2F4B-4D64-B425-645391A2B6A5}" srcOrd="2" destOrd="0" presId="urn:microsoft.com/office/officeart/2016/7/layout/HexagonTimeline"/>
    <dgm:cxn modelId="{D788F2F0-E9A1-42C4-B14A-BD3066F864DC}" type="presParOf" srcId="{89774429-F6BB-4F9F-8790-8E8C3FA0627D}" destId="{40DF83BA-DE88-42DD-A11C-77D91698BE73}" srcOrd="3" destOrd="0" presId="urn:microsoft.com/office/officeart/2016/7/layout/HexagonTimeline"/>
    <dgm:cxn modelId="{BD9A2165-A4A2-4CD6-9489-091794C04B0C}" type="presParOf" srcId="{89774429-F6BB-4F9F-8790-8E8C3FA0627D}" destId="{E413B3F8-6E16-416F-9F99-F563B3CB98D8}" srcOrd="4" destOrd="0" presId="urn:microsoft.com/office/officeart/2016/7/layout/HexagonTimeline"/>
    <dgm:cxn modelId="{D69F67BA-4B48-4D80-916E-84D0CD20A6FE}" type="presParOf" srcId="{038292A6-79B0-4A64-B42B-CBA08F6A44B9}" destId="{6FC8EB85-7E08-48E4-A44D-1F70A46D6217}" srcOrd="3" destOrd="0" presId="urn:microsoft.com/office/officeart/2016/7/layout/HexagonTimeline"/>
    <dgm:cxn modelId="{87703F7A-76A1-4E5F-B76F-C2657AEA6734}" type="presParOf" srcId="{038292A6-79B0-4A64-B42B-CBA08F6A44B9}" destId="{E9C101AE-8C6F-42E8-ABD1-6C19EE0F2FAF}" srcOrd="4" destOrd="0" presId="urn:microsoft.com/office/officeart/2016/7/layout/HexagonTimeline"/>
    <dgm:cxn modelId="{F1BDAABA-25D0-4E99-903E-7477451C6B2B}" type="presParOf" srcId="{E9C101AE-8C6F-42E8-ABD1-6C19EE0F2FAF}" destId="{D5F53D40-D303-4EB6-9C07-366BA46E628B}" srcOrd="0" destOrd="0" presId="urn:microsoft.com/office/officeart/2016/7/layout/HexagonTimeline"/>
    <dgm:cxn modelId="{C6E6ECEB-F71A-40CE-946F-5B5AECFC5F2E}" type="presParOf" srcId="{E9C101AE-8C6F-42E8-ABD1-6C19EE0F2FAF}" destId="{0EA30409-3EE4-45F0-AD47-DBD99F982B95}" srcOrd="1" destOrd="0" presId="urn:microsoft.com/office/officeart/2016/7/layout/HexagonTimeline"/>
    <dgm:cxn modelId="{5ADF9E0D-DCCA-4C8D-B385-B69BD91DCB15}" type="presParOf" srcId="{E9C101AE-8C6F-42E8-ABD1-6C19EE0F2FAF}" destId="{F586E4B6-628B-4214-9B41-67B7A733411E}" srcOrd="2" destOrd="0" presId="urn:microsoft.com/office/officeart/2016/7/layout/HexagonTimeline"/>
    <dgm:cxn modelId="{EEBFA720-0B3E-4755-B539-3589EA267DB9}" type="presParOf" srcId="{E9C101AE-8C6F-42E8-ABD1-6C19EE0F2FAF}" destId="{B17D369B-32F6-43E0-8562-B91FFAA5BA63}" srcOrd="3" destOrd="0" presId="urn:microsoft.com/office/officeart/2016/7/layout/HexagonTimeline"/>
    <dgm:cxn modelId="{8A5B26BE-F54A-4371-A95A-81E3625C08B0}" type="presParOf" srcId="{E9C101AE-8C6F-42E8-ABD1-6C19EE0F2FAF}" destId="{1213C453-E5D1-48F1-8413-67521460BC07}" srcOrd="4" destOrd="0" presId="urn:microsoft.com/office/officeart/2016/7/layout/HexagonTimeline"/>
    <dgm:cxn modelId="{2F78595B-4F53-4EF3-A30F-3D98C4A6904B}" type="presParOf" srcId="{038292A6-79B0-4A64-B42B-CBA08F6A44B9}" destId="{31978CB0-6EDD-46BC-B796-1B7EE3559ED3}" srcOrd="5" destOrd="0" presId="urn:microsoft.com/office/officeart/2016/7/layout/HexagonTimeline"/>
    <dgm:cxn modelId="{B465F657-26A6-429B-A3CF-5372A5B30F23}" type="presParOf" srcId="{038292A6-79B0-4A64-B42B-CBA08F6A44B9}" destId="{DCF038C1-8A95-43AC-9CA7-103E8E9C686F}" srcOrd="6" destOrd="0" presId="urn:microsoft.com/office/officeart/2016/7/layout/HexagonTimeline"/>
    <dgm:cxn modelId="{2BF0D903-2FFF-44E8-B7B8-2F190D67885A}" type="presParOf" srcId="{DCF038C1-8A95-43AC-9CA7-103E8E9C686F}" destId="{A882B2C5-129B-4B8E-9AF1-1DF0422BE8D7}" srcOrd="0" destOrd="0" presId="urn:microsoft.com/office/officeart/2016/7/layout/HexagonTimeline"/>
    <dgm:cxn modelId="{A47031B2-367D-441C-934B-ADE7159C8AEC}" type="presParOf" srcId="{DCF038C1-8A95-43AC-9CA7-103E8E9C686F}" destId="{50C38043-FBA7-48E0-81BF-EC0C9DC3721E}" srcOrd="1" destOrd="0" presId="urn:microsoft.com/office/officeart/2016/7/layout/HexagonTimeline"/>
    <dgm:cxn modelId="{E3846C92-E27A-48B1-B34F-4A7858938970}" type="presParOf" srcId="{DCF038C1-8A95-43AC-9CA7-103E8E9C686F}" destId="{92A1D8F2-1BA3-4416-8C15-63ACDF94A2EE}" srcOrd="2" destOrd="0" presId="urn:microsoft.com/office/officeart/2016/7/layout/HexagonTimeline"/>
    <dgm:cxn modelId="{AFDE43AE-A596-4ACA-9DA7-32F5E1EA05D7}" type="presParOf" srcId="{DCF038C1-8A95-43AC-9CA7-103E8E9C686F}" destId="{D2901179-121B-48F4-B099-43DDFC0273BB}" srcOrd="3" destOrd="0" presId="urn:microsoft.com/office/officeart/2016/7/layout/HexagonTimeline"/>
    <dgm:cxn modelId="{97638AF1-0325-4865-934F-53E92773A527}" type="presParOf" srcId="{DCF038C1-8A95-43AC-9CA7-103E8E9C686F}" destId="{CAB4668F-33D2-4791-9EB2-7A36BC8E3838}" srcOrd="4" destOrd="0" presId="urn:microsoft.com/office/officeart/2016/7/layout/HexagonTimeline"/>
    <dgm:cxn modelId="{59153663-C626-4949-B646-05C5F48339CB}" type="presParOf" srcId="{038292A6-79B0-4A64-B42B-CBA08F6A44B9}" destId="{22927957-FB94-4D00-977F-BA06254E2051}" srcOrd="7" destOrd="0" presId="urn:microsoft.com/office/officeart/2016/7/layout/HexagonTimeline"/>
    <dgm:cxn modelId="{7EB0078E-CBA8-40F3-A658-A111B472170F}" type="presParOf" srcId="{038292A6-79B0-4A64-B42B-CBA08F6A44B9}" destId="{35CA6616-5215-4B96-86AE-88143E246E1D}" srcOrd="8" destOrd="0" presId="urn:microsoft.com/office/officeart/2016/7/layout/HexagonTimeline"/>
    <dgm:cxn modelId="{550C3346-B263-4596-823B-3BC550DF6419}" type="presParOf" srcId="{35CA6616-5215-4B96-86AE-88143E246E1D}" destId="{3EDB5273-B7D6-45DE-B9BB-CE49DD0B0AEB}" srcOrd="0" destOrd="0" presId="urn:microsoft.com/office/officeart/2016/7/layout/HexagonTimeline"/>
    <dgm:cxn modelId="{C54CE82B-11B5-4B07-A828-F0A336A36931}" type="presParOf" srcId="{35CA6616-5215-4B96-86AE-88143E246E1D}" destId="{0D84E3B1-77DF-45C4-BC33-22E87919D3F0}" srcOrd="1" destOrd="0" presId="urn:microsoft.com/office/officeart/2016/7/layout/HexagonTimeline"/>
    <dgm:cxn modelId="{9FB50E37-1AF4-4DF7-B574-24AF9BA1F64B}" type="presParOf" srcId="{35CA6616-5215-4B96-86AE-88143E246E1D}" destId="{023E217E-F62D-4853-966A-31D036E89D0D}" srcOrd="2" destOrd="0" presId="urn:microsoft.com/office/officeart/2016/7/layout/HexagonTimeline"/>
    <dgm:cxn modelId="{3D7F46C4-1AEF-43FB-94F3-6C31F8564B00}" type="presParOf" srcId="{35CA6616-5215-4B96-86AE-88143E246E1D}" destId="{CEEDC681-1B82-4AF9-AC11-7C6CEA52C221}" srcOrd="3" destOrd="0" presId="urn:microsoft.com/office/officeart/2016/7/layout/HexagonTimeline"/>
    <dgm:cxn modelId="{8FBC97E4-D72A-403C-9D53-4A214D6D9F98}" type="presParOf" srcId="{35CA6616-5215-4B96-86AE-88143E246E1D}" destId="{B24F1A5E-53F6-4D9D-868D-CE9E250DECD4}"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6B5E22-F11C-4B3B-AA78-0E9C1A54DF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C1CA8164-3003-4966-B3DD-317EF3990DAC}">
      <dgm:prSet phldrT="[Texte]" phldr="0"/>
      <dgm:spPr/>
      <dgm:t>
        <a:bodyPr/>
        <a:lstStyle/>
        <a:p>
          <a:r>
            <a:rPr lang="fr-FR">
              <a:latin typeface="Calibri Light" panose="020F0302020204030204"/>
            </a:rPr>
            <a:t>Partenaires</a:t>
          </a:r>
          <a:endParaRPr lang="fr-FR"/>
        </a:p>
      </dgm:t>
    </dgm:pt>
    <dgm:pt modelId="{EF8EF056-D638-4CE7-AAFE-43902397E904}" type="parTrans" cxnId="{B6C102F3-954D-433F-A66B-162493F41D67}">
      <dgm:prSet/>
      <dgm:spPr/>
      <dgm:t>
        <a:bodyPr/>
        <a:lstStyle/>
        <a:p>
          <a:endParaRPr lang="fr-FR"/>
        </a:p>
      </dgm:t>
    </dgm:pt>
    <dgm:pt modelId="{3442E69D-C2E0-46D2-9285-E08C336CFF22}" type="sibTrans" cxnId="{B6C102F3-954D-433F-A66B-162493F41D67}">
      <dgm:prSet/>
      <dgm:spPr/>
      <dgm:t>
        <a:bodyPr/>
        <a:lstStyle/>
        <a:p>
          <a:endParaRPr lang="fr-FR"/>
        </a:p>
      </dgm:t>
    </dgm:pt>
    <dgm:pt modelId="{E0060407-E83C-4078-8B5A-2FA5EC1DC0BE}">
      <dgm:prSet phldrT="[Texte]" phldr="0"/>
      <dgm:spPr/>
      <dgm:t>
        <a:bodyPr/>
        <a:lstStyle/>
        <a:p>
          <a:pPr rtl="0"/>
          <a:r>
            <a:rPr lang="fr-FR" b="1">
              <a:latin typeface="Calibri Light" panose="020F0302020204030204"/>
            </a:rPr>
            <a:t>Réunion de pilotage et mise au point sur la gestion des dossiers CS et investissements introduis par le CAAMPA</a:t>
          </a:r>
          <a:r>
            <a:rPr lang="fr-FR">
              <a:latin typeface="Calibri Light" panose="020F0302020204030204"/>
            </a:rPr>
            <a:t>( Centre Administratif Accompagnement Pêche et Aquaculture) </a:t>
          </a:r>
          <a:endParaRPr lang="fr-FR"/>
        </a:p>
      </dgm:t>
    </dgm:pt>
    <dgm:pt modelId="{0E76DEBC-2095-4BB1-AEB0-73C5ED17CB78}" type="parTrans" cxnId="{D0D421EC-451C-4AB1-9D39-4DA3C7DDC41C}">
      <dgm:prSet/>
      <dgm:spPr/>
      <dgm:t>
        <a:bodyPr/>
        <a:lstStyle/>
        <a:p>
          <a:endParaRPr lang="fr-FR"/>
        </a:p>
      </dgm:t>
    </dgm:pt>
    <dgm:pt modelId="{7AF908CD-FA03-483E-96AB-A5D6EFCE4003}" type="sibTrans" cxnId="{D0D421EC-451C-4AB1-9D39-4DA3C7DDC41C}">
      <dgm:prSet/>
      <dgm:spPr/>
      <dgm:t>
        <a:bodyPr/>
        <a:lstStyle/>
        <a:p>
          <a:endParaRPr lang="fr-FR"/>
        </a:p>
      </dgm:t>
    </dgm:pt>
    <dgm:pt modelId="{63263BBB-5206-4018-AF2B-300C88055504}">
      <dgm:prSet phldrT="[Texte]" phldr="0"/>
      <dgm:spPr/>
      <dgm:t>
        <a:bodyPr/>
        <a:lstStyle/>
        <a:p>
          <a:pPr rtl="0"/>
          <a:r>
            <a:rPr lang="fr-FR">
              <a:latin typeface="Calibri Light" panose="020F0302020204030204"/>
            </a:rPr>
            <a:t>Porteurs de projet</a:t>
          </a:r>
          <a:endParaRPr lang="fr-FR"/>
        </a:p>
      </dgm:t>
    </dgm:pt>
    <dgm:pt modelId="{26898502-F66E-42E4-9513-3DA1B5E2E92B}" type="parTrans" cxnId="{2483F2BE-EBB7-4209-87E7-40B065BEAF94}">
      <dgm:prSet/>
      <dgm:spPr/>
      <dgm:t>
        <a:bodyPr/>
        <a:lstStyle/>
        <a:p>
          <a:endParaRPr lang="fr-FR"/>
        </a:p>
      </dgm:t>
    </dgm:pt>
    <dgm:pt modelId="{E0FF79F9-678B-498E-A17F-F52C6F05C13A}" type="sibTrans" cxnId="{2483F2BE-EBB7-4209-87E7-40B065BEAF94}">
      <dgm:prSet/>
      <dgm:spPr/>
      <dgm:t>
        <a:bodyPr/>
        <a:lstStyle/>
        <a:p>
          <a:endParaRPr lang="fr-FR"/>
        </a:p>
      </dgm:t>
    </dgm:pt>
    <dgm:pt modelId="{C5C7FA44-17D2-4AEB-A2F0-DD759F734451}">
      <dgm:prSet phldrT="[Texte]" phldr="0"/>
      <dgm:spPr/>
      <dgm:t>
        <a:bodyPr/>
        <a:lstStyle/>
        <a:p>
          <a:pPr rtl="0"/>
          <a:r>
            <a:rPr lang="fr-FR">
              <a:latin typeface="Calibri Light" panose="020F0302020204030204"/>
            </a:rPr>
            <a:t>Entretien de gestion divers porteurs</a:t>
          </a:r>
          <a:endParaRPr lang="fr-FR"/>
        </a:p>
      </dgm:t>
    </dgm:pt>
    <dgm:pt modelId="{F6587542-DC27-49DE-907A-B3D70D0900E9}" type="parTrans" cxnId="{D598C624-36EB-47E9-A64E-FFA73B1E05FC}">
      <dgm:prSet/>
      <dgm:spPr/>
      <dgm:t>
        <a:bodyPr/>
        <a:lstStyle/>
        <a:p>
          <a:endParaRPr lang="fr-FR"/>
        </a:p>
      </dgm:t>
    </dgm:pt>
    <dgm:pt modelId="{1DA430B2-A36B-4B16-9344-B33F595BB250}" type="sibTrans" cxnId="{D598C624-36EB-47E9-A64E-FFA73B1E05FC}">
      <dgm:prSet/>
      <dgm:spPr/>
      <dgm:t>
        <a:bodyPr/>
        <a:lstStyle/>
        <a:p>
          <a:endParaRPr lang="fr-FR"/>
        </a:p>
      </dgm:t>
    </dgm:pt>
    <dgm:pt modelId="{2CFA6DA1-661E-4578-ADD5-587EF89933F2}">
      <dgm:prSet phldrT="[Texte]" phldr="0"/>
      <dgm:spPr/>
      <dgm:t>
        <a:bodyPr/>
        <a:lstStyle/>
        <a:p>
          <a:pPr rtl="0"/>
          <a:r>
            <a:rPr lang="fr-FR" b="1">
              <a:latin typeface="Calibri Light" panose="020F0302020204030204"/>
            </a:rPr>
            <a:t>Bilatérale OI/DM </a:t>
          </a:r>
          <a:r>
            <a:rPr lang="fr-FR">
              <a:latin typeface="Calibri Light" panose="020F0302020204030204"/>
            </a:rPr>
            <a:t>sur évolution et rythme de la consommation des fonds </a:t>
          </a:r>
        </a:p>
      </dgm:t>
    </dgm:pt>
    <dgm:pt modelId="{00A161B3-748C-4427-A94D-2152EB62BA13}" type="parTrans" cxnId="{592235C4-3FBD-4FB7-B10E-93232A5343B8}">
      <dgm:prSet/>
      <dgm:spPr/>
    </dgm:pt>
    <dgm:pt modelId="{1CD4AF9D-EDCD-4575-8119-E40AA90DA7C3}" type="sibTrans" cxnId="{592235C4-3FBD-4FB7-B10E-93232A5343B8}">
      <dgm:prSet/>
      <dgm:spPr/>
    </dgm:pt>
    <dgm:pt modelId="{F0B1BA70-8190-4B9F-8715-99322E0AC5FE}">
      <dgm:prSet phldrT="[Texte]" phldr="0"/>
      <dgm:spPr/>
      <dgm:t>
        <a:bodyPr/>
        <a:lstStyle/>
        <a:p>
          <a:pPr rtl="0"/>
          <a:r>
            <a:rPr lang="fr-FR" b="1">
              <a:latin typeface="Calibri Light" panose="020F0302020204030204"/>
            </a:rPr>
            <a:t>Dialogue de gestion DGAMPA</a:t>
          </a:r>
        </a:p>
      </dgm:t>
    </dgm:pt>
    <dgm:pt modelId="{81D92303-879A-4ACB-87F1-B85A5B02F4E1}" type="parTrans" cxnId="{92D46AD3-B2F3-46F2-982E-D8CB6D1D0F54}">
      <dgm:prSet/>
      <dgm:spPr/>
    </dgm:pt>
    <dgm:pt modelId="{822FE2BE-9A2E-43C9-8719-5E92AE98C630}" type="sibTrans" cxnId="{92D46AD3-B2F3-46F2-982E-D8CB6D1D0F54}">
      <dgm:prSet/>
      <dgm:spPr/>
    </dgm:pt>
    <dgm:pt modelId="{3F134465-AA7E-4486-9A92-435CDE62F7A0}">
      <dgm:prSet phldrT="[Texte]" phldr="0"/>
      <dgm:spPr/>
      <dgm:t>
        <a:bodyPr/>
        <a:lstStyle/>
        <a:p>
          <a:pPr rtl="0"/>
          <a:r>
            <a:rPr lang="fr-FR" b="1">
              <a:latin typeface="Calibri Light" panose="020F0302020204030204"/>
            </a:rPr>
            <a:t>Introduction de mesures de simplification</a:t>
          </a:r>
        </a:p>
      </dgm:t>
    </dgm:pt>
    <dgm:pt modelId="{8DC03F3A-FE9B-4BA4-801B-608844DAA6B3}" type="parTrans" cxnId="{094930BF-E500-480B-B9D2-097A7C8CA397}">
      <dgm:prSet/>
      <dgm:spPr/>
    </dgm:pt>
    <dgm:pt modelId="{0E7F7398-CDA3-4A07-8882-70F28B7FE065}" type="sibTrans" cxnId="{094930BF-E500-480B-B9D2-097A7C8CA397}">
      <dgm:prSet/>
      <dgm:spPr/>
    </dgm:pt>
    <dgm:pt modelId="{DC5A9BEA-A167-4004-AA98-55C0280F3869}">
      <dgm:prSet phldrT="[Texte]" phldr="0"/>
      <dgm:spPr/>
      <dgm:t>
        <a:bodyPr/>
        <a:lstStyle/>
        <a:p>
          <a:pPr rtl="0"/>
          <a:r>
            <a:rPr lang="fr-FR" b="1">
              <a:latin typeface="Calibri Light" panose="020F0302020204030204"/>
            </a:rPr>
            <a:t>Introduction de la réévaluation des barèmes CS</a:t>
          </a:r>
        </a:p>
      </dgm:t>
    </dgm:pt>
    <dgm:pt modelId="{40257F24-9CE7-4F47-804D-065FD1FF506C}" type="parTrans" cxnId="{A36405FC-C941-401C-B20F-44165D66F84B}">
      <dgm:prSet/>
      <dgm:spPr/>
    </dgm:pt>
    <dgm:pt modelId="{9AEBB120-EB27-433A-8C62-99F07157BDD6}" type="sibTrans" cxnId="{A36405FC-C941-401C-B20F-44165D66F84B}">
      <dgm:prSet/>
      <dgm:spPr/>
    </dgm:pt>
    <dgm:pt modelId="{5F13B95B-D32F-4882-A712-FE65CEE20ADC}">
      <dgm:prSet phldrT="[Texte]" phldr="0"/>
      <dgm:spPr/>
      <dgm:t>
        <a:bodyPr/>
        <a:lstStyle/>
        <a:p>
          <a:pPr rtl="0"/>
          <a:r>
            <a:rPr lang="fr-FR">
              <a:latin typeface="Calibri Light" panose="020F0302020204030204"/>
            </a:rPr>
            <a:t>Réunion suivie de dossiers Installation Jeunes pêcheurs</a:t>
          </a:r>
        </a:p>
      </dgm:t>
    </dgm:pt>
    <dgm:pt modelId="{D30BC5BE-E968-4467-B4EF-872A958256C7}" type="parTrans" cxnId="{D0A0120F-A74D-441D-A9CB-5F2F819E4EC3}">
      <dgm:prSet/>
      <dgm:spPr/>
    </dgm:pt>
    <dgm:pt modelId="{0CC25546-1408-4412-AA66-91CF63A45AA6}" type="sibTrans" cxnId="{D0A0120F-A74D-441D-A9CB-5F2F819E4EC3}">
      <dgm:prSet/>
      <dgm:spPr/>
    </dgm:pt>
    <dgm:pt modelId="{2D57DA12-ABCF-4B2C-AB54-8E0E44C2E05B}">
      <dgm:prSet phldrT="[Texte]" phldr="0"/>
      <dgm:spPr/>
      <dgm:t>
        <a:bodyPr/>
        <a:lstStyle/>
        <a:p>
          <a:pPr rtl="0"/>
          <a:r>
            <a:rPr lang="fr-FR">
              <a:latin typeface="Calibri Light" panose="020F0302020204030204"/>
            </a:rPr>
            <a:t>Réunion d'information Association Marins Pêcheurs de Case-Pilote</a:t>
          </a:r>
        </a:p>
      </dgm:t>
    </dgm:pt>
    <dgm:pt modelId="{7797A290-1B64-4A72-A354-C1C6D577BC0B}" type="parTrans" cxnId="{EB2E54B6-997C-4B72-9E3A-7A50681FA808}">
      <dgm:prSet/>
      <dgm:spPr/>
    </dgm:pt>
    <dgm:pt modelId="{D7E53B86-E885-43E3-A68E-CC267D87ECAA}" type="sibTrans" cxnId="{EB2E54B6-997C-4B72-9E3A-7A50681FA808}">
      <dgm:prSet/>
      <dgm:spPr/>
    </dgm:pt>
    <dgm:pt modelId="{F25A78CD-5F87-4887-BD30-B76F069689F3}">
      <dgm:prSet phldrT="[Texte]" phldr="0"/>
      <dgm:spPr/>
      <dgm:t>
        <a:bodyPr/>
        <a:lstStyle/>
        <a:p>
          <a:pPr rtl="0"/>
          <a:r>
            <a:rPr lang="fr-FR" b="1">
              <a:latin typeface="Calibri Light" panose="020F0302020204030204"/>
            </a:rPr>
            <a:t>Réunion de lancement de la Campagne CS nouveaux porteurs</a:t>
          </a:r>
          <a:r>
            <a:rPr lang="fr-FR">
              <a:latin typeface="Calibri Light" panose="020F0302020204030204"/>
            </a:rPr>
            <a:t> (Transformateurs, Poissonniers, Nouveaux Aquaculteurs)</a:t>
          </a:r>
        </a:p>
      </dgm:t>
    </dgm:pt>
    <dgm:pt modelId="{025EBAB6-C54F-4029-A35C-883E3A3400DF}" type="parTrans" cxnId="{FFB626DC-2079-41D7-9452-24A891BC93C2}">
      <dgm:prSet/>
      <dgm:spPr/>
    </dgm:pt>
    <dgm:pt modelId="{122F91B3-DB2A-4241-9F3E-B5CDE4ED463C}" type="sibTrans" cxnId="{FFB626DC-2079-41D7-9452-24A891BC93C2}">
      <dgm:prSet/>
      <dgm:spPr/>
    </dgm:pt>
    <dgm:pt modelId="{D5F2D8C8-6F51-46C0-BE11-7F3441B46245}">
      <dgm:prSet phldrT="[Texte]" phldr="0"/>
      <dgm:spPr/>
      <dgm:t>
        <a:bodyPr/>
        <a:lstStyle/>
        <a:p>
          <a:r>
            <a:rPr lang="fr-FR" b="1" dirty="0" err="1">
              <a:latin typeface="Calibri Light" panose="020F0302020204030204"/>
            </a:rPr>
            <a:t>Remaquettage</a:t>
          </a:r>
        </a:p>
      </dgm:t>
    </dgm:pt>
    <dgm:pt modelId="{93FBED6D-5864-4AA0-B082-4E2EE3F515AF}" type="parTrans" cxnId="{3FC86AF5-B137-4EF4-B44D-9F81FD6E4BED}">
      <dgm:prSet/>
      <dgm:spPr/>
    </dgm:pt>
    <dgm:pt modelId="{DB70BDC9-7AED-452E-A057-8D6065B3F909}" type="sibTrans" cxnId="{3FC86AF5-B137-4EF4-B44D-9F81FD6E4BED}">
      <dgm:prSet/>
      <dgm:spPr/>
    </dgm:pt>
    <dgm:pt modelId="{EF34909C-AD97-43A8-9B05-58792EB404A8}" type="pres">
      <dgm:prSet presAssocID="{406B5E22-F11C-4B3B-AA78-0E9C1A54DFB4}" presName="linear" presStyleCnt="0">
        <dgm:presLayoutVars>
          <dgm:animLvl val="lvl"/>
          <dgm:resizeHandles val="exact"/>
        </dgm:presLayoutVars>
      </dgm:prSet>
      <dgm:spPr/>
    </dgm:pt>
    <dgm:pt modelId="{F8E06593-1AE5-4756-AD7D-5A9CC4C8A3EC}" type="pres">
      <dgm:prSet presAssocID="{C1CA8164-3003-4966-B3DD-317EF3990DAC}" presName="parentText" presStyleLbl="node1" presStyleIdx="0" presStyleCnt="2">
        <dgm:presLayoutVars>
          <dgm:chMax val="0"/>
          <dgm:bulletEnabled val="1"/>
        </dgm:presLayoutVars>
      </dgm:prSet>
      <dgm:spPr/>
    </dgm:pt>
    <dgm:pt modelId="{C4B671EB-2888-4CC3-9E16-29D42F12CADA}" type="pres">
      <dgm:prSet presAssocID="{C1CA8164-3003-4966-B3DD-317EF3990DAC}" presName="childText" presStyleLbl="revTx" presStyleIdx="0" presStyleCnt="2">
        <dgm:presLayoutVars>
          <dgm:bulletEnabled val="1"/>
        </dgm:presLayoutVars>
      </dgm:prSet>
      <dgm:spPr/>
    </dgm:pt>
    <dgm:pt modelId="{FBA7154F-AC11-4203-8DA6-761BF6FEACF9}" type="pres">
      <dgm:prSet presAssocID="{63263BBB-5206-4018-AF2B-300C88055504}" presName="parentText" presStyleLbl="node1" presStyleIdx="1" presStyleCnt="2">
        <dgm:presLayoutVars>
          <dgm:chMax val="0"/>
          <dgm:bulletEnabled val="1"/>
        </dgm:presLayoutVars>
      </dgm:prSet>
      <dgm:spPr/>
    </dgm:pt>
    <dgm:pt modelId="{825C1B67-F9C5-453D-BAD3-BE2A96FFA926}" type="pres">
      <dgm:prSet presAssocID="{63263BBB-5206-4018-AF2B-300C88055504}" presName="childText" presStyleLbl="revTx" presStyleIdx="1" presStyleCnt="2">
        <dgm:presLayoutVars>
          <dgm:bulletEnabled val="1"/>
        </dgm:presLayoutVars>
      </dgm:prSet>
      <dgm:spPr/>
    </dgm:pt>
  </dgm:ptLst>
  <dgm:cxnLst>
    <dgm:cxn modelId="{D0A0120F-A74D-441D-A9CB-5F2F819E4EC3}" srcId="{63263BBB-5206-4018-AF2B-300C88055504}" destId="{5F13B95B-D32F-4882-A712-FE65CEE20ADC}" srcOrd="1" destOrd="0" parTransId="{D30BC5BE-E968-4467-B4EF-872A958256C7}" sibTransId="{0CC25546-1408-4412-AA66-91CF63A45AA6}"/>
    <dgm:cxn modelId="{6970A60F-F93F-4B03-981E-E94FE8382E5F}" type="presOf" srcId="{5F13B95B-D32F-4882-A712-FE65CEE20ADC}" destId="{825C1B67-F9C5-453D-BAD3-BE2A96FFA926}" srcOrd="0" destOrd="1" presId="urn:microsoft.com/office/officeart/2005/8/layout/vList2"/>
    <dgm:cxn modelId="{32FA0317-C739-47E9-B945-E086F8E6C5AA}" type="presOf" srcId="{3F134465-AA7E-4486-9A92-435CDE62F7A0}" destId="{C4B671EB-2888-4CC3-9E16-29D42F12CADA}" srcOrd="0" destOrd="3" presId="urn:microsoft.com/office/officeart/2005/8/layout/vList2"/>
    <dgm:cxn modelId="{8AEDC01B-F476-4DEB-A2C5-DFA5A218DFE1}" type="presOf" srcId="{D5F2D8C8-6F51-46C0-BE11-7F3441B46245}" destId="{C4B671EB-2888-4CC3-9E16-29D42F12CADA}" srcOrd="0" destOrd="5" presId="urn:microsoft.com/office/officeart/2005/8/layout/vList2"/>
    <dgm:cxn modelId="{D598C624-36EB-47E9-A64E-FFA73B1E05FC}" srcId="{63263BBB-5206-4018-AF2B-300C88055504}" destId="{C5C7FA44-17D2-4AEB-A2F0-DD759F734451}" srcOrd="0" destOrd="0" parTransId="{F6587542-DC27-49DE-907A-B3D70D0900E9}" sibTransId="{1DA430B2-A36B-4B16-9344-B33F595BB250}"/>
    <dgm:cxn modelId="{465F3925-2F7D-4F8B-A527-82C39D0B0000}" type="presOf" srcId="{63263BBB-5206-4018-AF2B-300C88055504}" destId="{FBA7154F-AC11-4203-8DA6-761BF6FEACF9}" srcOrd="0" destOrd="0" presId="urn:microsoft.com/office/officeart/2005/8/layout/vList2"/>
    <dgm:cxn modelId="{84BA0B6C-DDAD-4F4C-AF21-F6BFF73F4584}" type="presOf" srcId="{2CFA6DA1-661E-4578-ADD5-587EF89933F2}" destId="{C4B671EB-2888-4CC3-9E16-29D42F12CADA}" srcOrd="0" destOrd="1" presId="urn:microsoft.com/office/officeart/2005/8/layout/vList2"/>
    <dgm:cxn modelId="{FB27074D-5BAE-4918-8A5C-A3AF4ED0E42B}" type="presOf" srcId="{F0B1BA70-8190-4B9F-8715-99322E0AC5FE}" destId="{C4B671EB-2888-4CC3-9E16-29D42F12CADA}" srcOrd="0" destOrd="2" presId="urn:microsoft.com/office/officeart/2005/8/layout/vList2"/>
    <dgm:cxn modelId="{C1672176-D93A-428E-A42E-04CE719ACC88}" type="presOf" srcId="{C5C7FA44-17D2-4AEB-A2F0-DD759F734451}" destId="{825C1B67-F9C5-453D-BAD3-BE2A96FFA926}" srcOrd="0" destOrd="0" presId="urn:microsoft.com/office/officeart/2005/8/layout/vList2"/>
    <dgm:cxn modelId="{770C5379-1513-494B-B0B7-DA0F776EE006}" type="presOf" srcId="{2D57DA12-ABCF-4B2C-AB54-8E0E44C2E05B}" destId="{825C1B67-F9C5-453D-BAD3-BE2A96FFA926}" srcOrd="0" destOrd="2" presId="urn:microsoft.com/office/officeart/2005/8/layout/vList2"/>
    <dgm:cxn modelId="{57EBC284-D895-457A-853C-03E1F9F8C17C}" type="presOf" srcId="{E0060407-E83C-4078-8B5A-2FA5EC1DC0BE}" destId="{C4B671EB-2888-4CC3-9E16-29D42F12CADA}" srcOrd="0" destOrd="0" presId="urn:microsoft.com/office/officeart/2005/8/layout/vList2"/>
    <dgm:cxn modelId="{15D4308D-F14F-4AB4-B39C-4F134CF03359}" type="presOf" srcId="{406B5E22-F11C-4B3B-AA78-0E9C1A54DFB4}" destId="{EF34909C-AD97-43A8-9B05-58792EB404A8}" srcOrd="0" destOrd="0" presId="urn:microsoft.com/office/officeart/2005/8/layout/vList2"/>
    <dgm:cxn modelId="{36A6A38F-E2D1-426D-ACA6-C9AF47EEA309}" type="presOf" srcId="{C1CA8164-3003-4966-B3DD-317EF3990DAC}" destId="{F8E06593-1AE5-4756-AD7D-5A9CC4C8A3EC}" srcOrd="0" destOrd="0" presId="urn:microsoft.com/office/officeart/2005/8/layout/vList2"/>
    <dgm:cxn modelId="{EB2E54B6-997C-4B72-9E3A-7A50681FA808}" srcId="{63263BBB-5206-4018-AF2B-300C88055504}" destId="{2D57DA12-ABCF-4B2C-AB54-8E0E44C2E05B}" srcOrd="2" destOrd="0" parTransId="{7797A290-1B64-4A72-A354-C1C6D577BC0B}" sibTransId="{D7E53B86-E885-43E3-A68E-CC267D87ECAA}"/>
    <dgm:cxn modelId="{2483F2BE-EBB7-4209-87E7-40B065BEAF94}" srcId="{406B5E22-F11C-4B3B-AA78-0E9C1A54DFB4}" destId="{63263BBB-5206-4018-AF2B-300C88055504}" srcOrd="1" destOrd="0" parTransId="{26898502-F66E-42E4-9513-3DA1B5E2E92B}" sibTransId="{E0FF79F9-678B-498E-A17F-F52C6F05C13A}"/>
    <dgm:cxn modelId="{094930BF-E500-480B-B9D2-097A7C8CA397}" srcId="{C1CA8164-3003-4966-B3DD-317EF3990DAC}" destId="{3F134465-AA7E-4486-9A92-435CDE62F7A0}" srcOrd="3" destOrd="0" parTransId="{8DC03F3A-FE9B-4BA4-801B-608844DAA6B3}" sibTransId="{0E7F7398-CDA3-4A07-8882-70F28B7FE065}"/>
    <dgm:cxn modelId="{592235C4-3FBD-4FB7-B10E-93232A5343B8}" srcId="{C1CA8164-3003-4966-B3DD-317EF3990DAC}" destId="{2CFA6DA1-661E-4578-ADD5-587EF89933F2}" srcOrd="1" destOrd="0" parTransId="{00A161B3-748C-4427-A94D-2152EB62BA13}" sibTransId="{1CD4AF9D-EDCD-4575-8119-E40AA90DA7C3}"/>
    <dgm:cxn modelId="{92D46AD3-B2F3-46F2-982E-D8CB6D1D0F54}" srcId="{C1CA8164-3003-4966-B3DD-317EF3990DAC}" destId="{F0B1BA70-8190-4B9F-8715-99322E0AC5FE}" srcOrd="2" destOrd="0" parTransId="{81D92303-879A-4ACB-87F1-B85A5B02F4E1}" sibTransId="{822FE2BE-9A2E-43C9-8719-5E92AE98C630}"/>
    <dgm:cxn modelId="{FBE67ED4-584D-40AC-A1A4-E0279C592F15}" type="presOf" srcId="{F25A78CD-5F87-4887-BD30-B76F069689F3}" destId="{825C1B67-F9C5-453D-BAD3-BE2A96FFA926}" srcOrd="0" destOrd="3" presId="urn:microsoft.com/office/officeart/2005/8/layout/vList2"/>
    <dgm:cxn modelId="{FFB626DC-2079-41D7-9452-24A891BC93C2}" srcId="{63263BBB-5206-4018-AF2B-300C88055504}" destId="{F25A78CD-5F87-4887-BD30-B76F069689F3}" srcOrd="3" destOrd="0" parTransId="{025EBAB6-C54F-4029-A35C-883E3A3400DF}" sibTransId="{122F91B3-DB2A-4241-9F3E-B5CDE4ED463C}"/>
    <dgm:cxn modelId="{D0D421EC-451C-4AB1-9D39-4DA3C7DDC41C}" srcId="{C1CA8164-3003-4966-B3DD-317EF3990DAC}" destId="{E0060407-E83C-4078-8B5A-2FA5EC1DC0BE}" srcOrd="0" destOrd="0" parTransId="{0E76DEBC-2095-4BB1-AEB0-73C5ED17CB78}" sibTransId="{7AF908CD-FA03-483E-96AB-A5D6EFCE4003}"/>
    <dgm:cxn modelId="{BDB603F1-7D98-49C4-B0CA-26C51B572590}" type="presOf" srcId="{DC5A9BEA-A167-4004-AA98-55C0280F3869}" destId="{C4B671EB-2888-4CC3-9E16-29D42F12CADA}" srcOrd="0" destOrd="4" presId="urn:microsoft.com/office/officeart/2005/8/layout/vList2"/>
    <dgm:cxn modelId="{B6C102F3-954D-433F-A66B-162493F41D67}" srcId="{406B5E22-F11C-4B3B-AA78-0E9C1A54DFB4}" destId="{C1CA8164-3003-4966-B3DD-317EF3990DAC}" srcOrd="0" destOrd="0" parTransId="{EF8EF056-D638-4CE7-AAFE-43902397E904}" sibTransId="{3442E69D-C2E0-46D2-9285-E08C336CFF22}"/>
    <dgm:cxn modelId="{3FC86AF5-B137-4EF4-B44D-9F81FD6E4BED}" srcId="{C1CA8164-3003-4966-B3DD-317EF3990DAC}" destId="{D5F2D8C8-6F51-46C0-BE11-7F3441B46245}" srcOrd="5" destOrd="0" parTransId="{93FBED6D-5864-4AA0-B082-4E2EE3F515AF}" sibTransId="{DB70BDC9-7AED-452E-A057-8D6065B3F909}"/>
    <dgm:cxn modelId="{A36405FC-C941-401C-B20F-44165D66F84B}" srcId="{C1CA8164-3003-4966-B3DD-317EF3990DAC}" destId="{DC5A9BEA-A167-4004-AA98-55C0280F3869}" srcOrd="4" destOrd="0" parTransId="{40257F24-9CE7-4F47-804D-065FD1FF506C}" sibTransId="{9AEBB120-EB27-433A-8C62-99F07157BDD6}"/>
    <dgm:cxn modelId="{A0BC4039-01CE-4ACB-B7BE-360063194860}" type="presParOf" srcId="{EF34909C-AD97-43A8-9B05-58792EB404A8}" destId="{F8E06593-1AE5-4756-AD7D-5A9CC4C8A3EC}" srcOrd="0" destOrd="0" presId="urn:microsoft.com/office/officeart/2005/8/layout/vList2"/>
    <dgm:cxn modelId="{C307955C-19BD-4916-9512-C9982B57BD7D}" type="presParOf" srcId="{EF34909C-AD97-43A8-9B05-58792EB404A8}" destId="{C4B671EB-2888-4CC3-9E16-29D42F12CADA}" srcOrd="1" destOrd="0" presId="urn:microsoft.com/office/officeart/2005/8/layout/vList2"/>
    <dgm:cxn modelId="{BBE0EDCC-A83C-4C89-A1D9-EF776F3D6E26}" type="presParOf" srcId="{EF34909C-AD97-43A8-9B05-58792EB404A8}" destId="{FBA7154F-AC11-4203-8DA6-761BF6FEACF9}" srcOrd="2" destOrd="0" presId="urn:microsoft.com/office/officeart/2005/8/layout/vList2"/>
    <dgm:cxn modelId="{11D62B46-A1B0-40DA-B44D-9211EA561A1A}" type="presParOf" srcId="{EF34909C-AD97-43A8-9B05-58792EB404A8}" destId="{825C1B67-F9C5-453D-BAD3-BE2A96FFA92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39DEE-1982-4C3B-A100-959C5D26E976}">
      <dsp:nvSpPr>
        <dsp:cNvPr id="0" name=""/>
        <dsp:cNvSpPr/>
      </dsp:nvSpPr>
      <dsp:spPr>
        <a:xfrm rot="5400000">
          <a:off x="-1082136" y="1082136"/>
          <a:ext cx="5911850" cy="37475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r>
            <a:rPr lang="fr-FR" sz="4700" b="1" u="sng" kern="1200" dirty="0">
              <a:latin typeface="Calibri Light" panose="020F0302020204030204"/>
            </a:rPr>
            <a:t>Perspectives de programmation </a:t>
          </a:r>
          <a:endParaRPr lang="fr-FR" sz="4700" b="1" u="sng" kern="1200" dirty="0"/>
        </a:p>
      </dsp:txBody>
      <dsp:txXfrm rot="-5400000">
        <a:off x="1" y="1873789"/>
        <a:ext cx="3747577" cy="2164273"/>
      </dsp:txXfrm>
    </dsp:sp>
    <dsp:sp modelId="{8DCEE7EE-5C03-4528-B904-5A704097D3FB}">
      <dsp:nvSpPr>
        <dsp:cNvPr id="0" name=""/>
        <dsp:cNvSpPr/>
      </dsp:nvSpPr>
      <dsp:spPr>
        <a:xfrm rot="5400000">
          <a:off x="4511516" y="-782405"/>
          <a:ext cx="4038061" cy="562136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Font typeface="Wingdings" panose="05000000000000000000" pitchFamily="2" charset="2"/>
            <a:buChar char="q"/>
          </a:pPr>
          <a:r>
            <a:rPr lang="fr-FR" sz="1400" b="1" kern="1200" dirty="0">
              <a:latin typeface="Calibri Light" panose="020F0302020204030204"/>
            </a:rPr>
            <a:t> OS 1.1.1 Modernisation équipements Ville des Anses d'</a:t>
          </a:r>
          <a:r>
            <a:rPr lang="fr-FR" sz="1400" b="1" kern="1200" dirty="0" err="1">
              <a:latin typeface="Calibri Light" panose="020F0302020204030204"/>
            </a:rPr>
            <a:t>Arlets</a:t>
          </a:r>
          <a:r>
            <a:rPr lang="fr-FR" sz="1400" b="1" kern="1200" dirty="0">
              <a:latin typeface="Calibri Light" panose="020F0302020204030204"/>
            </a:rPr>
            <a:t> </a:t>
          </a:r>
          <a:r>
            <a:rPr lang="fr-FR" sz="1400" b="0" kern="1200" dirty="0">
              <a:latin typeface="Leelawadee"/>
              <a:cs typeface="Leelawadee"/>
            </a:rPr>
            <a:t> ± 600 K€</a:t>
          </a:r>
        </a:p>
        <a:p>
          <a:pPr marL="114300" lvl="1" indent="-114300" algn="l" defTabSz="622300">
            <a:lnSpc>
              <a:spcPct val="90000"/>
            </a:lnSpc>
            <a:spcBef>
              <a:spcPct val="0"/>
            </a:spcBef>
            <a:spcAft>
              <a:spcPct val="15000"/>
            </a:spcAft>
            <a:buFont typeface="Wingdings" panose="05000000000000000000" pitchFamily="2" charset="2"/>
            <a:buChar char="q"/>
          </a:pPr>
          <a:endParaRPr lang="fr-FR" sz="1400" kern="1200" dirty="0">
            <a:latin typeface="Calibri Light" panose="020F0302020204030204"/>
            <a:ea typeface="Calibri Light" panose="020F0302020204030204"/>
            <a:cs typeface="Calibri Light" panose="020F0302020204030204"/>
          </a:endParaRPr>
        </a:p>
        <a:p>
          <a:pPr marL="114300" lvl="1" indent="-114300" algn="l" defTabSz="622300">
            <a:lnSpc>
              <a:spcPct val="90000"/>
            </a:lnSpc>
            <a:spcBef>
              <a:spcPct val="0"/>
            </a:spcBef>
            <a:spcAft>
              <a:spcPct val="15000"/>
            </a:spcAft>
            <a:buFont typeface="Wingdings" panose="05000000000000000000" pitchFamily="2" charset="2"/>
            <a:buChar char="q"/>
          </a:pPr>
          <a:endParaRPr lang="fr-FR" sz="1400" kern="1200" dirty="0">
            <a:latin typeface="Calibri Light" panose="020F0302020204030204"/>
            <a:ea typeface="Calibri Light" panose="020F0302020204030204"/>
            <a:cs typeface="Calibri Light" panose="020F0302020204030204"/>
          </a:endParaRPr>
        </a:p>
        <a:p>
          <a:pPr marL="114300" lvl="1" indent="-114300" algn="l" defTabSz="622300" rtl="0">
            <a:lnSpc>
              <a:spcPct val="90000"/>
            </a:lnSpc>
            <a:spcBef>
              <a:spcPct val="0"/>
            </a:spcBef>
            <a:spcAft>
              <a:spcPct val="15000"/>
            </a:spcAft>
            <a:buFont typeface="Wingdings" panose="05000000000000000000" pitchFamily="2" charset="2"/>
            <a:buChar char="q"/>
          </a:pPr>
          <a:r>
            <a:rPr lang="fr-FR" sz="1400" kern="1200" dirty="0">
              <a:latin typeface="Calibri"/>
              <a:ea typeface="Calibri"/>
              <a:cs typeface="Calibri"/>
            </a:rPr>
            <a:t> OS 1.1.6 "AAP Riches </a:t>
          </a:r>
          <a:r>
            <a:rPr lang="fr-FR" sz="1400" kern="1200" dirty="0" err="1">
              <a:latin typeface="Calibri"/>
              <a:ea typeface="Calibri"/>
              <a:cs typeface="Calibri"/>
            </a:rPr>
            <a:t>Lanmè</a:t>
          </a:r>
          <a:r>
            <a:rPr lang="fr-FR" sz="1400" kern="1200" dirty="0">
              <a:latin typeface="Calibri"/>
              <a:ea typeface="Calibri"/>
              <a:cs typeface="Calibri"/>
            </a:rPr>
            <a:t>" 500 k€ UE</a:t>
          </a:r>
          <a:endParaRPr lang="fr-FR" sz="1400" kern="1200" dirty="0"/>
        </a:p>
        <a:p>
          <a:pPr marL="114300" lvl="1" indent="-114300" algn="l" defTabSz="622300">
            <a:lnSpc>
              <a:spcPct val="90000"/>
            </a:lnSpc>
            <a:spcBef>
              <a:spcPct val="0"/>
            </a:spcBef>
            <a:spcAft>
              <a:spcPct val="15000"/>
            </a:spcAft>
            <a:buFont typeface="Wingdings" panose="05000000000000000000" pitchFamily="2" charset="2"/>
            <a:buChar char="q"/>
          </a:pPr>
          <a:endParaRPr lang="fr-FR" sz="1400" kern="1200" dirty="0">
            <a:latin typeface="Calibri"/>
            <a:ea typeface="Calibri"/>
            <a:cs typeface="Calibri"/>
          </a:endParaRPr>
        </a:p>
        <a:p>
          <a:pPr marL="114300" lvl="1" indent="-114300" algn="l" defTabSz="622300">
            <a:lnSpc>
              <a:spcPct val="90000"/>
            </a:lnSpc>
            <a:spcBef>
              <a:spcPct val="0"/>
            </a:spcBef>
            <a:spcAft>
              <a:spcPct val="15000"/>
            </a:spcAft>
            <a:buFont typeface="Wingdings" panose="05000000000000000000" pitchFamily="2" charset="2"/>
            <a:buChar char="q"/>
          </a:pPr>
          <a:endParaRPr lang="fr-FR" sz="1400" kern="1200" dirty="0">
            <a:latin typeface="Calibri"/>
            <a:ea typeface="Calibri"/>
            <a:cs typeface="Calibri"/>
          </a:endParaRPr>
        </a:p>
        <a:p>
          <a:pPr marL="114300" lvl="1" indent="-114300" algn="l" defTabSz="622300" rtl="0">
            <a:lnSpc>
              <a:spcPct val="90000"/>
            </a:lnSpc>
            <a:spcBef>
              <a:spcPct val="0"/>
            </a:spcBef>
            <a:spcAft>
              <a:spcPct val="15000"/>
            </a:spcAft>
            <a:buFont typeface="Wingdings" panose="05000000000000000000" pitchFamily="2" charset="2"/>
            <a:buChar char="q"/>
          </a:pPr>
          <a:r>
            <a:rPr lang="fr-FR" sz="1400" kern="1200" dirty="0">
              <a:latin typeface="Calibri"/>
              <a:ea typeface="Calibri"/>
              <a:cs typeface="Calibri"/>
            </a:rPr>
            <a:t> OS 1.6 2 projets portés par l'IFREMER </a:t>
          </a:r>
          <a:r>
            <a:rPr lang="fr-FR" sz="1400" kern="1200" dirty="0">
              <a:latin typeface="Leelawadee"/>
              <a:ea typeface="Calibri"/>
              <a:cs typeface="Leelawadee"/>
            </a:rPr>
            <a:t> </a:t>
          </a:r>
          <a:r>
            <a:rPr lang="fr-FR" sz="1400" kern="1200" dirty="0">
              <a:latin typeface="Calibri"/>
              <a:ea typeface="Calibri"/>
              <a:cs typeface="Calibri"/>
            </a:rPr>
            <a:t>± 350K€</a:t>
          </a:r>
        </a:p>
        <a:p>
          <a:pPr marL="114300" lvl="1" indent="-114300" algn="l" defTabSz="622300" rtl="0">
            <a:lnSpc>
              <a:spcPct val="90000"/>
            </a:lnSpc>
            <a:spcBef>
              <a:spcPct val="0"/>
            </a:spcBef>
            <a:spcAft>
              <a:spcPct val="15000"/>
            </a:spcAft>
            <a:buFont typeface="Wingdings" panose="05000000000000000000" pitchFamily="2" charset="2"/>
            <a:buChar char="q"/>
          </a:pPr>
          <a:r>
            <a:rPr lang="fr-FR" sz="1400" kern="1200" dirty="0">
              <a:latin typeface="Calibri"/>
              <a:ea typeface="Calibri"/>
              <a:cs typeface="Calibri"/>
            </a:rPr>
            <a:t>OS 1.6 AAP Biodiversité porté par la CTM  ± 500K€</a:t>
          </a:r>
        </a:p>
        <a:p>
          <a:pPr marL="114300" lvl="1" indent="-114300" algn="l" defTabSz="622300">
            <a:lnSpc>
              <a:spcPct val="90000"/>
            </a:lnSpc>
            <a:spcBef>
              <a:spcPct val="0"/>
            </a:spcBef>
            <a:spcAft>
              <a:spcPct val="15000"/>
            </a:spcAft>
            <a:buFont typeface="Wingdings" panose="05000000000000000000" pitchFamily="2" charset="2"/>
            <a:buChar char="q"/>
          </a:pPr>
          <a:endParaRPr lang="fr-FR" sz="1400" kern="1200" dirty="0">
            <a:latin typeface="Calibri"/>
            <a:ea typeface="Calibri"/>
            <a:cs typeface="Calibri"/>
          </a:endParaRPr>
        </a:p>
        <a:p>
          <a:pPr marL="114300" lvl="1" indent="-114300" algn="l" defTabSz="622300" rtl="0">
            <a:lnSpc>
              <a:spcPct val="90000"/>
            </a:lnSpc>
            <a:spcBef>
              <a:spcPct val="0"/>
            </a:spcBef>
            <a:spcAft>
              <a:spcPct val="15000"/>
            </a:spcAft>
            <a:buChar char="•"/>
          </a:pPr>
          <a:endParaRPr lang="fr-FR" sz="1400" b="0" kern="1200" dirty="0">
            <a:latin typeface="Calibri"/>
            <a:ea typeface="Calibri"/>
            <a:cs typeface="Calibri"/>
          </a:endParaRPr>
        </a:p>
        <a:p>
          <a:pPr marL="114300" lvl="1" indent="-114300" algn="l" defTabSz="622300" rtl="0">
            <a:lnSpc>
              <a:spcPct val="90000"/>
            </a:lnSpc>
            <a:spcBef>
              <a:spcPct val="0"/>
            </a:spcBef>
            <a:spcAft>
              <a:spcPct val="15000"/>
            </a:spcAft>
            <a:buFont typeface="Wingdings" panose="05000000000000000000" pitchFamily="2" charset="2"/>
            <a:buChar char="q"/>
          </a:pPr>
          <a:r>
            <a:rPr lang="fr-FR" sz="1400" b="1" kern="1200" dirty="0">
              <a:latin typeface="Calibri Light" panose="020F0302020204030204"/>
            </a:rPr>
            <a:t> OS 2.2 "Modernisation du marché aux poissons et créations de 2 unités commerciales" 1.3 M€</a:t>
          </a:r>
        </a:p>
        <a:p>
          <a:pPr marL="114300" lvl="1" indent="-114300" algn="l" defTabSz="622300" rtl="0">
            <a:lnSpc>
              <a:spcPct val="90000"/>
            </a:lnSpc>
            <a:spcBef>
              <a:spcPct val="0"/>
            </a:spcBef>
            <a:spcAft>
              <a:spcPct val="15000"/>
            </a:spcAft>
            <a:buFont typeface="Wingdings" panose="05000000000000000000" pitchFamily="2" charset="2"/>
            <a:buChar char="q"/>
          </a:pPr>
          <a:endParaRPr lang="fr-FR" sz="1400" b="1" kern="1200" dirty="0">
            <a:latin typeface="Calibri Light" panose="020F0302020204030204"/>
          </a:endParaRPr>
        </a:p>
        <a:p>
          <a:pPr marL="114300" lvl="1" indent="-114300" algn="l" defTabSz="622300" rtl="0">
            <a:lnSpc>
              <a:spcPct val="90000"/>
            </a:lnSpc>
            <a:spcBef>
              <a:spcPct val="0"/>
            </a:spcBef>
            <a:spcAft>
              <a:spcPct val="15000"/>
            </a:spcAft>
            <a:buFont typeface="Wingdings" panose="05000000000000000000" pitchFamily="2" charset="2"/>
            <a:buChar char="q"/>
          </a:pPr>
          <a:endParaRPr lang="fr-FR" sz="1400" b="1" kern="1200" dirty="0">
            <a:latin typeface="Calibri Light" panose="020F0302020204030204"/>
          </a:endParaRPr>
        </a:p>
        <a:p>
          <a:pPr marL="114300" lvl="1" indent="-114300" algn="l" defTabSz="622300" rtl="0">
            <a:lnSpc>
              <a:spcPct val="90000"/>
            </a:lnSpc>
            <a:spcBef>
              <a:spcPct val="0"/>
            </a:spcBef>
            <a:spcAft>
              <a:spcPct val="15000"/>
            </a:spcAft>
            <a:buFont typeface="Wingdings" panose="05000000000000000000" pitchFamily="2" charset="2"/>
            <a:buChar char="q"/>
          </a:pPr>
          <a:r>
            <a:rPr lang="fr-FR" sz="1400" b="1" kern="1200" dirty="0">
              <a:latin typeface="Calibri Light" panose="020F0302020204030204"/>
            </a:rPr>
            <a:t> + Dossiers déposés au fil de l’eau sur tous les OS</a:t>
          </a:r>
        </a:p>
        <a:p>
          <a:pPr marL="114300" lvl="1" indent="-114300" algn="l" defTabSz="622300" rtl="0">
            <a:lnSpc>
              <a:spcPct val="90000"/>
            </a:lnSpc>
            <a:spcBef>
              <a:spcPct val="0"/>
            </a:spcBef>
            <a:spcAft>
              <a:spcPct val="15000"/>
            </a:spcAft>
            <a:buChar char="•"/>
          </a:pPr>
          <a:endParaRPr lang="fr-FR" sz="1400" b="1" kern="1200" dirty="0">
            <a:latin typeface="Calibri Light" panose="020F0302020204030204"/>
          </a:endParaRPr>
        </a:p>
      </dsp:txBody>
      <dsp:txXfrm rot="-5400000">
        <a:off x="3719864" y="206369"/>
        <a:ext cx="5424244" cy="3643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462E2-7663-4831-B224-6BEF83056C20}">
      <dsp:nvSpPr>
        <dsp:cNvPr id="0" name=""/>
        <dsp:cNvSpPr/>
      </dsp:nvSpPr>
      <dsp:spPr>
        <a:xfrm>
          <a:off x="805734" y="0"/>
          <a:ext cx="9131655" cy="446252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7B22B-BC28-4E6F-B62D-82E35BD4BDFE}">
      <dsp:nvSpPr>
        <dsp:cNvPr id="0" name=""/>
        <dsp:cNvSpPr/>
      </dsp:nvSpPr>
      <dsp:spPr>
        <a:xfrm>
          <a:off x="2950" y="1338758"/>
          <a:ext cx="1717955" cy="17850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fr-FR" sz="1700" kern="1200">
              <a:latin typeface="Calibri Light" panose="020F0302020204030204"/>
            </a:rPr>
            <a:t>Dépôt du dossier de demande de subvention valant demande de paiement</a:t>
          </a:r>
          <a:endParaRPr lang="fr-FR" sz="1700" kern="1200"/>
        </a:p>
      </dsp:txBody>
      <dsp:txXfrm>
        <a:off x="86814" y="1422622"/>
        <a:ext cx="1550227" cy="1617283"/>
      </dsp:txXfrm>
    </dsp:sp>
    <dsp:sp modelId="{86984E1B-E622-4439-8412-F67DCD6F8CB4}">
      <dsp:nvSpPr>
        <dsp:cNvPr id="0" name=""/>
        <dsp:cNvSpPr/>
      </dsp:nvSpPr>
      <dsp:spPr>
        <a:xfrm>
          <a:off x="1806804" y="1338758"/>
          <a:ext cx="1717955" cy="17850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fr-FR" sz="1700" kern="1200">
              <a:latin typeface="Calibri Light" panose="020F0302020204030204"/>
            </a:rPr>
            <a:t>Instruction sur factures acquittées</a:t>
          </a:r>
          <a:endParaRPr lang="fr-FR" sz="1700" kern="1200"/>
        </a:p>
      </dsp:txBody>
      <dsp:txXfrm>
        <a:off x="1890668" y="1422622"/>
        <a:ext cx="1550227" cy="1617283"/>
      </dsp:txXfrm>
    </dsp:sp>
    <dsp:sp modelId="{66EC8DE6-2077-45C1-826E-73AB59DFB421}">
      <dsp:nvSpPr>
        <dsp:cNvPr id="0" name=""/>
        <dsp:cNvSpPr/>
      </dsp:nvSpPr>
      <dsp:spPr>
        <a:xfrm>
          <a:off x="3610657" y="1338758"/>
          <a:ext cx="1717955" cy="17850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fr-FR" sz="1700" kern="1200">
              <a:latin typeface="Calibri Light" panose="020F0302020204030204"/>
            </a:rPr>
            <a:t>Présentation en ITP puis CE</a:t>
          </a:r>
          <a:endParaRPr lang="fr-FR" sz="1700" kern="1200"/>
        </a:p>
      </dsp:txBody>
      <dsp:txXfrm>
        <a:off x="3694521" y="1422622"/>
        <a:ext cx="1550227" cy="1617283"/>
      </dsp:txXfrm>
    </dsp:sp>
    <dsp:sp modelId="{BB8254FB-FCC0-40BB-BD61-796B69D82C6C}">
      <dsp:nvSpPr>
        <dsp:cNvPr id="0" name=""/>
        <dsp:cNvSpPr/>
      </dsp:nvSpPr>
      <dsp:spPr>
        <a:xfrm>
          <a:off x="5414510" y="1338758"/>
          <a:ext cx="1717955" cy="17850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fr-FR" sz="1700" kern="1200">
              <a:latin typeface="Calibri Light" panose="020F0302020204030204"/>
            </a:rPr>
            <a:t>Notification de la décision d'attribution</a:t>
          </a:r>
        </a:p>
      </dsp:txBody>
      <dsp:txXfrm>
        <a:off x="5498374" y="1422622"/>
        <a:ext cx="1550227" cy="1617283"/>
      </dsp:txXfrm>
    </dsp:sp>
    <dsp:sp modelId="{3A7ACBA3-DC92-42CC-B231-6F737CEE374A}">
      <dsp:nvSpPr>
        <dsp:cNvPr id="0" name=""/>
        <dsp:cNvSpPr/>
      </dsp:nvSpPr>
      <dsp:spPr>
        <a:xfrm>
          <a:off x="7218364" y="1338758"/>
          <a:ext cx="1717955" cy="17850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fr-FR" sz="1700" kern="1200">
              <a:latin typeface="Calibri Light" panose="020F0302020204030204"/>
            </a:rPr>
            <a:t>Signature de la lettre d'engagement par le bénéficiaire </a:t>
          </a:r>
        </a:p>
      </dsp:txBody>
      <dsp:txXfrm>
        <a:off x="7302228" y="1422622"/>
        <a:ext cx="1550227" cy="1617283"/>
      </dsp:txXfrm>
    </dsp:sp>
    <dsp:sp modelId="{02F01C5A-1405-482B-B6A4-ED4CE967E58D}">
      <dsp:nvSpPr>
        <dsp:cNvPr id="0" name=""/>
        <dsp:cNvSpPr/>
      </dsp:nvSpPr>
      <dsp:spPr>
        <a:xfrm>
          <a:off x="9022217" y="1338758"/>
          <a:ext cx="1717955" cy="17850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fr-FR" sz="1700" b="1" kern="1200">
              <a:latin typeface="Calibri Light" panose="020F0302020204030204"/>
            </a:rPr>
            <a:t>Création de la demande de paiement par le SI </a:t>
          </a:r>
          <a:r>
            <a:rPr lang="fr-FR" sz="1700" kern="1200">
              <a:latin typeface="Calibri Light" panose="020F0302020204030204"/>
            </a:rPr>
            <a:t>et traitement par le service Certification</a:t>
          </a:r>
        </a:p>
      </dsp:txBody>
      <dsp:txXfrm>
        <a:off x="9106081" y="1422622"/>
        <a:ext cx="1550227" cy="16172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8C348-1610-44AA-A220-41E8EE2B4C41}">
      <dsp:nvSpPr>
        <dsp:cNvPr id="0" name=""/>
        <dsp:cNvSpPr/>
      </dsp:nvSpPr>
      <dsp:spPr>
        <a:xfrm>
          <a:off x="289816" y="1702477"/>
          <a:ext cx="1484013" cy="464311"/>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rtl="0">
            <a:lnSpc>
              <a:spcPct val="90000"/>
            </a:lnSpc>
            <a:spcBef>
              <a:spcPct val="0"/>
            </a:spcBef>
            <a:spcAft>
              <a:spcPct val="35000"/>
            </a:spcAft>
            <a:buNone/>
          </a:pPr>
          <a:r>
            <a:rPr lang="fr-FR" sz="1200" b="1" kern="1200">
              <a:latin typeface="Arial"/>
              <a:cs typeface="Arial"/>
            </a:rPr>
            <a:t>31/12/2027</a:t>
          </a:r>
          <a:endParaRPr lang="fr-FR" sz="1200" b="1" kern="1200"/>
        </a:p>
      </dsp:txBody>
      <dsp:txXfrm>
        <a:off x="289816" y="1702477"/>
        <a:ext cx="1391151" cy="464311"/>
      </dsp:txXfrm>
    </dsp:sp>
    <dsp:sp modelId="{D698A9B6-FDD4-407D-9C86-E50D76C2DBB7}">
      <dsp:nvSpPr>
        <dsp:cNvPr id="0" name=""/>
        <dsp:cNvSpPr/>
      </dsp:nvSpPr>
      <dsp:spPr>
        <a:xfrm>
          <a:off x="1258" y="0"/>
          <a:ext cx="2061129" cy="1238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b" anchorCtr="1">
          <a:noAutofit/>
        </a:bodyPr>
        <a:lstStyle/>
        <a:p>
          <a:pPr marL="0" lvl="0" indent="0" algn="ctr" defTabSz="755650" rtl="0">
            <a:lnSpc>
              <a:spcPct val="90000"/>
            </a:lnSpc>
            <a:spcBef>
              <a:spcPct val="0"/>
            </a:spcBef>
            <a:spcAft>
              <a:spcPct val="35000"/>
            </a:spcAft>
            <a:buNone/>
          </a:pPr>
          <a:r>
            <a:rPr lang="fr-FR" sz="1700" kern="1200">
              <a:latin typeface="Calibri"/>
              <a:ea typeface="Calibri"/>
              <a:cs typeface="Calibri"/>
            </a:rPr>
            <a:t>Fin des engagements juridiques (convention) </a:t>
          </a:r>
          <a:endParaRPr lang="fr-FR" sz="1700" kern="1200"/>
        </a:p>
      </dsp:txBody>
      <dsp:txXfrm>
        <a:off x="1258" y="0"/>
        <a:ext cx="2061129" cy="1238165"/>
      </dsp:txXfrm>
    </dsp:sp>
    <dsp:sp modelId="{2C81C7D8-6991-4F6E-AF89-BD4F2A5FFF06}">
      <dsp:nvSpPr>
        <dsp:cNvPr id="0" name=""/>
        <dsp:cNvSpPr/>
      </dsp:nvSpPr>
      <dsp:spPr>
        <a:xfrm>
          <a:off x="1773829" y="1934632"/>
          <a:ext cx="577116" cy="0"/>
        </a:xfrm>
        <a:custGeom>
          <a:avLst/>
          <a:gdLst/>
          <a:ahLst/>
          <a:cxnLst/>
          <a:rect l="0" t="0" r="0" b="0"/>
          <a:pathLst>
            <a:path>
              <a:moveTo>
                <a:pt x="0" y="0"/>
              </a:moveTo>
              <a:lnTo>
                <a:pt x="57711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800881-122B-44DA-B2F0-8FA51F53D714}">
      <dsp:nvSpPr>
        <dsp:cNvPr id="0" name=""/>
        <dsp:cNvSpPr/>
      </dsp:nvSpPr>
      <dsp:spPr>
        <a:xfrm>
          <a:off x="1031823" y="1315550"/>
          <a:ext cx="0" cy="38692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CC5AFAC-5D67-4774-BE3D-8577CE021D1C}">
      <dsp:nvSpPr>
        <dsp:cNvPr id="0" name=""/>
        <dsp:cNvSpPr/>
      </dsp:nvSpPr>
      <dsp:spPr>
        <a:xfrm>
          <a:off x="993130" y="1238165"/>
          <a:ext cx="77385" cy="77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617B8D-07E1-4821-ABF5-12CA94437354}">
      <dsp:nvSpPr>
        <dsp:cNvPr id="0" name=""/>
        <dsp:cNvSpPr/>
      </dsp:nvSpPr>
      <dsp:spPr>
        <a:xfrm>
          <a:off x="2350946" y="1702477"/>
          <a:ext cx="1484013" cy="464311"/>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fr-FR" sz="1200" b="1" kern="1200">
              <a:latin typeface="Arial"/>
              <a:cs typeface="Arial"/>
            </a:rPr>
            <a:t>30/06/2029</a:t>
          </a:r>
        </a:p>
      </dsp:txBody>
      <dsp:txXfrm>
        <a:off x="2536522" y="1760539"/>
        <a:ext cx="1112861" cy="348187"/>
      </dsp:txXfrm>
    </dsp:sp>
    <dsp:sp modelId="{D8FA79FE-460F-43A6-85D4-8D6D4043F7D5}">
      <dsp:nvSpPr>
        <dsp:cNvPr id="0" name=""/>
        <dsp:cNvSpPr/>
      </dsp:nvSpPr>
      <dsp:spPr>
        <a:xfrm>
          <a:off x="2062387" y="2631100"/>
          <a:ext cx="2061129" cy="1238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t" anchorCtr="1">
          <a:noAutofit/>
        </a:bodyPr>
        <a:lstStyle/>
        <a:p>
          <a:pPr marL="0" lvl="0" indent="0" algn="ctr" defTabSz="755650" rtl="0">
            <a:lnSpc>
              <a:spcPct val="90000"/>
            </a:lnSpc>
            <a:spcBef>
              <a:spcPct val="0"/>
            </a:spcBef>
            <a:spcAft>
              <a:spcPct val="35000"/>
            </a:spcAft>
            <a:buNone/>
          </a:pPr>
          <a:r>
            <a:rPr lang="fr-FR" sz="1700" kern="1200">
              <a:latin typeface="Arial"/>
              <a:cs typeface="Arial"/>
            </a:rPr>
            <a:t>Fin d’opération </a:t>
          </a:r>
          <a:endParaRPr lang="fr-FR" sz="1700" kern="1200"/>
        </a:p>
      </dsp:txBody>
      <dsp:txXfrm>
        <a:off x="2062387" y="2631100"/>
        <a:ext cx="2061129" cy="1238165"/>
      </dsp:txXfrm>
    </dsp:sp>
    <dsp:sp modelId="{6FC8EB85-7E08-48E4-A44D-1F70A46D6217}">
      <dsp:nvSpPr>
        <dsp:cNvPr id="0" name=""/>
        <dsp:cNvSpPr/>
      </dsp:nvSpPr>
      <dsp:spPr>
        <a:xfrm>
          <a:off x="3834959" y="1934632"/>
          <a:ext cx="577116" cy="0"/>
        </a:xfrm>
        <a:custGeom>
          <a:avLst/>
          <a:gdLst/>
          <a:ahLst/>
          <a:cxnLst/>
          <a:rect l="0" t="0" r="0" b="0"/>
          <a:pathLst>
            <a:path>
              <a:moveTo>
                <a:pt x="0" y="0"/>
              </a:moveTo>
              <a:lnTo>
                <a:pt x="57711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0922F0-2F4B-4D64-B425-645391A2B6A5}">
      <dsp:nvSpPr>
        <dsp:cNvPr id="0" name=""/>
        <dsp:cNvSpPr/>
      </dsp:nvSpPr>
      <dsp:spPr>
        <a:xfrm>
          <a:off x="3092952" y="2166788"/>
          <a:ext cx="0" cy="38692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0DF83BA-DE88-42DD-A11C-77D91698BE73}">
      <dsp:nvSpPr>
        <dsp:cNvPr id="0" name=""/>
        <dsp:cNvSpPr/>
      </dsp:nvSpPr>
      <dsp:spPr>
        <a:xfrm>
          <a:off x="3054260" y="2553715"/>
          <a:ext cx="77385" cy="77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F53D40-D303-4EB6-9C07-366BA46E628B}">
      <dsp:nvSpPr>
        <dsp:cNvPr id="0" name=""/>
        <dsp:cNvSpPr/>
      </dsp:nvSpPr>
      <dsp:spPr>
        <a:xfrm>
          <a:off x="4412075" y="1702477"/>
          <a:ext cx="1484013" cy="464311"/>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fr-FR" sz="1200" b="1" kern="1200">
              <a:latin typeface="Arial"/>
              <a:cs typeface="Arial"/>
            </a:rPr>
            <a:t>30/09/2029</a:t>
          </a:r>
        </a:p>
      </dsp:txBody>
      <dsp:txXfrm>
        <a:off x="4597651" y="1760539"/>
        <a:ext cx="1112861" cy="348187"/>
      </dsp:txXfrm>
    </dsp:sp>
    <dsp:sp modelId="{0EA30409-3EE4-45F0-AD47-DBD99F982B95}">
      <dsp:nvSpPr>
        <dsp:cNvPr id="0" name=""/>
        <dsp:cNvSpPr/>
      </dsp:nvSpPr>
      <dsp:spPr>
        <a:xfrm>
          <a:off x="4123517" y="0"/>
          <a:ext cx="2061129" cy="1238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b" anchorCtr="1">
          <a:noAutofit/>
        </a:bodyPr>
        <a:lstStyle/>
        <a:p>
          <a:pPr marL="0" lvl="0" indent="0" algn="ctr" defTabSz="755650" rtl="0">
            <a:lnSpc>
              <a:spcPct val="90000"/>
            </a:lnSpc>
            <a:spcBef>
              <a:spcPct val="0"/>
            </a:spcBef>
            <a:spcAft>
              <a:spcPct val="35000"/>
            </a:spcAft>
            <a:buNone/>
          </a:pPr>
          <a:r>
            <a:rPr lang="fr-FR" sz="1700" kern="1200">
              <a:latin typeface="Arial"/>
              <a:cs typeface="Arial"/>
            </a:rPr>
            <a:t>Dépôt des demandes de paiement </a:t>
          </a:r>
          <a:endParaRPr lang="fr-FR" sz="1700" kern="1200"/>
        </a:p>
      </dsp:txBody>
      <dsp:txXfrm>
        <a:off x="4123517" y="0"/>
        <a:ext cx="2061129" cy="1238165"/>
      </dsp:txXfrm>
    </dsp:sp>
    <dsp:sp modelId="{31978CB0-6EDD-46BC-B796-1B7EE3559ED3}">
      <dsp:nvSpPr>
        <dsp:cNvPr id="0" name=""/>
        <dsp:cNvSpPr/>
      </dsp:nvSpPr>
      <dsp:spPr>
        <a:xfrm>
          <a:off x="5896089" y="1934632"/>
          <a:ext cx="577116" cy="0"/>
        </a:xfrm>
        <a:custGeom>
          <a:avLst/>
          <a:gdLst/>
          <a:ahLst/>
          <a:cxnLst/>
          <a:rect l="0" t="0" r="0" b="0"/>
          <a:pathLst>
            <a:path>
              <a:moveTo>
                <a:pt x="0" y="0"/>
              </a:moveTo>
              <a:lnTo>
                <a:pt x="57711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86E4B6-628B-4214-9B41-67B7A733411E}">
      <dsp:nvSpPr>
        <dsp:cNvPr id="0" name=""/>
        <dsp:cNvSpPr/>
      </dsp:nvSpPr>
      <dsp:spPr>
        <a:xfrm>
          <a:off x="5154082" y="1315550"/>
          <a:ext cx="0" cy="38692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17D369B-32F6-43E0-8562-B91FFAA5BA63}">
      <dsp:nvSpPr>
        <dsp:cNvPr id="0" name=""/>
        <dsp:cNvSpPr/>
      </dsp:nvSpPr>
      <dsp:spPr>
        <a:xfrm>
          <a:off x="5115389" y="1238165"/>
          <a:ext cx="77385" cy="77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2B2C5-129B-4B8E-9AF1-1DF0422BE8D7}">
      <dsp:nvSpPr>
        <dsp:cNvPr id="0" name=""/>
        <dsp:cNvSpPr/>
      </dsp:nvSpPr>
      <dsp:spPr>
        <a:xfrm>
          <a:off x="6473205" y="1702477"/>
          <a:ext cx="1484013" cy="464311"/>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fr-FR" sz="1200" b="1" kern="1200">
              <a:latin typeface="Arial"/>
              <a:cs typeface="Arial"/>
            </a:rPr>
            <a:t>30/11/2029</a:t>
          </a:r>
        </a:p>
      </dsp:txBody>
      <dsp:txXfrm>
        <a:off x="6658781" y="1760539"/>
        <a:ext cx="1112861" cy="348187"/>
      </dsp:txXfrm>
    </dsp:sp>
    <dsp:sp modelId="{50C38043-FBA7-48E0-81BF-EC0C9DC3721E}">
      <dsp:nvSpPr>
        <dsp:cNvPr id="0" name=""/>
        <dsp:cNvSpPr/>
      </dsp:nvSpPr>
      <dsp:spPr>
        <a:xfrm>
          <a:off x="6184647" y="2631100"/>
          <a:ext cx="2061129" cy="1238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t" anchorCtr="1">
          <a:noAutofit/>
        </a:bodyPr>
        <a:lstStyle/>
        <a:p>
          <a:pPr marL="0" lvl="0" indent="0" algn="ctr" defTabSz="755650" rtl="0">
            <a:lnSpc>
              <a:spcPct val="90000"/>
            </a:lnSpc>
            <a:spcBef>
              <a:spcPct val="0"/>
            </a:spcBef>
            <a:spcAft>
              <a:spcPct val="35000"/>
            </a:spcAft>
            <a:buNone/>
          </a:pPr>
          <a:r>
            <a:rPr lang="fr-FR" sz="1700" kern="1200">
              <a:latin typeface="Arial"/>
              <a:cs typeface="Arial"/>
            </a:rPr>
            <a:t>Traitement et validation des CSF (comptabilisé fonction comptable) </a:t>
          </a:r>
        </a:p>
      </dsp:txBody>
      <dsp:txXfrm>
        <a:off x="6184647" y="2631100"/>
        <a:ext cx="2061129" cy="1238165"/>
      </dsp:txXfrm>
    </dsp:sp>
    <dsp:sp modelId="{22927957-FB94-4D00-977F-BA06254E2051}">
      <dsp:nvSpPr>
        <dsp:cNvPr id="0" name=""/>
        <dsp:cNvSpPr/>
      </dsp:nvSpPr>
      <dsp:spPr>
        <a:xfrm>
          <a:off x="7957218" y="1934632"/>
          <a:ext cx="577116" cy="0"/>
        </a:xfrm>
        <a:custGeom>
          <a:avLst/>
          <a:gdLst/>
          <a:ahLst/>
          <a:cxnLst/>
          <a:rect l="0" t="0" r="0" b="0"/>
          <a:pathLst>
            <a:path>
              <a:moveTo>
                <a:pt x="0" y="0"/>
              </a:moveTo>
              <a:lnTo>
                <a:pt x="57711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A1D8F2-1BA3-4416-8C15-63ACDF94A2EE}">
      <dsp:nvSpPr>
        <dsp:cNvPr id="0" name=""/>
        <dsp:cNvSpPr/>
      </dsp:nvSpPr>
      <dsp:spPr>
        <a:xfrm>
          <a:off x="7215212" y="2166788"/>
          <a:ext cx="0" cy="38692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2901179-121B-48F4-B099-43DDFC0273BB}">
      <dsp:nvSpPr>
        <dsp:cNvPr id="0" name=""/>
        <dsp:cNvSpPr/>
      </dsp:nvSpPr>
      <dsp:spPr>
        <a:xfrm>
          <a:off x="7176519" y="2553715"/>
          <a:ext cx="77385" cy="77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B5273-B7D6-45DE-B9BB-CE49DD0B0AEB}">
      <dsp:nvSpPr>
        <dsp:cNvPr id="0" name=""/>
        <dsp:cNvSpPr/>
      </dsp:nvSpPr>
      <dsp:spPr>
        <a:xfrm rot="10800000">
          <a:off x="8534335" y="1702477"/>
          <a:ext cx="1484013" cy="464311"/>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fr-FR" sz="1200" b="1" kern="1200">
              <a:latin typeface="Arial"/>
              <a:cs typeface="Arial"/>
            </a:rPr>
            <a:t>31/12/2029</a:t>
          </a:r>
        </a:p>
      </dsp:txBody>
      <dsp:txXfrm rot="10800000">
        <a:off x="8627197" y="1702477"/>
        <a:ext cx="1391151" cy="464311"/>
      </dsp:txXfrm>
    </dsp:sp>
    <dsp:sp modelId="{0D84E3B1-77DF-45C4-BC33-22E87919D3F0}">
      <dsp:nvSpPr>
        <dsp:cNvPr id="0" name=""/>
        <dsp:cNvSpPr/>
      </dsp:nvSpPr>
      <dsp:spPr>
        <a:xfrm>
          <a:off x="8245777" y="0"/>
          <a:ext cx="2061129" cy="1238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b" anchorCtr="1">
          <a:noAutofit/>
        </a:bodyPr>
        <a:lstStyle/>
        <a:p>
          <a:pPr marL="0" lvl="0" indent="0" algn="ctr" defTabSz="755650" rtl="0">
            <a:lnSpc>
              <a:spcPct val="90000"/>
            </a:lnSpc>
            <a:spcBef>
              <a:spcPct val="0"/>
            </a:spcBef>
            <a:spcAft>
              <a:spcPct val="35000"/>
            </a:spcAft>
            <a:buNone/>
          </a:pPr>
          <a:r>
            <a:rPr lang="fr-FR" sz="1700" kern="1200">
              <a:latin typeface="Arial"/>
              <a:cs typeface="Arial"/>
            </a:rPr>
            <a:t>Remontée des derniers CSF validés par la fonction comptable (MCFA) </a:t>
          </a:r>
        </a:p>
      </dsp:txBody>
      <dsp:txXfrm>
        <a:off x="8245777" y="0"/>
        <a:ext cx="2061129" cy="1238165"/>
      </dsp:txXfrm>
    </dsp:sp>
    <dsp:sp modelId="{023E217E-F62D-4853-966A-31D036E89D0D}">
      <dsp:nvSpPr>
        <dsp:cNvPr id="0" name=""/>
        <dsp:cNvSpPr/>
      </dsp:nvSpPr>
      <dsp:spPr>
        <a:xfrm>
          <a:off x="9276341" y="1315550"/>
          <a:ext cx="0" cy="38692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EEDC681-1B82-4AF9-AC11-7C6CEA52C221}">
      <dsp:nvSpPr>
        <dsp:cNvPr id="0" name=""/>
        <dsp:cNvSpPr/>
      </dsp:nvSpPr>
      <dsp:spPr>
        <a:xfrm>
          <a:off x="9237649" y="1238165"/>
          <a:ext cx="77385" cy="77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06593-1AE5-4756-AD7D-5A9CC4C8A3EC}">
      <dsp:nvSpPr>
        <dsp:cNvPr id="0" name=""/>
        <dsp:cNvSpPr/>
      </dsp:nvSpPr>
      <dsp:spPr>
        <a:xfrm>
          <a:off x="0" y="91202"/>
          <a:ext cx="8321756"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latin typeface="Calibri Light" panose="020F0302020204030204"/>
            </a:rPr>
            <a:t>Partenaires</a:t>
          </a:r>
          <a:endParaRPr lang="fr-FR" sz="2200" kern="1200"/>
        </a:p>
      </dsp:txBody>
      <dsp:txXfrm>
        <a:off x="25759" y="116961"/>
        <a:ext cx="8270238" cy="476152"/>
      </dsp:txXfrm>
    </dsp:sp>
    <dsp:sp modelId="{C4B671EB-2888-4CC3-9E16-29D42F12CADA}">
      <dsp:nvSpPr>
        <dsp:cNvPr id="0" name=""/>
        <dsp:cNvSpPr/>
      </dsp:nvSpPr>
      <dsp:spPr>
        <a:xfrm>
          <a:off x="0" y="618873"/>
          <a:ext cx="8321756" cy="200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21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fr-FR" sz="1700" b="1" kern="1200">
              <a:latin typeface="Calibri Light" panose="020F0302020204030204"/>
            </a:rPr>
            <a:t>Réunion de pilotage et mise au point sur la gestion des dossiers CS et investissements introduis par le CAAMPA</a:t>
          </a:r>
          <a:r>
            <a:rPr lang="fr-FR" sz="1700" kern="1200">
              <a:latin typeface="Calibri Light" panose="020F0302020204030204"/>
            </a:rPr>
            <a:t>( Centre Administratif Accompagnement Pêche et Aquaculture) </a:t>
          </a:r>
          <a:endParaRPr lang="fr-FR" sz="1700" kern="1200"/>
        </a:p>
        <a:p>
          <a:pPr marL="171450" lvl="1" indent="-171450" algn="l" defTabSz="755650" rtl="0">
            <a:lnSpc>
              <a:spcPct val="90000"/>
            </a:lnSpc>
            <a:spcBef>
              <a:spcPct val="0"/>
            </a:spcBef>
            <a:spcAft>
              <a:spcPct val="20000"/>
            </a:spcAft>
            <a:buChar char="•"/>
          </a:pPr>
          <a:r>
            <a:rPr lang="fr-FR" sz="1700" b="1" kern="1200">
              <a:latin typeface="Calibri Light" panose="020F0302020204030204"/>
            </a:rPr>
            <a:t>Bilatérale OI/DM </a:t>
          </a:r>
          <a:r>
            <a:rPr lang="fr-FR" sz="1700" kern="1200">
              <a:latin typeface="Calibri Light" panose="020F0302020204030204"/>
            </a:rPr>
            <a:t>sur évolution et rythme de la consommation des fonds </a:t>
          </a:r>
        </a:p>
        <a:p>
          <a:pPr marL="171450" lvl="1" indent="-171450" algn="l" defTabSz="755650" rtl="0">
            <a:lnSpc>
              <a:spcPct val="90000"/>
            </a:lnSpc>
            <a:spcBef>
              <a:spcPct val="0"/>
            </a:spcBef>
            <a:spcAft>
              <a:spcPct val="20000"/>
            </a:spcAft>
            <a:buChar char="•"/>
          </a:pPr>
          <a:r>
            <a:rPr lang="fr-FR" sz="1700" b="1" kern="1200">
              <a:latin typeface="Calibri Light" panose="020F0302020204030204"/>
            </a:rPr>
            <a:t>Dialogue de gestion DGAMPA</a:t>
          </a:r>
        </a:p>
        <a:p>
          <a:pPr marL="171450" lvl="1" indent="-171450" algn="l" defTabSz="755650" rtl="0">
            <a:lnSpc>
              <a:spcPct val="90000"/>
            </a:lnSpc>
            <a:spcBef>
              <a:spcPct val="0"/>
            </a:spcBef>
            <a:spcAft>
              <a:spcPct val="20000"/>
            </a:spcAft>
            <a:buChar char="•"/>
          </a:pPr>
          <a:r>
            <a:rPr lang="fr-FR" sz="1700" b="1" kern="1200">
              <a:latin typeface="Calibri Light" panose="020F0302020204030204"/>
            </a:rPr>
            <a:t>Introduction de mesures de simplification</a:t>
          </a:r>
        </a:p>
        <a:p>
          <a:pPr marL="171450" lvl="1" indent="-171450" algn="l" defTabSz="755650" rtl="0">
            <a:lnSpc>
              <a:spcPct val="90000"/>
            </a:lnSpc>
            <a:spcBef>
              <a:spcPct val="0"/>
            </a:spcBef>
            <a:spcAft>
              <a:spcPct val="20000"/>
            </a:spcAft>
            <a:buChar char="•"/>
          </a:pPr>
          <a:r>
            <a:rPr lang="fr-FR" sz="1700" b="1" kern="1200">
              <a:latin typeface="Calibri Light" panose="020F0302020204030204"/>
            </a:rPr>
            <a:t>Introduction de la réévaluation des barèmes CS</a:t>
          </a:r>
        </a:p>
        <a:p>
          <a:pPr marL="171450" lvl="1" indent="-171450" algn="l" defTabSz="755650">
            <a:lnSpc>
              <a:spcPct val="90000"/>
            </a:lnSpc>
            <a:spcBef>
              <a:spcPct val="0"/>
            </a:spcBef>
            <a:spcAft>
              <a:spcPct val="20000"/>
            </a:spcAft>
            <a:buChar char="•"/>
          </a:pPr>
          <a:r>
            <a:rPr lang="fr-FR" sz="1700" b="1" kern="1200" dirty="0" err="1">
              <a:latin typeface="Calibri Light" panose="020F0302020204030204"/>
            </a:rPr>
            <a:t>Remaquettage</a:t>
          </a:r>
        </a:p>
      </dsp:txBody>
      <dsp:txXfrm>
        <a:off x="0" y="618873"/>
        <a:ext cx="8321756" cy="2003760"/>
      </dsp:txXfrm>
    </dsp:sp>
    <dsp:sp modelId="{FBA7154F-AC11-4203-8DA6-761BF6FEACF9}">
      <dsp:nvSpPr>
        <dsp:cNvPr id="0" name=""/>
        <dsp:cNvSpPr/>
      </dsp:nvSpPr>
      <dsp:spPr>
        <a:xfrm>
          <a:off x="0" y="2622633"/>
          <a:ext cx="8321756"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fr-FR" sz="2200" kern="1200">
              <a:latin typeface="Calibri Light" panose="020F0302020204030204"/>
            </a:rPr>
            <a:t>Porteurs de projet</a:t>
          </a:r>
          <a:endParaRPr lang="fr-FR" sz="2200" kern="1200"/>
        </a:p>
      </dsp:txBody>
      <dsp:txXfrm>
        <a:off x="25759" y="2648392"/>
        <a:ext cx="8270238" cy="476152"/>
      </dsp:txXfrm>
    </dsp:sp>
    <dsp:sp modelId="{825C1B67-F9C5-453D-BAD3-BE2A96FFA926}">
      <dsp:nvSpPr>
        <dsp:cNvPr id="0" name=""/>
        <dsp:cNvSpPr/>
      </dsp:nvSpPr>
      <dsp:spPr>
        <a:xfrm>
          <a:off x="0" y="3150303"/>
          <a:ext cx="8321756" cy="141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216"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fr-FR" sz="1700" kern="1200">
              <a:latin typeface="Calibri Light" panose="020F0302020204030204"/>
            </a:rPr>
            <a:t>Entretien de gestion divers porteurs</a:t>
          </a:r>
          <a:endParaRPr lang="fr-FR" sz="1700" kern="1200"/>
        </a:p>
        <a:p>
          <a:pPr marL="171450" lvl="1" indent="-171450" algn="l" defTabSz="755650" rtl="0">
            <a:lnSpc>
              <a:spcPct val="90000"/>
            </a:lnSpc>
            <a:spcBef>
              <a:spcPct val="0"/>
            </a:spcBef>
            <a:spcAft>
              <a:spcPct val="20000"/>
            </a:spcAft>
            <a:buChar char="•"/>
          </a:pPr>
          <a:r>
            <a:rPr lang="fr-FR" sz="1700" kern="1200">
              <a:latin typeface="Calibri Light" panose="020F0302020204030204"/>
            </a:rPr>
            <a:t>Réunion suivie de dossiers Installation Jeunes pêcheurs</a:t>
          </a:r>
        </a:p>
        <a:p>
          <a:pPr marL="171450" lvl="1" indent="-171450" algn="l" defTabSz="755650" rtl="0">
            <a:lnSpc>
              <a:spcPct val="90000"/>
            </a:lnSpc>
            <a:spcBef>
              <a:spcPct val="0"/>
            </a:spcBef>
            <a:spcAft>
              <a:spcPct val="20000"/>
            </a:spcAft>
            <a:buChar char="•"/>
          </a:pPr>
          <a:r>
            <a:rPr lang="fr-FR" sz="1700" kern="1200">
              <a:latin typeface="Calibri Light" panose="020F0302020204030204"/>
            </a:rPr>
            <a:t>Réunion d'information Association Marins Pêcheurs de Case-Pilote</a:t>
          </a:r>
        </a:p>
        <a:p>
          <a:pPr marL="171450" lvl="1" indent="-171450" algn="l" defTabSz="755650" rtl="0">
            <a:lnSpc>
              <a:spcPct val="90000"/>
            </a:lnSpc>
            <a:spcBef>
              <a:spcPct val="0"/>
            </a:spcBef>
            <a:spcAft>
              <a:spcPct val="20000"/>
            </a:spcAft>
            <a:buChar char="•"/>
          </a:pPr>
          <a:r>
            <a:rPr lang="fr-FR" sz="1700" b="1" kern="1200">
              <a:latin typeface="Calibri Light" panose="020F0302020204030204"/>
            </a:rPr>
            <a:t>Réunion de lancement de la Campagne CS nouveaux porteurs</a:t>
          </a:r>
          <a:r>
            <a:rPr lang="fr-FR" sz="1700" kern="1200">
              <a:latin typeface="Calibri Light" panose="020F0302020204030204"/>
            </a:rPr>
            <a:t> (Transformateurs, Poissonniers, Nouveaux Aquaculteurs)</a:t>
          </a:r>
        </a:p>
      </dsp:txBody>
      <dsp:txXfrm>
        <a:off x="0" y="3150303"/>
        <a:ext cx="8321756" cy="14117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66B69D-3625-4868-9FE3-CFD7E8111DCC}" type="datetimeFigureOut">
              <a:rPr lang="fr-FR" smtClean="0"/>
              <a:t>03/06/2026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C44C4-9DEF-48A0-8A4A-8F8FDB2AB977}" type="slidenum">
              <a:rPr lang="fr-FR" smtClean="0"/>
              <a:t>‹N°›</a:t>
            </a:fld>
            <a:endParaRPr lang="fr-FR"/>
          </a:p>
        </p:txBody>
      </p:sp>
    </p:spTree>
    <p:extLst>
      <p:ext uri="{BB962C8B-B14F-4D97-AF65-F5344CB8AC3E}">
        <p14:creationId xmlns:p14="http://schemas.microsoft.com/office/powerpoint/2010/main" val="2957402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52AFD-3646-41EC-99B9-074DE99E6EA1}" type="datetimeFigureOut">
              <a:t>03/06/2026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8A3E9-A369-4FEE-B96B-A932F048BAD4}" type="slidenum">
              <a:t>‹N°›</a:t>
            </a:fld>
            <a:endParaRPr lang="fr-FR"/>
          </a:p>
        </p:txBody>
      </p:sp>
    </p:spTree>
    <p:extLst>
      <p:ext uri="{BB962C8B-B14F-4D97-AF65-F5344CB8AC3E}">
        <p14:creationId xmlns:p14="http://schemas.microsoft.com/office/powerpoint/2010/main" val="159880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D398A3E9-A369-4FEE-B96B-A932F048BAD4}" type="slidenum">
              <a:t>7</a:t>
            </a:fld>
            <a:endParaRPr lang="fr-FR"/>
          </a:p>
        </p:txBody>
      </p:sp>
    </p:spTree>
    <p:extLst>
      <p:ext uri="{BB962C8B-B14F-4D97-AF65-F5344CB8AC3E}">
        <p14:creationId xmlns:p14="http://schemas.microsoft.com/office/powerpoint/2010/main" val="425780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ea typeface="Calibri"/>
              <a:cs typeface="Calibri"/>
            </a:endParaRP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D398A3E9-A369-4FEE-B96B-A932F048BAD4}" type="slidenum">
              <a:t>8</a:t>
            </a:fld>
            <a:endParaRPr lang="fr-FR"/>
          </a:p>
        </p:txBody>
      </p:sp>
    </p:spTree>
    <p:extLst>
      <p:ext uri="{BB962C8B-B14F-4D97-AF65-F5344CB8AC3E}">
        <p14:creationId xmlns:p14="http://schemas.microsoft.com/office/powerpoint/2010/main" val="1216501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Parmi les 371 dossiers de compensation de </a:t>
            </a:r>
            <a:r>
              <a:rPr lang="en-US" err="1"/>
              <a:t>surcoûts</a:t>
            </a:r>
            <a:r>
              <a:rPr lang="en-US"/>
              <a:t> </a:t>
            </a:r>
            <a:r>
              <a:rPr lang="en-US" err="1"/>
              <a:t>déposés</a:t>
            </a:r>
            <a:r>
              <a:rPr lang="en-US"/>
              <a:t> : </a:t>
            </a:r>
            <a:endParaRPr lang="fr-FR">
              <a:solidFill>
                <a:srgbClr val="444444"/>
              </a:solidFill>
            </a:endParaRPr>
          </a:p>
          <a:p>
            <a:pPr marL="285750" indent="-285750">
              <a:buFont typeface="Arial,Sans-Serif"/>
              <a:buChar char="•"/>
            </a:pPr>
            <a:r>
              <a:rPr lang="en-US"/>
              <a:t>24 dossiers </a:t>
            </a:r>
            <a:r>
              <a:rPr lang="en-US" err="1"/>
              <a:t>ont</a:t>
            </a:r>
            <a:r>
              <a:rPr lang="en-US"/>
              <a:t> </a:t>
            </a:r>
            <a:r>
              <a:rPr lang="en-US" err="1"/>
              <a:t>été</a:t>
            </a:r>
            <a:r>
              <a:rPr lang="en-US"/>
              <a:t> soit </a:t>
            </a:r>
            <a:r>
              <a:rPr lang="en-US" err="1"/>
              <a:t>abandonnés</a:t>
            </a:r>
            <a:r>
              <a:rPr lang="en-US"/>
              <a:t>, </a:t>
            </a:r>
            <a:r>
              <a:rPr lang="en-US" err="1"/>
              <a:t>retirés</a:t>
            </a:r>
            <a:r>
              <a:rPr lang="en-US"/>
              <a:t> </a:t>
            </a:r>
            <a:r>
              <a:rPr lang="en-US" err="1"/>
              <a:t>ou</a:t>
            </a:r>
            <a:r>
              <a:rPr lang="en-US"/>
              <a:t> </a:t>
            </a:r>
            <a:r>
              <a:rPr lang="en-US" err="1"/>
              <a:t>rejetés</a:t>
            </a:r>
            <a:r>
              <a:rPr lang="en-US"/>
              <a:t>.</a:t>
            </a:r>
            <a:endParaRPr lang="fr-FR">
              <a:solidFill>
                <a:srgbClr val="444444"/>
              </a:solidFill>
            </a:endParaRPr>
          </a:p>
          <a:p>
            <a:pPr marL="285750" indent="-285750">
              <a:buFont typeface="Arial,Sans-Serif"/>
              <a:buChar char="•"/>
            </a:pPr>
            <a:r>
              <a:rPr lang="en-US"/>
              <a:t>7 dossiers </a:t>
            </a:r>
            <a:r>
              <a:rPr lang="en-US" err="1"/>
              <a:t>sont</a:t>
            </a:r>
            <a:r>
              <a:rPr lang="en-US"/>
              <a:t> </a:t>
            </a:r>
            <a:r>
              <a:rPr lang="en-US" err="1"/>
              <a:t>en</a:t>
            </a:r>
            <a:r>
              <a:rPr lang="en-US"/>
              <a:t> </a:t>
            </a:r>
            <a:r>
              <a:rPr lang="en-US" err="1"/>
              <a:t>cours</a:t>
            </a:r>
            <a:r>
              <a:rPr lang="en-US"/>
              <a:t> </a:t>
            </a:r>
            <a:r>
              <a:rPr lang="en-US" err="1"/>
              <a:t>d’instruction</a:t>
            </a:r>
            <a:r>
              <a:rPr lang="en-US"/>
              <a:t> (divers </a:t>
            </a:r>
            <a:r>
              <a:rPr lang="en-US" err="1"/>
              <a:t>statut</a:t>
            </a:r>
            <a:r>
              <a:rPr lang="en-US"/>
              <a:t>) </a:t>
            </a:r>
            <a:endParaRPr lang="fr-FR">
              <a:solidFill>
                <a:srgbClr val="444444"/>
              </a:solidFill>
            </a:endParaRPr>
          </a:p>
          <a:p>
            <a:pPr marL="285750" indent="-285750">
              <a:buFont typeface="Arial,Sans-Serif"/>
              <a:buChar char="•"/>
            </a:pPr>
            <a:r>
              <a:rPr lang="en-US"/>
              <a:t>293 dossiers </a:t>
            </a:r>
            <a:r>
              <a:rPr lang="en-US" err="1"/>
              <a:t>ont</a:t>
            </a:r>
            <a:r>
              <a:rPr lang="en-US"/>
              <a:t> </a:t>
            </a:r>
            <a:r>
              <a:rPr lang="en-US" err="1"/>
              <a:t>été</a:t>
            </a:r>
            <a:r>
              <a:rPr lang="en-US"/>
              <a:t> </a:t>
            </a:r>
            <a:r>
              <a:rPr lang="en-US" err="1"/>
              <a:t>programmés</a:t>
            </a:r>
            <a:r>
              <a:rPr lang="en-US"/>
              <a:t> pour 1 515 767,88 €</a:t>
            </a:r>
            <a:endParaRPr lang="fr-FR">
              <a:solidFill>
                <a:srgbClr val="444444"/>
              </a:solidFill>
              <a:ea typeface="Calibri" panose="020F0502020204030204"/>
              <a:cs typeface="Calibri" panose="020F0502020204030204"/>
            </a:endParaRPr>
          </a:p>
          <a:p>
            <a:pPr marL="285750" lvl="2" indent="-285750">
              <a:buFont typeface="Arial,Sans-Serif"/>
              <a:buChar char="•"/>
            </a:pPr>
            <a:r>
              <a:rPr lang="en-US"/>
              <a:t>35 </a:t>
            </a:r>
            <a:r>
              <a:rPr lang="en-US" err="1"/>
              <a:t>demandes</a:t>
            </a:r>
            <a:r>
              <a:rPr lang="en-US"/>
              <a:t> de </a:t>
            </a:r>
            <a:r>
              <a:rPr lang="en-US" err="1"/>
              <a:t>paiement</a:t>
            </a:r>
            <a:r>
              <a:rPr lang="en-US"/>
              <a:t> à </a:t>
            </a:r>
            <a:r>
              <a:rPr lang="en-US" err="1"/>
              <a:t>venir</a:t>
            </a:r>
            <a:endParaRPr lang="fr-FR">
              <a:solidFill>
                <a:srgbClr val="444444"/>
              </a:solidFill>
              <a:ea typeface="Calibri"/>
              <a:cs typeface="Calibri"/>
            </a:endParaRPr>
          </a:p>
          <a:p>
            <a:pPr marL="285750" lvl="2" indent="-285750">
              <a:buFont typeface="Arial,Sans-Serif"/>
              <a:buChar char="•"/>
            </a:pPr>
            <a:r>
              <a:rPr lang="en-US"/>
              <a:t>258 </a:t>
            </a:r>
            <a:r>
              <a:rPr lang="en-US" err="1"/>
              <a:t>demandes</a:t>
            </a:r>
            <a:r>
              <a:rPr lang="en-US"/>
              <a:t> de </a:t>
            </a:r>
            <a:r>
              <a:rPr lang="en-US" err="1"/>
              <a:t>paiement</a:t>
            </a:r>
            <a:r>
              <a:rPr lang="en-US"/>
              <a:t> </a:t>
            </a:r>
            <a:r>
              <a:rPr lang="en-US" err="1"/>
              <a:t>ont</a:t>
            </a:r>
            <a:r>
              <a:rPr lang="en-US"/>
              <a:t> </a:t>
            </a:r>
            <a:r>
              <a:rPr lang="en-US" err="1"/>
              <a:t>été</a:t>
            </a:r>
            <a:r>
              <a:rPr lang="en-US"/>
              <a:t> </a:t>
            </a:r>
            <a:r>
              <a:rPr lang="en-US" err="1"/>
              <a:t>déposés</a:t>
            </a:r>
            <a:r>
              <a:rPr lang="en-US"/>
              <a:t> pour un </a:t>
            </a:r>
            <a:r>
              <a:rPr lang="en-US" err="1"/>
              <a:t>montant</a:t>
            </a:r>
            <a:r>
              <a:rPr lang="en-US"/>
              <a:t> de 1 362 880,97 €.</a:t>
            </a:r>
            <a:endParaRPr lang="fr-FR">
              <a:solidFill>
                <a:srgbClr val="444444"/>
              </a:solidFill>
            </a:endParaRPr>
          </a:p>
          <a:p>
            <a:pPr marL="285750" lvl="3" indent="-285750">
              <a:buFont typeface="Arial,Sans-Serif"/>
              <a:buChar char="•"/>
            </a:pPr>
            <a:r>
              <a:rPr lang="en-US"/>
              <a:t>194 dossiers </a:t>
            </a:r>
            <a:r>
              <a:rPr lang="en-US" err="1"/>
              <a:t>ont</a:t>
            </a:r>
            <a:r>
              <a:rPr lang="en-US"/>
              <a:t> </a:t>
            </a:r>
            <a:r>
              <a:rPr lang="en-US" err="1"/>
              <a:t>été</a:t>
            </a:r>
            <a:r>
              <a:rPr lang="en-US"/>
              <a:t> </a:t>
            </a:r>
            <a:r>
              <a:rPr lang="en-US" err="1"/>
              <a:t>payés</a:t>
            </a:r>
            <a:r>
              <a:rPr lang="en-US"/>
              <a:t> pour un </a:t>
            </a:r>
            <a:r>
              <a:rPr lang="en-US" err="1"/>
              <a:t>montant</a:t>
            </a:r>
            <a:r>
              <a:rPr lang="en-US"/>
              <a:t> de 916 420,25 €</a:t>
            </a:r>
            <a:endParaRPr lang="fr-FR">
              <a:solidFill>
                <a:srgbClr val="444444"/>
              </a:solidFill>
            </a:endParaRPr>
          </a:p>
          <a:p>
            <a:pPr marL="285750" lvl="3" indent="-285750">
              <a:buFont typeface="Arial,Sans-Serif"/>
              <a:buChar char="•"/>
            </a:pPr>
            <a:r>
              <a:rPr lang="en-US"/>
              <a:t>64 </a:t>
            </a:r>
            <a:r>
              <a:rPr lang="en-US" err="1"/>
              <a:t>en</a:t>
            </a:r>
            <a:r>
              <a:rPr lang="en-US"/>
              <a:t> </a:t>
            </a:r>
            <a:r>
              <a:rPr lang="en-US" err="1"/>
              <a:t>cours</a:t>
            </a:r>
            <a:r>
              <a:rPr lang="en-US"/>
              <a:t> de </a:t>
            </a:r>
            <a:r>
              <a:rPr lang="en-US" err="1"/>
              <a:t>traitement</a:t>
            </a:r>
            <a:r>
              <a:rPr lang="en-US"/>
              <a:t> pour un </a:t>
            </a:r>
            <a:r>
              <a:rPr lang="en-US" err="1"/>
              <a:t>montant</a:t>
            </a:r>
            <a:r>
              <a:rPr lang="en-US"/>
              <a:t> de 446 460.72 €</a:t>
            </a:r>
            <a:endParaRPr lang="fr-FR">
              <a:solidFill>
                <a:srgbClr val="444444"/>
              </a:solidFill>
            </a:endParaRPr>
          </a:p>
          <a:p>
            <a:pPr marL="285750" indent="-285750">
              <a:buFont typeface="Arial,Sans-Serif"/>
              <a:buChar char="•"/>
            </a:pPr>
            <a:r>
              <a:rPr lang="en-US"/>
              <a:t>47 dossiers </a:t>
            </a:r>
            <a:r>
              <a:rPr lang="en-US" err="1"/>
              <a:t>sont</a:t>
            </a:r>
            <a:r>
              <a:rPr lang="en-US"/>
              <a:t> </a:t>
            </a:r>
            <a:r>
              <a:rPr lang="en-US" err="1"/>
              <a:t>déposés</a:t>
            </a:r>
            <a:r>
              <a:rPr lang="en-US"/>
              <a:t> au guichet pour la </a:t>
            </a:r>
            <a:r>
              <a:rPr lang="en-US" err="1"/>
              <a:t>période</a:t>
            </a:r>
            <a:r>
              <a:rPr lang="en-US"/>
              <a:t> CS 2025</a:t>
            </a:r>
            <a:endParaRPr lang="fr-FR">
              <a:solidFill>
                <a:srgbClr val="444444"/>
              </a:solidFill>
            </a:endParaRP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D398A3E9-A369-4FEE-B96B-A932F048BAD4}" type="slidenum">
              <a:t>9</a:t>
            </a:fld>
            <a:endParaRPr lang="fr-FR"/>
          </a:p>
        </p:txBody>
      </p:sp>
    </p:spTree>
    <p:extLst>
      <p:ext uri="{BB962C8B-B14F-4D97-AF65-F5344CB8AC3E}">
        <p14:creationId xmlns:p14="http://schemas.microsoft.com/office/powerpoint/2010/main" val="38997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560379E-D30F-45C8-A718-514F31B65ADC}" type="datetimeFigureOut">
              <a:rPr lang="fr-FR" smtClean="0"/>
              <a:t>03/06/2026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BB6AAE-D87C-436C-9FD5-18DFB73599D5}" type="slidenum">
              <a:rPr lang="fr-FR" smtClean="0"/>
              <a:t>‹N°›</a:t>
            </a:fld>
            <a:endParaRPr lang="fr-FR"/>
          </a:p>
        </p:txBody>
      </p:sp>
    </p:spTree>
    <p:extLst>
      <p:ext uri="{BB962C8B-B14F-4D97-AF65-F5344CB8AC3E}">
        <p14:creationId xmlns:p14="http://schemas.microsoft.com/office/powerpoint/2010/main" val="242619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560379E-D30F-45C8-A718-514F31B65ADC}" type="datetimeFigureOut">
              <a:rPr lang="fr-FR" smtClean="0"/>
              <a:t>03/06/2026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BB6AAE-D87C-436C-9FD5-18DFB73599D5}" type="slidenum">
              <a:rPr lang="fr-FR" smtClean="0"/>
              <a:t>‹N°›</a:t>
            </a:fld>
            <a:endParaRPr lang="fr-FR"/>
          </a:p>
        </p:txBody>
      </p:sp>
    </p:spTree>
    <p:extLst>
      <p:ext uri="{BB962C8B-B14F-4D97-AF65-F5344CB8AC3E}">
        <p14:creationId xmlns:p14="http://schemas.microsoft.com/office/powerpoint/2010/main" val="116972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560379E-D30F-45C8-A718-514F31B65ADC}" type="datetimeFigureOut">
              <a:rPr lang="fr-FR" smtClean="0"/>
              <a:t>03/06/2026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BB6AAE-D87C-436C-9FD5-18DFB73599D5}" type="slidenum">
              <a:rPr lang="fr-FR" smtClean="0"/>
              <a:t>‹N°›</a:t>
            </a:fld>
            <a:endParaRPr lang="fr-FR"/>
          </a:p>
        </p:txBody>
      </p:sp>
    </p:spTree>
    <p:extLst>
      <p:ext uri="{BB962C8B-B14F-4D97-AF65-F5344CB8AC3E}">
        <p14:creationId xmlns:p14="http://schemas.microsoft.com/office/powerpoint/2010/main" val="176334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3F94BCB-0D57-45DE-A2E8-A5D61C698D0F}" type="datetimeFigureOut">
              <a:rPr lang="fr-FR" smtClean="0"/>
              <a:t>03/06/2026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7949B2D-5DFE-4163-A0E1-68F401400481}" type="slidenum">
              <a:rPr lang="fr-FR" smtClean="0"/>
              <a:t>‹N°›</a:t>
            </a:fld>
            <a:endParaRPr lang="fr-FR"/>
          </a:p>
        </p:txBody>
      </p:sp>
    </p:spTree>
    <p:extLst>
      <p:ext uri="{BB962C8B-B14F-4D97-AF65-F5344CB8AC3E}">
        <p14:creationId xmlns:p14="http://schemas.microsoft.com/office/powerpoint/2010/main" val="18842791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appui.europe@collectivitedemartinique.mq" TargetMode="External"/><Relationship Id="rId7"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mailto:Assistance-utilisateurdfe@collectivitedemartinique.mq"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www.europe-martinique.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379E-D30F-45C8-A718-514F31B65ADC}" type="datetimeFigureOut">
              <a:rPr lang="fr-FR" smtClean="0"/>
              <a:t>03/06/2026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B6AAE-D87C-436C-9FD5-18DFB73599D5}" type="slidenum">
              <a:rPr lang="fr-FR" smtClean="0"/>
              <a:t>‹N°›</a:t>
            </a:fld>
            <a:endParaRPr lang="fr-FR"/>
          </a:p>
        </p:txBody>
      </p:sp>
      <p:pic>
        <p:nvPicPr>
          <p:cNvPr id="9" name="Image 8">
            <a:extLst>
              <a:ext uri="{FF2B5EF4-FFF2-40B4-BE49-F238E27FC236}">
                <a16:creationId xmlns:a16="http://schemas.microsoft.com/office/drawing/2014/main" id="{B759A4D0-BCCC-4DD8-8B8A-724442984C5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043" r="71457"/>
          <a:stretch/>
        </p:blipFill>
        <p:spPr>
          <a:xfrm>
            <a:off x="-25224" y="-2"/>
            <a:ext cx="2743200" cy="6858001"/>
          </a:xfrm>
          <a:prstGeom prst="rect">
            <a:avLst/>
          </a:prstGeom>
        </p:spPr>
      </p:pic>
    </p:spTree>
    <p:extLst>
      <p:ext uri="{BB962C8B-B14F-4D97-AF65-F5344CB8AC3E}">
        <p14:creationId xmlns:p14="http://schemas.microsoft.com/office/powerpoint/2010/main" val="2070392013"/>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379E-D30F-45C8-A718-514F31B65ADC}" type="datetimeFigureOut">
              <a:rPr lang="fr-FR" smtClean="0"/>
              <a:t>03/06/2026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B6AAE-D87C-436C-9FD5-18DFB73599D5}" type="slidenum">
              <a:rPr lang="fr-FR" smtClean="0"/>
              <a:t>‹N°›</a:t>
            </a:fld>
            <a:endParaRPr lang="fr-FR"/>
          </a:p>
        </p:txBody>
      </p:sp>
      <p:pic>
        <p:nvPicPr>
          <p:cNvPr id="11" name="Image 10">
            <a:extLst>
              <a:ext uri="{FF2B5EF4-FFF2-40B4-BE49-F238E27FC236}">
                <a16:creationId xmlns:a16="http://schemas.microsoft.com/office/drawing/2014/main" id="{8976C559-17E2-46F1-B530-350988DAC90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043" r="71457"/>
          <a:stretch/>
        </p:blipFill>
        <p:spPr>
          <a:xfrm>
            <a:off x="-25224" y="-2"/>
            <a:ext cx="2743200" cy="6858001"/>
          </a:xfrm>
          <a:prstGeom prst="rect">
            <a:avLst/>
          </a:prstGeom>
        </p:spPr>
      </p:pic>
    </p:spTree>
    <p:extLst>
      <p:ext uri="{BB962C8B-B14F-4D97-AF65-F5344CB8AC3E}">
        <p14:creationId xmlns:p14="http://schemas.microsoft.com/office/powerpoint/2010/main" val="554353156"/>
      </p:ext>
    </p:extLst>
  </p:cSld>
  <p:clrMap bg1="lt1" tx1="dk1" bg2="lt2" tx2="dk2" accent1="accent1" accent2="accent2" accent3="accent3" accent4="accent4" accent5="accent5" accent6="accent6" hlink="hlink" folHlink="folHlink"/>
  <p:sldLayoutIdLst>
    <p:sldLayoutId id="21474837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379E-D30F-45C8-A718-514F31B65ADC}" type="datetimeFigureOut">
              <a:rPr lang="fr-FR" smtClean="0"/>
              <a:t>03/06/2026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B6AAE-D87C-436C-9FD5-18DFB73599D5}" type="slidenum">
              <a:rPr lang="fr-FR" smtClean="0"/>
              <a:t>‹N°›</a:t>
            </a:fld>
            <a:endParaRPr lang="fr-FR"/>
          </a:p>
        </p:txBody>
      </p:sp>
      <p:sp>
        <p:nvSpPr>
          <p:cNvPr id="11" name="Titre 1"/>
          <p:cNvSpPr txBox="1">
            <a:spLocks/>
          </p:cNvSpPr>
          <p:nvPr userDrawn="1"/>
        </p:nvSpPr>
        <p:spPr>
          <a:xfrm>
            <a:off x="2666915" y="-65570"/>
            <a:ext cx="7071360" cy="1097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lvl="0" algn="ctr" defTabSz="1733550">
              <a:spcAft>
                <a:spcPct val="35000"/>
              </a:spcAft>
            </a:pPr>
            <a:r>
              <a:rPr lang="fr-FR"/>
              <a:t>CONTACTS</a:t>
            </a:r>
          </a:p>
        </p:txBody>
      </p:sp>
      <p:sp>
        <p:nvSpPr>
          <p:cNvPr id="26" name="Rectangle 25"/>
          <p:cNvSpPr/>
          <p:nvPr userDrawn="1"/>
        </p:nvSpPr>
        <p:spPr>
          <a:xfrm>
            <a:off x="3271034" y="1026030"/>
            <a:ext cx="9611457" cy="830997"/>
          </a:xfrm>
          <a:prstGeom prst="rect">
            <a:avLst/>
          </a:prstGeom>
          <a:noFill/>
        </p:spPr>
        <p:txBody>
          <a:bodyPr wrap="square">
            <a:spAutoFit/>
          </a:bodyPr>
          <a:lstStyle/>
          <a:p>
            <a:r>
              <a:rPr lang="fr-FR" sz="2400" b="1" baseline="0">
                <a:solidFill>
                  <a:schemeClr val="tx1"/>
                </a:solidFill>
              </a:rPr>
              <a:t>Vous avez un projet et souhaitez avoir des informations ?</a:t>
            </a:r>
            <a:r>
              <a:rPr lang="fr-FR" sz="2400" b="1">
                <a:solidFill>
                  <a:schemeClr val="tx1"/>
                </a:solidFill>
              </a:rPr>
              <a:t> </a:t>
            </a:r>
          </a:p>
          <a:p>
            <a:r>
              <a:rPr lang="fr-FR" sz="2400">
                <a:hlinkClick r:id="rId3"/>
              </a:rPr>
              <a:t>appui.europe@collectivitedemartinique.mq</a:t>
            </a:r>
            <a:endParaRPr lang="fr-FR" sz="2400"/>
          </a:p>
        </p:txBody>
      </p:sp>
      <p:sp>
        <p:nvSpPr>
          <p:cNvPr id="27" name="Rectangle 26"/>
          <p:cNvSpPr/>
          <p:nvPr userDrawn="1"/>
        </p:nvSpPr>
        <p:spPr>
          <a:xfrm>
            <a:off x="3171502" y="2455739"/>
            <a:ext cx="9611457" cy="830997"/>
          </a:xfrm>
          <a:prstGeom prst="rect">
            <a:avLst/>
          </a:prstGeom>
          <a:noFill/>
        </p:spPr>
        <p:txBody>
          <a:bodyPr wrap="square">
            <a:spAutoFit/>
          </a:bodyPr>
          <a:lstStyle/>
          <a:p>
            <a:r>
              <a:rPr lang="fr-FR" sz="2400" b="1">
                <a:solidFill>
                  <a:schemeClr val="tx1"/>
                </a:solidFill>
              </a:rPr>
              <a:t>Vous souhaitez des informations sur le suivi de </a:t>
            </a:r>
            <a:r>
              <a:rPr lang="fr-FR" sz="2400" b="1" baseline="0">
                <a:solidFill>
                  <a:schemeClr val="tx1"/>
                </a:solidFill>
              </a:rPr>
              <a:t>votre demande ? </a:t>
            </a:r>
            <a:endParaRPr lang="fr-FR" sz="2400" b="1">
              <a:solidFill>
                <a:schemeClr val="tx1"/>
              </a:solidFill>
            </a:endParaRPr>
          </a:p>
          <a:p>
            <a:r>
              <a:rPr lang="fr-FR" sz="2400" kern="1200">
                <a:solidFill>
                  <a:schemeClr val="accent1">
                    <a:lumMod val="75000"/>
                  </a:schemeClr>
                </a:solidFill>
                <a:latin typeface="+mn-lt"/>
                <a:ea typeface="+mn-ea"/>
                <a:cs typeface="+mn-cs"/>
              </a:rPr>
              <a:t>Contacter votre référent via votre espace e-synergie</a:t>
            </a:r>
          </a:p>
        </p:txBody>
      </p:sp>
      <p:sp>
        <p:nvSpPr>
          <p:cNvPr id="28" name="Rectangle 27"/>
          <p:cNvSpPr/>
          <p:nvPr userDrawn="1"/>
        </p:nvSpPr>
        <p:spPr>
          <a:xfrm>
            <a:off x="3271032" y="3885448"/>
            <a:ext cx="9611457" cy="830997"/>
          </a:xfrm>
          <a:prstGeom prst="rect">
            <a:avLst/>
          </a:prstGeom>
          <a:noFill/>
        </p:spPr>
        <p:txBody>
          <a:bodyPr wrap="square">
            <a:spAutoFit/>
          </a:bodyPr>
          <a:lstStyle/>
          <a:p>
            <a:r>
              <a:rPr lang="fr-FR" sz="2400" b="1">
                <a:solidFill>
                  <a:schemeClr val="tx1"/>
                </a:solidFill>
              </a:rPr>
              <a:t>Vous avez des questions </a:t>
            </a:r>
            <a:r>
              <a:rPr lang="fr-FR" sz="2400" b="1" baseline="0">
                <a:solidFill>
                  <a:schemeClr val="tx1"/>
                </a:solidFill>
              </a:rPr>
              <a:t>sur les obligations de publicité?</a:t>
            </a:r>
            <a:endParaRPr lang="fr-FR" sz="2400" b="1">
              <a:solidFill>
                <a:schemeClr val="tx1"/>
              </a:solidFill>
            </a:endParaRPr>
          </a:p>
          <a:p>
            <a:r>
              <a:rPr lang="fr-FR" sz="2400">
                <a:hlinkClick r:id="rId3"/>
              </a:rPr>
              <a:t>Communication</a:t>
            </a:r>
            <a:r>
              <a:rPr lang="fr-FR" sz="2400" baseline="0">
                <a:hlinkClick r:id="rId3"/>
              </a:rPr>
              <a:t>DGPFE</a:t>
            </a:r>
            <a:r>
              <a:rPr lang="fr-FR" sz="2400">
                <a:hlinkClick r:id="rId3"/>
              </a:rPr>
              <a:t>@collectivitedemartinique.mq</a:t>
            </a:r>
            <a:endParaRPr lang="fr-FR" sz="2400"/>
          </a:p>
        </p:txBody>
      </p:sp>
      <p:pic>
        <p:nvPicPr>
          <p:cNvPr id="3" name="Image 2">
            <a:extLst>
              <a:ext uri="{FF2B5EF4-FFF2-40B4-BE49-F238E27FC236}">
                <a16:creationId xmlns:a16="http://schemas.microsoft.com/office/drawing/2014/main" id="{B73678E5-C843-49D1-BD3B-040036FFD60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417" t="9076" r="77098" b="59790"/>
          <a:stretch/>
        </p:blipFill>
        <p:spPr>
          <a:xfrm>
            <a:off x="1944812" y="867416"/>
            <a:ext cx="1146380" cy="1148227"/>
          </a:xfrm>
          <a:prstGeom prst="rect">
            <a:avLst/>
          </a:prstGeom>
        </p:spPr>
      </p:pic>
      <p:sp>
        <p:nvSpPr>
          <p:cNvPr id="29" name="Rectangle 28"/>
          <p:cNvSpPr/>
          <p:nvPr userDrawn="1"/>
        </p:nvSpPr>
        <p:spPr>
          <a:xfrm>
            <a:off x="3271033" y="5388827"/>
            <a:ext cx="9611457" cy="830997"/>
          </a:xfrm>
          <a:prstGeom prst="rect">
            <a:avLst/>
          </a:prstGeom>
          <a:noFill/>
        </p:spPr>
        <p:txBody>
          <a:bodyPr wrap="square">
            <a:spAutoFit/>
          </a:bodyPr>
          <a:lstStyle/>
          <a:p>
            <a:r>
              <a:rPr lang="fr-FR" sz="2400" b="1">
                <a:solidFill>
                  <a:schemeClr val="tx1"/>
                </a:solidFill>
              </a:rPr>
              <a:t>Vous souhaitez une assistance technique?</a:t>
            </a:r>
          </a:p>
          <a:p>
            <a:r>
              <a:rPr lang="fr-FR" sz="2400">
                <a:hlinkClick r:id="rId5"/>
              </a:rPr>
              <a:t>Assistance-utilisateurdfe@collectivitedemartinique.mq</a:t>
            </a:r>
            <a:endParaRPr lang="fr-FR" sz="2400"/>
          </a:p>
        </p:txBody>
      </p:sp>
      <p:pic>
        <p:nvPicPr>
          <p:cNvPr id="30" name="Image 29">
            <a:extLst>
              <a:ext uri="{FF2B5EF4-FFF2-40B4-BE49-F238E27FC236}">
                <a16:creationId xmlns:a16="http://schemas.microsoft.com/office/drawing/2014/main" id="{0A73E4A2-679F-49A0-8E4C-E67F8EA2EF7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6043" r="71457"/>
          <a:stretch/>
        </p:blipFill>
        <p:spPr>
          <a:xfrm>
            <a:off x="0" y="0"/>
            <a:ext cx="2743200" cy="6858001"/>
          </a:xfrm>
          <a:prstGeom prst="rect">
            <a:avLst/>
          </a:prstGeom>
        </p:spPr>
      </p:pic>
      <p:pic>
        <p:nvPicPr>
          <p:cNvPr id="9" name="Image 8">
            <a:extLst>
              <a:ext uri="{FF2B5EF4-FFF2-40B4-BE49-F238E27FC236}">
                <a16:creationId xmlns:a16="http://schemas.microsoft.com/office/drawing/2014/main" id="{E7FF37D9-7C98-48EC-84E8-6D91CF15BD3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484" t="9630" r="53929" b="59444"/>
          <a:stretch/>
        </p:blipFill>
        <p:spPr>
          <a:xfrm>
            <a:off x="1944812" y="3802160"/>
            <a:ext cx="1146379" cy="1133924"/>
          </a:xfrm>
          <a:prstGeom prst="rect">
            <a:avLst/>
          </a:prstGeom>
        </p:spPr>
      </p:pic>
      <p:pic>
        <p:nvPicPr>
          <p:cNvPr id="19" name="Image 18">
            <a:extLst>
              <a:ext uri="{FF2B5EF4-FFF2-40B4-BE49-F238E27FC236}">
                <a16:creationId xmlns:a16="http://schemas.microsoft.com/office/drawing/2014/main" id="{8C51B6AA-1298-487A-B1AA-6D1ED1370B2C}"/>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5416" t="49999" r="77410" b="19818"/>
          <a:stretch/>
        </p:blipFill>
        <p:spPr>
          <a:xfrm>
            <a:off x="1944812" y="2309467"/>
            <a:ext cx="1160463" cy="1147184"/>
          </a:xfrm>
          <a:prstGeom prst="rect">
            <a:avLst/>
          </a:prstGeom>
        </p:spPr>
      </p:pic>
      <p:pic>
        <p:nvPicPr>
          <p:cNvPr id="32" name="Image 31">
            <a:extLst>
              <a:ext uri="{FF2B5EF4-FFF2-40B4-BE49-F238E27FC236}">
                <a16:creationId xmlns:a16="http://schemas.microsoft.com/office/drawing/2014/main" id="{AC72527A-93CD-42E0-B360-5D765DBC01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8226" t="49917" r="54064" b="19074"/>
          <a:stretch/>
        </p:blipFill>
        <p:spPr>
          <a:xfrm>
            <a:off x="1944812" y="5290617"/>
            <a:ext cx="1160464" cy="1142864"/>
          </a:xfrm>
          <a:prstGeom prst="rect">
            <a:avLst/>
          </a:prstGeom>
        </p:spPr>
      </p:pic>
    </p:spTree>
    <p:extLst>
      <p:ext uri="{BB962C8B-B14F-4D97-AF65-F5344CB8AC3E}">
        <p14:creationId xmlns:p14="http://schemas.microsoft.com/office/powerpoint/2010/main" val="54625887"/>
      </p:ext>
    </p:extLst>
  </p:cSld>
  <p:clrMap bg1="lt1" tx1="dk1" bg2="lt2" tx2="dk2" accent1="accent1" accent2="accent2" accent3="accent3" accent4="accent4" accent5="accent5" accent6="accent6" hlink="hlink" folHlink="folHlink"/>
  <p:sldLayoutIdLst>
    <p:sldLayoutId id="21474837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94BCB-0D57-45DE-A2E8-A5D61C698D0F}" type="datetimeFigureOut">
              <a:rPr lang="fr-FR" smtClean="0"/>
              <a:t>03/06/2026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pic>
        <p:nvPicPr>
          <p:cNvPr id="3" name="Image 2">
            <a:extLst>
              <a:ext uri="{FF2B5EF4-FFF2-40B4-BE49-F238E27FC236}">
                <a16:creationId xmlns:a16="http://schemas.microsoft.com/office/drawing/2014/main" id="{380AFB34-2839-47AF-9BF8-4B34D64B27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650" b="30162"/>
          <a:stretch/>
        </p:blipFill>
        <p:spPr>
          <a:xfrm>
            <a:off x="-3" y="0"/>
            <a:ext cx="12192000" cy="4676353"/>
          </a:xfrm>
          <a:prstGeom prst="rect">
            <a:avLst/>
          </a:prstGeom>
        </p:spPr>
      </p:pic>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49B2D-5DFE-4163-A0E1-68F401400481}" type="slidenum">
              <a:rPr lang="fr-FR" smtClean="0"/>
              <a:t>‹N°›</a:t>
            </a:fld>
            <a:endParaRPr lang="fr-FR"/>
          </a:p>
        </p:txBody>
      </p:sp>
      <p:sp>
        <p:nvSpPr>
          <p:cNvPr id="10" name="Espace réservé du texte 2">
            <a:extLst>
              <a:ext uri="{FF2B5EF4-FFF2-40B4-BE49-F238E27FC236}">
                <a16:creationId xmlns:a16="http://schemas.microsoft.com/office/drawing/2014/main" id="{8137C8D3-932D-4410-B955-035FB7218633}"/>
              </a:ext>
            </a:extLst>
          </p:cNvPr>
          <p:cNvSpPr txBox="1">
            <a:spLocks/>
          </p:cNvSpPr>
          <p:nvPr userDrawn="1"/>
        </p:nvSpPr>
        <p:spPr>
          <a:xfrm>
            <a:off x="874010" y="1801484"/>
            <a:ext cx="10570360" cy="9082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54">
              <a:spcBef>
                <a:spcPct val="0"/>
              </a:spcBef>
              <a:buNone/>
            </a:pPr>
            <a:r>
              <a:rPr lang="fr-FR" sz="4800" b="1">
                <a:solidFill>
                  <a:srgbClr val="0C3B92"/>
                </a:solidFill>
                <a:latin typeface="Corbel,Bold"/>
              </a:rPr>
              <a:t>MERCI DE VOTRE ATTENTION </a:t>
            </a:r>
          </a:p>
          <a:p>
            <a:endParaRPr lang="fr-FR" sz="1800"/>
          </a:p>
        </p:txBody>
      </p:sp>
      <p:sp>
        <p:nvSpPr>
          <p:cNvPr id="11" name="Titre 1">
            <a:extLst>
              <a:ext uri="{FF2B5EF4-FFF2-40B4-BE49-F238E27FC236}">
                <a16:creationId xmlns:a16="http://schemas.microsoft.com/office/drawing/2014/main" id="{0F9CDC72-4302-46C1-9E3E-E83C1F35E1B7}"/>
              </a:ext>
            </a:extLst>
          </p:cNvPr>
          <p:cNvSpPr txBox="1">
            <a:spLocks/>
          </p:cNvSpPr>
          <p:nvPr userDrawn="1"/>
        </p:nvSpPr>
        <p:spPr>
          <a:xfrm>
            <a:off x="838200" y="2507431"/>
            <a:ext cx="10400513" cy="249470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FR" sz="2800" b="1">
                <a:solidFill>
                  <a:srgbClr val="1F1745"/>
                </a:solidFill>
              </a:rPr>
            </a:br>
            <a:r>
              <a:rPr lang="fr-FR" sz="2400">
                <a:solidFill>
                  <a:srgbClr val="1F1745"/>
                </a:solidFill>
                <a:latin typeface="+mn-lt"/>
              </a:rPr>
              <a:t>Direction de la Gestion Partagée des Fonds Européens</a:t>
            </a:r>
            <a:br>
              <a:rPr lang="fr-FR" sz="3200">
                <a:solidFill>
                  <a:srgbClr val="1F1745"/>
                </a:solidFill>
                <a:latin typeface="+mn-lt"/>
              </a:rPr>
            </a:br>
            <a:endParaRPr lang="fr-FR" sz="3200" b="0">
              <a:solidFill>
                <a:srgbClr val="1F1745"/>
              </a:solidFill>
              <a:latin typeface="+mn-lt"/>
            </a:endParaRPr>
          </a:p>
          <a:p>
            <a:pPr algn="ctr"/>
            <a:r>
              <a:rPr lang="fr-FR" sz="2400" b="1">
                <a:solidFill>
                  <a:srgbClr val="1F1745"/>
                </a:solidFill>
                <a:sym typeface="Wingdings" panose="05000000000000000000" pitchFamily="2" charset="2"/>
              </a:rPr>
              <a:t></a:t>
            </a:r>
            <a:r>
              <a:rPr lang="fr-FR" sz="2400" b="1">
                <a:solidFill>
                  <a:srgbClr val="1F1745"/>
                </a:solidFill>
              </a:rPr>
              <a:t> </a:t>
            </a:r>
            <a:r>
              <a:rPr lang="fr-FR" sz="3300" b="1">
                <a:solidFill>
                  <a:srgbClr val="1F1745"/>
                </a:solidFill>
              </a:rPr>
              <a:t>0596 51 85 78</a:t>
            </a:r>
            <a:endParaRPr lang="fr-FR" sz="4100" b="1">
              <a:solidFill>
                <a:srgbClr val="1F1745"/>
              </a:solidFill>
            </a:endParaRPr>
          </a:p>
          <a:p>
            <a:pPr algn="ctr"/>
            <a:r>
              <a:rPr lang="fr-FR" sz="2800" b="1">
                <a:solidFill>
                  <a:srgbClr val="1F1745"/>
                </a:solidFill>
                <a:hlinkClick r:id="rId4"/>
              </a:rPr>
              <a:t>www.europe-martinique.com</a:t>
            </a:r>
            <a:br>
              <a:rPr lang="fr-FR" sz="3600">
                <a:solidFill>
                  <a:srgbClr val="1F1745"/>
                </a:solidFill>
              </a:rPr>
            </a:br>
            <a:endParaRPr lang="fr-FR" sz="3200"/>
          </a:p>
        </p:txBody>
      </p:sp>
      <p:pic>
        <p:nvPicPr>
          <p:cNvPr id="12" name="Image 11" descr="C:\Users\Hierso\Downloads\frame (1).png"/>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514237" y="4148282"/>
            <a:ext cx="1139117" cy="1471595"/>
          </a:xfrm>
          <a:prstGeom prst="rect">
            <a:avLst/>
          </a:prstGeom>
          <a:noFill/>
          <a:ln>
            <a:noFill/>
          </a:ln>
        </p:spPr>
      </p:pic>
      <p:pic>
        <p:nvPicPr>
          <p:cNvPr id="15" name="Image 14">
            <a:extLst>
              <a:ext uri="{FF2B5EF4-FFF2-40B4-BE49-F238E27FC236}">
                <a16:creationId xmlns:a16="http://schemas.microsoft.com/office/drawing/2014/main" id="{CD7281E4-FAD1-4EFA-86DC-76812C66560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68189" b="4750"/>
          <a:stretch/>
        </p:blipFill>
        <p:spPr>
          <a:xfrm>
            <a:off x="0" y="5002137"/>
            <a:ext cx="12192000" cy="1855863"/>
          </a:xfrm>
          <a:prstGeom prst="rect">
            <a:avLst/>
          </a:prstGeom>
        </p:spPr>
      </p:pic>
      <p:pic>
        <p:nvPicPr>
          <p:cNvPr id="13" name="Image 12">
            <a:extLst>
              <a:ext uri="{FF2B5EF4-FFF2-40B4-BE49-F238E27FC236}">
                <a16:creationId xmlns:a16="http://schemas.microsoft.com/office/drawing/2014/main" id="{12B7186B-9F5D-4398-931B-B51ECF7DAAC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51365" y="5834589"/>
            <a:ext cx="702932" cy="444192"/>
          </a:xfrm>
          <a:prstGeom prst="rect">
            <a:avLst/>
          </a:prstGeom>
        </p:spPr>
      </p:pic>
      <p:pic>
        <p:nvPicPr>
          <p:cNvPr id="14" name="Image 13">
            <a:extLst>
              <a:ext uri="{FF2B5EF4-FFF2-40B4-BE49-F238E27FC236}">
                <a16:creationId xmlns:a16="http://schemas.microsoft.com/office/drawing/2014/main" id="{F5836896-043B-409A-9DA7-50EB9854F8B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744529" y="5834589"/>
            <a:ext cx="702932" cy="469793"/>
          </a:xfrm>
          <a:prstGeom prst="rect">
            <a:avLst/>
          </a:prstGeom>
        </p:spPr>
      </p:pic>
      <p:pic>
        <p:nvPicPr>
          <p:cNvPr id="16" name="Image 15">
            <a:extLst>
              <a:ext uri="{FF2B5EF4-FFF2-40B4-BE49-F238E27FC236}">
                <a16:creationId xmlns:a16="http://schemas.microsoft.com/office/drawing/2014/main" id="{972F1472-75CE-4ACC-B291-2B6BAAF7CCCB}"/>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9405" t="12651" r="10366" b="7783"/>
          <a:stretch/>
        </p:blipFill>
        <p:spPr>
          <a:xfrm>
            <a:off x="6637693" y="5834589"/>
            <a:ext cx="510886" cy="469793"/>
          </a:xfrm>
          <a:prstGeom prst="rect">
            <a:avLst/>
          </a:prstGeom>
        </p:spPr>
      </p:pic>
    </p:spTree>
    <p:extLst>
      <p:ext uri="{BB962C8B-B14F-4D97-AF65-F5344CB8AC3E}">
        <p14:creationId xmlns:p14="http://schemas.microsoft.com/office/powerpoint/2010/main" val="1240833564"/>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18/10/relationships/comments" Target="../comments/modernComment_10D_5C9CF488.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8_57FE99A.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2024954" y="1557654"/>
            <a:ext cx="9144000" cy="3871989"/>
          </a:xfrm>
          <a:prstGeom prst="rect">
            <a:avLst/>
          </a:prstGeom>
        </p:spPr>
        <p:txBody>
          <a:bodyPr lIns="91440" tIns="45720" rIns="91440" bIns="45720" anchor="t"/>
          <a:lstStyle/>
          <a:p>
            <a:pPr algn="ctr"/>
            <a:br>
              <a:rPr lang="fr-FR" sz="3200" dirty="0">
                <a:latin typeface="Wingdings"/>
                <a:sym typeface="Wingdings"/>
              </a:rPr>
            </a:br>
            <a:r>
              <a:rPr lang="fr-FR" sz="6000" b="1" dirty="0">
                <a:solidFill>
                  <a:srgbClr val="0C3B92"/>
                </a:solidFill>
                <a:latin typeface="Calibri Light"/>
                <a:ea typeface="Calibri Light"/>
                <a:cs typeface="Calibri Light"/>
              </a:rPr>
              <a:t>REUNION TECHNIQUE </a:t>
            </a:r>
            <a:br>
              <a:rPr lang="fr-FR" sz="6000" b="1" dirty="0">
                <a:solidFill>
                  <a:srgbClr val="0C3B92"/>
                </a:solidFill>
                <a:latin typeface="Calibri Light"/>
                <a:ea typeface="Calibri Light"/>
                <a:cs typeface="Calibri Light"/>
              </a:rPr>
            </a:br>
            <a:br>
              <a:rPr lang="fr-FR" sz="6000" b="1" dirty="0">
                <a:latin typeface="Calibri Light"/>
                <a:ea typeface="Calibri Light"/>
                <a:cs typeface="Calibri Light"/>
              </a:rPr>
            </a:br>
            <a:r>
              <a:rPr lang="fr-FR" sz="6000" b="1" dirty="0">
                <a:solidFill>
                  <a:srgbClr val="0C3B92"/>
                </a:solidFill>
                <a:latin typeface="Calibri Light"/>
                <a:ea typeface="Calibri Light"/>
                <a:cs typeface="Calibri Light"/>
              </a:rPr>
              <a:t>FEAMPA</a:t>
            </a:r>
            <a:endParaRPr lang="fr-FR" sz="3200" dirty="0">
              <a:latin typeface="Wingdings"/>
              <a:sym typeface="Wingdings"/>
            </a:endParaRPr>
          </a:p>
          <a:p>
            <a:endParaRPr lang="fr-FR" dirty="0">
              <a:ea typeface="Calibri Light"/>
              <a:cs typeface="Calibri Light"/>
            </a:endParaRPr>
          </a:p>
        </p:txBody>
      </p:sp>
      <p:sp>
        <p:nvSpPr>
          <p:cNvPr id="5" name="ZoneTexte 4">
            <a:extLst>
              <a:ext uri="{FF2B5EF4-FFF2-40B4-BE49-F238E27FC236}">
                <a16:creationId xmlns:a16="http://schemas.microsoft.com/office/drawing/2014/main" id="{23F64FEB-123C-0B59-BD75-D78D8FD2165F}"/>
              </a:ext>
            </a:extLst>
          </p:cNvPr>
          <p:cNvSpPr txBox="1"/>
          <p:nvPr/>
        </p:nvSpPr>
        <p:spPr>
          <a:xfrm>
            <a:off x="7250398" y="1262673"/>
            <a:ext cx="53222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200" b="1">
                <a:latin typeface="Corbel"/>
                <a:ea typeface="Calibri Light"/>
                <a:cs typeface="Calibri Light"/>
              </a:rPr>
              <a:t>04 juin 2026</a:t>
            </a:r>
            <a:endParaRPr lang="fr-FR" sz="3200" b="1" dirty="0">
              <a:latin typeface="Corbel"/>
              <a:ea typeface="Calibri Light"/>
              <a:cs typeface="Calibri Light"/>
            </a:endParaRPr>
          </a:p>
        </p:txBody>
      </p:sp>
      <p:sp>
        <p:nvSpPr>
          <p:cNvPr id="3" name="ZoneTexte 2">
            <a:extLst>
              <a:ext uri="{FF2B5EF4-FFF2-40B4-BE49-F238E27FC236}">
                <a16:creationId xmlns:a16="http://schemas.microsoft.com/office/drawing/2014/main" id="{B0EB8BD6-7BD8-8518-9265-4ADE7FBDF50A}"/>
              </a:ext>
            </a:extLst>
          </p:cNvPr>
          <p:cNvSpPr txBox="1"/>
          <p:nvPr/>
        </p:nvSpPr>
        <p:spPr>
          <a:xfrm>
            <a:off x="773397" y="236904"/>
            <a:ext cx="53222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200" b="1" dirty="0">
                <a:latin typeface="Corbel"/>
                <a:ea typeface="Calibri Light"/>
                <a:cs typeface="Calibri Light"/>
              </a:rPr>
              <a:t>Programmat</a:t>
            </a:r>
            <a:r>
              <a:rPr lang="fr-FR" sz="3200" b="1">
                <a:latin typeface="Corbel"/>
                <a:ea typeface="Calibri Light"/>
                <a:cs typeface="Calibri Light"/>
              </a:rPr>
              <a:t>ion 2021-2027</a:t>
            </a:r>
            <a:endParaRPr lang="fr-FR" sz="3200" b="1" dirty="0">
              <a:latin typeface="Corbel"/>
              <a:ea typeface="Calibri Light"/>
              <a:cs typeface="Calibri Light"/>
            </a:endParaRPr>
          </a:p>
        </p:txBody>
      </p:sp>
    </p:spTree>
    <p:extLst>
      <p:ext uri="{BB962C8B-B14F-4D97-AF65-F5344CB8AC3E}">
        <p14:creationId xmlns:p14="http://schemas.microsoft.com/office/powerpoint/2010/main" val="415794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Police, capture d’écran, Graphique&#10;&#10;Le contenu généré par l’IA peut être incorrect.">
            <a:extLst>
              <a:ext uri="{FF2B5EF4-FFF2-40B4-BE49-F238E27FC236}">
                <a16:creationId xmlns:a16="http://schemas.microsoft.com/office/drawing/2014/main" id="{91B3F61D-3354-10F1-6E0C-1FE7FA640775}"/>
              </a:ext>
            </a:extLst>
          </p:cNvPr>
          <p:cNvPicPr>
            <a:picLocks noChangeAspect="1"/>
          </p:cNvPicPr>
          <p:nvPr/>
        </p:nvPicPr>
        <p:blipFill>
          <a:blip r:embed="rId2"/>
          <a:stretch>
            <a:fillRect/>
          </a:stretch>
        </p:blipFill>
        <p:spPr>
          <a:xfrm>
            <a:off x="916842" y="93296"/>
            <a:ext cx="6743700" cy="1181100"/>
          </a:xfrm>
          <a:prstGeom prst="rect">
            <a:avLst/>
          </a:prstGeom>
        </p:spPr>
      </p:pic>
      <p:graphicFrame>
        <p:nvGraphicFramePr>
          <p:cNvPr id="4" name="Tableau 3">
            <a:extLst>
              <a:ext uri="{FF2B5EF4-FFF2-40B4-BE49-F238E27FC236}">
                <a16:creationId xmlns:a16="http://schemas.microsoft.com/office/drawing/2014/main" id="{A22CC17F-DAFF-D668-0483-FE3BB3A4C5A4}"/>
              </a:ext>
            </a:extLst>
          </p:cNvPr>
          <p:cNvGraphicFramePr>
            <a:graphicFrameLocks noGrp="1"/>
          </p:cNvGraphicFramePr>
          <p:nvPr>
            <p:extLst>
              <p:ext uri="{D42A27DB-BD31-4B8C-83A1-F6EECF244321}">
                <p14:modId xmlns:p14="http://schemas.microsoft.com/office/powerpoint/2010/main" val="305713134"/>
              </p:ext>
            </p:extLst>
          </p:nvPr>
        </p:nvGraphicFramePr>
        <p:xfrm>
          <a:off x="1279769" y="1142999"/>
          <a:ext cx="10818679" cy="4771064"/>
        </p:xfrm>
        <a:graphic>
          <a:graphicData uri="http://schemas.openxmlformats.org/drawingml/2006/table">
            <a:tbl>
              <a:tblPr firstRow="1" bandRow="1">
                <a:tableStyleId>{5C22544A-7EE6-4342-B048-85BDC9FD1C3A}</a:tableStyleId>
              </a:tblPr>
              <a:tblGrid>
                <a:gridCol w="1066156">
                  <a:extLst>
                    <a:ext uri="{9D8B030D-6E8A-4147-A177-3AD203B41FA5}">
                      <a16:colId xmlns:a16="http://schemas.microsoft.com/office/drawing/2014/main" val="4288287489"/>
                    </a:ext>
                  </a:extLst>
                </a:gridCol>
                <a:gridCol w="1492619">
                  <a:extLst>
                    <a:ext uri="{9D8B030D-6E8A-4147-A177-3AD203B41FA5}">
                      <a16:colId xmlns:a16="http://schemas.microsoft.com/office/drawing/2014/main" val="3822001863"/>
                    </a:ext>
                  </a:extLst>
                </a:gridCol>
                <a:gridCol w="1054933">
                  <a:extLst>
                    <a:ext uri="{9D8B030D-6E8A-4147-A177-3AD203B41FA5}">
                      <a16:colId xmlns:a16="http://schemas.microsoft.com/office/drawing/2014/main" val="2864513621"/>
                    </a:ext>
                  </a:extLst>
                </a:gridCol>
                <a:gridCol w="1750741">
                  <a:extLst>
                    <a:ext uri="{9D8B030D-6E8A-4147-A177-3AD203B41FA5}">
                      <a16:colId xmlns:a16="http://schemas.microsoft.com/office/drawing/2014/main" val="1467025334"/>
                    </a:ext>
                  </a:extLst>
                </a:gridCol>
                <a:gridCol w="1212051">
                  <a:extLst>
                    <a:ext uri="{9D8B030D-6E8A-4147-A177-3AD203B41FA5}">
                      <a16:colId xmlns:a16="http://schemas.microsoft.com/office/drawing/2014/main" val="40610248"/>
                    </a:ext>
                  </a:extLst>
                </a:gridCol>
                <a:gridCol w="1458951">
                  <a:extLst>
                    <a:ext uri="{9D8B030D-6E8A-4147-A177-3AD203B41FA5}">
                      <a16:colId xmlns:a16="http://schemas.microsoft.com/office/drawing/2014/main" val="3523095185"/>
                    </a:ext>
                  </a:extLst>
                </a:gridCol>
                <a:gridCol w="1054933">
                  <a:extLst>
                    <a:ext uri="{9D8B030D-6E8A-4147-A177-3AD203B41FA5}">
                      <a16:colId xmlns:a16="http://schemas.microsoft.com/office/drawing/2014/main" val="2386459756"/>
                    </a:ext>
                  </a:extLst>
                </a:gridCol>
                <a:gridCol w="1728295">
                  <a:extLst>
                    <a:ext uri="{9D8B030D-6E8A-4147-A177-3AD203B41FA5}">
                      <a16:colId xmlns:a16="http://schemas.microsoft.com/office/drawing/2014/main" val="3411706037"/>
                    </a:ext>
                  </a:extLst>
                </a:gridCol>
              </a:tblGrid>
              <a:tr h="959353">
                <a:tc>
                  <a:txBody>
                    <a:bodyPr/>
                    <a:lstStyle/>
                    <a:p>
                      <a:pPr marL="0" algn="ctr" rtl="0" eaLnBrk="1" latinLnBrk="0" hangingPunct="1">
                        <a:buNone/>
                      </a:pPr>
                      <a:r>
                        <a:rPr lang="fr-FR" sz="1800" b="1" kern="1200">
                          <a:solidFill>
                            <a:schemeClr val="tx1"/>
                          </a:solidFill>
                          <a:effectLst/>
                          <a:latin typeface="Calibri"/>
                        </a:rPr>
                        <a:t>OS​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1" kern="1200">
                          <a:solidFill>
                            <a:schemeClr val="tx1"/>
                          </a:solidFill>
                          <a:effectLst/>
                          <a:latin typeface="Calibri"/>
                        </a:rPr>
                        <a:t>MAQUETTE</a:t>
                      </a:r>
                      <a:endParaRPr lang="fr-FR">
                        <a:solidFill>
                          <a:schemeClr val="tx1"/>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gridSpan="2">
                  <a:txBody>
                    <a:bodyPr/>
                    <a:lstStyle/>
                    <a:p>
                      <a:pPr marL="0" algn="ctr" rtl="0" eaLnBrk="1" latinLnBrk="0" hangingPunct="1">
                        <a:buNone/>
                      </a:pPr>
                      <a:r>
                        <a:rPr lang="fr-FR" sz="1800" b="1" kern="1200">
                          <a:solidFill>
                            <a:schemeClr val="tx1"/>
                          </a:solidFill>
                          <a:effectLst/>
                          <a:latin typeface="Calibri"/>
                        </a:rPr>
                        <a:t>DEPOSES SUR E SYNERGIE</a:t>
                      </a:r>
                      <a:endParaRPr lang="fr-FR">
                        <a:solidFill>
                          <a:schemeClr val="tx1"/>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fr-FR"/>
                    </a:p>
                  </a:txBody>
                  <a:tcPr/>
                </a:tc>
                <a:tc gridSpan="2">
                  <a:txBody>
                    <a:bodyPr/>
                    <a:lstStyle/>
                    <a:p>
                      <a:pPr marL="0" algn="ctr" rtl="0" eaLnBrk="1" latinLnBrk="0" hangingPunct="1">
                        <a:buNone/>
                      </a:pPr>
                      <a:r>
                        <a:rPr lang="fr-FR" sz="1800" b="1" kern="1200">
                          <a:solidFill>
                            <a:schemeClr val="tx1"/>
                          </a:solidFill>
                          <a:effectLst/>
                          <a:latin typeface="Calibri"/>
                        </a:rPr>
                        <a:t>EN COURS D’INSTRUCTION</a:t>
                      </a:r>
                      <a:endParaRPr lang="fr-FR">
                        <a:solidFill>
                          <a:schemeClr val="tx1"/>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fr-FR"/>
                    </a:p>
                  </a:txBody>
                  <a:tcPr/>
                </a:tc>
                <a:tc gridSpan="2">
                  <a:txBody>
                    <a:bodyPr/>
                    <a:lstStyle/>
                    <a:p>
                      <a:pPr marL="0" algn="ctr" rtl="0" eaLnBrk="1" latinLnBrk="0" hangingPunct="1">
                        <a:buNone/>
                      </a:pPr>
                      <a:r>
                        <a:rPr lang="fr-FR" sz="1800" b="1" kern="1200">
                          <a:solidFill>
                            <a:schemeClr val="tx1"/>
                          </a:solidFill>
                          <a:effectLst/>
                          <a:latin typeface="Calibri"/>
                        </a:rPr>
                        <a:t>PROGRAMMES</a:t>
                      </a:r>
                      <a:endParaRPr lang="fr-FR">
                        <a:solidFill>
                          <a:schemeClr val="tx1"/>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fr-FR"/>
                    </a:p>
                  </a:txBody>
                  <a:tcPr/>
                </a:tc>
                <a:extLst>
                  <a:ext uri="{0D108BD9-81ED-4DB2-BD59-A6C34878D82A}">
                    <a16:rowId xmlns:a16="http://schemas.microsoft.com/office/drawing/2014/main" val="784545152"/>
                  </a:ext>
                </a:extLst>
              </a:tr>
              <a:tr h="676467">
                <a:tc>
                  <a:txBody>
                    <a:bodyPr/>
                    <a:lstStyle/>
                    <a:p>
                      <a:pPr marL="0" algn="l" rtl="0" eaLnBrk="1" latinLnBrk="0" hangingPunct="1">
                        <a:buNone/>
                      </a:pPr>
                      <a:r>
                        <a:rPr lang="fr-FR" sz="1800" kern="1200">
                          <a:solidFill>
                            <a:srgbClr val="000000"/>
                          </a:solidFill>
                          <a:effectLst/>
                          <a:latin typeface="Calibri" panose="020F0502020204030204" pitchFamily="34" charset="0"/>
                        </a:rPr>
                        <a:t>INTITULE</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fr-FR" sz="1800" kern="1200">
                          <a:solidFill>
                            <a:srgbClr val="000000"/>
                          </a:solidFill>
                          <a:effectLst/>
                          <a:latin typeface="Calibri" panose="020F0502020204030204" pitchFamily="34" charset="0"/>
                        </a:rPr>
                        <a:t>MONTANT</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DOSSIERS</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MONTANT UE</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DOSSIERS</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MONTANT UE</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DOSSIERS</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MONTANT UE</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437510967"/>
                  </a:ext>
                </a:extLst>
              </a:tr>
              <a:tr h="405879">
                <a:tc>
                  <a:txBody>
                    <a:bodyPr/>
                    <a:lstStyle/>
                    <a:p>
                      <a:pPr marL="0" algn="l" rtl="0" eaLnBrk="1" latinLnBrk="0" hangingPunct="1">
                        <a:buNone/>
                      </a:pPr>
                      <a:r>
                        <a:rPr lang="fr-FR" sz="1800" kern="1200">
                          <a:solidFill>
                            <a:srgbClr val="000000"/>
                          </a:solidFill>
                          <a:effectLst/>
                          <a:latin typeface="Calibri" panose="020F0502020204030204" pitchFamily="34" charset="0"/>
                        </a:rPr>
                        <a:t>OS 1.1.1</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0" i="0" kern="1200">
                          <a:solidFill>
                            <a:srgbClr val="000000"/>
                          </a:solidFill>
                          <a:effectLst/>
                          <a:latin typeface="Calibri" panose="020F0502020204030204" pitchFamily="34" charset="0"/>
                        </a:rPr>
                        <a:t>4 890 566.04 €</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23</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0" i="0" kern="1200" baseline="0">
                          <a:solidFill>
                            <a:srgbClr val="000000"/>
                          </a:solidFill>
                          <a:effectLst/>
                          <a:latin typeface="Calibri"/>
                        </a:rPr>
                        <a:t>4 374 386.68€</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10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145 673.03 €</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10</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4 204 385.26 €</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18289627"/>
                  </a:ext>
                </a:extLst>
              </a:tr>
              <a:tr h="381281">
                <a:tc>
                  <a:txBody>
                    <a:bodyPr/>
                    <a:lstStyle/>
                    <a:p>
                      <a:pPr marL="0" algn="l" rtl="0" eaLnBrk="1" latinLnBrk="0" hangingPunct="1">
                        <a:buNone/>
                      </a:pPr>
                      <a:r>
                        <a:rPr lang="fr-FR" sz="1800" kern="1200">
                          <a:solidFill>
                            <a:srgbClr val="000000"/>
                          </a:solidFill>
                          <a:effectLst/>
                          <a:latin typeface="Calibri" panose="020F0502020204030204" pitchFamily="34" charset="0"/>
                        </a:rPr>
                        <a:t>OS 1.1.2</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0" i="0" kern="1200">
                          <a:solidFill>
                            <a:srgbClr val="000000"/>
                          </a:solidFill>
                          <a:effectLst/>
                          <a:latin typeface="Calibri"/>
                        </a:rPr>
                        <a:t>388 438.00 €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13</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0" i="0" kern="1200" baseline="0">
                          <a:solidFill>
                            <a:srgbClr val="000000"/>
                          </a:solidFill>
                          <a:effectLst/>
                          <a:latin typeface="Calibri"/>
                        </a:rPr>
                        <a:t>144 270.42 €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13</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lvl="0" algn="ctr">
                        <a:buNone/>
                      </a:pPr>
                      <a:r>
                        <a:rPr lang="fr-FR" sz="1800" b="0" i="0" u="none" strike="noStrike" kern="1200" baseline="0" noProof="0">
                          <a:solidFill>
                            <a:srgbClr val="000000"/>
                          </a:solidFill>
                          <a:effectLst/>
                          <a:latin typeface="Calibri"/>
                          <a:ea typeface="Calibri"/>
                          <a:cs typeface="Calibri"/>
                        </a:rPr>
                        <a:t>144 270.42 €</a:t>
                      </a:r>
                      <a:endParaRPr lang="fr-FR" u="none" strike="noStrike" noProof="0">
                        <a:latin typeface="Calibri"/>
                        <a:ea typeface="Calibri"/>
                        <a:cs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0</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22830410"/>
                  </a:ext>
                </a:extLst>
              </a:tr>
              <a:tr h="381281">
                <a:tc>
                  <a:txBody>
                    <a:bodyPr/>
                    <a:lstStyle/>
                    <a:p>
                      <a:pPr marL="0" algn="l" rtl="0" eaLnBrk="1" latinLnBrk="0" hangingPunct="1">
                        <a:buNone/>
                      </a:pPr>
                      <a:r>
                        <a:rPr lang="fr-FR" sz="1800" kern="1200">
                          <a:solidFill>
                            <a:srgbClr val="000000"/>
                          </a:solidFill>
                          <a:effectLst/>
                          <a:latin typeface="Calibri" panose="020F0502020204030204" pitchFamily="34" charset="0"/>
                        </a:rPr>
                        <a:t>OS 1.2</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0" i="0" kern="1200">
                          <a:solidFill>
                            <a:srgbClr val="000000"/>
                          </a:solidFill>
                          <a:effectLst/>
                          <a:latin typeface="Calibri"/>
                        </a:rPr>
                        <a:t>350 000.00€</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42</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0" i="0" kern="1200" baseline="0">
                          <a:solidFill>
                            <a:srgbClr val="000000"/>
                          </a:solidFill>
                          <a:effectLst/>
                          <a:latin typeface="Calibri"/>
                        </a:rPr>
                        <a:t>299 335.55 €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15</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121 003.06 €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15</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91 398.86 €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710554731"/>
                  </a:ext>
                </a:extLst>
              </a:tr>
              <a:tr h="381281">
                <a:tc>
                  <a:txBody>
                    <a:bodyPr/>
                    <a:lstStyle/>
                    <a:p>
                      <a:pPr marL="0" algn="l" rtl="0" eaLnBrk="1" latinLnBrk="0" hangingPunct="1">
                        <a:buNone/>
                      </a:pPr>
                      <a:r>
                        <a:rPr lang="fr-FR" sz="1800" kern="1200">
                          <a:solidFill>
                            <a:srgbClr val="000000"/>
                          </a:solidFill>
                          <a:effectLst/>
                          <a:latin typeface="Calibri" panose="020F0502020204030204" pitchFamily="34" charset="0"/>
                        </a:rPr>
                        <a:t>OS 1.6</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0" i="0" kern="1200">
                          <a:solidFill>
                            <a:srgbClr val="000000"/>
                          </a:solidFill>
                          <a:effectLst/>
                          <a:latin typeface="Calibri"/>
                        </a:rPr>
                        <a:t>700 000.00 €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0</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0</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0</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buNone/>
                      </a:pP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79082944"/>
                  </a:ext>
                </a:extLst>
              </a:tr>
              <a:tr h="381281">
                <a:tc>
                  <a:txBody>
                    <a:bodyPr/>
                    <a:lstStyle/>
                    <a:p>
                      <a:pPr marL="0" algn="l" rtl="0" eaLnBrk="1" latinLnBrk="0" hangingPunct="1">
                        <a:buNone/>
                      </a:pPr>
                      <a:r>
                        <a:rPr lang="fr-FR" sz="1800" kern="1200">
                          <a:solidFill>
                            <a:srgbClr val="000000"/>
                          </a:solidFill>
                          <a:effectLst/>
                          <a:latin typeface="Calibri" panose="020F0502020204030204" pitchFamily="34" charset="0"/>
                        </a:rPr>
                        <a:t>OS 2.1</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0" i="0" kern="1200" baseline="0">
                          <a:solidFill>
                            <a:srgbClr val="000000"/>
                          </a:solidFill>
                          <a:effectLst/>
                          <a:latin typeface="Calibri"/>
                        </a:rPr>
                        <a:t>2 400 000.00€</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4</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0" i="0" kern="1200" baseline="0">
                          <a:solidFill>
                            <a:srgbClr val="000000"/>
                          </a:solidFill>
                          <a:effectLst/>
                          <a:latin typeface="Calibri"/>
                        </a:rPr>
                        <a:t>1 497 889.98€</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1</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157 838.61 €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2</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663 783.65 €</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739875834"/>
                  </a:ext>
                </a:extLst>
              </a:tr>
              <a:tr h="381281">
                <a:tc>
                  <a:txBody>
                    <a:bodyPr/>
                    <a:lstStyle/>
                    <a:p>
                      <a:pPr marL="0" algn="l" rtl="0" eaLnBrk="1" latinLnBrk="0" hangingPunct="1">
                        <a:buNone/>
                      </a:pPr>
                      <a:r>
                        <a:rPr lang="fr-FR" sz="1800" kern="1200">
                          <a:solidFill>
                            <a:srgbClr val="000000"/>
                          </a:solidFill>
                          <a:effectLst/>
                          <a:latin typeface="Calibri" panose="020F0502020204030204" pitchFamily="34" charset="0"/>
                        </a:rPr>
                        <a:t>OS 2.2</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0" i="0" kern="1200" baseline="0">
                          <a:solidFill>
                            <a:srgbClr val="000000"/>
                          </a:solidFill>
                          <a:effectLst/>
                          <a:latin typeface="Calibri" panose="020F0502020204030204" pitchFamily="34" charset="0"/>
                        </a:rPr>
                        <a:t>700 000.00€ </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11</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0" i="0" kern="1200" baseline="0">
                          <a:solidFill>
                            <a:srgbClr val="000000"/>
                          </a:solidFill>
                          <a:effectLst/>
                          <a:latin typeface="Calibri"/>
                        </a:rPr>
                        <a:t>1 761 926.56 €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902 655.98 €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340 803.36 €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530387303"/>
                  </a:ext>
                </a:extLst>
              </a:tr>
              <a:tr h="811759">
                <a:tc>
                  <a:txBody>
                    <a:bodyPr/>
                    <a:lstStyle/>
                    <a:p>
                      <a:pPr marL="0" algn="l" rtl="0" eaLnBrk="1" latinLnBrk="0" hangingPunct="1">
                        <a:buNone/>
                      </a:pPr>
                      <a:r>
                        <a:rPr lang="fr-FR" sz="1800" b="1" kern="1200">
                          <a:solidFill>
                            <a:srgbClr val="000000"/>
                          </a:solidFill>
                          <a:effectLst/>
                          <a:latin typeface="Calibri" panose="020F0502020204030204" pitchFamily="34" charset="0"/>
                        </a:rPr>
                        <a:t>TOTAL</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1" i="0" kern="1200" baseline="0">
                          <a:solidFill>
                            <a:srgbClr val="000000"/>
                          </a:solidFill>
                          <a:effectLst/>
                          <a:latin typeface="Calibri"/>
                        </a:rPr>
                        <a:t>9 429 004,04 €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1" kern="1200">
                          <a:solidFill>
                            <a:srgbClr val="000000"/>
                          </a:solidFill>
                          <a:effectLst/>
                          <a:latin typeface="Calibri"/>
                        </a:rPr>
                        <a:t>93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1" kern="1200">
                          <a:solidFill>
                            <a:srgbClr val="000000"/>
                          </a:solidFill>
                          <a:effectLst/>
                          <a:latin typeface="Calibri"/>
                        </a:rPr>
                        <a:t>7 831 045.76 € UE</a:t>
                      </a:r>
                      <a:endParaRPr lang="fr-FR">
                        <a:effectLst/>
                        <a:latin typeface="Calibri"/>
                      </a:endParaRPr>
                    </a:p>
                    <a:p>
                      <a:pPr marL="0" algn="ctr" rtl="0" eaLnBrk="1" latinLnBrk="0" hangingPunct="1">
                        <a:buNone/>
                      </a:pPr>
                      <a:r>
                        <a:rPr lang="fr-FR" sz="1800" kern="1200">
                          <a:solidFill>
                            <a:srgbClr val="000000"/>
                          </a:solidFill>
                          <a:effectLst/>
                          <a:latin typeface="Calibri"/>
                        </a:rPr>
                        <a:t>soit 51.76 %</a:t>
                      </a:r>
                      <a:endParaRPr lang="fr-FR">
                        <a:effectLst/>
                        <a:latin typeface="Calibri"/>
                      </a:endParaRPr>
                    </a:p>
                    <a:p>
                      <a:pPr marL="0" algn="ctr" rtl="0" eaLnBrk="1" latinLnBrk="0" hangingPunct="1">
                        <a:buNone/>
                      </a:pPr>
                      <a:r>
                        <a:rPr lang="fr-FR" sz="1800" kern="1200">
                          <a:solidFill>
                            <a:srgbClr val="000000"/>
                          </a:solidFill>
                          <a:effectLst/>
                          <a:latin typeface="Calibri" panose="020F0502020204030204" pitchFamily="34" charset="0"/>
                        </a:rPr>
                        <a:t>de la maquette</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1" kern="1200">
                          <a:solidFill>
                            <a:srgbClr val="000000"/>
                          </a:solidFill>
                          <a:effectLst/>
                          <a:latin typeface="Calibri"/>
                        </a:rPr>
                        <a:t>42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1" kern="1200">
                          <a:solidFill>
                            <a:srgbClr val="000000"/>
                          </a:solidFill>
                          <a:effectLst/>
                          <a:latin typeface="Calibri"/>
                        </a:rPr>
                        <a:t>1 471 441.10 €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1" kern="1200">
                          <a:solidFill>
                            <a:srgbClr val="000000"/>
                          </a:solidFill>
                          <a:effectLst/>
                          <a:latin typeface="Calibri"/>
                        </a:rPr>
                        <a:t>32</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b="1" kern="1200" baseline="0">
                          <a:solidFill>
                            <a:srgbClr val="000000"/>
                          </a:solidFill>
                          <a:effectLst/>
                          <a:latin typeface="Calibri"/>
                        </a:rPr>
                        <a:t>5 300 371.13 €</a:t>
                      </a:r>
                      <a:endParaRPr lang="fr-FR">
                        <a:effectLst/>
                        <a:latin typeface="Calibri"/>
                      </a:endParaRPr>
                    </a:p>
                    <a:p>
                      <a:pPr marL="0" algn="ctr" rtl="0" eaLnBrk="1" latinLnBrk="0" hangingPunct="1">
                        <a:buNone/>
                      </a:pPr>
                      <a:r>
                        <a:rPr lang="fr-FR" sz="1800" kern="1200" baseline="0">
                          <a:solidFill>
                            <a:srgbClr val="000000"/>
                          </a:solidFill>
                          <a:effectLst/>
                          <a:latin typeface="Calibri"/>
                        </a:rPr>
                        <a:t>35.03 %</a:t>
                      </a:r>
                      <a:endParaRPr lang="fr-FR">
                        <a:effectLst/>
                        <a:latin typeface="Calibri"/>
                      </a:endParaRPr>
                    </a:p>
                    <a:p>
                      <a:pPr marL="0" algn="ctr" rtl="0" eaLnBrk="1" latinLnBrk="0" hangingPunct="1">
                        <a:buNone/>
                      </a:pPr>
                      <a:r>
                        <a:rPr lang="fr-FR" sz="1800" kern="1200" baseline="0">
                          <a:solidFill>
                            <a:srgbClr val="000000"/>
                          </a:solidFill>
                          <a:effectLst/>
                          <a:latin typeface="Calibri" panose="020F0502020204030204" pitchFamily="34" charset="0"/>
                        </a:rPr>
                        <a:t>de la maquette</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674625514"/>
                  </a:ext>
                </a:extLst>
              </a:tr>
            </a:tbl>
          </a:graphicData>
        </a:graphic>
      </p:graphicFrame>
      <p:sp>
        <p:nvSpPr>
          <p:cNvPr id="5" name="ZoneTexte 4">
            <a:extLst>
              <a:ext uri="{FF2B5EF4-FFF2-40B4-BE49-F238E27FC236}">
                <a16:creationId xmlns:a16="http://schemas.microsoft.com/office/drawing/2014/main" id="{65EA9140-ADAA-1B02-861D-314350F72D0E}"/>
              </a:ext>
            </a:extLst>
          </p:cNvPr>
          <p:cNvSpPr txBox="1"/>
          <p:nvPr/>
        </p:nvSpPr>
        <p:spPr>
          <a:xfrm>
            <a:off x="1563077" y="6213231"/>
            <a:ext cx="86653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228600"/>
            <a:r>
              <a:rPr lang="en-US"/>
              <a:t>  </a:t>
            </a:r>
            <a:r>
              <a:rPr lang="en-US" b="1"/>
              <a:t>19</a:t>
            </a:r>
            <a:r>
              <a:rPr lang="en-US"/>
              <a:t> dossiers </a:t>
            </a:r>
            <a:r>
              <a:rPr lang="en-US" err="1"/>
              <a:t>ont</a:t>
            </a:r>
            <a:r>
              <a:rPr lang="en-US"/>
              <a:t> </a:t>
            </a:r>
            <a:r>
              <a:rPr lang="en-US" err="1"/>
              <a:t>été</a:t>
            </a:r>
            <a:r>
              <a:rPr lang="en-US"/>
              <a:t> soit </a:t>
            </a:r>
            <a:r>
              <a:rPr lang="en-US" err="1"/>
              <a:t>abandonnés</a:t>
            </a:r>
            <a:r>
              <a:rPr lang="en-US"/>
              <a:t>, </a:t>
            </a:r>
            <a:r>
              <a:rPr lang="en-US" err="1"/>
              <a:t>retirés</a:t>
            </a:r>
            <a:r>
              <a:rPr lang="en-US"/>
              <a:t> </a:t>
            </a:r>
            <a:r>
              <a:rPr lang="en-US" err="1"/>
              <a:t>ou</a:t>
            </a:r>
            <a:r>
              <a:rPr lang="en-US"/>
              <a:t> </a:t>
            </a:r>
            <a:r>
              <a:rPr lang="en-US" err="1"/>
              <a:t>rejetés</a:t>
            </a:r>
            <a:r>
              <a:rPr lang="en-US"/>
              <a:t> pour </a:t>
            </a:r>
            <a:r>
              <a:rPr lang="en-US" b="1"/>
              <a:t>1 334 952.42€</a:t>
            </a:r>
            <a:r>
              <a:rPr lang="en-US"/>
              <a:t>.</a:t>
            </a:r>
          </a:p>
          <a:p>
            <a:pPr algn="ctr"/>
            <a:endParaRPr lang="fr-FR"/>
          </a:p>
        </p:txBody>
      </p:sp>
    </p:spTree>
    <p:extLst>
      <p:ext uri="{BB962C8B-B14F-4D97-AF65-F5344CB8AC3E}">
        <p14:creationId xmlns:p14="http://schemas.microsoft.com/office/powerpoint/2010/main" val="1313817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FE66D4AE-786D-39DC-7908-E7287C7E6BCB}"/>
              </a:ext>
            </a:extLst>
          </p:cNvPr>
          <p:cNvGraphicFramePr/>
          <p:nvPr>
            <p:extLst>
              <p:ext uri="{D42A27DB-BD31-4B8C-83A1-F6EECF244321}">
                <p14:modId xmlns:p14="http://schemas.microsoft.com/office/powerpoint/2010/main" val="4246015589"/>
              </p:ext>
            </p:extLst>
          </p:nvPr>
        </p:nvGraphicFramePr>
        <p:xfrm>
          <a:off x="1661583" y="467783"/>
          <a:ext cx="9368944" cy="5911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3790088"/>
      </p:ext>
    </p:extLst>
  </p:cSld>
  <p:clrMapOvr>
    <a:masterClrMapping/>
  </p:clrMapOvr>
  <p:extLst>
    <p:ext uri="{6950BFC3-D8DA-4A85-94F7-54DA5524770B}">
      <p188:commentRel xmlns:p188="http://schemas.microsoft.com/office/powerpoint/2018/8/main" xmlns="" r:id="rId7"/>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1EB64D1-45D0-7CA5-6522-73E9E4FB3D73}"/>
              </a:ext>
            </a:extLst>
          </p:cNvPr>
          <p:cNvSpPr txBox="1"/>
          <p:nvPr/>
        </p:nvSpPr>
        <p:spPr>
          <a:xfrm>
            <a:off x="1360364" y="191314"/>
            <a:ext cx="947208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a:ea typeface="Calibri"/>
                <a:cs typeface="Calibri"/>
              </a:rPr>
              <a:t>AVANCEMENT DE LA CONSOMMATION</a:t>
            </a:r>
          </a:p>
          <a:p>
            <a:r>
              <a:rPr lang="fr-FR" b="1">
                <a:ea typeface="Calibri"/>
                <a:cs typeface="Calibri"/>
              </a:rPr>
              <a:t>Au 20 mai 2026</a:t>
            </a:r>
          </a:p>
        </p:txBody>
      </p:sp>
      <p:pic>
        <p:nvPicPr>
          <p:cNvPr id="6" name="Image 5" descr="Une image contenant texte, Police, capture d’écran, Graphique&#10;&#10;Le contenu généré par l’IA peut être incorrect.">
            <a:extLst>
              <a:ext uri="{FF2B5EF4-FFF2-40B4-BE49-F238E27FC236}">
                <a16:creationId xmlns:a16="http://schemas.microsoft.com/office/drawing/2014/main" id="{A1945E85-F45F-AB4B-4052-1460AB240B2A}"/>
              </a:ext>
            </a:extLst>
          </p:cNvPr>
          <p:cNvPicPr>
            <a:picLocks noChangeAspect="1"/>
          </p:cNvPicPr>
          <p:nvPr/>
        </p:nvPicPr>
        <p:blipFill>
          <a:blip r:embed="rId2"/>
          <a:stretch>
            <a:fillRect/>
          </a:stretch>
        </p:blipFill>
        <p:spPr>
          <a:xfrm>
            <a:off x="3315311" y="586518"/>
            <a:ext cx="5551610" cy="976192"/>
          </a:xfrm>
          <a:prstGeom prst="rect">
            <a:avLst/>
          </a:prstGeom>
        </p:spPr>
      </p:pic>
      <p:graphicFrame>
        <p:nvGraphicFramePr>
          <p:cNvPr id="8" name="Tableau 7">
            <a:extLst>
              <a:ext uri="{FF2B5EF4-FFF2-40B4-BE49-F238E27FC236}">
                <a16:creationId xmlns:a16="http://schemas.microsoft.com/office/drawing/2014/main" id="{DB73EC68-9059-0DE6-BD78-132C7C76D83A}"/>
              </a:ext>
            </a:extLst>
          </p:cNvPr>
          <p:cNvGraphicFramePr>
            <a:graphicFrameLocks noGrp="1"/>
          </p:cNvGraphicFramePr>
          <p:nvPr>
            <p:extLst>
              <p:ext uri="{D42A27DB-BD31-4B8C-83A1-F6EECF244321}">
                <p14:modId xmlns:p14="http://schemas.microsoft.com/office/powerpoint/2010/main" val="2512411275"/>
              </p:ext>
            </p:extLst>
          </p:nvPr>
        </p:nvGraphicFramePr>
        <p:xfrm>
          <a:off x="1251114" y="1562686"/>
          <a:ext cx="5456324" cy="1460411"/>
        </p:xfrm>
        <a:graphic>
          <a:graphicData uri="http://schemas.openxmlformats.org/drawingml/2006/table">
            <a:tbl>
              <a:tblPr firstRow="1" bandRow="1">
                <a:tableStyleId>{5C22544A-7EE6-4342-B048-85BDC9FD1C3A}</a:tableStyleId>
              </a:tblPr>
              <a:tblGrid>
                <a:gridCol w="838411">
                  <a:extLst>
                    <a:ext uri="{9D8B030D-6E8A-4147-A177-3AD203B41FA5}">
                      <a16:colId xmlns:a16="http://schemas.microsoft.com/office/drawing/2014/main" val="3350859305"/>
                    </a:ext>
                  </a:extLst>
                </a:gridCol>
                <a:gridCol w="1735652">
                  <a:extLst>
                    <a:ext uri="{9D8B030D-6E8A-4147-A177-3AD203B41FA5}">
                      <a16:colId xmlns:a16="http://schemas.microsoft.com/office/drawing/2014/main" val="3456166394"/>
                    </a:ext>
                  </a:extLst>
                </a:gridCol>
                <a:gridCol w="917574">
                  <a:extLst>
                    <a:ext uri="{9D8B030D-6E8A-4147-A177-3AD203B41FA5}">
                      <a16:colId xmlns:a16="http://schemas.microsoft.com/office/drawing/2014/main" val="3897212740"/>
                    </a:ext>
                  </a:extLst>
                </a:gridCol>
                <a:gridCol w="1964687">
                  <a:extLst>
                    <a:ext uri="{9D8B030D-6E8A-4147-A177-3AD203B41FA5}">
                      <a16:colId xmlns:a16="http://schemas.microsoft.com/office/drawing/2014/main" val="4241712570"/>
                    </a:ext>
                  </a:extLst>
                </a:gridCol>
              </a:tblGrid>
              <a:tr h="622471">
                <a:tc gridSpan="2">
                  <a:txBody>
                    <a:bodyPr/>
                    <a:lstStyle/>
                    <a:p>
                      <a:pPr marL="0" algn="ctr" rtl="0" eaLnBrk="1" latinLnBrk="0" hangingPunct="1">
                        <a:buNone/>
                      </a:pPr>
                      <a:r>
                        <a:rPr lang="fr-FR" sz="1800" b="1" kern="1200">
                          <a:solidFill>
                            <a:schemeClr val="tx1"/>
                          </a:solidFill>
                          <a:effectLst/>
                          <a:latin typeface="Calibri"/>
                        </a:rPr>
                        <a:t>DEPOSEES SUR E SYNERGIE</a:t>
                      </a:r>
                      <a:endParaRPr lang="fr-FR">
                        <a:solidFill>
                          <a:schemeClr val="tx1"/>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fr-FR"/>
                    </a:p>
                  </a:txBody>
                  <a:tcPr/>
                </a:tc>
                <a:tc gridSpan="2">
                  <a:txBody>
                    <a:bodyPr/>
                    <a:lstStyle/>
                    <a:p>
                      <a:pPr marL="0" algn="ctr" rtl="0" eaLnBrk="1" latinLnBrk="0" hangingPunct="1">
                        <a:buNone/>
                      </a:pPr>
                      <a:r>
                        <a:rPr lang="fr-FR" sz="1800" b="1" kern="1200">
                          <a:solidFill>
                            <a:schemeClr val="tx1"/>
                          </a:solidFill>
                          <a:effectLst/>
                          <a:latin typeface="Calibri"/>
                        </a:rPr>
                        <a:t>CERTIFIE</a:t>
                      </a:r>
                      <a:endParaRPr lang="fr-FR">
                        <a:solidFill>
                          <a:schemeClr val="tx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403377053"/>
                  </a:ext>
                </a:extLst>
              </a:tr>
              <a:tr h="418970">
                <a:tc>
                  <a:txBody>
                    <a:bodyPr/>
                    <a:lstStyle/>
                    <a:p>
                      <a:pPr marL="0" algn="ctr" rtl="0" eaLnBrk="1" latinLnBrk="0" hangingPunct="1">
                        <a:buNone/>
                      </a:pPr>
                      <a:r>
                        <a:rPr lang="fr-FR" sz="1800" kern="1200">
                          <a:solidFill>
                            <a:srgbClr val="000000"/>
                          </a:solidFill>
                          <a:effectLst/>
                          <a:latin typeface="Calibri" panose="020F0502020204030204" pitchFamily="34" charset="0"/>
                        </a:rPr>
                        <a:t>DDP</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COUT TOTAL</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DDP</a:t>
                      </a:r>
                      <a:endParaRPr lang="fr-FR">
                        <a:effectLst/>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buNone/>
                      </a:pPr>
                      <a:r>
                        <a:rPr lang="fr-FR" sz="1800" kern="1200">
                          <a:solidFill>
                            <a:srgbClr val="000000"/>
                          </a:solidFill>
                          <a:effectLst/>
                          <a:latin typeface="Calibri"/>
                        </a:rPr>
                        <a:t>MONTANT</a:t>
                      </a:r>
                      <a:r>
                        <a:rPr lang="fr-FR" sz="1800" kern="1200" baseline="0">
                          <a:solidFill>
                            <a:srgbClr val="000000"/>
                          </a:solidFill>
                          <a:effectLst/>
                          <a:latin typeface="Calibri"/>
                        </a:rPr>
                        <a:t> </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84875759"/>
                  </a:ext>
                </a:extLst>
              </a:tr>
              <a:tr h="418970">
                <a:tc>
                  <a:txBody>
                    <a:bodyPr/>
                    <a:lstStyle/>
                    <a:p>
                      <a:pPr marL="0" algn="ctr" rtl="0" eaLnBrk="1" latinLnBrk="0" hangingPunct="1">
                        <a:buNone/>
                      </a:pPr>
                      <a:r>
                        <a:rPr lang="fr-FR" sz="1800" kern="1200">
                          <a:solidFill>
                            <a:srgbClr val="000000"/>
                          </a:solidFill>
                          <a:effectLst/>
                          <a:latin typeface="Calibri"/>
                        </a:rPr>
                        <a:t>283</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3 489 444 €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270</a:t>
                      </a:r>
                      <a:endParaRPr lang="fr-FR">
                        <a:effectLst/>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marL="0" algn="ctr" rtl="0" eaLnBrk="1" latinLnBrk="0" hangingPunct="1">
                        <a:buNone/>
                      </a:pPr>
                      <a:r>
                        <a:rPr lang="fr-FR" sz="1800" kern="1200">
                          <a:solidFill>
                            <a:schemeClr val="tx1"/>
                          </a:solidFill>
                          <a:effectLst/>
                          <a:latin typeface="Calibri"/>
                        </a:rPr>
                        <a:t>2 999 904 €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354713470"/>
                  </a:ext>
                </a:extLst>
              </a:tr>
            </a:tbl>
          </a:graphicData>
        </a:graphic>
      </p:graphicFrame>
      <p:graphicFrame>
        <p:nvGraphicFramePr>
          <p:cNvPr id="10" name="Tableau 9">
            <a:extLst>
              <a:ext uri="{FF2B5EF4-FFF2-40B4-BE49-F238E27FC236}">
                <a16:creationId xmlns:a16="http://schemas.microsoft.com/office/drawing/2014/main" id="{C22E64A6-301A-DBCB-F8A4-4FAC68719ABF}"/>
              </a:ext>
            </a:extLst>
          </p:cNvPr>
          <p:cNvGraphicFramePr>
            <a:graphicFrameLocks noGrp="1"/>
          </p:cNvGraphicFramePr>
          <p:nvPr>
            <p:extLst>
              <p:ext uri="{D42A27DB-BD31-4B8C-83A1-F6EECF244321}">
                <p14:modId xmlns:p14="http://schemas.microsoft.com/office/powerpoint/2010/main" val="4248194229"/>
              </p:ext>
            </p:extLst>
          </p:nvPr>
        </p:nvGraphicFramePr>
        <p:xfrm>
          <a:off x="5785338" y="3129796"/>
          <a:ext cx="914400" cy="370459"/>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3662668180"/>
                    </a:ext>
                  </a:extLst>
                </a:gridCol>
              </a:tblGrid>
              <a:tr h="370459">
                <a:tc>
                  <a:txBody>
                    <a:bodyPr/>
                    <a:lstStyle/>
                    <a:p>
                      <a:pPr marL="0" algn="ctr" rtl="0" eaLnBrk="1" latinLnBrk="0" hangingPunct="1">
                        <a:buNone/>
                      </a:pPr>
                      <a:r>
                        <a:rPr lang="fr-FR" sz="1800" b="1" kern="1200">
                          <a:solidFill>
                            <a:schemeClr val="tx1"/>
                          </a:solidFill>
                          <a:effectLst/>
                          <a:latin typeface="Calibri"/>
                        </a:rPr>
                        <a:t>DONT</a:t>
                      </a:r>
                      <a:endParaRPr lang="fr-FR">
                        <a:solidFill>
                          <a:schemeClr val="tx1"/>
                        </a:solidFill>
                        <a:effectLst/>
                        <a:latin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2465429893"/>
                  </a:ext>
                </a:extLst>
              </a:tr>
            </a:tbl>
          </a:graphicData>
        </a:graphic>
      </p:graphicFrame>
      <p:graphicFrame>
        <p:nvGraphicFramePr>
          <p:cNvPr id="12" name="Tableau 11">
            <a:extLst>
              <a:ext uri="{FF2B5EF4-FFF2-40B4-BE49-F238E27FC236}">
                <a16:creationId xmlns:a16="http://schemas.microsoft.com/office/drawing/2014/main" id="{47A9C5D2-B096-F98A-B67A-253A800ADE1A}"/>
              </a:ext>
            </a:extLst>
          </p:cNvPr>
          <p:cNvGraphicFramePr>
            <a:graphicFrameLocks noGrp="1"/>
          </p:cNvGraphicFramePr>
          <p:nvPr>
            <p:extLst>
              <p:ext uri="{D42A27DB-BD31-4B8C-83A1-F6EECF244321}">
                <p14:modId xmlns:p14="http://schemas.microsoft.com/office/powerpoint/2010/main" val="1557566364"/>
              </p:ext>
            </p:extLst>
          </p:nvPr>
        </p:nvGraphicFramePr>
        <p:xfrm>
          <a:off x="5153757" y="3501645"/>
          <a:ext cx="5690044" cy="1502776"/>
        </p:xfrm>
        <a:graphic>
          <a:graphicData uri="http://schemas.openxmlformats.org/drawingml/2006/table">
            <a:tbl>
              <a:tblPr firstRow="1" bandRow="1">
                <a:tableStyleId>{5C22544A-7EE6-4342-B048-85BDC9FD1C3A}</a:tableStyleId>
              </a:tblPr>
              <a:tblGrid>
                <a:gridCol w="1425874">
                  <a:extLst>
                    <a:ext uri="{9D8B030D-6E8A-4147-A177-3AD203B41FA5}">
                      <a16:colId xmlns:a16="http://schemas.microsoft.com/office/drawing/2014/main" val="2608572864"/>
                    </a:ext>
                  </a:extLst>
                </a:gridCol>
                <a:gridCol w="1358943">
                  <a:extLst>
                    <a:ext uri="{9D8B030D-6E8A-4147-A177-3AD203B41FA5}">
                      <a16:colId xmlns:a16="http://schemas.microsoft.com/office/drawing/2014/main" val="2126259903"/>
                    </a:ext>
                  </a:extLst>
                </a:gridCol>
                <a:gridCol w="1479353">
                  <a:extLst>
                    <a:ext uri="{9D8B030D-6E8A-4147-A177-3AD203B41FA5}">
                      <a16:colId xmlns:a16="http://schemas.microsoft.com/office/drawing/2014/main" val="3851645603"/>
                    </a:ext>
                  </a:extLst>
                </a:gridCol>
                <a:gridCol w="1425874">
                  <a:extLst>
                    <a:ext uri="{9D8B030D-6E8A-4147-A177-3AD203B41FA5}">
                      <a16:colId xmlns:a16="http://schemas.microsoft.com/office/drawing/2014/main" val="3277769754"/>
                    </a:ext>
                  </a:extLst>
                </a:gridCol>
              </a:tblGrid>
              <a:tr h="431124">
                <a:tc gridSpan="2">
                  <a:txBody>
                    <a:bodyPr/>
                    <a:lstStyle/>
                    <a:p>
                      <a:pPr marL="0" algn="ctr" rtl="0" eaLnBrk="1" latinLnBrk="0" hangingPunct="1">
                        <a:buNone/>
                      </a:pPr>
                      <a:r>
                        <a:rPr lang="fr-FR" sz="1800" b="1" kern="1200">
                          <a:solidFill>
                            <a:schemeClr val="tx1"/>
                          </a:solidFill>
                          <a:effectLst/>
                          <a:latin typeface="Calibri"/>
                        </a:rPr>
                        <a:t>PAYE</a:t>
                      </a:r>
                      <a:endParaRPr lang="fr-FR" b="1">
                        <a:solidFill>
                          <a:schemeClr val="tx1"/>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fr-FR"/>
                    </a:p>
                  </a:txBody>
                  <a:tcPr/>
                </a:tc>
                <a:tc gridSpan="2">
                  <a:txBody>
                    <a:bodyPr/>
                    <a:lstStyle/>
                    <a:p>
                      <a:pPr marL="0" algn="ctr" rtl="0" eaLnBrk="1" latinLnBrk="0" hangingPunct="1">
                        <a:buNone/>
                      </a:pPr>
                      <a:r>
                        <a:rPr lang="fr-FR" sz="1800" b="1" kern="1200">
                          <a:solidFill>
                            <a:schemeClr val="tx1"/>
                          </a:solidFill>
                          <a:effectLst/>
                          <a:latin typeface="Calibri"/>
                        </a:rPr>
                        <a:t>EN COURS DE PAIEMENT</a:t>
                      </a:r>
                      <a:endParaRPr lang="fr-FR" b="1">
                        <a:solidFill>
                          <a:schemeClr val="tx1"/>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fr-FR"/>
                    </a:p>
                  </a:txBody>
                  <a:tcPr/>
                </a:tc>
                <a:extLst>
                  <a:ext uri="{0D108BD9-81ED-4DB2-BD59-A6C34878D82A}">
                    <a16:rowId xmlns:a16="http://schemas.microsoft.com/office/drawing/2014/main" val="1594180405"/>
                  </a:ext>
                </a:extLst>
              </a:tr>
              <a:tr h="640528">
                <a:tc>
                  <a:txBody>
                    <a:bodyPr/>
                    <a:lstStyle/>
                    <a:p>
                      <a:pPr marL="0" algn="ctr" rtl="0" eaLnBrk="1" latinLnBrk="0" hangingPunct="1">
                        <a:buNone/>
                      </a:pPr>
                      <a:r>
                        <a:rPr lang="fr-FR" sz="1800" kern="1200">
                          <a:solidFill>
                            <a:srgbClr val="000000"/>
                          </a:solidFill>
                          <a:effectLst/>
                          <a:latin typeface="Calibri" panose="020F0502020204030204" pitchFamily="34" charset="0"/>
                        </a:rPr>
                        <a:t>DDP</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MONTANT</a:t>
                      </a:r>
                      <a:r>
                        <a:rPr lang="fr-FR" sz="1800" kern="1200" baseline="0">
                          <a:solidFill>
                            <a:srgbClr val="000000"/>
                          </a:solidFill>
                          <a:effectLst/>
                          <a:latin typeface="Calibri"/>
                        </a:rPr>
                        <a:t> UE</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DDP</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MONTANT UE</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244810736"/>
                  </a:ext>
                </a:extLst>
              </a:tr>
              <a:tr h="431124">
                <a:tc>
                  <a:txBody>
                    <a:bodyPr/>
                    <a:lstStyle/>
                    <a:p>
                      <a:pPr marL="0" algn="ctr" rtl="0" eaLnBrk="1" latinLnBrk="0" hangingPunct="1">
                        <a:buNone/>
                      </a:pPr>
                      <a:r>
                        <a:rPr lang="fr-FR" sz="1800" kern="1200">
                          <a:solidFill>
                            <a:srgbClr val="000000"/>
                          </a:solidFill>
                          <a:effectLst/>
                          <a:latin typeface="Calibri"/>
                        </a:rPr>
                        <a:t>207</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1 876 392 €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17</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baseline="0">
                          <a:solidFill>
                            <a:srgbClr val="000000"/>
                          </a:solidFill>
                          <a:effectLst/>
                          <a:latin typeface="Calibri"/>
                        </a:rPr>
                        <a:t>171 080 €</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44392603"/>
                  </a:ext>
                </a:extLst>
              </a:tr>
            </a:tbl>
          </a:graphicData>
        </a:graphic>
      </p:graphicFrame>
      <p:graphicFrame>
        <p:nvGraphicFramePr>
          <p:cNvPr id="7" name="Tableau 6">
            <a:extLst>
              <a:ext uri="{FF2B5EF4-FFF2-40B4-BE49-F238E27FC236}">
                <a16:creationId xmlns:a16="http://schemas.microsoft.com/office/drawing/2014/main" id="{7D060D0F-73B2-C240-338B-9B62717AE636}"/>
              </a:ext>
            </a:extLst>
          </p:cNvPr>
          <p:cNvGraphicFramePr>
            <a:graphicFrameLocks noGrp="1"/>
          </p:cNvGraphicFramePr>
          <p:nvPr>
            <p:extLst>
              <p:ext uri="{D42A27DB-BD31-4B8C-83A1-F6EECF244321}">
                <p14:modId xmlns:p14="http://schemas.microsoft.com/office/powerpoint/2010/main" val="2974918019"/>
              </p:ext>
            </p:extLst>
          </p:nvPr>
        </p:nvGraphicFramePr>
        <p:xfrm>
          <a:off x="1640416" y="5121519"/>
          <a:ext cx="5873735" cy="1590081"/>
        </p:xfrm>
        <a:graphic>
          <a:graphicData uri="http://schemas.openxmlformats.org/drawingml/2006/table">
            <a:tbl>
              <a:tblPr firstRow="1" bandRow="1">
                <a:tableStyleId>{5C22544A-7EE6-4342-B048-85BDC9FD1C3A}</a:tableStyleId>
              </a:tblPr>
              <a:tblGrid>
                <a:gridCol w="624415">
                  <a:extLst>
                    <a:ext uri="{9D8B030D-6E8A-4147-A177-3AD203B41FA5}">
                      <a16:colId xmlns:a16="http://schemas.microsoft.com/office/drawing/2014/main" val="3350859305"/>
                    </a:ext>
                  </a:extLst>
                </a:gridCol>
                <a:gridCol w="1269997">
                  <a:extLst>
                    <a:ext uri="{9D8B030D-6E8A-4147-A177-3AD203B41FA5}">
                      <a16:colId xmlns:a16="http://schemas.microsoft.com/office/drawing/2014/main" val="3456166394"/>
                    </a:ext>
                  </a:extLst>
                </a:gridCol>
                <a:gridCol w="634999">
                  <a:extLst>
                    <a:ext uri="{9D8B030D-6E8A-4147-A177-3AD203B41FA5}">
                      <a16:colId xmlns:a16="http://schemas.microsoft.com/office/drawing/2014/main" val="3897212740"/>
                    </a:ext>
                  </a:extLst>
                </a:gridCol>
                <a:gridCol w="1227661">
                  <a:extLst>
                    <a:ext uri="{9D8B030D-6E8A-4147-A177-3AD203B41FA5}">
                      <a16:colId xmlns:a16="http://schemas.microsoft.com/office/drawing/2014/main" val="4241712570"/>
                    </a:ext>
                  </a:extLst>
                </a:gridCol>
                <a:gridCol w="878415">
                  <a:extLst>
                    <a:ext uri="{9D8B030D-6E8A-4147-A177-3AD203B41FA5}">
                      <a16:colId xmlns:a16="http://schemas.microsoft.com/office/drawing/2014/main" val="157282208"/>
                    </a:ext>
                  </a:extLst>
                </a:gridCol>
                <a:gridCol w="1238248">
                  <a:extLst>
                    <a:ext uri="{9D8B030D-6E8A-4147-A177-3AD203B41FA5}">
                      <a16:colId xmlns:a16="http://schemas.microsoft.com/office/drawing/2014/main" val="231329991"/>
                    </a:ext>
                  </a:extLst>
                </a:gridCol>
              </a:tblGrid>
              <a:tr h="622471">
                <a:tc gridSpan="2">
                  <a:txBody>
                    <a:bodyPr/>
                    <a:lstStyle/>
                    <a:p>
                      <a:pPr marL="0" algn="ctr" rtl="0" eaLnBrk="1" latinLnBrk="0" hangingPunct="1">
                        <a:buNone/>
                      </a:pPr>
                      <a:r>
                        <a:rPr lang="fr-FR" sz="1800" b="1" kern="1200">
                          <a:solidFill>
                            <a:schemeClr val="tx1"/>
                          </a:solidFill>
                          <a:effectLst/>
                          <a:latin typeface="Calibri"/>
                        </a:rPr>
                        <a:t>PROGRAMME UE</a:t>
                      </a:r>
                      <a:endParaRPr lang="fr-FR" sz="1800" b="1" kern="1200" dirty="0">
                        <a:solidFill>
                          <a:schemeClr val="tx1"/>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fr-FR"/>
                    </a:p>
                  </a:txBody>
                  <a:tcPr/>
                </a:tc>
                <a:tc gridSpan="2">
                  <a:txBody>
                    <a:bodyPr/>
                    <a:lstStyle/>
                    <a:p>
                      <a:pPr marL="0" algn="ctr" rtl="0" eaLnBrk="1" latinLnBrk="0" hangingPunct="1">
                        <a:buNone/>
                      </a:pPr>
                      <a:r>
                        <a:rPr lang="fr-FR" sz="1800" b="1" kern="1200">
                          <a:solidFill>
                            <a:schemeClr val="tx1"/>
                          </a:solidFill>
                          <a:effectLst/>
                          <a:latin typeface="Calibri"/>
                        </a:rPr>
                        <a:t>CERTIFIE UE</a:t>
                      </a:r>
                      <a:endParaRPr lang="fr-FR">
                        <a:solidFill>
                          <a:schemeClr val="tx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hMerge="1">
                  <a:txBody>
                    <a:bodyPr/>
                    <a:lstStyle/>
                    <a:p>
                      <a:endParaRPr lang="fr-FR"/>
                    </a:p>
                  </a:txBody>
                  <a:tcPr/>
                </a:tc>
                <a:tc gridSpan="2">
                  <a:txBody>
                    <a:bodyPr/>
                    <a:lstStyle/>
                    <a:p>
                      <a:pPr marL="0" lvl="0" algn="ctr">
                        <a:buNone/>
                      </a:pPr>
                      <a:r>
                        <a:rPr lang="fr-FR" sz="1800" b="1" kern="1200">
                          <a:solidFill>
                            <a:schemeClr val="tx1"/>
                          </a:solidFill>
                          <a:effectLst/>
                          <a:latin typeface="Calibri"/>
                        </a:rPr>
                        <a:t>PAYE UE</a:t>
                      </a:r>
                      <a:endParaRPr lang="fr-FR" sz="1800" b="1" kern="1200" dirty="0">
                        <a:solidFill>
                          <a:schemeClr val="tx1"/>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fr-F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03377053"/>
                  </a:ext>
                </a:extLst>
              </a:tr>
              <a:tr h="418970">
                <a:tc>
                  <a:txBody>
                    <a:bodyPr/>
                    <a:lstStyle/>
                    <a:p>
                      <a:pPr marL="0" algn="ctr" rtl="0" eaLnBrk="1" latinLnBrk="0" hangingPunct="1">
                        <a:buNone/>
                      </a:pPr>
                      <a:r>
                        <a:rPr lang="fr-FR" sz="1800" kern="1200">
                          <a:solidFill>
                            <a:srgbClr val="000000"/>
                          </a:solidFill>
                          <a:effectLst/>
                          <a:latin typeface="Calibri"/>
                        </a:rPr>
                        <a:t>325</a:t>
                      </a:r>
                      <a:endParaRPr lang="fr-FR" sz="1800" kern="1200" dirty="0">
                        <a:solidFill>
                          <a:srgbClr val="000000"/>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6 818 946,26</a:t>
                      </a:r>
                      <a:endParaRPr lang="fr-FR" sz="1800" kern="1200" dirty="0">
                        <a:solidFill>
                          <a:srgbClr val="000000"/>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270</a:t>
                      </a:r>
                      <a:endParaRPr lang="fr-FR" sz="1800" kern="1200"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a:buNone/>
                      </a:pPr>
                      <a:r>
                        <a:rPr lang="fr-FR" sz="1800" b="0" i="0" u="none" strike="noStrike" kern="1200" baseline="0" noProof="0">
                          <a:solidFill>
                            <a:schemeClr val="tx1"/>
                          </a:solidFill>
                          <a:effectLst/>
                          <a:latin typeface="Calibri"/>
                          <a:ea typeface="Calibri"/>
                          <a:cs typeface="Calibri"/>
                        </a:rPr>
                        <a:t>2 999 904 €</a:t>
                      </a:r>
                      <a:endParaRPr lang="fr-F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marL="0" lvl="0" algn="ctr">
                        <a:buNone/>
                      </a:pPr>
                      <a:r>
                        <a:rPr lang="fr-FR" sz="1800" kern="1200" baseline="0">
                          <a:solidFill>
                            <a:srgbClr val="000000"/>
                          </a:solidFill>
                          <a:effectLst/>
                          <a:latin typeface="Calibri"/>
                        </a:rPr>
                        <a:t>207</a:t>
                      </a:r>
                      <a:endParaRPr lang="fr-FR" sz="1800" kern="1200" baseline="0" dirty="0">
                        <a:solidFill>
                          <a:srgbClr val="000000"/>
                        </a:solidFill>
                        <a:effectLst/>
                        <a:latin typeface="Calibri"/>
                      </a:endParaRP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marL="0" lvl="0" algn="ctr">
                        <a:buNone/>
                      </a:pPr>
                      <a:r>
                        <a:rPr lang="fr-FR" sz="1800" b="0" i="0" u="none" strike="noStrike" kern="1200" baseline="0" noProof="0">
                          <a:solidFill>
                            <a:srgbClr val="000000"/>
                          </a:solidFill>
                          <a:effectLst/>
                          <a:latin typeface="Calibri"/>
                          <a:ea typeface="Calibri"/>
                          <a:cs typeface="Calibri"/>
                        </a:rPr>
                        <a:t>1 876 392 €</a:t>
                      </a:r>
                      <a:endParaRPr lang="fr-F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84875759"/>
                  </a:ext>
                </a:extLst>
              </a:tr>
              <a:tr h="391583">
                <a:tc gridSpan="2">
                  <a:txBody>
                    <a:bodyPr/>
                    <a:lstStyle/>
                    <a:p>
                      <a:pPr marL="0" algn="ctr" rtl="0" eaLnBrk="1" latinLnBrk="0" hangingPunct="1">
                        <a:buNone/>
                      </a:pPr>
                      <a:r>
                        <a:rPr lang="fr-FR" sz="1800" kern="1200">
                          <a:solidFill>
                            <a:srgbClr val="000000"/>
                          </a:solidFill>
                          <a:effectLst/>
                          <a:latin typeface="Calibri"/>
                        </a:rPr>
                        <a:t>45.07% de la maquette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fr-F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gridSpan="2">
                  <a:txBody>
                    <a:bodyPr/>
                    <a:lstStyle/>
                    <a:p>
                      <a:pPr marL="0" algn="ctr" rtl="0" eaLnBrk="1" latinLnBrk="0" hangingPunct="1">
                        <a:buNone/>
                      </a:pPr>
                      <a:r>
                        <a:rPr lang="fr-FR" sz="1800" kern="1200">
                          <a:solidFill>
                            <a:srgbClr val="000000"/>
                          </a:solidFill>
                          <a:effectLst/>
                          <a:latin typeface="Calibri"/>
                        </a:rPr>
                        <a:t>19.82% de la maquette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hMerge="1">
                  <a:txBody>
                    <a:bodyPr/>
                    <a:lstStyle/>
                    <a:p>
                      <a:endParaRPr lang="fr-F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gridSpan="2">
                  <a:txBody>
                    <a:bodyPr/>
                    <a:lstStyle/>
                    <a:p>
                      <a:pPr marL="0" lvl="0" algn="ctr">
                        <a:buNone/>
                      </a:pPr>
                      <a:r>
                        <a:rPr lang="fr-FR" sz="1800" kern="1200">
                          <a:solidFill>
                            <a:schemeClr val="tx1"/>
                          </a:solidFill>
                          <a:effectLst/>
                          <a:latin typeface="Calibri"/>
                        </a:rPr>
                        <a:t>12.40% de la maquette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fr-F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354713470"/>
                  </a:ext>
                </a:extLst>
              </a:tr>
            </a:tbl>
          </a:graphicData>
        </a:graphic>
      </p:graphicFrame>
    </p:spTree>
    <p:extLst>
      <p:ext uri="{BB962C8B-B14F-4D97-AF65-F5344CB8AC3E}">
        <p14:creationId xmlns:p14="http://schemas.microsoft.com/office/powerpoint/2010/main" val="240360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733D9C66-C34B-7E8B-61FE-0009BEC1367E}"/>
              </a:ext>
            </a:extLst>
          </p:cNvPr>
          <p:cNvSpPr/>
          <p:nvPr/>
        </p:nvSpPr>
        <p:spPr>
          <a:xfrm>
            <a:off x="1266743" y="756301"/>
            <a:ext cx="2116667" cy="15875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ea typeface="Calibri"/>
                <a:cs typeface="Calibri"/>
              </a:rPr>
              <a:t>6 031 853 €</a:t>
            </a:r>
          </a:p>
          <a:p>
            <a:pPr algn="ctr"/>
            <a:r>
              <a:rPr lang="fr-FR">
                <a:ea typeface="Calibri"/>
                <a:cs typeface="Calibri"/>
              </a:rPr>
              <a:t>de paiements</a:t>
            </a:r>
          </a:p>
        </p:txBody>
      </p:sp>
      <p:sp>
        <p:nvSpPr>
          <p:cNvPr id="7" name="Rectangle : coins arrondis 6">
            <a:extLst>
              <a:ext uri="{FF2B5EF4-FFF2-40B4-BE49-F238E27FC236}">
                <a16:creationId xmlns:a16="http://schemas.microsoft.com/office/drawing/2014/main" id="{1B8F9AD6-4821-74C3-2B65-BF7AF7F009BE}"/>
              </a:ext>
            </a:extLst>
          </p:cNvPr>
          <p:cNvSpPr/>
          <p:nvPr/>
        </p:nvSpPr>
        <p:spPr>
          <a:xfrm>
            <a:off x="3657762" y="1478410"/>
            <a:ext cx="2148417" cy="15028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ea typeface="Calibri"/>
                <a:cs typeface="Calibri"/>
              </a:rPr>
              <a:t>1 876 392.33 €</a:t>
            </a:r>
          </a:p>
          <a:p>
            <a:pPr algn="ctr"/>
            <a:r>
              <a:rPr lang="fr-FR">
                <a:ea typeface="Calibri"/>
                <a:cs typeface="Calibri"/>
              </a:rPr>
              <a:t>de paiements effectués</a:t>
            </a:r>
          </a:p>
        </p:txBody>
      </p:sp>
      <p:sp>
        <p:nvSpPr>
          <p:cNvPr id="8" name="Rectangle : coins arrondis 7">
            <a:extLst>
              <a:ext uri="{FF2B5EF4-FFF2-40B4-BE49-F238E27FC236}">
                <a16:creationId xmlns:a16="http://schemas.microsoft.com/office/drawing/2014/main" id="{2F7A5707-F73E-2705-C9D5-B0429AF26318}"/>
              </a:ext>
            </a:extLst>
          </p:cNvPr>
          <p:cNvSpPr/>
          <p:nvPr/>
        </p:nvSpPr>
        <p:spPr>
          <a:xfrm>
            <a:off x="6234396" y="2232268"/>
            <a:ext cx="2032000" cy="14075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ea typeface="Calibri"/>
                <a:cs typeface="Calibri"/>
              </a:rPr>
              <a:t>Reste à justifier</a:t>
            </a:r>
          </a:p>
          <a:p>
            <a:pPr algn="ctr"/>
            <a:r>
              <a:rPr lang="fr-FR">
                <a:ea typeface="Calibri"/>
                <a:cs typeface="Calibri"/>
              </a:rPr>
              <a:t>4 155 460.67€ au 31/12/2026</a:t>
            </a:r>
          </a:p>
        </p:txBody>
      </p:sp>
      <p:sp>
        <p:nvSpPr>
          <p:cNvPr id="4" name="ZoneTexte 3">
            <a:extLst>
              <a:ext uri="{FF2B5EF4-FFF2-40B4-BE49-F238E27FC236}">
                <a16:creationId xmlns:a16="http://schemas.microsoft.com/office/drawing/2014/main" id="{E1026A5B-1ACD-56C7-9C43-18ECE162F5E1}"/>
              </a:ext>
            </a:extLst>
          </p:cNvPr>
          <p:cNvSpPr txBox="1"/>
          <p:nvPr/>
        </p:nvSpPr>
        <p:spPr>
          <a:xfrm>
            <a:off x="1111250" y="304474"/>
            <a:ext cx="66992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a:ea typeface="Calibri"/>
                <a:cs typeface="Calibri"/>
              </a:rPr>
              <a:t>OBJECTIFS DO 2026</a:t>
            </a:r>
            <a:endParaRPr lang="fr-FR" sz="2400" b="1"/>
          </a:p>
        </p:txBody>
      </p:sp>
      <p:sp>
        <p:nvSpPr>
          <p:cNvPr id="5" name="ZoneTexte 1">
            <a:extLst>
              <a:ext uri="{FF2B5EF4-FFF2-40B4-BE49-F238E27FC236}">
                <a16:creationId xmlns:a16="http://schemas.microsoft.com/office/drawing/2014/main" id="{E3CFC2AF-1AAC-F7A7-B0FF-19FC6E11EC07}"/>
              </a:ext>
            </a:extLst>
          </p:cNvPr>
          <p:cNvSpPr txBox="1"/>
          <p:nvPr/>
        </p:nvSpPr>
        <p:spPr>
          <a:xfrm>
            <a:off x="1111250" y="3966307"/>
            <a:ext cx="669925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b="1">
                <a:ea typeface="Calibri"/>
                <a:cs typeface="Calibri"/>
              </a:rPr>
              <a:t>OBJECTIFS DE PERFORMANCE 2026</a:t>
            </a:r>
            <a:endParaRPr lang="fr-FR" sz="2400" b="1"/>
          </a:p>
        </p:txBody>
      </p:sp>
      <p:sp>
        <p:nvSpPr>
          <p:cNvPr id="9" name="ZoneTexte 2">
            <a:extLst>
              <a:ext uri="{FF2B5EF4-FFF2-40B4-BE49-F238E27FC236}">
                <a16:creationId xmlns:a16="http://schemas.microsoft.com/office/drawing/2014/main" id="{A903DC55-2BE2-C6D5-6DDC-8A525BBCE53C}"/>
              </a:ext>
            </a:extLst>
          </p:cNvPr>
          <p:cNvSpPr txBox="1"/>
          <p:nvPr/>
        </p:nvSpPr>
        <p:spPr>
          <a:xfrm>
            <a:off x="1269999" y="4889500"/>
            <a:ext cx="9472083"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fr-FR">
                <a:ea typeface="Calibri"/>
                <a:cs typeface="Calibri"/>
              </a:rPr>
              <a:t>Taux de programmation et d'engagement non communiqués à ce jour par l'AG</a:t>
            </a:r>
          </a:p>
          <a:p>
            <a:pPr marL="285750" indent="-285750">
              <a:buFont typeface="Arial"/>
              <a:buChar char="•"/>
            </a:pPr>
            <a:r>
              <a:rPr lang="fr-FR" dirty="0">
                <a:ea typeface="Calibri"/>
                <a:cs typeface="Calibri"/>
              </a:rPr>
              <a:t>En attente de validation </a:t>
            </a:r>
            <a:r>
              <a:rPr lang="fr-FR" dirty="0" err="1">
                <a:ea typeface="Calibri"/>
                <a:cs typeface="Calibri"/>
              </a:rPr>
              <a:t>remaquettage</a:t>
            </a:r>
            <a:r>
              <a:rPr lang="fr-FR" dirty="0">
                <a:ea typeface="Calibri"/>
                <a:cs typeface="Calibri"/>
              </a:rPr>
              <a:t> courant 2026</a:t>
            </a:r>
          </a:p>
        </p:txBody>
      </p:sp>
    </p:spTree>
    <p:extLst>
      <p:ext uri="{BB962C8B-B14F-4D97-AF65-F5344CB8AC3E}">
        <p14:creationId xmlns:p14="http://schemas.microsoft.com/office/powerpoint/2010/main" val="199583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773C90D-DFB7-B6B2-4213-F4A57C614D50}"/>
              </a:ext>
            </a:extLst>
          </p:cNvPr>
          <p:cNvSpPr txBox="1"/>
          <p:nvPr/>
        </p:nvSpPr>
        <p:spPr>
          <a:xfrm>
            <a:off x="1628206" y="2829821"/>
            <a:ext cx="975946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5400" b="1">
                <a:solidFill>
                  <a:srgbClr val="0C3B92"/>
                </a:solidFill>
                <a:latin typeface="Corbel,Bold"/>
                <a:ea typeface="+mj-ea"/>
                <a:cs typeface="+mj-cs"/>
              </a:rPr>
              <a:t>Les enjeux pour la Martinique et pour la bonne consommation de l'enveloppe FEAMPA</a:t>
            </a:r>
            <a:endParaRPr lang="fr-FR"/>
          </a:p>
          <a:p>
            <a:pPr algn="ctr"/>
            <a:endParaRPr lang="fr-FR"/>
          </a:p>
        </p:txBody>
      </p:sp>
    </p:spTree>
    <p:extLst>
      <p:ext uri="{BB962C8B-B14F-4D97-AF65-F5344CB8AC3E}">
        <p14:creationId xmlns:p14="http://schemas.microsoft.com/office/powerpoint/2010/main" val="125154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014D1-1913-F746-0C77-D5E85B62A0D0}"/>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F264F44-5E0B-A656-D8C4-6CE0319BBA4C}"/>
              </a:ext>
            </a:extLst>
          </p:cNvPr>
          <p:cNvSpPr/>
          <p:nvPr/>
        </p:nvSpPr>
        <p:spPr>
          <a:xfrm>
            <a:off x="1188464" y="227766"/>
            <a:ext cx="5106232" cy="11458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2400">
                <a:ea typeface="Calibri"/>
                <a:cs typeface="Calibri"/>
              </a:rPr>
              <a:t>Renouvellement de la flotte de pêche</a:t>
            </a:r>
          </a:p>
        </p:txBody>
      </p:sp>
      <p:sp>
        <p:nvSpPr>
          <p:cNvPr id="5" name="ZoneTexte 4">
            <a:extLst>
              <a:ext uri="{FF2B5EF4-FFF2-40B4-BE49-F238E27FC236}">
                <a16:creationId xmlns:a16="http://schemas.microsoft.com/office/drawing/2014/main" id="{06FB8161-810C-BDDF-98E5-323DCD78B2BD}"/>
              </a:ext>
            </a:extLst>
          </p:cNvPr>
          <p:cNvSpPr txBox="1"/>
          <p:nvPr/>
        </p:nvSpPr>
        <p:spPr>
          <a:xfrm>
            <a:off x="1427409" y="1876976"/>
            <a:ext cx="100183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ea typeface="Calibri"/>
                <a:cs typeface="Calibri"/>
              </a:rPr>
              <a:t>Tous les segments en Martinique sont à l'équilibre :</a:t>
            </a:r>
          </a:p>
          <a:p>
            <a:pPr marL="285750" indent="-285750">
              <a:buFont typeface="Arial"/>
              <a:buChar char="•"/>
            </a:pPr>
            <a:endParaRPr lang="fr-FR">
              <a:ea typeface="Calibri"/>
              <a:cs typeface="Calibri"/>
            </a:endParaRPr>
          </a:p>
          <a:p>
            <a:pPr marL="285750" indent="-285750">
              <a:buFont typeface="Arial"/>
              <a:buChar char="•"/>
            </a:pPr>
            <a:endParaRPr lang="fr-FR">
              <a:ea typeface="Calibri"/>
              <a:cs typeface="Calibri"/>
            </a:endParaRPr>
          </a:p>
        </p:txBody>
      </p:sp>
      <p:graphicFrame>
        <p:nvGraphicFramePr>
          <p:cNvPr id="4" name="Tableau 3">
            <a:extLst>
              <a:ext uri="{FF2B5EF4-FFF2-40B4-BE49-F238E27FC236}">
                <a16:creationId xmlns:a16="http://schemas.microsoft.com/office/drawing/2014/main" id="{DA7009FB-7FE2-AF20-DB76-D8D09E2DCF58}"/>
              </a:ext>
            </a:extLst>
          </p:cNvPr>
          <p:cNvGraphicFramePr>
            <a:graphicFrameLocks noGrp="1"/>
          </p:cNvGraphicFramePr>
          <p:nvPr>
            <p:extLst>
              <p:ext uri="{D42A27DB-BD31-4B8C-83A1-F6EECF244321}">
                <p14:modId xmlns:p14="http://schemas.microsoft.com/office/powerpoint/2010/main" val="2859950720"/>
              </p:ext>
            </p:extLst>
          </p:nvPr>
        </p:nvGraphicFramePr>
        <p:xfrm>
          <a:off x="987380" y="2468450"/>
          <a:ext cx="11157357" cy="4401578"/>
        </p:xfrm>
        <a:graphic>
          <a:graphicData uri="http://schemas.openxmlformats.org/drawingml/2006/table">
            <a:tbl>
              <a:tblPr bandRow="1">
                <a:tableStyleId>{5C22544A-7EE6-4342-B048-85BDC9FD1C3A}</a:tableStyleId>
              </a:tblPr>
              <a:tblGrid>
                <a:gridCol w="2434534">
                  <a:extLst>
                    <a:ext uri="{9D8B030D-6E8A-4147-A177-3AD203B41FA5}">
                      <a16:colId xmlns:a16="http://schemas.microsoft.com/office/drawing/2014/main" val="1355444242"/>
                    </a:ext>
                  </a:extLst>
                </a:gridCol>
                <a:gridCol w="6413499">
                  <a:extLst>
                    <a:ext uri="{9D8B030D-6E8A-4147-A177-3AD203B41FA5}">
                      <a16:colId xmlns:a16="http://schemas.microsoft.com/office/drawing/2014/main" val="1930723194"/>
                    </a:ext>
                  </a:extLst>
                </a:gridCol>
                <a:gridCol w="2309324">
                  <a:extLst>
                    <a:ext uri="{9D8B030D-6E8A-4147-A177-3AD203B41FA5}">
                      <a16:colId xmlns:a16="http://schemas.microsoft.com/office/drawing/2014/main" val="2288799470"/>
                    </a:ext>
                  </a:extLst>
                </a:gridCol>
              </a:tblGrid>
              <a:tr h="288279">
                <a:tc>
                  <a:txBody>
                    <a:bodyPr/>
                    <a:lstStyle/>
                    <a:p>
                      <a:pPr algn="ctr">
                        <a:buNone/>
                      </a:pPr>
                      <a:r>
                        <a:rPr lang="fr-FR" sz="1200">
                          <a:solidFill>
                            <a:srgbClr val="000000"/>
                          </a:solidFill>
                          <a:effectLst/>
                        </a:rPr>
                        <a:t>FRA OFR DFN0010 MQ</a:t>
                      </a:r>
                      <a:endParaRPr lang="fr-FR" sz="12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en-US" sz="1200" err="1">
                          <a:effectLst/>
                          <a:latin typeface="Arial"/>
                        </a:rPr>
                        <a:t>Fileyeurs</a:t>
                      </a:r>
                      <a:r>
                        <a:rPr lang="en-US" sz="1200">
                          <a:effectLst/>
                          <a:latin typeface="Arial"/>
                        </a:rPr>
                        <a:t> de </a:t>
                      </a:r>
                      <a:r>
                        <a:rPr lang="fr-FR" sz="1200">
                          <a:effectLst/>
                          <a:latin typeface="Arial"/>
                        </a:rPr>
                        <a:t>moins</a:t>
                      </a:r>
                      <a:r>
                        <a:rPr lang="en-US" sz="1200">
                          <a:effectLst/>
                          <a:latin typeface="Arial"/>
                        </a:rPr>
                        <a:t> de 10 m</a:t>
                      </a:r>
                      <a:endParaRPr lang="fr-FR" sz="1200">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b="1">
                          <a:solidFill>
                            <a:srgbClr val="00B050"/>
                          </a:solidFill>
                          <a:effectLst/>
                          <a:latin typeface="Arial"/>
                        </a:rPr>
                        <a:t>A l’équilibre</a:t>
                      </a:r>
                      <a:endParaRPr lang="fr-FR" sz="1200">
                        <a:solidFill>
                          <a:srgbClr val="00B05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2700124"/>
                  </a:ext>
                </a:extLst>
              </a:tr>
              <a:tr h="288279">
                <a:tc>
                  <a:txBody>
                    <a:bodyPr/>
                    <a:lstStyle/>
                    <a:p>
                      <a:pPr algn="ctr">
                        <a:lnSpc>
                          <a:spcPct val="110000"/>
                        </a:lnSpc>
                        <a:buNone/>
                      </a:pPr>
                      <a:r>
                        <a:rPr lang="fr-FR" sz="1200">
                          <a:effectLst/>
                          <a:latin typeface="Arial"/>
                        </a:rPr>
                        <a:t>FRA OM PGP1012 MQ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buNone/>
                      </a:pPr>
                      <a:r>
                        <a:rPr lang="fr-FR" sz="1200">
                          <a:effectLst/>
                          <a:latin typeface="Arial"/>
                        </a:rPr>
                        <a:t>Divers engins dormants seulement de 10 à 12 m (mélange de nasses, filets, lignes etc.)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0000"/>
                        </a:lnSpc>
                        <a:buNone/>
                      </a:pPr>
                      <a:r>
                        <a:rPr lang="fr-FR" sz="1200" b="1">
                          <a:solidFill>
                            <a:srgbClr val="00B050"/>
                          </a:solidFill>
                          <a:effectLst/>
                          <a:latin typeface="Arial"/>
                        </a:rPr>
                        <a:t>A l’équilibre</a:t>
                      </a:r>
                      <a:endParaRPr lang="fr-FR" sz="1200">
                        <a:solidFill>
                          <a:srgbClr val="00B05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4589619"/>
                  </a:ext>
                </a:extLst>
              </a:tr>
              <a:tr h="288279">
                <a:tc>
                  <a:txBody>
                    <a:bodyPr/>
                    <a:lstStyle/>
                    <a:p>
                      <a:pPr algn="ctr">
                        <a:buNone/>
                      </a:pPr>
                      <a:r>
                        <a:rPr lang="fr-FR" sz="1200">
                          <a:solidFill>
                            <a:srgbClr val="000000"/>
                          </a:solidFill>
                          <a:effectLst/>
                        </a:rPr>
                        <a:t>FRA OFR FPO0010 MQ</a:t>
                      </a:r>
                      <a:endParaRPr lang="fr-FR" sz="12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a:effectLst/>
                          <a:latin typeface="Arial"/>
                        </a:rPr>
                        <a:t>Caseyeurs de moins de 10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b="1">
                          <a:solidFill>
                            <a:srgbClr val="00B050"/>
                          </a:solidFill>
                          <a:effectLst/>
                          <a:latin typeface="Arial"/>
                        </a:rPr>
                        <a:t>A l’équilibre</a:t>
                      </a:r>
                      <a:endParaRPr lang="fr-FR" sz="1200">
                        <a:solidFill>
                          <a:srgbClr val="00B05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2810460"/>
                  </a:ext>
                </a:extLst>
              </a:tr>
              <a:tr h="288279">
                <a:tc>
                  <a:txBody>
                    <a:bodyPr/>
                    <a:lstStyle/>
                    <a:p>
                      <a:pPr algn="ctr">
                        <a:lnSpc>
                          <a:spcPct val="110000"/>
                        </a:lnSpc>
                        <a:buNone/>
                      </a:pPr>
                      <a:r>
                        <a:rPr lang="en-US" sz="1200">
                          <a:effectLst/>
                          <a:latin typeface="Arial"/>
                        </a:rPr>
                        <a:t>FRA OFR FPO1218 MQ</a:t>
                      </a:r>
                      <a:endParaRPr lang="fr-FR" sz="1200">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a:effectLst/>
                          <a:latin typeface="Arial"/>
                        </a:rPr>
                        <a:t>Caseyeurs de 12 à 18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b="1">
                          <a:solidFill>
                            <a:srgbClr val="00B050"/>
                          </a:solidFill>
                          <a:effectLst/>
                          <a:latin typeface="Arial"/>
                        </a:rPr>
                        <a:t>A l’équilibre</a:t>
                      </a:r>
                      <a:endParaRPr lang="fr-FR" sz="1200">
                        <a:solidFill>
                          <a:srgbClr val="00B05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1435876"/>
                  </a:ext>
                </a:extLst>
              </a:tr>
              <a:tr h="288279">
                <a:tc>
                  <a:txBody>
                    <a:bodyPr/>
                    <a:lstStyle/>
                    <a:p>
                      <a:pPr algn="ctr">
                        <a:lnSpc>
                          <a:spcPct val="110000"/>
                        </a:lnSpc>
                        <a:buNone/>
                      </a:pPr>
                      <a:r>
                        <a:rPr lang="en-US" sz="1200">
                          <a:effectLst/>
                          <a:latin typeface="Arial"/>
                        </a:rPr>
                        <a:t>FRA OFR FPO1824 MQ</a:t>
                      </a:r>
                      <a:endParaRPr lang="fr-FR" sz="1200">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a:effectLst/>
                          <a:latin typeface="Arial"/>
                        </a:rPr>
                        <a:t>Caseyeurs de 18 à 24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b="1">
                          <a:solidFill>
                            <a:srgbClr val="00B050"/>
                          </a:solidFill>
                          <a:effectLst/>
                          <a:latin typeface="Arial"/>
                        </a:rPr>
                        <a:t>A l’équilibre</a:t>
                      </a:r>
                      <a:endParaRPr lang="fr-FR" sz="1200">
                        <a:solidFill>
                          <a:srgbClr val="00B05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087829"/>
                  </a:ext>
                </a:extLst>
              </a:tr>
              <a:tr h="288279">
                <a:tc>
                  <a:txBody>
                    <a:bodyPr/>
                    <a:lstStyle/>
                    <a:p>
                      <a:pPr algn="ctr">
                        <a:buNone/>
                      </a:pPr>
                      <a:r>
                        <a:rPr lang="fr-FR" sz="1200">
                          <a:solidFill>
                            <a:srgbClr val="000000"/>
                          </a:solidFill>
                          <a:effectLst/>
                        </a:rPr>
                        <a:t>FRA OFR HOK0010 MQ</a:t>
                      </a:r>
                      <a:endParaRPr lang="fr-FR" sz="12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a:effectLst/>
                          <a:latin typeface="Arial"/>
                        </a:rPr>
                        <a:t>Ligneurs/ palangriers de moins de 10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b="1">
                          <a:solidFill>
                            <a:srgbClr val="00B050"/>
                          </a:solidFill>
                          <a:effectLst/>
                          <a:latin typeface="Arial"/>
                        </a:rPr>
                        <a:t>A l’équilibre</a:t>
                      </a:r>
                      <a:endParaRPr lang="fr-FR" sz="1200">
                        <a:solidFill>
                          <a:srgbClr val="00B05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1315393"/>
                  </a:ext>
                </a:extLst>
              </a:tr>
              <a:tr h="288279">
                <a:tc>
                  <a:txBody>
                    <a:bodyPr/>
                    <a:lstStyle/>
                    <a:p>
                      <a:pPr algn="ctr">
                        <a:buNone/>
                      </a:pPr>
                      <a:r>
                        <a:rPr lang="fr-FR" sz="1200">
                          <a:solidFill>
                            <a:srgbClr val="000000"/>
                          </a:solidFill>
                          <a:effectLst/>
                        </a:rPr>
                        <a:t>FRA OFR HOK1012 MQ</a:t>
                      </a:r>
                      <a:endParaRPr lang="fr-FR" sz="12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a:effectLst/>
                          <a:latin typeface="Arial"/>
                        </a:rPr>
                        <a:t>Ligneurs/ palangriers de 10 à 12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b="1">
                          <a:solidFill>
                            <a:srgbClr val="00B050"/>
                          </a:solidFill>
                          <a:effectLst/>
                          <a:latin typeface="Arial"/>
                        </a:rPr>
                        <a:t>A l’équilibre</a:t>
                      </a:r>
                      <a:endParaRPr lang="fr-FR" sz="1200">
                        <a:solidFill>
                          <a:srgbClr val="00B05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8295228"/>
                  </a:ext>
                </a:extLst>
              </a:tr>
              <a:tr h="288279">
                <a:tc>
                  <a:txBody>
                    <a:bodyPr/>
                    <a:lstStyle/>
                    <a:p>
                      <a:pPr algn="ctr">
                        <a:lnSpc>
                          <a:spcPct val="110000"/>
                        </a:lnSpc>
                        <a:buNone/>
                      </a:pPr>
                      <a:r>
                        <a:rPr lang="en-US" sz="1200">
                          <a:effectLst/>
                          <a:latin typeface="Arial"/>
                        </a:rPr>
                        <a:t>FRA OFR HOK1218 MQ</a:t>
                      </a:r>
                      <a:endParaRPr lang="fr-FR" sz="1200">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a:effectLst/>
                          <a:latin typeface="Arial"/>
                        </a:rPr>
                        <a:t>Ligneurs/ palangriers de 12 à 18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b="1">
                          <a:solidFill>
                            <a:srgbClr val="00B050"/>
                          </a:solidFill>
                          <a:effectLst/>
                          <a:latin typeface="Arial"/>
                        </a:rPr>
                        <a:t>A l’équilibre</a:t>
                      </a:r>
                      <a:endParaRPr lang="fr-FR" sz="1200">
                        <a:solidFill>
                          <a:srgbClr val="00B05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1968460"/>
                  </a:ext>
                </a:extLst>
              </a:tr>
              <a:tr h="454594">
                <a:tc>
                  <a:txBody>
                    <a:bodyPr/>
                    <a:lstStyle/>
                    <a:p>
                      <a:pPr algn="ctr">
                        <a:lnSpc>
                          <a:spcPct val="110000"/>
                        </a:lnSpc>
                        <a:buNone/>
                      </a:pPr>
                      <a:r>
                        <a:rPr lang="en-US" sz="1200">
                          <a:effectLst/>
                          <a:latin typeface="Arial"/>
                        </a:rPr>
                        <a:t>FRA OFR PGO0010 MQ</a:t>
                      </a:r>
                      <a:endParaRPr lang="fr-FR" sz="1200">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a:effectLst/>
                          <a:latin typeface="Arial"/>
                        </a:rPr>
                        <a:t>Engins dormants autres de moins de 10 m</a:t>
                      </a:r>
                    </a:p>
                    <a:p>
                      <a:pPr algn="ctr">
                        <a:lnSpc>
                          <a:spcPct val="110000"/>
                        </a:lnSpc>
                        <a:buNone/>
                      </a:pPr>
                      <a:r>
                        <a:rPr lang="fr-FR" sz="1200">
                          <a:effectLst/>
                          <a:latin typeface="Arial"/>
                        </a:rPr>
                        <a:t>(50 % de sennes de plage ou apnée et 50 % autres engins dormants)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b="1">
                          <a:solidFill>
                            <a:srgbClr val="00B050"/>
                          </a:solidFill>
                          <a:effectLst/>
                          <a:latin typeface="Arial"/>
                        </a:rPr>
                        <a:t>A l’équilibre</a:t>
                      </a:r>
                      <a:endParaRPr lang="fr-FR" sz="1200">
                        <a:solidFill>
                          <a:srgbClr val="00B05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0045407"/>
                  </a:ext>
                </a:extLst>
              </a:tr>
              <a:tr h="288279">
                <a:tc>
                  <a:txBody>
                    <a:bodyPr/>
                    <a:lstStyle/>
                    <a:p>
                      <a:pPr algn="ctr">
                        <a:lnSpc>
                          <a:spcPct val="110000"/>
                        </a:lnSpc>
                        <a:buNone/>
                      </a:pPr>
                      <a:r>
                        <a:rPr lang="en-US" sz="1200">
                          <a:effectLst/>
                          <a:latin typeface="Arial"/>
                        </a:rPr>
                        <a:t>FRA OFR PGP0010 MQ</a:t>
                      </a:r>
                      <a:endParaRPr lang="fr-FR" sz="1200">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a:effectLst/>
                          <a:latin typeface="Arial"/>
                        </a:rPr>
                        <a:t>Divers engins dormants seulement de moins de 10 m (mélange de nasses, filets, lignes etc.)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en-US" sz="1200" b="1">
                          <a:solidFill>
                            <a:srgbClr val="00B050"/>
                          </a:solidFill>
                          <a:effectLst/>
                          <a:latin typeface="Arial"/>
                        </a:rPr>
                        <a:t>A </a:t>
                      </a:r>
                      <a:r>
                        <a:rPr lang="en-US" sz="1200" b="1" err="1">
                          <a:solidFill>
                            <a:srgbClr val="00B050"/>
                          </a:solidFill>
                          <a:effectLst/>
                          <a:latin typeface="Arial"/>
                        </a:rPr>
                        <a:t>l’équilibre</a:t>
                      </a:r>
                      <a:endParaRPr lang="fr-FR" sz="1200" err="1">
                        <a:solidFill>
                          <a:srgbClr val="00B05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3823257"/>
                  </a:ext>
                </a:extLst>
              </a:tr>
              <a:tr h="288279">
                <a:tc>
                  <a:txBody>
                    <a:bodyPr/>
                    <a:lstStyle/>
                    <a:p>
                      <a:pPr algn="ctr">
                        <a:lnSpc>
                          <a:spcPct val="110000"/>
                        </a:lnSpc>
                        <a:buNone/>
                      </a:pPr>
                      <a:r>
                        <a:rPr lang="en-US" sz="1200">
                          <a:effectLst/>
                          <a:latin typeface="Arial"/>
                        </a:rPr>
                        <a:t>FRA OFR PS_0010 MQ</a:t>
                      </a:r>
                      <a:endParaRPr lang="fr-FR" sz="1200">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fr-FR" sz="1200">
                          <a:effectLst/>
                          <a:latin typeface="Arial"/>
                        </a:rPr>
                        <a:t>Senneurs de moins de 10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0000"/>
                        </a:lnSpc>
                        <a:buNone/>
                      </a:pPr>
                      <a:r>
                        <a:rPr lang="en-US" sz="1200" b="1">
                          <a:solidFill>
                            <a:srgbClr val="00B050"/>
                          </a:solidFill>
                          <a:effectLst/>
                          <a:latin typeface="Arial"/>
                        </a:rPr>
                        <a:t>A </a:t>
                      </a:r>
                      <a:r>
                        <a:rPr lang="en-US" sz="1200" b="1" err="1">
                          <a:solidFill>
                            <a:srgbClr val="00B050"/>
                          </a:solidFill>
                          <a:effectLst/>
                          <a:latin typeface="Arial"/>
                        </a:rPr>
                        <a:t>l’équilibre</a:t>
                      </a:r>
                      <a:endParaRPr lang="fr-FR" sz="1200" err="1">
                        <a:solidFill>
                          <a:srgbClr val="00B050"/>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0854539"/>
                  </a:ext>
                </a:extLst>
              </a:tr>
              <a:tr h="454594">
                <a:tc rowSpan="2">
                  <a:txBody>
                    <a:bodyPr/>
                    <a:lstStyle/>
                    <a:p>
                      <a:pPr algn="ctr">
                        <a:lnSpc>
                          <a:spcPct val="110000"/>
                        </a:lnSpc>
                        <a:buNone/>
                      </a:pPr>
                      <a:r>
                        <a:rPr lang="fr-FR" sz="800">
                          <a:effectLst/>
                          <a:latin typeface="Arial" panose="020B0604020202020204" pitchFamily="34" charset="0"/>
                        </a:rPr>
                        <a:t>Segment DCF</a:t>
                      </a:r>
                      <a:endParaRPr lang="fr-FR">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algn="ctr">
                        <a:lnSpc>
                          <a:spcPct val="110000"/>
                        </a:lnSpc>
                        <a:buNone/>
                      </a:pPr>
                      <a:r>
                        <a:rPr lang="fr-FR" sz="800">
                          <a:effectLst/>
                          <a:latin typeface="Arial" panose="020B0604020202020204" pitchFamily="34" charset="0"/>
                        </a:rPr>
                        <a:t>Types de navires</a:t>
                      </a:r>
                      <a:endParaRPr lang="fr-FR">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buNone/>
                      </a:pPr>
                      <a:endParaRPr lang="fr-FR" dirty="0">
                        <a:effectLst/>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85135126"/>
                  </a:ext>
                </a:extLst>
              </a:tr>
              <a:tr h="454594">
                <a:tc vMerge="1">
                  <a:txBody>
                    <a:bodyPr/>
                    <a:lstStyle/>
                    <a:p>
                      <a:endParaRPr lang="fr-FR"/>
                    </a:p>
                  </a:txBody>
                  <a:tcPr/>
                </a:tc>
                <a:tc vMerge="1">
                  <a:txBody>
                    <a:bodyPr/>
                    <a:lstStyle/>
                    <a:p>
                      <a:endParaRPr lang="fr-FR"/>
                    </a:p>
                  </a:txBody>
                  <a:tcPr/>
                </a:tc>
                <a:tc>
                  <a:txBody>
                    <a:bodyPr/>
                    <a:lstStyle/>
                    <a:p>
                      <a:pPr algn="ctr">
                        <a:buNone/>
                      </a:pPr>
                      <a:r>
                        <a:rPr lang="fr-FR" sz="2000" b="1" dirty="0">
                          <a:effectLst/>
                        </a:rPr>
                        <a:t>Prochain rapport en attente  : MAI 2026</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99010996"/>
                  </a:ext>
                </a:extLst>
              </a:tr>
            </a:tbl>
          </a:graphicData>
        </a:graphic>
      </p:graphicFrame>
    </p:spTree>
    <p:extLst>
      <p:ext uri="{BB962C8B-B14F-4D97-AF65-F5344CB8AC3E}">
        <p14:creationId xmlns:p14="http://schemas.microsoft.com/office/powerpoint/2010/main" val="102651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9EF6B-7D0E-8B59-69B5-717912D7CB08}"/>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6F1FCB-076C-755E-E8D5-F020200F3A32}"/>
              </a:ext>
            </a:extLst>
          </p:cNvPr>
          <p:cNvSpPr/>
          <p:nvPr/>
        </p:nvSpPr>
        <p:spPr>
          <a:xfrm>
            <a:off x="1188464" y="227766"/>
            <a:ext cx="10837329" cy="14892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2400">
                <a:ea typeface="Calibri"/>
                <a:cs typeface="Calibri"/>
              </a:rPr>
              <a:t>Simplification des procédures pour la mesure de compensation des surcoûts (OS 1.5)</a:t>
            </a:r>
          </a:p>
        </p:txBody>
      </p:sp>
      <p:sp>
        <p:nvSpPr>
          <p:cNvPr id="5" name="ZoneTexte 4">
            <a:extLst>
              <a:ext uri="{FF2B5EF4-FFF2-40B4-BE49-F238E27FC236}">
                <a16:creationId xmlns:a16="http://schemas.microsoft.com/office/drawing/2014/main" id="{E4E232B2-F466-27D3-693C-9130AC6DFE3A}"/>
              </a:ext>
            </a:extLst>
          </p:cNvPr>
          <p:cNvSpPr txBox="1"/>
          <p:nvPr/>
        </p:nvSpPr>
        <p:spPr>
          <a:xfrm>
            <a:off x="1191295" y="2048694"/>
            <a:ext cx="1031343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ea typeface="Calibri"/>
                <a:cs typeface="Calibri"/>
              </a:rPr>
              <a:t>2 mesures de simplification adoptées en CNS du 14/12/2025 :</a:t>
            </a:r>
          </a:p>
          <a:p>
            <a:endParaRPr lang="fr-FR">
              <a:ea typeface="Calibri"/>
              <a:cs typeface="Calibri"/>
            </a:endParaRPr>
          </a:p>
          <a:p>
            <a:pPr marL="285750" indent="-285750">
              <a:buFont typeface="Arial"/>
              <a:buChar char="•"/>
            </a:pPr>
            <a:r>
              <a:rPr lang="fr-FR">
                <a:ea typeface="Calibri"/>
                <a:cs typeface="Calibri"/>
              </a:rPr>
              <a:t>Dossier unique ​: demande d'aide = demande de paiement pour les demandes inferieur à 23 000 €</a:t>
            </a:r>
          </a:p>
          <a:p>
            <a:pPr marL="285750" indent="-285750">
              <a:buFont typeface="Arial"/>
              <a:buChar char="•"/>
            </a:pPr>
            <a:r>
              <a:rPr lang="fr-FR">
                <a:ea typeface="Calibri"/>
                <a:cs typeface="Calibri"/>
              </a:rPr>
              <a:t>Simplification du rapport d'instruction et du CSF</a:t>
            </a:r>
          </a:p>
          <a:p>
            <a:endParaRPr lang="fr-FR">
              <a:ea typeface="Calibri"/>
              <a:cs typeface="Calibri"/>
            </a:endParaRPr>
          </a:p>
          <a:p>
            <a:endParaRPr lang="fr-FR">
              <a:ea typeface="Calibri"/>
              <a:cs typeface="Calibri"/>
            </a:endParaRPr>
          </a:p>
          <a:p>
            <a:pPr marL="285750" indent="-285750">
              <a:buFont typeface="Arial"/>
              <a:buChar char="•"/>
            </a:pPr>
            <a:endParaRPr lang="fr-FR">
              <a:ea typeface="Calibri"/>
              <a:cs typeface="Calibri"/>
            </a:endParaRPr>
          </a:p>
          <a:p>
            <a:pPr marL="285750" indent="-285750">
              <a:buFont typeface="Arial"/>
              <a:buChar char="•"/>
            </a:pPr>
            <a:endParaRPr lang="fr-FR">
              <a:ea typeface="Calibri"/>
              <a:cs typeface="Calibri"/>
            </a:endParaRPr>
          </a:p>
        </p:txBody>
      </p:sp>
      <p:graphicFrame>
        <p:nvGraphicFramePr>
          <p:cNvPr id="2" name="Diagramme 1">
            <a:extLst>
              <a:ext uri="{FF2B5EF4-FFF2-40B4-BE49-F238E27FC236}">
                <a16:creationId xmlns:a16="http://schemas.microsoft.com/office/drawing/2014/main" id="{FEC5D998-E00B-32DA-A99C-C2FF40FBD430}"/>
              </a:ext>
            </a:extLst>
          </p:cNvPr>
          <p:cNvGraphicFramePr/>
          <p:nvPr>
            <p:extLst>
              <p:ext uri="{D42A27DB-BD31-4B8C-83A1-F6EECF244321}">
                <p14:modId xmlns:p14="http://schemas.microsoft.com/office/powerpoint/2010/main" val="4042855747"/>
              </p:ext>
            </p:extLst>
          </p:nvPr>
        </p:nvGraphicFramePr>
        <p:xfrm>
          <a:off x="980414" y="2795450"/>
          <a:ext cx="10743124" cy="4462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0230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069B2-6932-0F6E-EFAA-D5F19C0CB8DD}"/>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14B641D7-1D54-DB96-0776-18D9342EEA63}"/>
              </a:ext>
            </a:extLst>
          </p:cNvPr>
          <p:cNvSpPr/>
          <p:nvPr/>
        </p:nvSpPr>
        <p:spPr>
          <a:xfrm>
            <a:off x="1188464" y="227766"/>
            <a:ext cx="3872006" cy="14785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400">
                <a:ea typeface="Calibri"/>
                <a:cs typeface="Calibri"/>
              </a:rPr>
              <a:t>Révision des barèmes des coûts unitaires de la compensation des surcoûts </a:t>
            </a:r>
            <a:endParaRPr lang="fr-FR">
              <a:ea typeface="Calibri" panose="020F0502020204030204"/>
              <a:cs typeface="Calibri" panose="020F0502020204030204"/>
            </a:endParaRPr>
          </a:p>
        </p:txBody>
      </p:sp>
      <p:sp>
        <p:nvSpPr>
          <p:cNvPr id="5" name="ZoneTexte 4">
            <a:extLst>
              <a:ext uri="{FF2B5EF4-FFF2-40B4-BE49-F238E27FC236}">
                <a16:creationId xmlns:a16="http://schemas.microsoft.com/office/drawing/2014/main" id="{571BF726-DF36-4B55-55FE-4EAB820082CF}"/>
              </a:ext>
            </a:extLst>
          </p:cNvPr>
          <p:cNvSpPr txBox="1"/>
          <p:nvPr/>
        </p:nvSpPr>
        <p:spPr>
          <a:xfrm>
            <a:off x="1030310" y="2048694"/>
            <a:ext cx="427656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a:ea typeface="Calibri"/>
                <a:cs typeface="Calibri"/>
              </a:rPr>
              <a:t>Aucune révision depuis l'élaboration des barèmes en 2020</a:t>
            </a:r>
            <a:endParaRPr lang="fr-FR"/>
          </a:p>
          <a:p>
            <a:endParaRPr lang="fr-FR">
              <a:ea typeface="Calibri"/>
              <a:cs typeface="Calibri"/>
            </a:endParaRPr>
          </a:p>
          <a:p>
            <a:pPr marL="285750" indent="-285750">
              <a:buFont typeface="Arial"/>
              <a:buChar char="•"/>
            </a:pPr>
            <a:r>
              <a:rPr lang="fr-FR">
                <a:ea typeface="Calibri"/>
                <a:cs typeface="Calibri"/>
              </a:rPr>
              <a:t>Réévaluation indexée sur les taux d'inflation annuels pour la période 2021 à 2025 : hausse de </a:t>
            </a:r>
            <a:r>
              <a:rPr lang="fr-FR" b="1">
                <a:ea typeface="Calibri"/>
                <a:cs typeface="Calibri"/>
              </a:rPr>
              <a:t>13,53%</a:t>
            </a:r>
            <a:r>
              <a:rPr lang="fr-FR" dirty="0">
                <a:ea typeface="Calibri"/>
                <a:cs typeface="Calibri"/>
              </a:rPr>
              <a:t> </a:t>
            </a:r>
          </a:p>
          <a:p>
            <a:pPr marL="285750" indent="-285750">
              <a:buFont typeface="Arial"/>
              <a:buChar char="•"/>
            </a:pPr>
            <a:r>
              <a:rPr lang="fr-FR" dirty="0">
                <a:ea typeface="Calibri"/>
                <a:cs typeface="Calibri"/>
              </a:rPr>
              <a:t>Proposition suspendue par la DGAMPA suite à un audit en Guyane </a:t>
            </a:r>
          </a:p>
          <a:p>
            <a:pPr marL="285750" indent="-285750">
              <a:buFont typeface="Arial"/>
              <a:buChar char="•"/>
            </a:pPr>
            <a:endParaRPr lang="fr-FR">
              <a:ea typeface="Calibri"/>
              <a:cs typeface="Calibri"/>
            </a:endParaRPr>
          </a:p>
          <a:p>
            <a:pPr marL="285750" indent="-285750">
              <a:buFont typeface="Arial"/>
              <a:buChar char="•"/>
            </a:pPr>
            <a:r>
              <a:rPr lang="fr-FR" dirty="0">
                <a:ea typeface="Calibri"/>
                <a:cs typeface="Calibri"/>
              </a:rPr>
              <a:t>Courrier de relance transmis à la DGAMPA le 24 avril 2026, en attente de réponse. </a:t>
            </a:r>
          </a:p>
          <a:p>
            <a:endParaRPr lang="fr-FR">
              <a:ea typeface="Calibri"/>
              <a:cs typeface="Calibri"/>
            </a:endParaRPr>
          </a:p>
          <a:p>
            <a:pPr marL="285750" indent="-285750">
              <a:buFont typeface="Arial"/>
              <a:buChar char="•"/>
            </a:pPr>
            <a:r>
              <a:rPr lang="fr-FR" dirty="0">
                <a:ea typeface="Calibri"/>
                <a:cs typeface="Calibri"/>
              </a:rPr>
              <a:t>Problématique : </a:t>
            </a:r>
            <a:r>
              <a:rPr lang="fr-FR">
                <a:ea typeface="Calibri"/>
                <a:cs typeface="Calibri"/>
              </a:rPr>
              <a:t>quels barèmes appliqués à l'instruction de la campagne CS 2025 ?</a:t>
            </a:r>
          </a:p>
          <a:p>
            <a:pPr marL="285750" indent="-285750">
              <a:buFont typeface="Arial"/>
              <a:buChar char="•"/>
            </a:pPr>
            <a:endParaRPr lang="fr-FR">
              <a:ea typeface="Calibri"/>
              <a:cs typeface="Calibri"/>
            </a:endParaRPr>
          </a:p>
          <a:p>
            <a:pPr marL="285750" indent="-285750">
              <a:buFont typeface="Arial"/>
              <a:buChar char="•"/>
            </a:pPr>
            <a:endParaRPr lang="fr-FR">
              <a:ea typeface="Calibri"/>
              <a:cs typeface="Calibri"/>
            </a:endParaRPr>
          </a:p>
        </p:txBody>
      </p:sp>
      <p:pic>
        <p:nvPicPr>
          <p:cNvPr id="6" name="Image 5" descr="Une image contenant texte, capture d’écran, nombre, Police&#10;&#10;Le contenu généré par l’IA peut être incorrect.">
            <a:extLst>
              <a:ext uri="{FF2B5EF4-FFF2-40B4-BE49-F238E27FC236}">
                <a16:creationId xmlns:a16="http://schemas.microsoft.com/office/drawing/2014/main" id="{A31900F2-7AA0-075F-F27B-C06596B6799E}"/>
              </a:ext>
            </a:extLst>
          </p:cNvPr>
          <p:cNvPicPr>
            <a:picLocks noChangeAspect="1"/>
          </p:cNvPicPr>
          <p:nvPr/>
        </p:nvPicPr>
        <p:blipFill>
          <a:blip r:embed="rId2"/>
          <a:srcRect/>
          <a:stretch>
            <a:fillRect/>
          </a:stretch>
        </p:blipFill>
        <p:spPr>
          <a:xfrm>
            <a:off x="5308161" y="114300"/>
            <a:ext cx="6780742" cy="6629400"/>
          </a:xfrm>
          <a:prstGeom prst="rect">
            <a:avLst/>
          </a:prstGeom>
        </p:spPr>
      </p:pic>
    </p:spTree>
    <p:extLst>
      <p:ext uri="{BB962C8B-B14F-4D97-AF65-F5344CB8AC3E}">
        <p14:creationId xmlns:p14="http://schemas.microsoft.com/office/powerpoint/2010/main" val="956990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94FD2-6789-32A1-094F-75012453372F}"/>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72A01AB-00FF-2FAF-3216-E0B82766EE7F}"/>
              </a:ext>
            </a:extLst>
          </p:cNvPr>
          <p:cNvSpPr/>
          <p:nvPr/>
        </p:nvSpPr>
        <p:spPr>
          <a:xfrm>
            <a:off x="1188464" y="227766"/>
            <a:ext cx="4635496" cy="10447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2400">
                <a:ea typeface="Calibri"/>
                <a:cs typeface="Calibri"/>
              </a:rPr>
              <a:t>Lancement du DLAL pluri-fonds</a:t>
            </a:r>
          </a:p>
        </p:txBody>
      </p:sp>
      <p:sp>
        <p:nvSpPr>
          <p:cNvPr id="5" name="ZoneTexte 4">
            <a:extLst>
              <a:ext uri="{FF2B5EF4-FFF2-40B4-BE49-F238E27FC236}">
                <a16:creationId xmlns:a16="http://schemas.microsoft.com/office/drawing/2014/main" id="{034D0719-334B-8AAE-0ADE-9B84A435121C}"/>
              </a:ext>
            </a:extLst>
          </p:cNvPr>
          <p:cNvSpPr txBox="1"/>
          <p:nvPr/>
        </p:nvSpPr>
        <p:spPr>
          <a:xfrm>
            <a:off x="964974" y="1264713"/>
            <a:ext cx="677303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ea typeface="Calibri"/>
              <a:cs typeface="Calibri"/>
            </a:endParaRPr>
          </a:p>
          <a:p>
            <a:pPr marL="285750" indent="-285750">
              <a:buFont typeface="Arial"/>
              <a:buChar char="•"/>
            </a:pPr>
            <a:r>
              <a:rPr lang="fr-FR">
                <a:ea typeface="Calibri"/>
                <a:cs typeface="Calibri"/>
              </a:rPr>
              <a:t>Conventions pluri-fonds signées en début d'année </a:t>
            </a:r>
          </a:p>
          <a:p>
            <a:pPr marL="285750" indent="-285750">
              <a:buFont typeface="Arial"/>
              <a:buChar char="•"/>
            </a:pPr>
            <a:r>
              <a:rPr lang="fr-FR">
                <a:ea typeface="Calibri"/>
                <a:cs typeface="Calibri"/>
              </a:rPr>
              <a:t>2 EPCI sur 3 ont une enveloppe DLAL FEAMPA : Espace Sud et Cap Nord</a:t>
            </a:r>
          </a:p>
          <a:p>
            <a:endParaRPr lang="fr-FR">
              <a:solidFill>
                <a:srgbClr val="FF0000"/>
              </a:solidFill>
              <a:ea typeface="Calibri"/>
              <a:cs typeface="Calibri"/>
            </a:endParaRPr>
          </a:p>
          <a:p>
            <a:pPr marL="285750" indent="-285750">
              <a:buFont typeface="Arial"/>
              <a:buChar char="•"/>
            </a:pPr>
            <a:r>
              <a:rPr lang="fr-FR" b="1">
                <a:ea typeface="Calibri"/>
                <a:cs typeface="Calibri"/>
              </a:rPr>
              <a:t>Points d'attention : </a:t>
            </a:r>
          </a:p>
          <a:p>
            <a:pPr marL="742950" lvl="1" indent="-285750">
              <a:buFont typeface="Courier New"/>
              <a:buChar char="o"/>
            </a:pPr>
            <a:r>
              <a:rPr lang="fr-FR">
                <a:ea typeface="Calibri"/>
                <a:cs typeface="Calibri"/>
              </a:rPr>
              <a:t>Objectif de performance 2026</a:t>
            </a:r>
          </a:p>
          <a:p>
            <a:pPr marL="742950" lvl="1" indent="-285750">
              <a:buFont typeface="Courier New"/>
              <a:buChar char="o"/>
            </a:pPr>
            <a:r>
              <a:rPr lang="fr-FR">
                <a:ea typeface="Calibri"/>
                <a:cs typeface="Calibri"/>
              </a:rPr>
              <a:t>Calendrier de clôture FEAMPA (fin des engagements juridiques au 31/12/2027)</a:t>
            </a:r>
          </a:p>
          <a:p>
            <a:pPr lvl="1"/>
            <a:endParaRPr lang="fr-FR">
              <a:ea typeface="Calibri"/>
              <a:cs typeface="Calibri"/>
            </a:endParaRPr>
          </a:p>
          <a:p>
            <a:pPr marL="285750" indent="-285750">
              <a:buFont typeface="Arial"/>
              <a:buChar char="•"/>
            </a:pPr>
            <a:r>
              <a:rPr lang="fr-FR">
                <a:ea typeface="Calibri"/>
                <a:cs typeface="Calibri"/>
              </a:rPr>
              <a:t>Circuit de gestion : </a:t>
            </a:r>
          </a:p>
          <a:p>
            <a:endParaRPr lang="fr-FR">
              <a:ea typeface="Calibri"/>
              <a:cs typeface="Calibri"/>
            </a:endParaRPr>
          </a:p>
          <a:p>
            <a:pPr marL="285750" indent="-285750">
              <a:buFont typeface="Arial"/>
              <a:buChar char="•"/>
            </a:pPr>
            <a:endParaRPr lang="fr-FR">
              <a:ea typeface="Calibri"/>
              <a:cs typeface="Calibri"/>
            </a:endParaRPr>
          </a:p>
          <a:p>
            <a:pPr marL="285750" indent="-285750">
              <a:buFont typeface="Arial"/>
              <a:buChar char="•"/>
            </a:pPr>
            <a:endParaRPr lang="fr-FR">
              <a:ea typeface="Calibri"/>
              <a:cs typeface="Calibri"/>
            </a:endParaRPr>
          </a:p>
        </p:txBody>
      </p:sp>
      <p:sp>
        <p:nvSpPr>
          <p:cNvPr id="21" name="Rectangle : coins arrondis 20">
            <a:extLst>
              <a:ext uri="{FF2B5EF4-FFF2-40B4-BE49-F238E27FC236}">
                <a16:creationId xmlns:a16="http://schemas.microsoft.com/office/drawing/2014/main" id="{DA5C7BE7-4B27-3010-2CF1-47431B3C8049}"/>
              </a:ext>
            </a:extLst>
          </p:cNvPr>
          <p:cNvSpPr/>
          <p:nvPr/>
        </p:nvSpPr>
        <p:spPr>
          <a:xfrm>
            <a:off x="8552147" y="879231"/>
            <a:ext cx="3513667" cy="17779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ea typeface="Calibri"/>
                <a:cs typeface="Calibri"/>
              </a:rPr>
              <a:t>ESPACE SUD </a:t>
            </a:r>
          </a:p>
          <a:p>
            <a:pPr algn="ctr"/>
            <a:r>
              <a:rPr lang="fr-FR">
                <a:ea typeface="Calibri"/>
                <a:cs typeface="Calibri"/>
              </a:rPr>
              <a:t>Enveloppe FEAMPA : 400 000 €</a:t>
            </a:r>
          </a:p>
          <a:p>
            <a:pPr algn="ctr"/>
            <a:endParaRPr lang="fr-FR">
              <a:ea typeface="Calibri"/>
              <a:cs typeface="Calibri"/>
            </a:endParaRPr>
          </a:p>
          <a:p>
            <a:pPr algn="ctr"/>
            <a:r>
              <a:rPr lang="fr-FR">
                <a:ea typeface="Calibri"/>
                <a:cs typeface="Calibri"/>
              </a:rPr>
              <a:t>Objectif de performance 2026 : 180 000 € (45% de la maquette) </a:t>
            </a:r>
          </a:p>
        </p:txBody>
      </p:sp>
      <p:sp>
        <p:nvSpPr>
          <p:cNvPr id="22" name="Rectangle : coins arrondis 21">
            <a:extLst>
              <a:ext uri="{FF2B5EF4-FFF2-40B4-BE49-F238E27FC236}">
                <a16:creationId xmlns:a16="http://schemas.microsoft.com/office/drawing/2014/main" id="{BB7F4DE6-040E-E92A-32DB-346F3EB832EE}"/>
              </a:ext>
            </a:extLst>
          </p:cNvPr>
          <p:cNvSpPr/>
          <p:nvPr/>
        </p:nvSpPr>
        <p:spPr>
          <a:xfrm>
            <a:off x="8552146" y="2858313"/>
            <a:ext cx="3513667" cy="18838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b="1">
                <a:ea typeface="Calibri"/>
                <a:cs typeface="Calibri"/>
              </a:rPr>
              <a:t>CAP NORD</a:t>
            </a:r>
          </a:p>
          <a:p>
            <a:pPr algn="ctr"/>
            <a:r>
              <a:rPr lang="fr-FR">
                <a:ea typeface="Calibri"/>
                <a:cs typeface="Calibri"/>
              </a:rPr>
              <a:t>Enveloppe FEAMPA : 300 000 €</a:t>
            </a:r>
          </a:p>
          <a:p>
            <a:pPr algn="ctr"/>
            <a:endParaRPr lang="fr-FR">
              <a:ea typeface="Calibri"/>
              <a:cs typeface="Calibri"/>
            </a:endParaRPr>
          </a:p>
          <a:p>
            <a:pPr algn="ctr"/>
            <a:r>
              <a:rPr lang="fr-FR">
                <a:ea typeface="Calibri"/>
                <a:cs typeface="Calibri"/>
              </a:rPr>
              <a:t>Objectif de performance 2026 : 135 000 € (45% de la maquette) </a:t>
            </a:r>
          </a:p>
        </p:txBody>
      </p:sp>
      <p:pic>
        <p:nvPicPr>
          <p:cNvPr id="4" name="Image 3">
            <a:extLst>
              <a:ext uri="{FF2B5EF4-FFF2-40B4-BE49-F238E27FC236}">
                <a16:creationId xmlns:a16="http://schemas.microsoft.com/office/drawing/2014/main" id="{05501896-A28A-246F-5A91-5B9EDF77F2CD}"/>
              </a:ext>
            </a:extLst>
          </p:cNvPr>
          <p:cNvPicPr>
            <a:picLocks noChangeAspect="1"/>
          </p:cNvPicPr>
          <p:nvPr/>
        </p:nvPicPr>
        <p:blipFill>
          <a:blip r:embed="rId2"/>
          <a:stretch>
            <a:fillRect/>
          </a:stretch>
        </p:blipFill>
        <p:spPr>
          <a:xfrm>
            <a:off x="241789" y="3665509"/>
            <a:ext cx="8434102" cy="3135896"/>
          </a:xfrm>
          <a:prstGeom prst="rect">
            <a:avLst/>
          </a:prstGeom>
        </p:spPr>
      </p:pic>
    </p:spTree>
    <p:extLst>
      <p:ext uri="{BB962C8B-B14F-4D97-AF65-F5344CB8AC3E}">
        <p14:creationId xmlns:p14="http://schemas.microsoft.com/office/powerpoint/2010/main" val="91080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C2C0B-2252-E33F-18E2-A5130EC133C3}"/>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B6769053-F8F3-ED48-8648-D78F7B3AC468}"/>
              </a:ext>
            </a:extLst>
          </p:cNvPr>
          <p:cNvSpPr/>
          <p:nvPr/>
        </p:nvSpPr>
        <p:spPr>
          <a:xfrm>
            <a:off x="1371908" y="143099"/>
            <a:ext cx="5947829" cy="11823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2400" dirty="0">
                <a:ea typeface="Calibri"/>
                <a:cs typeface="Calibri"/>
              </a:rPr>
              <a:t>Calendrier de </a:t>
            </a:r>
            <a:r>
              <a:rPr lang="fr-FR" sz="2400">
                <a:ea typeface="Calibri"/>
                <a:cs typeface="Calibri"/>
              </a:rPr>
              <a:t>clôture</a:t>
            </a:r>
            <a:r>
              <a:rPr lang="fr-FR" sz="2400" dirty="0">
                <a:ea typeface="Calibri"/>
                <a:cs typeface="Calibri"/>
              </a:rPr>
              <a:t> FEAMPA 2021-2027</a:t>
            </a:r>
          </a:p>
        </p:txBody>
      </p:sp>
      <p:sp>
        <p:nvSpPr>
          <p:cNvPr id="5" name="ZoneTexte 4">
            <a:extLst>
              <a:ext uri="{FF2B5EF4-FFF2-40B4-BE49-F238E27FC236}">
                <a16:creationId xmlns:a16="http://schemas.microsoft.com/office/drawing/2014/main" id="{9081C715-43E8-6C2F-1F25-2E214173A45F}"/>
              </a:ext>
            </a:extLst>
          </p:cNvPr>
          <p:cNvSpPr txBox="1"/>
          <p:nvPr/>
        </p:nvSpPr>
        <p:spPr>
          <a:xfrm>
            <a:off x="1371213" y="5195470"/>
            <a:ext cx="1053011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ea typeface="Calibri"/>
              <a:cs typeface="Calibri"/>
            </a:endParaRPr>
          </a:p>
          <a:p>
            <a:pPr marL="285750" indent="-285750">
              <a:buFont typeface="Arial"/>
              <a:buChar char="•"/>
            </a:pPr>
            <a:r>
              <a:rPr lang="fr-FR">
                <a:ea typeface="Calibri"/>
                <a:cs typeface="Calibri"/>
              </a:rPr>
              <a:t>Calendrier défavorable aux socioprofessionnels </a:t>
            </a:r>
            <a:r>
              <a:rPr lang="fr-FR">
                <a:latin typeface="Calibri"/>
                <a:ea typeface="Calibri"/>
                <a:cs typeface="Calibri"/>
              </a:rPr>
              <a:t>→  </a:t>
            </a:r>
            <a:r>
              <a:rPr lang="fr-FR">
                <a:ea typeface="Calibri"/>
                <a:cs typeface="Calibri"/>
              </a:rPr>
              <a:t>un courrier de demande de report sera introduit auprès de l'Autorité de Gestion pour une </a:t>
            </a:r>
            <a:r>
              <a:rPr lang="fr-FR" b="1">
                <a:ea typeface="Calibri"/>
                <a:cs typeface="Calibri"/>
              </a:rPr>
              <a:t>fin des engagements juridiques (convention)</a:t>
            </a:r>
            <a:r>
              <a:rPr lang="fr-FR">
                <a:ea typeface="Calibri"/>
                <a:cs typeface="Calibri"/>
              </a:rPr>
              <a:t> au </a:t>
            </a:r>
            <a:r>
              <a:rPr lang="fr-FR" b="1">
                <a:ea typeface="Calibri"/>
                <a:cs typeface="Calibri"/>
              </a:rPr>
              <a:t>31/12/2028 </a:t>
            </a:r>
          </a:p>
          <a:p>
            <a:pPr marL="285750" indent="-285750">
              <a:buFont typeface="Arial"/>
              <a:buChar char="•"/>
            </a:pPr>
            <a:r>
              <a:rPr lang="fr-FR">
                <a:ea typeface="Calibri"/>
                <a:cs typeface="Calibri"/>
              </a:rPr>
              <a:t>Un report avait été accordé pour la compensation des surcoûts sur la programmation FEAMP 2014-2020. Cette demande sera renouvelée pour la clôture du programme 21/27</a:t>
            </a:r>
          </a:p>
          <a:p>
            <a:endParaRPr lang="fr-FR">
              <a:ea typeface="Calibri"/>
              <a:cs typeface="Calibri"/>
            </a:endParaRPr>
          </a:p>
          <a:p>
            <a:endParaRPr lang="fr-FR">
              <a:ea typeface="Calibri"/>
              <a:cs typeface="Calibri"/>
            </a:endParaRPr>
          </a:p>
          <a:p>
            <a:pPr marL="285750" indent="-285750">
              <a:buFont typeface="Arial"/>
              <a:buChar char="•"/>
            </a:pPr>
            <a:endParaRPr lang="fr-FR">
              <a:ea typeface="Calibri"/>
              <a:cs typeface="Calibri"/>
            </a:endParaRPr>
          </a:p>
          <a:p>
            <a:pPr marL="285750" indent="-285750">
              <a:buFont typeface="Arial"/>
              <a:buChar char="•"/>
            </a:pPr>
            <a:endParaRPr lang="fr-FR">
              <a:ea typeface="Calibri"/>
              <a:cs typeface="Calibri"/>
            </a:endParaRPr>
          </a:p>
        </p:txBody>
      </p:sp>
      <p:graphicFrame>
        <p:nvGraphicFramePr>
          <p:cNvPr id="4" name="Diagramme 3">
            <a:extLst>
              <a:ext uri="{FF2B5EF4-FFF2-40B4-BE49-F238E27FC236}">
                <a16:creationId xmlns:a16="http://schemas.microsoft.com/office/drawing/2014/main" id="{8C76A8C3-6A7A-84DA-459C-9853528CA6EF}"/>
              </a:ext>
            </a:extLst>
          </p:cNvPr>
          <p:cNvGraphicFramePr/>
          <p:nvPr>
            <p:extLst>
              <p:ext uri="{D42A27DB-BD31-4B8C-83A1-F6EECF244321}">
                <p14:modId xmlns:p14="http://schemas.microsoft.com/office/powerpoint/2010/main" val="2326737984"/>
              </p:ext>
            </p:extLst>
          </p:nvPr>
        </p:nvGraphicFramePr>
        <p:xfrm>
          <a:off x="1375833" y="1325034"/>
          <a:ext cx="10308165" cy="3869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70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10493-1344-BFD5-4616-9AEAEC3FD73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34C1D48-B877-48AF-3FD7-B62093658D72}"/>
              </a:ext>
            </a:extLst>
          </p:cNvPr>
          <p:cNvSpPr>
            <a:spLocks noGrp="1"/>
          </p:cNvSpPr>
          <p:nvPr>
            <p:ph type="ctrTitle" idx="4294967295"/>
          </p:nvPr>
        </p:nvSpPr>
        <p:spPr>
          <a:xfrm>
            <a:off x="2024954" y="1557654"/>
            <a:ext cx="9144000" cy="3871989"/>
          </a:xfrm>
          <a:prstGeom prst="rect">
            <a:avLst/>
          </a:prstGeom>
        </p:spPr>
        <p:txBody>
          <a:bodyPr lIns="91440" tIns="45720" rIns="91440" bIns="45720" anchor="t"/>
          <a:lstStyle/>
          <a:p>
            <a:br>
              <a:rPr lang="fr-FR" sz="3200" dirty="0">
                <a:latin typeface="Wingdings"/>
                <a:sym typeface="Wingdings"/>
              </a:rPr>
            </a:br>
            <a:r>
              <a:rPr lang="fr-FR" sz="3200">
                <a:latin typeface="Wingdings"/>
                <a:sym typeface="Wingdings"/>
              </a:rPr>
              <a:t>Ø </a:t>
            </a:r>
            <a:r>
              <a:rPr lang="fr-FR" sz="3200" b="1">
                <a:solidFill>
                  <a:srgbClr val="0C3B92"/>
                </a:solidFill>
                <a:latin typeface="Corbel"/>
              </a:rPr>
              <a:t>État d'avancement du plan d'actions     Martinique FEAMPA 21-27</a:t>
            </a:r>
            <a:br>
              <a:rPr lang="fr-FR" sz="3200" b="1" dirty="0">
                <a:latin typeface="Corbel"/>
              </a:rPr>
            </a:br>
            <a:br>
              <a:rPr lang="fr-FR" sz="3200" b="1" dirty="0">
                <a:latin typeface="Corbel"/>
              </a:rPr>
            </a:br>
            <a:r>
              <a:rPr lang="fr-FR" sz="3200">
                <a:solidFill>
                  <a:srgbClr val="000000"/>
                </a:solidFill>
                <a:latin typeface="Wingdings"/>
                <a:sym typeface="Wingdings"/>
              </a:rPr>
              <a:t>Ø </a:t>
            </a:r>
            <a:r>
              <a:rPr lang="fr-FR" sz="3200" b="1">
                <a:solidFill>
                  <a:srgbClr val="0C3B92"/>
                </a:solidFill>
                <a:latin typeface="Corbel"/>
              </a:rPr>
              <a:t> Enjeux territoire</a:t>
            </a:r>
            <a:br>
              <a:rPr lang="fr-FR" sz="3200" b="1" dirty="0">
                <a:latin typeface="Corbel"/>
              </a:rPr>
            </a:br>
            <a:endParaRPr lang="fr-FR">
              <a:solidFill>
                <a:srgbClr val="000000"/>
              </a:solidFill>
              <a:latin typeface="Calibri Light" panose="020F0302020204030204"/>
              <a:ea typeface="Calibri Light" panose="020F0302020204030204"/>
              <a:cs typeface="Calibri Light" panose="020F0302020204030204"/>
            </a:endParaRPr>
          </a:p>
          <a:p>
            <a:r>
              <a:rPr lang="fr-FR" sz="3200">
                <a:latin typeface="Wingdings"/>
                <a:sym typeface="Wingdings"/>
              </a:rPr>
              <a:t>Ø </a:t>
            </a:r>
            <a:r>
              <a:rPr lang="fr-FR" sz="3200" b="1">
                <a:solidFill>
                  <a:srgbClr val="0C3B92"/>
                </a:solidFill>
                <a:latin typeface="Corbel"/>
              </a:rPr>
              <a:t>Questions diverses</a:t>
            </a:r>
          </a:p>
          <a:p>
            <a:endParaRPr lang="fr-FR">
              <a:ea typeface="Calibri Light"/>
              <a:cs typeface="Calibri Light"/>
            </a:endParaRPr>
          </a:p>
        </p:txBody>
      </p:sp>
      <p:sp>
        <p:nvSpPr>
          <p:cNvPr id="5" name="ZoneTexte 4">
            <a:extLst>
              <a:ext uri="{FF2B5EF4-FFF2-40B4-BE49-F238E27FC236}">
                <a16:creationId xmlns:a16="http://schemas.microsoft.com/office/drawing/2014/main" id="{3D4F3C87-FF1B-A5CA-064C-2C5F470F1766}"/>
              </a:ext>
            </a:extLst>
          </p:cNvPr>
          <p:cNvSpPr txBox="1"/>
          <p:nvPr/>
        </p:nvSpPr>
        <p:spPr>
          <a:xfrm>
            <a:off x="3430628" y="735135"/>
            <a:ext cx="53222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200" b="1">
                <a:solidFill>
                  <a:srgbClr val="0C3B92"/>
                </a:solidFill>
                <a:latin typeface="Corbel"/>
                <a:ea typeface="+mj-ea"/>
                <a:cs typeface="+mj-cs"/>
              </a:rPr>
              <a:t>ORDRE DU JOUR</a:t>
            </a:r>
            <a:endParaRPr lang="fr-FR">
              <a:ea typeface="+mj-ea"/>
              <a:cs typeface="+mj-cs"/>
            </a:endParaRPr>
          </a:p>
        </p:txBody>
      </p:sp>
    </p:spTree>
    <p:extLst>
      <p:ext uri="{BB962C8B-B14F-4D97-AF65-F5344CB8AC3E}">
        <p14:creationId xmlns:p14="http://schemas.microsoft.com/office/powerpoint/2010/main" val="2230552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47BAD34-57D1-73C7-AD1D-B7D4FAEC42B1}"/>
              </a:ext>
            </a:extLst>
          </p:cNvPr>
          <p:cNvSpPr txBox="1"/>
          <p:nvPr/>
        </p:nvSpPr>
        <p:spPr>
          <a:xfrm>
            <a:off x="909356" y="1108555"/>
            <a:ext cx="11059581"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fr-FR" sz="2000" b="1">
                <a:solidFill>
                  <a:srgbClr val="0C3B92"/>
                </a:solidFill>
                <a:latin typeface="Calibri"/>
                <a:ea typeface="Calibri"/>
                <a:cs typeface="Calibri"/>
              </a:rPr>
              <a:t> Non financement de bateaux neufs (flotte disponible vieillissante) </a:t>
            </a:r>
            <a:endParaRPr lang="fr-FR"/>
          </a:p>
          <a:p>
            <a:pPr marL="742950" lvl="1" indent="-285750">
              <a:buFont typeface="Courier New"/>
              <a:buChar char="o"/>
            </a:pPr>
            <a:r>
              <a:rPr lang="fr-FR" dirty="0">
                <a:latin typeface="Arial"/>
                <a:ea typeface="Calibri" panose="020F0502020204030204"/>
                <a:cs typeface="Arial"/>
              </a:rPr>
              <a:t>Plus sélectifs</a:t>
            </a:r>
            <a:endParaRPr lang="fr-FR" b="1">
              <a:latin typeface="Corbel,Bold"/>
              <a:ea typeface="Calibri" panose="020F0502020204030204"/>
              <a:cs typeface="Calibri" panose="020F0502020204030204"/>
            </a:endParaRPr>
          </a:p>
          <a:p>
            <a:pPr marL="742950" lvl="1" indent="-285750">
              <a:buFont typeface="Courier New"/>
              <a:buChar char="o"/>
            </a:pPr>
            <a:r>
              <a:rPr lang="fr-FR" dirty="0">
                <a:latin typeface="Arial"/>
                <a:ea typeface="Calibri" panose="020F0502020204030204"/>
                <a:cs typeface="Arial"/>
              </a:rPr>
              <a:t>Moins polluants</a:t>
            </a:r>
          </a:p>
          <a:p>
            <a:pPr marL="742950" lvl="1" indent="-285750">
              <a:buFont typeface="Courier New"/>
              <a:buChar char="o"/>
            </a:pPr>
            <a:r>
              <a:rPr lang="fr-FR" dirty="0">
                <a:latin typeface="Arial"/>
                <a:ea typeface="Calibri" panose="020F0502020204030204"/>
                <a:cs typeface="Arial"/>
              </a:rPr>
              <a:t>Plus modernes</a:t>
            </a:r>
          </a:p>
          <a:p>
            <a:pPr marL="742950" lvl="1" indent="-285750">
              <a:buFont typeface="Courier New"/>
              <a:buChar char="o"/>
            </a:pPr>
            <a:r>
              <a:rPr lang="fr-FR" dirty="0">
                <a:latin typeface="Arial"/>
                <a:ea typeface="Calibri" panose="020F0502020204030204"/>
                <a:cs typeface="Arial"/>
              </a:rPr>
              <a:t>Plus Attractifs, nouveaux marins pêcheurs</a:t>
            </a:r>
          </a:p>
          <a:p>
            <a:pPr marL="742950" lvl="1" indent="-285750">
              <a:buFont typeface="Courier New"/>
              <a:buChar char="o"/>
            </a:pPr>
            <a:endParaRPr lang="fr-FR" sz="2000" dirty="0">
              <a:solidFill>
                <a:srgbClr val="0C3B92"/>
              </a:solidFill>
              <a:latin typeface="Arial"/>
              <a:ea typeface="Calibri" panose="020F0502020204030204"/>
              <a:cs typeface="Arial"/>
            </a:endParaRPr>
          </a:p>
          <a:p>
            <a:pPr marL="285750" lvl="1" indent="-285750">
              <a:buFont typeface="Wingdings"/>
              <a:buChar char="ü"/>
            </a:pPr>
            <a:r>
              <a:rPr lang="fr-FR" sz="2000" b="1" dirty="0">
                <a:solidFill>
                  <a:srgbClr val="0C3B92"/>
                </a:solidFill>
                <a:latin typeface="Calibri"/>
                <a:ea typeface="Calibri"/>
                <a:cs typeface="Calibri"/>
              </a:rPr>
              <a:t>Contraintes de mise en œuvre du dispositif « installation </a:t>
            </a:r>
            <a:r>
              <a:rPr lang="fr-FR" sz="2000" b="1">
                <a:solidFill>
                  <a:srgbClr val="0C3B92"/>
                </a:solidFill>
                <a:latin typeface="Calibri"/>
                <a:ea typeface="Calibri"/>
                <a:cs typeface="Calibri"/>
              </a:rPr>
              <a:t>jeunes pêcheurs »</a:t>
            </a:r>
            <a:endParaRPr lang="fr-FR" sz="2000" b="1" dirty="0">
              <a:solidFill>
                <a:srgbClr val="0C3B92"/>
              </a:solidFill>
              <a:latin typeface="Calibri"/>
              <a:ea typeface="Calibri"/>
              <a:cs typeface="Calibri"/>
            </a:endParaRPr>
          </a:p>
          <a:p>
            <a:pPr marL="742950" lvl="1" indent="-285750">
              <a:buFont typeface="Courier New"/>
              <a:buChar char="o"/>
            </a:pPr>
            <a:r>
              <a:rPr lang="fr-FR" dirty="0">
                <a:latin typeface="Arial"/>
                <a:ea typeface="Calibri" panose="020F0502020204030204"/>
                <a:cs typeface="Arial"/>
              </a:rPr>
              <a:t>Contrainte de </a:t>
            </a:r>
            <a:r>
              <a:rPr lang="fr-FR">
                <a:latin typeface="Arial"/>
                <a:ea typeface="Calibri" panose="020F0502020204030204"/>
                <a:cs typeface="Arial"/>
              </a:rPr>
              <a:t>l'âge : moins de 40 ans au dépôt et au conventionnement</a:t>
            </a:r>
          </a:p>
          <a:p>
            <a:pPr marL="742950" lvl="1" indent="-285750">
              <a:buFont typeface="Courier New"/>
              <a:buChar char="o"/>
            </a:pPr>
            <a:r>
              <a:rPr lang="fr-FR" dirty="0">
                <a:latin typeface="Arial"/>
                <a:ea typeface="Calibri" panose="020F0502020204030204"/>
                <a:cs typeface="Arial"/>
              </a:rPr>
              <a:t>Obligation de navigation durant 3 mois (charges lourdes pour les marins pécheurs du territoire à l'</a:t>
            </a:r>
            <a:r>
              <a:rPr lang="fr-FR">
                <a:latin typeface="Arial"/>
                <a:ea typeface="Calibri" panose="020F0502020204030204"/>
                <a:cs typeface="Arial"/>
              </a:rPr>
              <a:t>embauc</a:t>
            </a:r>
            <a:r>
              <a:rPr lang="fr-FR" dirty="0">
                <a:latin typeface="Arial"/>
                <a:ea typeface="Calibri" panose="020F0502020204030204"/>
                <a:cs typeface="Arial"/>
              </a:rPr>
              <a:t>he d'un matelot) - obligatoire pour l'obtention du </a:t>
            </a:r>
            <a:r>
              <a:rPr lang="fr-FR">
                <a:latin typeface="Arial"/>
                <a:ea typeface="Calibri" panose="020F0502020204030204"/>
                <a:cs typeface="Arial"/>
              </a:rPr>
              <a:t>diplôme</a:t>
            </a:r>
            <a:endParaRPr lang="fr-FR" dirty="0">
              <a:latin typeface="Arial"/>
              <a:ea typeface="Calibri" panose="020F0502020204030204"/>
              <a:cs typeface="Arial"/>
            </a:endParaRPr>
          </a:p>
          <a:p>
            <a:pPr marL="800100" lvl="2" indent="-342900">
              <a:buFont typeface="Courier New"/>
              <a:buChar char="o"/>
            </a:pPr>
            <a:endParaRPr lang="fr-FR" sz="2000" dirty="0">
              <a:solidFill>
                <a:srgbClr val="000000"/>
              </a:solidFill>
              <a:latin typeface="Arial"/>
              <a:ea typeface="Calibri"/>
              <a:cs typeface="Arial"/>
            </a:endParaRPr>
          </a:p>
          <a:p>
            <a:pPr marL="285750" lvl="1" indent="-285750">
              <a:buFont typeface="Wingdings"/>
              <a:buChar char="ü"/>
            </a:pPr>
            <a:r>
              <a:rPr lang="fr-FR" sz="2000" b="1" dirty="0">
                <a:solidFill>
                  <a:srgbClr val="0C3B92"/>
                </a:solidFill>
                <a:latin typeface="Calibri"/>
                <a:ea typeface="Calibri"/>
                <a:cs typeface="Calibri"/>
              </a:rPr>
              <a:t>Difficulté de consommation de l'enveloppe de la compensation de </a:t>
            </a:r>
            <a:r>
              <a:rPr lang="fr-FR" sz="2000" b="1">
                <a:solidFill>
                  <a:srgbClr val="0C3B92"/>
                </a:solidFill>
                <a:latin typeface="Calibri"/>
                <a:ea typeface="Calibri"/>
                <a:cs typeface="Calibri"/>
              </a:rPr>
              <a:t>surcoût</a:t>
            </a:r>
            <a:endParaRPr lang="fr-FR" sz="2000" b="1" dirty="0">
              <a:solidFill>
                <a:srgbClr val="0C3B92"/>
              </a:solidFill>
              <a:latin typeface="Calibri"/>
              <a:ea typeface="Calibri"/>
              <a:cs typeface="Calibri"/>
            </a:endParaRPr>
          </a:p>
          <a:p>
            <a:pPr marL="742950" lvl="2" indent="-285750">
              <a:buFont typeface="Courier New"/>
              <a:buChar char="o"/>
            </a:pPr>
            <a:r>
              <a:rPr lang="fr-FR" dirty="0">
                <a:latin typeface="Arial"/>
                <a:ea typeface="Calibri" panose="020F0502020204030204"/>
                <a:cs typeface="Arial"/>
              </a:rPr>
              <a:t>Enveloppe non fongible dans le cadre du </a:t>
            </a:r>
            <a:r>
              <a:rPr lang="fr-FR" err="1">
                <a:latin typeface="Arial"/>
                <a:ea typeface="Calibri" panose="020F0502020204030204"/>
                <a:cs typeface="Arial"/>
              </a:rPr>
              <a:t>remaquettage</a:t>
            </a:r>
            <a:endParaRPr lang="fr-FR" dirty="0">
              <a:latin typeface="Arial"/>
              <a:ea typeface="Calibri" panose="020F0502020204030204"/>
              <a:cs typeface="Arial"/>
            </a:endParaRPr>
          </a:p>
          <a:p>
            <a:pPr marL="285750" lvl="1" indent="-285750">
              <a:buFont typeface="Wingdings"/>
              <a:buChar char="ü"/>
            </a:pPr>
            <a:endParaRPr lang="fr-FR" sz="2000" b="1" dirty="0">
              <a:solidFill>
                <a:srgbClr val="0C3B92"/>
              </a:solidFill>
              <a:latin typeface="Calibri"/>
              <a:ea typeface="Calibri"/>
              <a:cs typeface="Calibri"/>
            </a:endParaRPr>
          </a:p>
          <a:p>
            <a:pPr marL="285750" lvl="1" indent="-285750">
              <a:buFont typeface="Wingdings"/>
              <a:buChar char="ü"/>
            </a:pPr>
            <a:r>
              <a:rPr lang="fr-FR" sz="2000" b="1">
                <a:solidFill>
                  <a:srgbClr val="0C3B92"/>
                </a:solidFill>
                <a:latin typeface="Calibri"/>
                <a:ea typeface="Calibri"/>
                <a:cs typeface="Calibri"/>
              </a:rPr>
              <a:t>Calendrier de clôture du FEAMPA 21-27</a:t>
            </a:r>
            <a:endParaRPr lang="fr-FR" sz="2000" b="1" dirty="0">
              <a:solidFill>
                <a:srgbClr val="0C3B92"/>
              </a:solidFill>
              <a:latin typeface="Calibri"/>
              <a:ea typeface="Calibri"/>
              <a:cs typeface="Calibri"/>
            </a:endParaRPr>
          </a:p>
          <a:p>
            <a:pPr marL="742950" lvl="2" indent="-285750">
              <a:buFont typeface="Courier New"/>
              <a:buChar char="o"/>
            </a:pPr>
            <a:r>
              <a:rPr lang="en-US" dirty="0" err="1">
                <a:solidFill>
                  <a:srgbClr val="000000"/>
                </a:solidFill>
                <a:latin typeface="Arial"/>
                <a:ea typeface="Calibri"/>
                <a:cs typeface="Arial"/>
              </a:rPr>
              <a:t>Contraintes</a:t>
            </a:r>
            <a:r>
              <a:rPr lang="en-US" dirty="0">
                <a:solidFill>
                  <a:srgbClr val="000000"/>
                </a:solidFill>
                <a:latin typeface="Arial"/>
                <a:ea typeface="Calibri"/>
                <a:cs typeface="Arial"/>
              </a:rPr>
              <a:t> </a:t>
            </a:r>
            <a:r>
              <a:rPr lang="en-US" dirty="0" err="1">
                <a:solidFill>
                  <a:srgbClr val="000000"/>
                </a:solidFill>
                <a:latin typeface="Arial"/>
                <a:ea typeface="Calibri"/>
                <a:cs typeface="Arial"/>
              </a:rPr>
              <a:t>imposées</a:t>
            </a:r>
            <a:r>
              <a:rPr lang="en-US" dirty="0">
                <a:solidFill>
                  <a:srgbClr val="000000"/>
                </a:solidFill>
                <a:latin typeface="Arial"/>
                <a:ea typeface="Calibri"/>
                <a:cs typeface="Arial"/>
              </a:rPr>
              <a:t> par </a:t>
            </a:r>
            <a:r>
              <a:rPr lang="en-US" dirty="0" err="1">
                <a:solidFill>
                  <a:srgbClr val="000000"/>
                </a:solidFill>
                <a:latin typeface="Arial"/>
                <a:ea typeface="Calibri"/>
                <a:cs typeface="Arial"/>
              </a:rPr>
              <a:t>l'AG</a:t>
            </a:r>
            <a:endParaRPr lang="en-US">
              <a:solidFill>
                <a:srgbClr val="000000"/>
              </a:solidFill>
              <a:latin typeface="Arial"/>
              <a:ea typeface="Calibri"/>
              <a:cs typeface="Arial"/>
            </a:endParaRPr>
          </a:p>
          <a:p>
            <a:pPr marL="742950" lvl="2" indent="-285750">
              <a:buFont typeface="Courier New"/>
              <a:buChar char="o"/>
            </a:pPr>
            <a:r>
              <a:rPr lang="fr-FR">
                <a:solidFill>
                  <a:srgbClr val="000000"/>
                </a:solidFill>
                <a:latin typeface="Arial"/>
                <a:ea typeface="Calibri"/>
                <a:cs typeface="Arial"/>
              </a:rPr>
              <a:t>Défavorable</a:t>
            </a:r>
            <a:r>
              <a:rPr lang="fr-FR">
                <a:latin typeface="Arial"/>
                <a:ea typeface="Calibri" panose="020F0502020204030204"/>
                <a:cs typeface="Arial"/>
              </a:rPr>
              <a:t> à la dynamique de consommation et aux socioprofessionnels</a:t>
            </a:r>
            <a:endParaRPr lang="en-US">
              <a:latin typeface="Arial"/>
              <a:ea typeface="Calibri" panose="020F0502020204030204"/>
              <a:cs typeface="Arial"/>
            </a:endParaRPr>
          </a:p>
          <a:p>
            <a:pPr marL="742950" lvl="2" indent="-285750">
              <a:buFont typeface="Courier New"/>
              <a:buChar char="o"/>
            </a:pPr>
            <a:r>
              <a:rPr lang="en-US" dirty="0">
                <a:latin typeface="Arial"/>
                <a:ea typeface="Calibri" panose="020F0502020204030204"/>
                <a:cs typeface="Arial"/>
              </a:rPr>
              <a:t>Non </a:t>
            </a:r>
            <a:r>
              <a:rPr lang="en-US" dirty="0" err="1">
                <a:latin typeface="Arial"/>
                <a:ea typeface="Calibri" panose="020F0502020204030204"/>
                <a:cs typeface="Arial"/>
              </a:rPr>
              <a:t>prise</a:t>
            </a:r>
            <a:r>
              <a:rPr lang="en-US" dirty="0">
                <a:latin typeface="Arial"/>
                <a:ea typeface="Calibri" panose="020F0502020204030204"/>
                <a:cs typeface="Arial"/>
              </a:rPr>
              <a:t> </a:t>
            </a:r>
            <a:r>
              <a:rPr lang="en-US" dirty="0" err="1">
                <a:latin typeface="Arial"/>
                <a:ea typeface="Calibri" panose="020F0502020204030204"/>
                <a:cs typeface="Arial"/>
              </a:rPr>
              <a:t>en</a:t>
            </a:r>
            <a:r>
              <a:rPr lang="en-US" dirty="0">
                <a:latin typeface="Arial"/>
                <a:ea typeface="Calibri" panose="020F0502020204030204"/>
                <a:cs typeface="Arial"/>
              </a:rPr>
              <a:t> compte de la </a:t>
            </a:r>
            <a:r>
              <a:rPr lang="en-US" dirty="0" err="1">
                <a:latin typeface="Arial"/>
                <a:ea typeface="Calibri" panose="020F0502020204030204"/>
                <a:cs typeface="Arial"/>
              </a:rPr>
              <a:t>campagne</a:t>
            </a:r>
            <a:r>
              <a:rPr lang="en-US" dirty="0">
                <a:latin typeface="Arial"/>
                <a:ea typeface="Calibri" panose="020F0502020204030204"/>
                <a:cs typeface="Arial"/>
              </a:rPr>
              <a:t> de compensation de </a:t>
            </a:r>
            <a:r>
              <a:rPr lang="en-US" dirty="0" err="1">
                <a:latin typeface="Arial"/>
                <a:ea typeface="Calibri" panose="020F0502020204030204"/>
                <a:cs typeface="Arial"/>
              </a:rPr>
              <a:t>surcoûts</a:t>
            </a:r>
            <a:r>
              <a:rPr lang="en-US" dirty="0">
                <a:latin typeface="Arial"/>
                <a:ea typeface="Calibri" panose="020F0502020204030204"/>
                <a:cs typeface="Arial"/>
              </a:rPr>
              <a:t> 2026 / 2027</a:t>
            </a:r>
          </a:p>
          <a:p>
            <a:pPr marL="742950" lvl="2" indent="-285750">
              <a:buFont typeface="Courier New"/>
              <a:buChar char="o"/>
            </a:pPr>
            <a:r>
              <a:rPr lang="en-US" err="1">
                <a:solidFill>
                  <a:srgbClr val="000000"/>
                </a:solidFill>
                <a:latin typeface="Arial"/>
                <a:ea typeface="Calibri" panose="020F0502020204030204"/>
                <a:cs typeface="Arial"/>
              </a:rPr>
              <a:t>Demande</a:t>
            </a:r>
            <a:r>
              <a:rPr lang="en-US">
                <a:solidFill>
                  <a:srgbClr val="000000"/>
                </a:solidFill>
                <a:latin typeface="Arial"/>
                <a:ea typeface="Calibri" panose="020F0502020204030204"/>
                <a:cs typeface="Arial"/>
              </a:rPr>
              <a:t> de report pour </a:t>
            </a:r>
            <a:r>
              <a:rPr lang="en-US" err="1">
                <a:solidFill>
                  <a:srgbClr val="000000"/>
                </a:solidFill>
                <a:latin typeface="Arial"/>
                <a:ea typeface="Calibri" panose="020F0502020204030204"/>
                <a:cs typeface="Arial"/>
              </a:rPr>
              <a:t>une</a:t>
            </a:r>
            <a:r>
              <a:rPr lang="en-US">
                <a:solidFill>
                  <a:srgbClr val="000000"/>
                </a:solidFill>
                <a:latin typeface="Arial"/>
                <a:ea typeface="Calibri" panose="020F0502020204030204"/>
                <a:cs typeface="Arial"/>
              </a:rPr>
              <a:t> fin des engagements </a:t>
            </a:r>
            <a:r>
              <a:rPr lang="en-US" err="1">
                <a:solidFill>
                  <a:srgbClr val="000000"/>
                </a:solidFill>
                <a:latin typeface="Arial"/>
                <a:ea typeface="Calibri" panose="020F0502020204030204"/>
                <a:cs typeface="Arial"/>
              </a:rPr>
              <a:t>juridiques</a:t>
            </a:r>
            <a:r>
              <a:rPr lang="en-US">
                <a:solidFill>
                  <a:srgbClr val="000000"/>
                </a:solidFill>
                <a:latin typeface="Arial"/>
                <a:ea typeface="Calibri" panose="020F0502020204030204"/>
                <a:cs typeface="Arial"/>
              </a:rPr>
              <a:t> (convention) au 31/12/2028 </a:t>
            </a:r>
            <a:endParaRPr lang="en-US" dirty="0">
              <a:solidFill>
                <a:srgbClr val="000000"/>
              </a:solidFill>
              <a:latin typeface="Arial"/>
              <a:ea typeface="Calibri" panose="020F0502020204030204"/>
              <a:cs typeface="Arial"/>
            </a:endParaRPr>
          </a:p>
          <a:p>
            <a:pPr marL="742950" lvl="2" indent="-285750">
              <a:buFont typeface="Courier New"/>
              <a:buChar char="o"/>
            </a:pPr>
            <a:endParaRPr lang="en-US">
              <a:solidFill>
                <a:srgbClr val="000000"/>
              </a:solidFill>
              <a:latin typeface="Arial"/>
              <a:ea typeface="Calibri" panose="020F0502020204030204"/>
              <a:cs typeface="Arial"/>
            </a:endParaRPr>
          </a:p>
          <a:p>
            <a:pPr marL="1200150" lvl="2" indent="-285750">
              <a:buFont typeface="Courier New"/>
              <a:buChar char="o"/>
            </a:pPr>
            <a:endParaRPr lang="en-US">
              <a:solidFill>
                <a:srgbClr val="000000"/>
              </a:solidFill>
              <a:latin typeface="Arial"/>
              <a:ea typeface="Calibri" panose="020F0502020204030204"/>
              <a:cs typeface="Arial"/>
            </a:endParaRPr>
          </a:p>
          <a:p>
            <a:endParaRPr lang="en-US">
              <a:solidFill>
                <a:srgbClr val="000000"/>
              </a:solidFill>
              <a:latin typeface="Calibri" panose="020F0502020204030204"/>
              <a:ea typeface="Calibri"/>
              <a:cs typeface="Calibri" panose="020F0502020204030204"/>
            </a:endParaRPr>
          </a:p>
          <a:p>
            <a:pPr marL="742950" lvl="1" indent="-285750">
              <a:buFont typeface="Courier New"/>
              <a:buChar char="o"/>
            </a:pPr>
            <a:endParaRPr lang="en-US" sz="2000">
              <a:solidFill>
                <a:srgbClr val="0C3B92"/>
              </a:solidFill>
              <a:latin typeface="Arial"/>
              <a:ea typeface="Calibri"/>
              <a:cs typeface="Arial"/>
            </a:endParaRPr>
          </a:p>
          <a:p>
            <a:pPr algn="ctr"/>
            <a:endParaRPr lang="fr-FR">
              <a:ea typeface="Calibri"/>
              <a:cs typeface="Calibri"/>
            </a:endParaRPr>
          </a:p>
        </p:txBody>
      </p:sp>
      <p:sp>
        <p:nvSpPr>
          <p:cNvPr id="4" name="Rectangle : coins arrondis 3">
            <a:extLst>
              <a:ext uri="{FF2B5EF4-FFF2-40B4-BE49-F238E27FC236}">
                <a16:creationId xmlns:a16="http://schemas.microsoft.com/office/drawing/2014/main" id="{6E53E21F-D9FE-6B7E-A472-8B205BF390B0}"/>
              </a:ext>
            </a:extLst>
          </p:cNvPr>
          <p:cNvSpPr/>
          <p:nvPr/>
        </p:nvSpPr>
        <p:spPr>
          <a:xfrm>
            <a:off x="1050198" y="127097"/>
            <a:ext cx="10682648" cy="8754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800" dirty="0">
                <a:latin typeface="Calibri"/>
                <a:ea typeface="Calibri"/>
                <a:cs typeface="Calibri"/>
              </a:rPr>
              <a:t>Quelques problématiques FEAMPA identifiées</a:t>
            </a:r>
          </a:p>
        </p:txBody>
      </p:sp>
    </p:spTree>
    <p:extLst>
      <p:ext uri="{BB962C8B-B14F-4D97-AF65-F5344CB8AC3E}">
        <p14:creationId xmlns:p14="http://schemas.microsoft.com/office/powerpoint/2010/main" val="86528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A04A6103-58DC-6ADD-660F-E801E1962416}"/>
              </a:ext>
            </a:extLst>
          </p:cNvPr>
          <p:cNvSpPr/>
          <p:nvPr/>
        </p:nvSpPr>
        <p:spPr>
          <a:xfrm>
            <a:off x="1401216" y="250561"/>
            <a:ext cx="9954841" cy="11823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2400"/>
              <a:t>Actions menées en collaboration avec les partenaires et porteurs de projet</a:t>
            </a:r>
            <a:endParaRPr lang="fr-FR" sz="2400">
              <a:ea typeface="Calibri"/>
              <a:cs typeface="Calibri"/>
            </a:endParaRPr>
          </a:p>
        </p:txBody>
      </p:sp>
      <p:graphicFrame>
        <p:nvGraphicFramePr>
          <p:cNvPr id="5" name="Diagramme 4">
            <a:extLst>
              <a:ext uri="{FF2B5EF4-FFF2-40B4-BE49-F238E27FC236}">
                <a16:creationId xmlns:a16="http://schemas.microsoft.com/office/drawing/2014/main" id="{3999EF83-2D36-7772-3AE9-4F8DA7412983}"/>
              </a:ext>
            </a:extLst>
          </p:cNvPr>
          <p:cNvGraphicFramePr/>
          <p:nvPr>
            <p:extLst>
              <p:ext uri="{D42A27DB-BD31-4B8C-83A1-F6EECF244321}">
                <p14:modId xmlns:p14="http://schemas.microsoft.com/office/powerpoint/2010/main" val="3722292364"/>
              </p:ext>
            </p:extLst>
          </p:nvPr>
        </p:nvGraphicFramePr>
        <p:xfrm>
          <a:off x="2346243" y="1715804"/>
          <a:ext cx="8321756" cy="4653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111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593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80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493344-3ED3-B4C6-2811-653EECBC4A09}"/>
              </a:ext>
            </a:extLst>
          </p:cNvPr>
          <p:cNvSpPr txBox="1"/>
          <p:nvPr/>
        </p:nvSpPr>
        <p:spPr>
          <a:xfrm>
            <a:off x="1416539" y="1475154"/>
            <a:ext cx="975946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5400" b="1" kern="1200">
                <a:solidFill>
                  <a:srgbClr val="0C3B92"/>
                </a:solidFill>
                <a:latin typeface="Corbel,Bold"/>
                <a:ea typeface="+mj-ea"/>
                <a:cs typeface="+mj-cs"/>
              </a:rPr>
              <a:t>Programme National FEAMPA 21-27</a:t>
            </a:r>
            <a:br>
              <a:rPr lang="fr-FR" sz="5400" b="1" kern="1200">
                <a:latin typeface="Corbel,Bold"/>
                <a:ea typeface="+mj-ea"/>
                <a:cs typeface="+mj-cs"/>
              </a:rPr>
            </a:br>
            <a:r>
              <a:rPr lang="fr-FR" sz="5400" b="1" kern="1200">
                <a:solidFill>
                  <a:srgbClr val="0C3B92"/>
                </a:solidFill>
                <a:latin typeface="Corbel,Bold"/>
                <a:ea typeface="+mj-ea"/>
                <a:cs typeface="+mj-cs"/>
              </a:rPr>
              <a:t>&amp;</a:t>
            </a:r>
            <a:br>
              <a:rPr lang="fr-FR" sz="5400" b="1" kern="1200">
                <a:latin typeface="Corbel,Bold"/>
                <a:ea typeface="+mj-ea"/>
                <a:cs typeface="+mj-cs"/>
              </a:rPr>
            </a:br>
            <a:r>
              <a:rPr lang="fr-FR" sz="5400" b="1" kern="1200">
                <a:solidFill>
                  <a:srgbClr val="0C3B92"/>
                </a:solidFill>
                <a:latin typeface="Corbel,Bold"/>
                <a:ea typeface="+mj-ea"/>
                <a:cs typeface="+mj-cs"/>
              </a:rPr>
              <a:t>Plan d’actions Martinique</a:t>
            </a:r>
            <a:endParaRPr lang="fr-FR">
              <a:solidFill>
                <a:srgbClr val="000000"/>
              </a:solidFill>
              <a:latin typeface="Calibri" panose="020F0502020204030204"/>
              <a:ea typeface="Calibri" panose="020F0502020204030204"/>
              <a:cs typeface="Calibri" panose="020F0502020204030204"/>
            </a:endParaRPr>
          </a:p>
          <a:p>
            <a:pPr algn="ctr"/>
            <a:r>
              <a:rPr lang="fr-FR" sz="5400" b="1" kern="1200">
                <a:solidFill>
                  <a:srgbClr val="0C3B92"/>
                </a:solidFill>
                <a:latin typeface="Corbel,Bold"/>
                <a:ea typeface="+mj-ea"/>
                <a:cs typeface="+mj-cs"/>
              </a:rPr>
              <a:t>21-27</a:t>
            </a:r>
            <a:endParaRPr lang="fr-FR">
              <a:ea typeface="Calibri"/>
              <a:cs typeface="Calibri"/>
            </a:endParaRPr>
          </a:p>
          <a:p>
            <a:pPr algn="ctr"/>
            <a:endParaRPr lang="fr-FR"/>
          </a:p>
        </p:txBody>
      </p:sp>
    </p:spTree>
    <p:extLst>
      <p:ext uri="{BB962C8B-B14F-4D97-AF65-F5344CB8AC3E}">
        <p14:creationId xmlns:p14="http://schemas.microsoft.com/office/powerpoint/2010/main" val="424345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63189A5-6654-4F36-9430-FA02AFFB21B3}"/>
              </a:ext>
            </a:extLst>
          </p:cNvPr>
          <p:cNvSpPr txBox="1"/>
          <p:nvPr/>
        </p:nvSpPr>
        <p:spPr>
          <a:xfrm>
            <a:off x="1227667" y="116416"/>
            <a:ext cx="60960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t>Maquette de début de </a:t>
            </a:r>
            <a:r>
              <a:rPr lang="en-US" sz="2400" b="1" u="sng" err="1"/>
              <a:t>programme</a:t>
            </a:r>
            <a:r>
              <a:rPr lang="en-US" sz="2400" b="1" u="sng"/>
              <a:t> (2024)</a:t>
            </a:r>
          </a:p>
          <a:p>
            <a:pPr algn="ctr"/>
            <a:endParaRPr lang="fr-FR"/>
          </a:p>
        </p:txBody>
      </p:sp>
      <p:graphicFrame>
        <p:nvGraphicFramePr>
          <p:cNvPr id="6" name="Tableau 5">
            <a:extLst>
              <a:ext uri="{FF2B5EF4-FFF2-40B4-BE49-F238E27FC236}">
                <a16:creationId xmlns:a16="http://schemas.microsoft.com/office/drawing/2014/main" id="{7A553EC9-606B-60F2-3A30-770DF16E1B8C}"/>
              </a:ext>
            </a:extLst>
          </p:cNvPr>
          <p:cNvGraphicFramePr>
            <a:graphicFrameLocks noGrp="1"/>
          </p:cNvGraphicFramePr>
          <p:nvPr>
            <p:extLst>
              <p:ext uri="{D42A27DB-BD31-4B8C-83A1-F6EECF244321}">
                <p14:modId xmlns:p14="http://schemas.microsoft.com/office/powerpoint/2010/main" val="3570654260"/>
              </p:ext>
            </p:extLst>
          </p:nvPr>
        </p:nvGraphicFramePr>
        <p:xfrm>
          <a:off x="1227666" y="624416"/>
          <a:ext cx="10374830" cy="5606985"/>
        </p:xfrm>
        <a:graphic>
          <a:graphicData uri="http://schemas.openxmlformats.org/drawingml/2006/table">
            <a:tbl>
              <a:tblPr firstRow="1" firstCol="1" bandRow="1">
                <a:tableStyleId>{5C22544A-7EE6-4342-B048-85BDC9FD1C3A}</a:tableStyleId>
              </a:tblPr>
              <a:tblGrid>
                <a:gridCol w="634998">
                  <a:extLst>
                    <a:ext uri="{9D8B030D-6E8A-4147-A177-3AD203B41FA5}">
                      <a16:colId xmlns:a16="http://schemas.microsoft.com/office/drawing/2014/main" val="3916503005"/>
                    </a:ext>
                  </a:extLst>
                </a:gridCol>
                <a:gridCol w="3376083">
                  <a:extLst>
                    <a:ext uri="{9D8B030D-6E8A-4147-A177-3AD203B41FA5}">
                      <a16:colId xmlns:a16="http://schemas.microsoft.com/office/drawing/2014/main" val="477738812"/>
                    </a:ext>
                  </a:extLst>
                </a:gridCol>
                <a:gridCol w="739209">
                  <a:extLst>
                    <a:ext uri="{9D8B030D-6E8A-4147-A177-3AD203B41FA5}">
                      <a16:colId xmlns:a16="http://schemas.microsoft.com/office/drawing/2014/main" val="3225272490"/>
                    </a:ext>
                  </a:extLst>
                </a:gridCol>
                <a:gridCol w="2644126">
                  <a:extLst>
                    <a:ext uri="{9D8B030D-6E8A-4147-A177-3AD203B41FA5}">
                      <a16:colId xmlns:a16="http://schemas.microsoft.com/office/drawing/2014/main" val="175090666"/>
                    </a:ext>
                  </a:extLst>
                </a:gridCol>
                <a:gridCol w="910166">
                  <a:extLst>
                    <a:ext uri="{9D8B030D-6E8A-4147-A177-3AD203B41FA5}">
                      <a16:colId xmlns:a16="http://schemas.microsoft.com/office/drawing/2014/main" val="1116331649"/>
                    </a:ext>
                  </a:extLst>
                </a:gridCol>
                <a:gridCol w="1000531">
                  <a:extLst>
                    <a:ext uri="{9D8B030D-6E8A-4147-A177-3AD203B41FA5}">
                      <a16:colId xmlns:a16="http://schemas.microsoft.com/office/drawing/2014/main" val="2471460162"/>
                    </a:ext>
                  </a:extLst>
                </a:gridCol>
                <a:gridCol w="1069717">
                  <a:extLst>
                    <a:ext uri="{9D8B030D-6E8A-4147-A177-3AD203B41FA5}">
                      <a16:colId xmlns:a16="http://schemas.microsoft.com/office/drawing/2014/main" val="4165702702"/>
                    </a:ext>
                  </a:extLst>
                </a:gridCol>
              </a:tblGrid>
              <a:tr h="200882">
                <a:tc gridSpan="7">
                  <a:txBody>
                    <a:bodyPr/>
                    <a:lstStyle/>
                    <a:p>
                      <a:pPr marL="134620" algn="ctr">
                        <a:buNone/>
                      </a:pPr>
                      <a:r>
                        <a:rPr lang="fr-FR" sz="1200" b="1" kern="0">
                          <a:solidFill>
                            <a:srgbClr val="000000"/>
                          </a:solidFill>
                          <a:effectLst/>
                          <a:latin typeface="Marianne"/>
                          <a:cs typeface="Calibri" panose="020F0502020204030204" pitchFamily="34" charset="0"/>
                        </a:rPr>
                        <a:t>Martinique</a:t>
                      </a:r>
                      <a:endParaRPr lang="fr-FR">
                        <a:effectLst/>
                      </a:endParaRPr>
                    </a:p>
                  </a:txBody>
                  <a:tcPr marL="44450" marR="44450" marT="0" marB="0" anchor="b">
                    <a:lnL>
                      <a:noFill/>
                    </a:lnL>
                    <a:lnR>
                      <a:noFill/>
                    </a:lnR>
                    <a:lnT>
                      <a:noFill/>
                    </a:lnT>
                    <a:lnB>
                      <a:noFill/>
                    </a:lnB>
                    <a:solidFill>
                      <a:srgbClr val="F8CBA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84194529"/>
                  </a:ext>
                </a:extLst>
              </a:tr>
              <a:tr h="274890">
                <a:tc>
                  <a:txBody>
                    <a:bodyPr/>
                    <a:lstStyle/>
                    <a:p>
                      <a:pPr marL="134620">
                        <a:buNone/>
                      </a:pPr>
                      <a:endParaRPr lang="fr-FR">
                        <a:effectLst/>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34620">
                        <a:buNone/>
                      </a:pPr>
                      <a:endParaRPr lang="fr-FR">
                        <a:effectLst/>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34620">
                        <a:buNone/>
                      </a:pPr>
                      <a:endParaRPr lang="fr-FR">
                        <a:effectLst/>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34620">
                        <a:buNone/>
                      </a:pPr>
                      <a:endParaRPr lang="fr-FR">
                        <a:effectLs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3">
                  <a:txBody>
                    <a:bodyPr/>
                    <a:lstStyle/>
                    <a:p>
                      <a:pPr marL="134620" algn="ctr">
                        <a:buNone/>
                      </a:pPr>
                      <a:r>
                        <a:rPr lang="fr-FR" sz="900" b="1" kern="0">
                          <a:solidFill>
                            <a:srgbClr val="000000"/>
                          </a:solidFill>
                          <a:effectLst/>
                          <a:latin typeface="Calibri" panose="020F0502020204030204" pitchFamily="34" charset="0"/>
                        </a:rPr>
                        <a:t> Maquette PN FEAMPA 28/06/2022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19315646"/>
                  </a:ext>
                </a:extLst>
              </a:tr>
              <a:tr h="285463">
                <a:tc>
                  <a:txBody>
                    <a:bodyPr/>
                    <a:lstStyle/>
                    <a:p>
                      <a:pPr marL="134620" algn="ctr">
                        <a:buNone/>
                      </a:pPr>
                      <a:r>
                        <a:rPr lang="fr-FR" sz="900" b="1" kern="0">
                          <a:solidFill>
                            <a:srgbClr val="000000"/>
                          </a:solidFill>
                          <a:effectLst/>
                        </a:rPr>
                        <a:t>Priorités</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134620" algn="ctr">
                        <a:buNone/>
                      </a:pPr>
                      <a:r>
                        <a:rPr lang="fr-FR" sz="900" b="1" kern="0">
                          <a:solidFill>
                            <a:srgbClr val="000000"/>
                          </a:solidFill>
                          <a:effectLst/>
                        </a:rPr>
                        <a:t>OS</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a:txBody>
                    <a:bodyPr/>
                    <a:lstStyle/>
                    <a:p>
                      <a:pPr marL="134620" algn="ctr">
                        <a:buNone/>
                      </a:pPr>
                      <a:r>
                        <a:rPr lang="fr-FR" sz="900" b="1" kern="0">
                          <a:solidFill>
                            <a:srgbClr val="000000"/>
                          </a:solidFill>
                          <a:effectLst/>
                        </a:rPr>
                        <a:t>Article règlement FEAMPA</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b="1" kern="0">
                          <a:solidFill>
                            <a:srgbClr val="000000"/>
                          </a:solidFill>
                          <a:effectLst/>
                        </a:rPr>
                        <a:t> Montant FEAMPA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4620" algn="ctr">
                        <a:buNone/>
                      </a:pPr>
                      <a:r>
                        <a:rPr lang="fr-FR" sz="900" b="1" kern="0">
                          <a:solidFill>
                            <a:srgbClr val="000000"/>
                          </a:solidFill>
                          <a:effectLst/>
                        </a:rPr>
                        <a:t>CPN</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4620" algn="ctr">
                        <a:buNone/>
                      </a:pPr>
                      <a:r>
                        <a:rPr lang="fr-FR" sz="900" b="1" kern="0">
                          <a:solidFill>
                            <a:srgbClr val="000000"/>
                          </a:solidFill>
                          <a:effectLst/>
                        </a:rPr>
                        <a:t>Total aides publiques</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2269460"/>
                  </a:ext>
                </a:extLst>
              </a:tr>
              <a:tr h="306916">
                <a:tc rowSpan="6">
                  <a:txBody>
                    <a:bodyPr/>
                    <a:lstStyle/>
                    <a:p>
                      <a:pPr marL="134620" algn="ctr">
                        <a:buNone/>
                      </a:pPr>
                      <a:r>
                        <a:rPr lang="fr-FR" sz="900" b="1" kern="0">
                          <a:solidFill>
                            <a:srgbClr val="0070C0"/>
                          </a:solidFill>
                          <a:effectLst/>
                        </a:rPr>
                        <a:t>1</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134620" algn="l">
                        <a:buNone/>
                      </a:pPr>
                      <a:r>
                        <a:rPr lang="fr-FR" sz="900" kern="0">
                          <a:solidFill>
                            <a:srgbClr val="000000"/>
                          </a:solidFill>
                          <a:effectLst/>
                        </a:rPr>
                        <a:t>Renforcer les activités de pêche durables sur le plan économique, social et environnemental</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b="1" kern="0">
                          <a:solidFill>
                            <a:srgbClr val="00B0F0"/>
                          </a:solidFill>
                          <a:effectLst/>
                        </a:rPr>
                        <a:t>1.1.1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l">
                        <a:buNone/>
                      </a:pPr>
                      <a:r>
                        <a:rPr lang="fr-FR" sz="900" kern="0">
                          <a:solidFill>
                            <a:srgbClr val="000000"/>
                          </a:solidFill>
                          <a:effectLst/>
                        </a:rPr>
                        <a:t>Art. 14 hors 1.1.2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kern="0">
                          <a:solidFill>
                            <a:srgbClr val="000000"/>
                          </a:solidFill>
                          <a:effectLst/>
                        </a:rPr>
                        <a:t>           4 390 566,04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1 014 225,00</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6 272 237,20</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889317882"/>
                  </a:ext>
                </a:extLst>
              </a:tr>
              <a:tr h="296035">
                <a:tc vMerge="1">
                  <a:txBody>
                    <a:bodyPr/>
                    <a:lstStyle/>
                    <a:p>
                      <a:endParaRPr lang="fr-FR"/>
                    </a:p>
                  </a:txBody>
                  <a:tcPr/>
                </a:tc>
                <a:tc vMerge="1">
                  <a:txBody>
                    <a:bodyPr/>
                    <a:lstStyle/>
                    <a:p>
                      <a:endParaRPr lang="fr-FR"/>
                    </a:p>
                  </a:txBody>
                  <a:tcPr/>
                </a:tc>
                <a:tc rowSpan="2">
                  <a:txBody>
                    <a:bodyPr/>
                    <a:lstStyle/>
                    <a:p>
                      <a:pPr marL="134620" algn="ctr">
                        <a:buNone/>
                      </a:pPr>
                      <a:r>
                        <a:rPr lang="fr-FR" sz="900" b="1" kern="0">
                          <a:solidFill>
                            <a:srgbClr val="00B0F0"/>
                          </a:solidFill>
                          <a:effectLst/>
                        </a:rPr>
                        <a:t>1.1.2</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l">
                        <a:buNone/>
                      </a:pPr>
                      <a:r>
                        <a:rPr lang="fr-FR" sz="900" kern="0">
                          <a:solidFill>
                            <a:srgbClr val="000000"/>
                          </a:solidFill>
                          <a:effectLst/>
                        </a:rPr>
                        <a:t>Art. 17 (Installation des jeunes pêcheurs)</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134620" algn="l">
                        <a:buNone/>
                      </a:pPr>
                      <a:r>
                        <a:rPr lang="fr-FR" sz="900" kern="0">
                          <a:solidFill>
                            <a:srgbClr val="000000"/>
                          </a:solidFill>
                          <a:effectLst/>
                        </a:rPr>
                        <a:t>              800 000,00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342 857,14</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1 142 857,14</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807703326"/>
                  </a:ext>
                </a:extLst>
              </a:tr>
              <a:tr h="41275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134620" algn="l">
                        <a:buNone/>
                      </a:pPr>
                      <a:r>
                        <a:rPr lang="fr-FR" sz="900" kern="0">
                          <a:solidFill>
                            <a:srgbClr val="000000"/>
                          </a:solidFill>
                          <a:effectLst/>
                        </a:rPr>
                        <a:t>Art. 19 (Investissements augmentant la jauge pour améliorer la sécurité, les conditions de travail et l'efficacité énergétique)</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134620" algn="l">
                        <a:buNone/>
                      </a:pPr>
                      <a:r>
                        <a:rPr lang="fr-FR" sz="900" kern="0">
                          <a:solidFill>
                            <a:srgbClr val="000000"/>
                          </a:solidFill>
                          <a:effectLst/>
                        </a:rPr>
                        <a:t>                50 000,00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21 428,57</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71 428,57</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95324044"/>
                  </a:ext>
                </a:extLst>
              </a:tr>
              <a:tr h="328083">
                <a:tc vMerge="1">
                  <a:txBody>
                    <a:bodyPr/>
                    <a:lstStyle/>
                    <a:p>
                      <a:endParaRPr lang="fr-FR"/>
                    </a:p>
                  </a:txBody>
                  <a:tcPr/>
                </a:tc>
                <a:tc>
                  <a:txBody>
                    <a:bodyPr/>
                    <a:lstStyle/>
                    <a:p>
                      <a:pPr marL="134620" algn="l">
                        <a:buNone/>
                      </a:pPr>
                      <a:r>
                        <a:rPr lang="fr-FR" sz="900" kern="0">
                          <a:solidFill>
                            <a:srgbClr val="000000"/>
                          </a:solidFill>
                          <a:effectLst/>
                        </a:rPr>
                        <a:t>Améliorer l'efficacité énergétique et réduire les émissions de CO2</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b="1" kern="0">
                          <a:solidFill>
                            <a:srgbClr val="00B0F0"/>
                          </a:solidFill>
                          <a:effectLst/>
                        </a:rPr>
                        <a:t>1.2</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l">
                        <a:buNone/>
                      </a:pPr>
                      <a:r>
                        <a:rPr lang="fr-FR" sz="900" kern="0">
                          <a:solidFill>
                            <a:srgbClr val="000000"/>
                          </a:solidFill>
                          <a:effectLst/>
                        </a:rPr>
                        <a:t>Art. 18 (Remotorisation)</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kern="0">
                          <a:solidFill>
                            <a:srgbClr val="000000"/>
                          </a:solidFill>
                          <a:effectLst/>
                        </a:rPr>
                        <a:t>              550 000,00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235 714,29</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785 714,29</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000495199"/>
                  </a:ext>
                </a:extLst>
              </a:tr>
              <a:tr h="465666">
                <a:tc vMerge="1">
                  <a:txBody>
                    <a:bodyPr/>
                    <a:lstStyle/>
                    <a:p>
                      <a:endParaRPr lang="fr-FR"/>
                    </a:p>
                  </a:txBody>
                  <a:tcPr/>
                </a:tc>
                <a:tc>
                  <a:txBody>
                    <a:bodyPr/>
                    <a:lstStyle/>
                    <a:p>
                      <a:pPr marL="134620" algn="l">
                        <a:buNone/>
                      </a:pPr>
                      <a:r>
                        <a:rPr lang="fr-FR" sz="900" kern="0">
                          <a:solidFill>
                            <a:srgbClr val="000000"/>
                          </a:solidFill>
                          <a:effectLst/>
                        </a:rPr>
                        <a:t> Promouvoir des conditions de concurrence équitables pour les produits de la pêche et de l'aquaculture provenant des régions ultrapériphériques</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b="1" kern="0">
                          <a:solidFill>
                            <a:srgbClr val="00B0F0"/>
                          </a:solidFill>
                          <a:effectLst/>
                        </a:rPr>
                        <a:t>1.5</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l">
                        <a:buNone/>
                      </a:pPr>
                      <a:r>
                        <a:rPr lang="fr-FR" sz="900" kern="0">
                          <a:solidFill>
                            <a:srgbClr val="000000"/>
                          </a:solidFill>
                          <a:effectLst/>
                        </a:rPr>
                        <a:t>Art. 24 (PCS)</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kern="0">
                          <a:solidFill>
                            <a:srgbClr val="000000"/>
                          </a:solidFill>
                          <a:effectLst/>
                        </a:rPr>
                        <a:t>           5 000 000,00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0,00</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5 000 000,00</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185152758"/>
                  </a:ext>
                </a:extLst>
              </a:tr>
              <a:tr h="423333">
                <a:tc vMerge="1">
                  <a:txBody>
                    <a:bodyPr/>
                    <a:lstStyle/>
                    <a:p>
                      <a:endParaRPr lang="fr-FR"/>
                    </a:p>
                  </a:txBody>
                  <a:tcPr/>
                </a:tc>
                <a:tc>
                  <a:txBody>
                    <a:bodyPr/>
                    <a:lstStyle/>
                    <a:p>
                      <a:pPr marL="134620" algn="l">
                        <a:buNone/>
                      </a:pPr>
                      <a:r>
                        <a:rPr lang="fr-FR" sz="900" kern="0">
                          <a:solidFill>
                            <a:srgbClr val="000000"/>
                          </a:solidFill>
                          <a:effectLst/>
                        </a:rPr>
                        <a:t>Contribuer à la protection et  à la restauration de la biodiversité et des écosystèmes aquatiques</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b="1" kern="0">
                          <a:solidFill>
                            <a:srgbClr val="00B0F0"/>
                          </a:solidFill>
                          <a:effectLst/>
                        </a:rPr>
                        <a:t>1.6</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l">
                        <a:buNone/>
                      </a:pPr>
                      <a:r>
                        <a:rPr lang="fr-FR" sz="900" kern="0">
                          <a:solidFill>
                            <a:srgbClr val="000000"/>
                          </a:solidFill>
                          <a:effectLst/>
                        </a:rPr>
                        <a:t>Art. 25 (Déchets, expérimentation)</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kern="0">
                          <a:solidFill>
                            <a:srgbClr val="000000"/>
                          </a:solidFill>
                          <a:effectLst/>
                        </a:rPr>
                        <a:t>              700 000,00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513 076,00</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1 000 000,00</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56686150"/>
                  </a:ext>
                </a:extLst>
              </a:tr>
              <a:tr h="444500">
                <a:tc rowSpan="2">
                  <a:txBody>
                    <a:bodyPr/>
                    <a:lstStyle/>
                    <a:p>
                      <a:pPr marL="134620" algn="ctr">
                        <a:buNone/>
                      </a:pPr>
                      <a:r>
                        <a:rPr lang="fr-FR" sz="900" b="1" kern="0">
                          <a:solidFill>
                            <a:srgbClr val="0070C0"/>
                          </a:solidFill>
                          <a:effectLst/>
                        </a:rPr>
                        <a:t>2</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l">
                        <a:buNone/>
                      </a:pPr>
                      <a:r>
                        <a:rPr lang="fr-FR" sz="900" kern="0">
                          <a:solidFill>
                            <a:srgbClr val="000000"/>
                          </a:solidFill>
                          <a:effectLst/>
                        </a:rPr>
                        <a:t>Promouvoir les activités aquacoles durables et économiquement viables, conformément à l'article 34, paragraphe 1 du règlement (UE) n°1380/2013</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b="1" kern="0">
                          <a:solidFill>
                            <a:srgbClr val="00B0F0"/>
                          </a:solidFill>
                          <a:effectLst/>
                        </a:rPr>
                        <a:t>2.1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l">
                        <a:buNone/>
                      </a:pPr>
                      <a:r>
                        <a:rPr lang="fr-FR" sz="900" kern="0">
                          <a:solidFill>
                            <a:srgbClr val="000000"/>
                          </a:solidFill>
                          <a:effectLst/>
                        </a:rPr>
                        <a:t>Art. 27 (Aquaculture)</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kern="0">
                          <a:solidFill>
                            <a:srgbClr val="000000"/>
                          </a:solidFill>
                          <a:effectLst/>
                        </a:rPr>
                        <a:t>           2 000 000,00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550 000,00</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2 857 142,86</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895666161"/>
                  </a:ext>
                </a:extLst>
              </a:tr>
              <a:tr h="603250">
                <a:tc vMerge="1">
                  <a:txBody>
                    <a:bodyPr/>
                    <a:lstStyle/>
                    <a:p>
                      <a:endParaRPr lang="fr-FR"/>
                    </a:p>
                  </a:txBody>
                  <a:tcPr/>
                </a:tc>
                <a:tc>
                  <a:txBody>
                    <a:bodyPr/>
                    <a:lstStyle/>
                    <a:p>
                      <a:pPr marL="134620" algn="l">
                        <a:buNone/>
                      </a:pPr>
                      <a:r>
                        <a:rPr lang="fr-FR" sz="900" kern="0">
                          <a:solidFill>
                            <a:srgbClr val="000000"/>
                          </a:solidFill>
                          <a:effectLst/>
                        </a:rPr>
                        <a:t>Développer des marchés compétitifs, transparents et stables pour les produits de la pêche et de l'aquaculture, et transformer ces produits, conformément à l'article 35 du règlement (UE) n° 1380/2013 et au règlement (UE) n° 1379/2013</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b="1" kern="0">
                          <a:solidFill>
                            <a:srgbClr val="00B0F0"/>
                          </a:solidFill>
                          <a:effectLst/>
                        </a:rPr>
                        <a:t>2.2</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l">
                        <a:buNone/>
                      </a:pPr>
                      <a:r>
                        <a:rPr lang="fr-FR" sz="900" kern="0">
                          <a:solidFill>
                            <a:srgbClr val="000000"/>
                          </a:solidFill>
                          <a:effectLst/>
                        </a:rPr>
                        <a:t>Art. 28 (Transformation et commercialisation)</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kern="0">
                          <a:solidFill>
                            <a:srgbClr val="000000"/>
                          </a:solidFill>
                          <a:effectLst/>
                        </a:rPr>
                        <a:t>           2 000 000,00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857 142,86</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2 857 142,86</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41194598"/>
                  </a:ext>
                </a:extLst>
              </a:tr>
              <a:tr h="455083">
                <a:tc>
                  <a:txBody>
                    <a:bodyPr/>
                    <a:lstStyle/>
                    <a:p>
                      <a:pPr marL="134620" algn="ctr">
                        <a:buNone/>
                      </a:pPr>
                      <a:r>
                        <a:rPr lang="fr-FR" sz="900" b="1" kern="0">
                          <a:solidFill>
                            <a:srgbClr val="0070C0"/>
                          </a:solidFill>
                          <a:effectLst/>
                        </a:rPr>
                        <a:t>3</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l">
                        <a:buNone/>
                      </a:pPr>
                      <a:r>
                        <a:rPr lang="fr-FR" sz="900" kern="0">
                          <a:solidFill>
                            <a:srgbClr val="000000"/>
                          </a:solidFill>
                          <a:effectLst/>
                        </a:rPr>
                        <a:t>Développer les communautés de pêche et d'aquaculture dans les zones côtières et intérieures</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b="1" kern="0">
                          <a:solidFill>
                            <a:srgbClr val="00B0F0"/>
                          </a:solidFill>
                          <a:effectLst/>
                        </a:rPr>
                        <a:t>3.1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l">
                        <a:buNone/>
                      </a:pPr>
                      <a:r>
                        <a:rPr lang="fr-FR" sz="900" kern="0">
                          <a:solidFill>
                            <a:srgbClr val="000000"/>
                          </a:solidFill>
                          <a:effectLst/>
                        </a:rPr>
                        <a:t>Art. 29 et 30 (DLAL)</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kern="0">
                          <a:solidFill>
                            <a:srgbClr val="000000"/>
                          </a:solidFill>
                          <a:effectLst/>
                        </a:rPr>
                        <a:t>              700 000,00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300 000,00</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134620" algn="ctr">
                        <a:buNone/>
                      </a:pPr>
                      <a:r>
                        <a:rPr lang="fr-FR" sz="900" kern="0">
                          <a:solidFill>
                            <a:srgbClr val="000000"/>
                          </a:solidFill>
                          <a:effectLst/>
                        </a:rPr>
                        <a:t>1 000 000,00</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226821552"/>
                  </a:ext>
                </a:extLst>
              </a:tr>
              <a:tr h="274890">
                <a:tc>
                  <a:txBody>
                    <a:bodyPr/>
                    <a:lstStyle/>
                    <a:p>
                      <a:pPr marL="134620">
                        <a:buNone/>
                      </a:pPr>
                      <a:endParaRPr lang="fr-FR">
                        <a:effectLst/>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34620">
                        <a:buNone/>
                      </a:pPr>
                      <a:endParaRPr lang="fr-FR">
                        <a:effectLst/>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34620">
                        <a:buNone/>
                      </a:pPr>
                      <a:endParaRPr lang="fr-FR">
                        <a:effectLst/>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134620" algn="l">
                        <a:buNone/>
                      </a:pPr>
                      <a:r>
                        <a:rPr lang="fr-FR" sz="900" kern="0">
                          <a:solidFill>
                            <a:srgbClr val="000000"/>
                          </a:solidFill>
                          <a:effectLst/>
                        </a:rPr>
                        <a:t>AT</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kern="0">
                          <a:solidFill>
                            <a:srgbClr val="000000"/>
                          </a:solidFill>
                          <a:effectLst/>
                        </a:rPr>
                        <a:t>971 433,96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a:txBody>
                    <a:bodyPr/>
                    <a:lstStyle/>
                    <a:p>
                      <a:pPr marL="134620" algn="ctr">
                        <a:buNone/>
                      </a:pP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34620" algn="ctr">
                        <a:buNone/>
                      </a:pPr>
                      <a:r>
                        <a:rPr lang="fr-FR" sz="900" kern="0">
                          <a:solidFill>
                            <a:srgbClr val="000000"/>
                          </a:solidFill>
                          <a:effectLst/>
                        </a:rPr>
                        <a:t>971 433,96</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16:rowId xmlns:a16="http://schemas.microsoft.com/office/drawing/2014/main" val="845769818"/>
                  </a:ext>
                </a:extLst>
              </a:tr>
              <a:tr h="422908">
                <a:tc>
                  <a:txBody>
                    <a:bodyPr/>
                    <a:lstStyle/>
                    <a:p>
                      <a:pPr marL="134620">
                        <a:buNone/>
                      </a:pPr>
                      <a:endParaRPr lang="fr-FR">
                        <a:effectLst/>
                      </a:endParaRPr>
                    </a:p>
                  </a:txBody>
                  <a:tcPr marL="44450" marR="44450" marT="0" marB="0" anchor="ctr">
                    <a:lnL>
                      <a:noFill/>
                    </a:lnL>
                    <a:lnR>
                      <a:noFill/>
                    </a:lnR>
                    <a:lnT>
                      <a:noFill/>
                    </a:lnT>
                    <a:lnB>
                      <a:noFill/>
                    </a:lnB>
                    <a:noFill/>
                  </a:tcPr>
                </a:tc>
                <a:tc>
                  <a:txBody>
                    <a:bodyPr/>
                    <a:lstStyle/>
                    <a:p>
                      <a:pPr marL="134620">
                        <a:buNone/>
                      </a:pPr>
                      <a:endParaRPr lang="fr-FR">
                        <a:effectLst/>
                      </a:endParaRPr>
                    </a:p>
                  </a:txBody>
                  <a:tcPr marL="44450" marR="44450" marT="0" marB="0" anchor="ctr">
                    <a:lnL>
                      <a:noFill/>
                    </a:lnL>
                    <a:lnR>
                      <a:noFill/>
                    </a:lnR>
                    <a:lnT>
                      <a:noFill/>
                    </a:lnT>
                    <a:lnB>
                      <a:noFill/>
                    </a:lnB>
                    <a:noFill/>
                  </a:tcPr>
                </a:tc>
                <a:tc>
                  <a:txBody>
                    <a:bodyPr/>
                    <a:lstStyle/>
                    <a:p>
                      <a:pPr marL="134620">
                        <a:buNone/>
                      </a:pPr>
                      <a:endParaRPr lang="fr-FR">
                        <a:effectLst/>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134620" algn="l">
                        <a:buNone/>
                      </a:pPr>
                      <a:r>
                        <a:rPr lang="fr-FR" sz="900" b="1" kern="0">
                          <a:solidFill>
                            <a:srgbClr val="000000"/>
                          </a:solidFill>
                          <a:effectLst/>
                        </a:rPr>
                        <a:t>Total crédits d’intervention (somme des OS)</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b="1" kern="0">
                          <a:solidFill>
                            <a:srgbClr val="000000"/>
                          </a:solidFill>
                          <a:effectLst/>
                        </a:rPr>
                        <a:t>16 190 566,04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134620" algn="ctr">
                        <a:buNone/>
                      </a:pPr>
                      <a:r>
                        <a:rPr lang="fr-FR" sz="900" b="1" kern="0">
                          <a:solidFill>
                            <a:srgbClr val="000000"/>
                          </a:solidFill>
                          <a:effectLst/>
                        </a:rPr>
                        <a:t>3 834 443,86</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4620" algn="ctr">
                        <a:buNone/>
                      </a:pPr>
                      <a:r>
                        <a:rPr lang="fr-FR" sz="900" b="1" kern="0">
                          <a:solidFill>
                            <a:srgbClr val="000000"/>
                          </a:solidFill>
                          <a:effectLst/>
                        </a:rPr>
                        <a:t>20 986 522,91</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6330051"/>
                  </a:ext>
                </a:extLst>
              </a:tr>
              <a:tr h="412336">
                <a:tc>
                  <a:txBody>
                    <a:bodyPr/>
                    <a:lstStyle/>
                    <a:p>
                      <a:pPr marL="134620">
                        <a:buNone/>
                      </a:pPr>
                      <a:endParaRPr lang="fr-FR">
                        <a:effectLst/>
                      </a:endParaRPr>
                    </a:p>
                  </a:txBody>
                  <a:tcPr marL="44450" marR="44450" marT="0" marB="0" anchor="b">
                    <a:lnL>
                      <a:noFill/>
                    </a:lnL>
                    <a:lnR>
                      <a:noFill/>
                    </a:lnR>
                    <a:lnT>
                      <a:noFill/>
                    </a:lnT>
                    <a:lnB>
                      <a:noFill/>
                    </a:lnB>
                    <a:noFill/>
                  </a:tcPr>
                </a:tc>
                <a:tc>
                  <a:txBody>
                    <a:bodyPr/>
                    <a:lstStyle/>
                    <a:p>
                      <a:pPr marL="134620">
                        <a:buNone/>
                      </a:pPr>
                      <a:endParaRPr lang="fr-FR">
                        <a:effectLst/>
                      </a:endParaRPr>
                    </a:p>
                  </a:txBody>
                  <a:tcPr marL="44450" marR="44450" marT="0" marB="0" anchor="b">
                    <a:lnL>
                      <a:noFill/>
                    </a:lnL>
                    <a:lnR>
                      <a:noFill/>
                    </a:lnR>
                    <a:lnT>
                      <a:noFill/>
                    </a:lnT>
                    <a:lnB>
                      <a:noFill/>
                    </a:lnB>
                    <a:noFill/>
                  </a:tcPr>
                </a:tc>
                <a:tc>
                  <a:txBody>
                    <a:bodyPr/>
                    <a:lstStyle/>
                    <a:p>
                      <a:pPr marL="134620">
                        <a:buNone/>
                      </a:pPr>
                      <a:endParaRPr lang="fr-FR">
                        <a:effectLst/>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134620" algn="l">
                        <a:buNone/>
                      </a:pPr>
                      <a:r>
                        <a:rPr lang="fr-FR" sz="900" b="1" kern="0">
                          <a:solidFill>
                            <a:srgbClr val="000000"/>
                          </a:solidFill>
                          <a:effectLst/>
                        </a:rPr>
                        <a:t>TOTAL</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620" algn="ctr">
                        <a:buNone/>
                      </a:pPr>
                      <a:r>
                        <a:rPr lang="fr-FR" sz="900" b="1" kern="0">
                          <a:solidFill>
                            <a:srgbClr val="000000"/>
                          </a:solidFill>
                          <a:effectLst/>
                        </a:rPr>
                        <a:t>         17 162 000,00 </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134620" algn="ctr">
                        <a:buNone/>
                      </a:pPr>
                      <a:r>
                        <a:rPr lang="fr-FR" sz="900" b="1" kern="0">
                          <a:solidFill>
                            <a:srgbClr val="000000"/>
                          </a:solidFill>
                          <a:effectLst/>
                        </a:rPr>
                        <a:t>3 834 443,86</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34620" algn="ctr">
                        <a:buNone/>
                      </a:pPr>
                      <a:r>
                        <a:rPr lang="fr-FR" sz="900" b="1" kern="0">
                          <a:solidFill>
                            <a:srgbClr val="000000"/>
                          </a:solidFill>
                          <a:effectLst/>
                        </a:rPr>
                        <a:t>21 957 956,87</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4453309"/>
                  </a:ext>
                </a:extLst>
              </a:tr>
            </a:tbl>
          </a:graphicData>
        </a:graphic>
      </p:graphicFrame>
    </p:spTree>
    <p:extLst>
      <p:ext uri="{BB962C8B-B14F-4D97-AF65-F5344CB8AC3E}">
        <p14:creationId xmlns:p14="http://schemas.microsoft.com/office/powerpoint/2010/main" val="310778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17E4E4E5-E179-015C-907F-CFC5EEA48592}"/>
              </a:ext>
            </a:extLst>
          </p:cNvPr>
          <p:cNvGraphicFramePr>
            <a:graphicFrameLocks noGrp="1"/>
          </p:cNvGraphicFramePr>
          <p:nvPr>
            <p:extLst>
              <p:ext uri="{D42A27DB-BD31-4B8C-83A1-F6EECF244321}">
                <p14:modId xmlns:p14="http://schemas.microsoft.com/office/powerpoint/2010/main" val="2661774808"/>
              </p:ext>
            </p:extLst>
          </p:nvPr>
        </p:nvGraphicFramePr>
        <p:xfrm>
          <a:off x="1504461" y="2356013"/>
          <a:ext cx="10206559" cy="4087500"/>
        </p:xfrm>
        <a:graphic>
          <a:graphicData uri="http://schemas.openxmlformats.org/drawingml/2006/table">
            <a:tbl>
              <a:tblPr firstRow="1" bandRow="1">
                <a:noFill/>
                <a:tableStyleId>{5C22544A-7EE6-4342-B048-85BDC9FD1C3A}</a:tableStyleId>
              </a:tblPr>
              <a:tblGrid>
                <a:gridCol w="5998231">
                  <a:extLst>
                    <a:ext uri="{9D8B030D-6E8A-4147-A177-3AD203B41FA5}">
                      <a16:colId xmlns:a16="http://schemas.microsoft.com/office/drawing/2014/main" val="1405507881"/>
                    </a:ext>
                  </a:extLst>
                </a:gridCol>
                <a:gridCol w="4208328">
                  <a:extLst>
                    <a:ext uri="{9D8B030D-6E8A-4147-A177-3AD203B41FA5}">
                      <a16:colId xmlns:a16="http://schemas.microsoft.com/office/drawing/2014/main" val="1046153109"/>
                    </a:ext>
                  </a:extLst>
                </a:gridCol>
              </a:tblGrid>
              <a:tr h="581779">
                <a:tc>
                  <a:txBody>
                    <a:bodyPr/>
                    <a:lstStyle/>
                    <a:p>
                      <a:pPr marL="0" algn="ctr" rtl="0" eaLnBrk="1" latinLnBrk="0" hangingPunct="1">
                        <a:buNone/>
                      </a:pPr>
                      <a:r>
                        <a:rPr lang="fr-FR" sz="2200" b="1" kern="1200" cap="all" spc="60">
                          <a:solidFill>
                            <a:schemeClr val="tx1"/>
                          </a:solidFill>
                          <a:effectLst/>
                          <a:latin typeface="Calibri" panose="020F0502020204030204" pitchFamily="34" charset="0"/>
                        </a:rPr>
                        <a:t>PROGRAMME</a:t>
                      </a:r>
                      <a:endParaRPr lang="fr-FR" sz="2200" b="1" cap="all" spc="60">
                        <a:solidFill>
                          <a:schemeClr val="tx1"/>
                        </a:solidFill>
                        <a:effectLst/>
                      </a:endParaRPr>
                    </a:p>
                  </a:txBody>
                  <a:tcPr marL="0" marR="0" marT="164625" marB="164625" anchor="b">
                    <a:lnL w="12700" cmpd="sng">
                      <a:solidFill>
                        <a:schemeClr val="tx1"/>
                      </a:solidFill>
                    </a:lnL>
                    <a:lnR w="12700" cmpd="sng">
                      <a:solidFill>
                        <a:schemeClr val="tx1"/>
                      </a:solidFill>
                    </a:lnR>
                    <a:lnT w="12700" cmpd="sng">
                      <a:solidFill>
                        <a:schemeClr val="tx1"/>
                      </a:solidFill>
                    </a:lnT>
                    <a:lnB w="12700" cmpd="sng">
                      <a:solidFill>
                        <a:schemeClr val="tx1"/>
                      </a:solidFill>
                    </a:lnB>
                    <a:solidFill>
                      <a:schemeClr val="accent1">
                        <a:lumMod val="60000"/>
                        <a:lumOff val="40000"/>
                      </a:schemeClr>
                    </a:solidFill>
                  </a:tcPr>
                </a:tc>
                <a:tc>
                  <a:txBody>
                    <a:bodyPr/>
                    <a:lstStyle/>
                    <a:p>
                      <a:pPr marL="0" algn="ctr" rtl="0" eaLnBrk="1" latinLnBrk="0" hangingPunct="1">
                        <a:buNone/>
                      </a:pPr>
                      <a:r>
                        <a:rPr lang="fr-FR" sz="2200" b="1" kern="1200" cap="all" spc="60">
                          <a:solidFill>
                            <a:schemeClr val="tx1"/>
                          </a:solidFill>
                          <a:effectLst/>
                          <a:latin typeface="Calibri" panose="020F0502020204030204" pitchFamily="34" charset="0"/>
                        </a:rPr>
                        <a:t>ENVELOPPE</a:t>
                      </a:r>
                      <a:endParaRPr lang="fr-FR" sz="2200" b="1" cap="all" spc="60">
                        <a:solidFill>
                          <a:schemeClr val="tx1"/>
                        </a:solidFill>
                        <a:effectLst/>
                      </a:endParaRPr>
                    </a:p>
                  </a:txBody>
                  <a:tcPr marL="0" marR="0" marT="164625" marB="164625" anchor="b">
                    <a:lnL w="12700" cmpd="sng">
                      <a:solidFill>
                        <a:schemeClr val="tx1"/>
                      </a:solidFill>
                    </a:lnL>
                    <a:lnR w="12700" cmpd="sng">
                      <a:solidFill>
                        <a:schemeClr val="tx1"/>
                      </a:solidFill>
                    </a:lnR>
                    <a:lnT w="12700" cmpd="sng">
                      <a:solidFill>
                        <a:schemeClr val="tx1"/>
                      </a:solidFill>
                    </a:lnT>
                    <a:lnB w="12700" cmpd="sng">
                      <a:solidFill>
                        <a:schemeClr val="tx1"/>
                      </a:solidFill>
                    </a:lnB>
                    <a:solidFill>
                      <a:schemeClr val="accent1">
                        <a:lumMod val="60000"/>
                        <a:lumOff val="40000"/>
                      </a:schemeClr>
                    </a:solidFill>
                  </a:tcPr>
                </a:tc>
                <a:extLst>
                  <a:ext uri="{0D108BD9-81ED-4DB2-BD59-A6C34878D82A}">
                    <a16:rowId xmlns:a16="http://schemas.microsoft.com/office/drawing/2014/main" val="3790957838"/>
                  </a:ext>
                </a:extLst>
              </a:tr>
              <a:tr h="535606">
                <a:tc>
                  <a:txBody>
                    <a:bodyPr/>
                    <a:lstStyle/>
                    <a:p>
                      <a:pPr marL="0" algn="l" rtl="0" eaLnBrk="1" latinLnBrk="0" hangingPunct="1">
                        <a:buNone/>
                      </a:pPr>
                      <a:r>
                        <a:rPr lang="fr-FR" sz="2900" kern="1200" cap="none" spc="0">
                          <a:solidFill>
                            <a:schemeClr val="tx1"/>
                          </a:solidFill>
                          <a:effectLst/>
                          <a:latin typeface="Calibri" panose="020F0502020204030204" pitchFamily="34" charset="0"/>
                        </a:rPr>
                        <a:t>PN FEAMPA 21-27 </a:t>
                      </a:r>
                      <a:r>
                        <a:rPr lang="fr-FR" sz="2900" i="1" kern="1200" cap="none" spc="0">
                          <a:solidFill>
                            <a:schemeClr val="tx1"/>
                          </a:solidFill>
                          <a:effectLst/>
                          <a:latin typeface="Calibri" panose="020F0502020204030204" pitchFamily="34" charset="0"/>
                        </a:rPr>
                        <a:t>(TOTAL NATIONAL)</a:t>
                      </a:r>
                      <a:endParaRPr lang="fr-FR" sz="2900" cap="none" spc="0">
                        <a:solidFill>
                          <a:schemeClr val="tx1"/>
                        </a:solidFill>
                        <a:effectLst/>
                      </a:endParaRPr>
                    </a:p>
                  </a:txBody>
                  <a:tcPr marL="0" marR="0" marT="0" marB="164625" anchor="ctr">
                    <a:lnL w="12700" cap="flat" cmpd="sng" algn="ctr">
                      <a:solidFill>
                        <a:schemeClr val="tx1"/>
                      </a:solidFill>
                      <a:prstDash val="solid"/>
                    </a:lnL>
                    <a:lnR w="12700" cmpd="sng">
                      <a:solidFill>
                        <a:schemeClr val="tx1"/>
                      </a:solidFill>
                      <a:prstDash val="solid"/>
                    </a:lnR>
                    <a:lnT w="12700" cmpd="sng">
                      <a:solidFill>
                        <a:schemeClr val="tx1"/>
                      </a:solidFill>
                    </a:lnT>
                    <a:lnB w="12700" cmpd="sng">
                      <a:solidFill>
                        <a:schemeClr val="tx1"/>
                      </a:solidFill>
                      <a:prstDash val="solid"/>
                    </a:lnB>
                    <a:noFill/>
                  </a:tcPr>
                </a:tc>
                <a:tc>
                  <a:txBody>
                    <a:bodyPr/>
                    <a:lstStyle/>
                    <a:p>
                      <a:pPr marL="0" algn="r" rtl="0" eaLnBrk="1" latinLnBrk="0" hangingPunct="1">
                        <a:buNone/>
                      </a:pPr>
                      <a:r>
                        <a:rPr lang="fr-FR" sz="2900" kern="1200" cap="none" spc="0">
                          <a:solidFill>
                            <a:schemeClr val="tx1"/>
                          </a:solidFill>
                          <a:effectLst/>
                          <a:latin typeface="Calibri" panose="020F0502020204030204" pitchFamily="34" charset="0"/>
                        </a:rPr>
                        <a:t>567 135 526,00</a:t>
                      </a:r>
                      <a:r>
                        <a:rPr lang="fr-FR" sz="2900" kern="1200" cap="none" spc="0" baseline="0">
                          <a:solidFill>
                            <a:schemeClr val="tx1"/>
                          </a:solidFill>
                          <a:effectLst/>
                          <a:latin typeface="Calibri" panose="020F0502020204030204" pitchFamily="34" charset="0"/>
                        </a:rPr>
                        <a:t> €</a:t>
                      </a:r>
                      <a:endParaRPr lang="fr-FR" sz="2900" cap="none" spc="0">
                        <a:solidFill>
                          <a:schemeClr val="tx1"/>
                        </a:solidFill>
                        <a:effectLst/>
                      </a:endParaRPr>
                    </a:p>
                  </a:txBody>
                  <a:tcPr marL="0" marR="0" marT="0" marB="164625" anchor="ctr">
                    <a:lnL w="12700" cmpd="sng">
                      <a:solidFill>
                        <a:schemeClr val="tx1"/>
                      </a:solidFill>
                      <a:prstDash val="solid"/>
                    </a:lnL>
                    <a:lnR w="12700" cmpd="sng">
                      <a:solidFill>
                        <a:schemeClr val="tx1"/>
                      </a:solidFill>
                      <a:prstDash val="solid"/>
                    </a:lnR>
                    <a:lnT w="12700" cmpd="sng">
                      <a:solidFill>
                        <a:schemeClr val="tx1"/>
                      </a:solidFill>
                    </a:lnT>
                    <a:lnB w="12700" cmpd="sng">
                      <a:solidFill>
                        <a:schemeClr val="tx1"/>
                      </a:solidFill>
                      <a:prstDash val="solid"/>
                    </a:lnB>
                    <a:noFill/>
                  </a:tcPr>
                </a:tc>
                <a:extLst>
                  <a:ext uri="{0D108BD9-81ED-4DB2-BD59-A6C34878D82A}">
                    <a16:rowId xmlns:a16="http://schemas.microsoft.com/office/drawing/2014/main" val="1560725989"/>
                  </a:ext>
                </a:extLst>
              </a:tr>
              <a:tr h="2585688">
                <a:tc>
                  <a:txBody>
                    <a:bodyPr/>
                    <a:lstStyle/>
                    <a:p>
                      <a:pPr marL="0" algn="l" rtl="0" eaLnBrk="1" latinLnBrk="0" hangingPunct="1">
                        <a:buNone/>
                      </a:pPr>
                      <a:r>
                        <a:rPr lang="fr-FR" sz="2900" kern="1200" cap="none" spc="0">
                          <a:solidFill>
                            <a:schemeClr val="tx1"/>
                          </a:solidFill>
                          <a:effectLst/>
                          <a:latin typeface="Calibri"/>
                        </a:rPr>
                        <a:t>PA</a:t>
                      </a:r>
                      <a:r>
                        <a:rPr lang="fr-FR" sz="2900" kern="1200" cap="none" spc="0" baseline="0">
                          <a:solidFill>
                            <a:schemeClr val="tx1"/>
                          </a:solidFill>
                          <a:effectLst/>
                          <a:latin typeface="Calibri"/>
                        </a:rPr>
                        <a:t> MARTINIQUE 21-27</a:t>
                      </a:r>
                      <a:r>
                        <a:rPr lang="fr-FR" sz="1400" kern="1200" cap="none" spc="0" baseline="0">
                          <a:solidFill>
                            <a:schemeClr val="tx1"/>
                          </a:solidFill>
                          <a:effectLst/>
                          <a:latin typeface="Calibri"/>
                        </a:rPr>
                        <a:t> </a:t>
                      </a:r>
                      <a:r>
                        <a:rPr lang="fr-FR" sz="1400" i="1" kern="1200" cap="none" spc="0" baseline="0">
                          <a:solidFill>
                            <a:schemeClr val="tx1"/>
                          </a:solidFill>
                          <a:effectLst/>
                          <a:latin typeface="Calibri"/>
                        </a:rPr>
                        <a:t>(Organisme intermédiaire CTM)(Maquette révisée - en cours de validation)</a:t>
                      </a:r>
                      <a:endParaRPr lang="fr-FR" sz="1400" cap="none" spc="0">
                        <a:solidFill>
                          <a:schemeClr val="tx1"/>
                        </a:solidFill>
                        <a:effectLst/>
                        <a:latin typeface="Calibri"/>
                      </a:endParaRPr>
                    </a:p>
                    <a:p>
                      <a:pPr marL="0" algn="l" rtl="0" eaLnBrk="1" latinLnBrk="0" hangingPunct="1">
                        <a:buNone/>
                      </a:pPr>
                      <a:endParaRPr lang="fr-FR" sz="2900" i="1" kern="1200" cap="none" spc="0" baseline="0">
                        <a:solidFill>
                          <a:schemeClr val="tx1"/>
                        </a:solidFill>
                        <a:effectLst/>
                        <a:latin typeface="Calibri"/>
                      </a:endParaRPr>
                    </a:p>
                    <a:p>
                      <a:pPr marL="0" lvl="0" algn="l">
                        <a:buNone/>
                      </a:pPr>
                      <a:endParaRPr lang="fr-FR" sz="2900" i="1" kern="1200" cap="none" spc="0" baseline="0">
                        <a:solidFill>
                          <a:schemeClr val="tx1"/>
                        </a:solidFill>
                        <a:effectLst/>
                        <a:latin typeface="Calibri"/>
                      </a:endParaRPr>
                    </a:p>
                    <a:p>
                      <a:pPr marL="0" lvl="0" algn="l">
                        <a:buNone/>
                      </a:pPr>
                      <a:endParaRPr lang="fr-FR" sz="2900" i="1" kern="1200" cap="none" spc="0" baseline="0">
                        <a:solidFill>
                          <a:schemeClr val="tx1"/>
                        </a:solidFill>
                        <a:effectLst/>
                        <a:latin typeface="Calibri"/>
                      </a:endParaRPr>
                    </a:p>
                    <a:p>
                      <a:pPr marL="0" lvl="0" algn="l">
                        <a:buNone/>
                      </a:pPr>
                      <a:r>
                        <a:rPr lang="fr-FR" sz="2900" i="1" kern="1200" cap="none" spc="0" baseline="0">
                          <a:solidFill>
                            <a:schemeClr val="tx1"/>
                          </a:solidFill>
                          <a:effectLst/>
                          <a:latin typeface="Calibri"/>
                        </a:rPr>
                        <a:t>Dont compensation des surcoûts</a:t>
                      </a:r>
                      <a:endParaRPr lang="fr-FR" sz="2900" cap="none" spc="0">
                        <a:solidFill>
                          <a:schemeClr val="tx1"/>
                        </a:solidFill>
                        <a:effectLst/>
                        <a:latin typeface="Calibri"/>
                      </a:endParaRPr>
                    </a:p>
                  </a:txBody>
                  <a:tcPr marL="0" marR="0" marT="0" marB="164625"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95000"/>
                      </a:schemeClr>
                    </a:solidFill>
                  </a:tcPr>
                </a:tc>
                <a:tc>
                  <a:txBody>
                    <a:bodyPr/>
                    <a:lstStyle/>
                    <a:p>
                      <a:pPr marL="0" algn="r" rtl="0" eaLnBrk="1" latinLnBrk="0" hangingPunct="1">
                        <a:buNone/>
                      </a:pPr>
                      <a:endParaRPr lang="fr-FR" sz="2900" b="0" i="0" kern="1200" cap="none" spc="0">
                        <a:solidFill>
                          <a:schemeClr val="tx1"/>
                        </a:solidFill>
                        <a:effectLst/>
                        <a:latin typeface="Calibri"/>
                      </a:endParaRPr>
                    </a:p>
                    <a:p>
                      <a:pPr marL="0" lvl="0" algn="r">
                        <a:buNone/>
                      </a:pPr>
                      <a:r>
                        <a:rPr lang="fr-FR" sz="2900" b="0" i="0" kern="1200" cap="none" spc="0">
                          <a:solidFill>
                            <a:schemeClr val="tx1"/>
                          </a:solidFill>
                          <a:effectLst/>
                          <a:latin typeface="Calibri"/>
                        </a:rPr>
                        <a:t>15 129 004,04</a:t>
                      </a:r>
                      <a:r>
                        <a:rPr lang="fr-FR" sz="2900" kern="1200" cap="none" spc="0">
                          <a:solidFill>
                            <a:schemeClr val="tx1"/>
                          </a:solidFill>
                          <a:effectLst/>
                          <a:latin typeface="Calibri"/>
                        </a:rPr>
                        <a:t> € </a:t>
                      </a:r>
                      <a:r>
                        <a:rPr lang="fr-FR" sz="1800" b="1" kern="1200" cap="none" spc="0">
                          <a:solidFill>
                            <a:schemeClr val="tx1"/>
                          </a:solidFill>
                          <a:effectLst/>
                          <a:latin typeface="Calibri"/>
                        </a:rPr>
                        <a:t>(UE -</a:t>
                      </a:r>
                      <a:r>
                        <a:rPr lang="fr-FR" sz="1800" b="0" i="0" kern="1200" cap="none" spc="0">
                          <a:solidFill>
                            <a:schemeClr val="tx1"/>
                          </a:solidFill>
                          <a:effectLst/>
                          <a:latin typeface="Calibri"/>
                        </a:rPr>
                        <a:t>hors AT</a:t>
                      </a:r>
                      <a:r>
                        <a:rPr lang="fr-FR" sz="1800" b="1" kern="1200" cap="none" spc="0">
                          <a:solidFill>
                            <a:schemeClr val="tx1"/>
                          </a:solidFill>
                          <a:effectLst/>
                          <a:latin typeface="Calibri"/>
                        </a:rPr>
                        <a:t>)</a:t>
                      </a:r>
                      <a:endParaRPr lang="fr-FR" sz="1800" cap="none" spc="0">
                        <a:solidFill>
                          <a:schemeClr val="tx1"/>
                        </a:solidFill>
                        <a:effectLst/>
                        <a:latin typeface="Calibri"/>
                      </a:endParaRPr>
                    </a:p>
                    <a:p>
                      <a:pPr marL="0" algn="r" rtl="0" eaLnBrk="1" latinLnBrk="0" hangingPunct="1">
                        <a:buNone/>
                      </a:pPr>
                      <a:endParaRPr lang="fr-FR" sz="2900" i="1" kern="1200" cap="none" spc="0">
                        <a:solidFill>
                          <a:schemeClr val="tx1"/>
                        </a:solidFill>
                        <a:effectLst/>
                        <a:latin typeface="Calibri"/>
                      </a:endParaRPr>
                    </a:p>
                    <a:p>
                      <a:pPr marL="0" lvl="0" algn="r">
                        <a:buNone/>
                      </a:pPr>
                      <a:endParaRPr lang="fr-FR" sz="2900" i="1" kern="1200" cap="none" spc="0">
                        <a:solidFill>
                          <a:schemeClr val="tx1"/>
                        </a:solidFill>
                        <a:effectLst/>
                        <a:latin typeface="Calibri"/>
                      </a:endParaRPr>
                    </a:p>
                    <a:p>
                      <a:pPr marL="0" lvl="0" algn="r">
                        <a:buNone/>
                      </a:pPr>
                      <a:endParaRPr lang="fr-FR" sz="2900" i="1" kern="1200" cap="none" spc="0">
                        <a:solidFill>
                          <a:schemeClr val="tx1"/>
                        </a:solidFill>
                        <a:effectLst/>
                        <a:latin typeface="Calibri"/>
                      </a:endParaRPr>
                    </a:p>
                    <a:p>
                      <a:pPr marL="0" lvl="0" algn="r">
                        <a:buNone/>
                      </a:pPr>
                      <a:r>
                        <a:rPr lang="fr-FR" sz="2900" i="1" kern="1200" cap="none" spc="0">
                          <a:solidFill>
                            <a:schemeClr val="tx1"/>
                          </a:solidFill>
                          <a:effectLst/>
                          <a:latin typeface="Calibri"/>
                        </a:rPr>
                        <a:t>5 000 000,00 €                         </a:t>
                      </a:r>
                      <a:endParaRPr lang="fr-FR" sz="2900" cap="none" spc="0">
                        <a:solidFill>
                          <a:schemeClr val="tx1"/>
                        </a:solidFill>
                        <a:effectLst/>
                        <a:latin typeface="Calibri"/>
                      </a:endParaRPr>
                    </a:p>
                  </a:txBody>
                  <a:tcPr marL="0" marR="0" marT="0" marB="164625"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95000"/>
                      </a:schemeClr>
                    </a:solidFill>
                  </a:tcPr>
                </a:tc>
                <a:extLst>
                  <a:ext uri="{0D108BD9-81ED-4DB2-BD59-A6C34878D82A}">
                    <a16:rowId xmlns:a16="http://schemas.microsoft.com/office/drawing/2014/main" val="3045568034"/>
                  </a:ext>
                </a:extLst>
              </a:tr>
            </a:tbl>
          </a:graphicData>
        </a:graphic>
      </p:graphicFrame>
      <p:sp>
        <p:nvSpPr>
          <p:cNvPr id="6" name="ZoneTexte 5">
            <a:extLst>
              <a:ext uri="{FF2B5EF4-FFF2-40B4-BE49-F238E27FC236}">
                <a16:creationId xmlns:a16="http://schemas.microsoft.com/office/drawing/2014/main" id="{9F5C70C3-E582-6329-9778-D6EC4B7957BA}"/>
              </a:ext>
            </a:extLst>
          </p:cNvPr>
          <p:cNvSpPr txBox="1"/>
          <p:nvPr/>
        </p:nvSpPr>
        <p:spPr>
          <a:xfrm>
            <a:off x="3556000" y="166077"/>
            <a:ext cx="60960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ctr" rtl="0"/>
            <a:r>
              <a:rPr lang="fr-FR" sz="3600" b="1"/>
              <a:t>Volumes financiers</a:t>
            </a:r>
            <a:endParaRPr lang="fr-FR" sz="3600" b="1">
              <a:ea typeface="Calibri"/>
              <a:cs typeface="Calibri"/>
            </a:endParaRPr>
          </a:p>
          <a:p>
            <a:pPr marL="0" algn="ctr" rtl="0"/>
            <a:r>
              <a:rPr lang="fr-FR" sz="3600" b="1"/>
              <a:t>2021-2027</a:t>
            </a:r>
            <a:endParaRPr lang="fr-FR" sz="3600" b="1">
              <a:ea typeface="Calibri"/>
              <a:cs typeface="Calibri"/>
            </a:endParaRPr>
          </a:p>
          <a:p>
            <a:pPr algn="ctr"/>
            <a:endParaRPr lang="fr-FR"/>
          </a:p>
        </p:txBody>
      </p:sp>
      <p:sp>
        <p:nvSpPr>
          <p:cNvPr id="4" name="ZoneTexte 3">
            <a:extLst>
              <a:ext uri="{FF2B5EF4-FFF2-40B4-BE49-F238E27FC236}">
                <a16:creationId xmlns:a16="http://schemas.microsoft.com/office/drawing/2014/main" id="{E7893740-EEA1-B9B4-17EF-71CF52FBDC54}"/>
              </a:ext>
            </a:extLst>
          </p:cNvPr>
          <p:cNvSpPr txBox="1"/>
          <p:nvPr/>
        </p:nvSpPr>
        <p:spPr>
          <a:xfrm>
            <a:off x="1502833" y="1640416"/>
            <a:ext cx="67648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ea typeface="Calibri"/>
                <a:cs typeface="Calibri"/>
              </a:rPr>
              <a:t>Suite au DO 2025, la maquette FEAMPA se voit retirer </a:t>
            </a:r>
            <a:r>
              <a:rPr lang="fr-FR" b="1">
                <a:ea typeface="Calibri"/>
                <a:cs typeface="Calibri"/>
              </a:rPr>
              <a:t>1 061 562.00 €</a:t>
            </a:r>
          </a:p>
        </p:txBody>
      </p:sp>
    </p:spTree>
    <p:extLst>
      <p:ext uri="{BB962C8B-B14F-4D97-AF65-F5344CB8AC3E}">
        <p14:creationId xmlns:p14="http://schemas.microsoft.com/office/powerpoint/2010/main" val="304689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C681C-184A-BA5B-6DE7-133A4AD041AA}"/>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FD1AB1B8-C032-FBDB-7EB3-D26416331796}"/>
              </a:ext>
            </a:extLst>
          </p:cNvPr>
          <p:cNvSpPr txBox="1"/>
          <p:nvPr/>
        </p:nvSpPr>
        <p:spPr>
          <a:xfrm>
            <a:off x="589139" y="290363"/>
            <a:ext cx="66992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a:ea typeface="Calibri"/>
                <a:cs typeface="Calibri"/>
              </a:rPr>
              <a:t>REMAQUETTAGE</a:t>
            </a:r>
            <a:endParaRPr lang="fr-FR" sz="2400" b="1"/>
          </a:p>
        </p:txBody>
      </p:sp>
      <p:sp>
        <p:nvSpPr>
          <p:cNvPr id="9" name="ZoneTexte 2">
            <a:extLst>
              <a:ext uri="{FF2B5EF4-FFF2-40B4-BE49-F238E27FC236}">
                <a16:creationId xmlns:a16="http://schemas.microsoft.com/office/drawing/2014/main" id="{629ED682-CB0F-52B0-F188-F49EE3E10F6F}"/>
              </a:ext>
            </a:extLst>
          </p:cNvPr>
          <p:cNvSpPr txBox="1"/>
          <p:nvPr/>
        </p:nvSpPr>
        <p:spPr>
          <a:xfrm rot="10800000" flipV="1">
            <a:off x="412752" y="1711519"/>
            <a:ext cx="2846915" cy="31393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fr-FR">
                <a:ea typeface="Calibri"/>
                <a:cs typeface="Calibri"/>
              </a:rPr>
              <a:t>Exercice 2025 : </a:t>
            </a:r>
            <a:endParaRPr lang="fr-FR"/>
          </a:p>
          <a:p>
            <a:pPr marL="742950" lvl="1" indent="-285750">
              <a:buFont typeface="Courier New"/>
              <a:buChar char="o"/>
            </a:pPr>
            <a:r>
              <a:rPr lang="fr-FR">
                <a:ea typeface="Calibri"/>
                <a:cs typeface="Calibri"/>
              </a:rPr>
              <a:t>Retrait de 1,062M€</a:t>
            </a:r>
          </a:p>
          <a:p>
            <a:pPr marL="742950" lvl="1" indent="-285750">
              <a:buFont typeface="Courier New"/>
              <a:buChar char="o"/>
            </a:pPr>
            <a:r>
              <a:rPr lang="fr-FR">
                <a:ea typeface="Calibri"/>
                <a:cs typeface="Calibri"/>
              </a:rPr>
              <a:t>En cours validation par la Commission européenne</a:t>
            </a:r>
          </a:p>
          <a:p>
            <a:pPr marL="285750" indent="-285750">
              <a:buFont typeface="Arial"/>
              <a:buChar char="•"/>
            </a:pPr>
            <a:endParaRPr lang="fr-FR">
              <a:ea typeface="Calibri"/>
              <a:cs typeface="Calibri"/>
            </a:endParaRPr>
          </a:p>
          <a:p>
            <a:pPr marL="285750" indent="-285750">
              <a:buFont typeface="Arial"/>
              <a:buChar char="•"/>
            </a:pPr>
            <a:r>
              <a:rPr lang="fr-FR">
                <a:ea typeface="Calibri"/>
                <a:cs typeface="Calibri"/>
              </a:rPr>
              <a:t>Exercice 2026 : </a:t>
            </a:r>
          </a:p>
          <a:p>
            <a:pPr marL="742950" lvl="1" indent="-285750">
              <a:buFont typeface="Courier New"/>
              <a:buChar char="o"/>
            </a:pPr>
            <a:r>
              <a:rPr lang="fr-FR">
                <a:ea typeface="Calibri"/>
                <a:cs typeface="Calibri"/>
              </a:rPr>
              <a:t>Dernier exercice de la programmation</a:t>
            </a:r>
          </a:p>
          <a:p>
            <a:pPr marL="742950" lvl="1" indent="-285750">
              <a:buFont typeface="Courier New"/>
              <a:buChar char="o"/>
            </a:pPr>
            <a:r>
              <a:rPr lang="fr-FR">
                <a:ea typeface="Calibri"/>
                <a:cs typeface="Calibri"/>
              </a:rPr>
              <a:t>Retour des Régions avant le 30/06/2026</a:t>
            </a:r>
          </a:p>
        </p:txBody>
      </p:sp>
      <p:graphicFrame>
        <p:nvGraphicFramePr>
          <p:cNvPr id="3" name="Tableau 2">
            <a:extLst>
              <a:ext uri="{FF2B5EF4-FFF2-40B4-BE49-F238E27FC236}">
                <a16:creationId xmlns:a16="http://schemas.microsoft.com/office/drawing/2014/main" id="{83E38238-EC43-6A0B-79C5-B68A5E12A017}"/>
              </a:ext>
            </a:extLst>
          </p:cNvPr>
          <p:cNvGraphicFramePr>
            <a:graphicFrameLocks noGrp="1"/>
          </p:cNvGraphicFramePr>
          <p:nvPr>
            <p:extLst>
              <p:ext uri="{D42A27DB-BD31-4B8C-83A1-F6EECF244321}">
                <p14:modId xmlns:p14="http://schemas.microsoft.com/office/powerpoint/2010/main" val="2521685086"/>
              </p:ext>
            </p:extLst>
          </p:nvPr>
        </p:nvGraphicFramePr>
        <p:xfrm>
          <a:off x="3232856" y="290363"/>
          <a:ext cx="8741510" cy="6398144"/>
        </p:xfrm>
        <a:graphic>
          <a:graphicData uri="http://schemas.openxmlformats.org/drawingml/2006/table">
            <a:tbl>
              <a:tblPr firstRow="1" firstCol="1" bandRow="1">
                <a:tableStyleId>{5C22544A-7EE6-4342-B048-85BDC9FD1C3A}</a:tableStyleId>
              </a:tblPr>
              <a:tblGrid>
                <a:gridCol w="662596">
                  <a:extLst>
                    <a:ext uri="{9D8B030D-6E8A-4147-A177-3AD203B41FA5}">
                      <a16:colId xmlns:a16="http://schemas.microsoft.com/office/drawing/2014/main" val="1397377282"/>
                    </a:ext>
                  </a:extLst>
                </a:gridCol>
                <a:gridCol w="1273503">
                  <a:extLst>
                    <a:ext uri="{9D8B030D-6E8A-4147-A177-3AD203B41FA5}">
                      <a16:colId xmlns:a16="http://schemas.microsoft.com/office/drawing/2014/main" val="16115911"/>
                    </a:ext>
                  </a:extLst>
                </a:gridCol>
                <a:gridCol w="1359843">
                  <a:extLst>
                    <a:ext uri="{9D8B030D-6E8A-4147-A177-3AD203B41FA5}">
                      <a16:colId xmlns:a16="http://schemas.microsoft.com/office/drawing/2014/main" val="4195341420"/>
                    </a:ext>
                  </a:extLst>
                </a:gridCol>
                <a:gridCol w="5445568">
                  <a:extLst>
                    <a:ext uri="{9D8B030D-6E8A-4147-A177-3AD203B41FA5}">
                      <a16:colId xmlns:a16="http://schemas.microsoft.com/office/drawing/2014/main" val="3540072657"/>
                    </a:ext>
                  </a:extLst>
                </a:gridCol>
              </a:tblGrid>
              <a:tr h="411985">
                <a:tc>
                  <a:txBody>
                    <a:bodyPr/>
                    <a:lstStyle/>
                    <a:p>
                      <a:pPr algn="ctr">
                        <a:buNone/>
                      </a:pPr>
                      <a:r>
                        <a:rPr lang="fr-FR" sz="900">
                          <a:solidFill>
                            <a:schemeClr val="tx1"/>
                          </a:solidFill>
                          <a:effectLst/>
                          <a:ea typeface="Arial" panose="020B0604020202020204" pitchFamily="34" charset="0"/>
                        </a:rPr>
                        <a:t>OS</a:t>
                      </a:r>
                      <a:endParaRPr lang="fr-FR" sz="90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buNone/>
                      </a:pPr>
                      <a:r>
                        <a:rPr lang="fr-FR" sz="900">
                          <a:solidFill>
                            <a:schemeClr val="tx1"/>
                          </a:solidFill>
                          <a:effectLst/>
                          <a:ea typeface="Arial" panose="020B0604020202020204" pitchFamily="34" charset="0"/>
                        </a:rPr>
                        <a:t>Maquette initiale</a:t>
                      </a:r>
                      <a:endParaRPr lang="fr-FR" sz="90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buNone/>
                      </a:pPr>
                      <a:r>
                        <a:rPr lang="fr-FR" sz="900">
                          <a:solidFill>
                            <a:schemeClr val="tx1"/>
                          </a:solidFill>
                          <a:effectLst/>
                          <a:ea typeface="Arial" panose="020B0604020202020204" pitchFamily="34" charset="0"/>
                        </a:rPr>
                        <a:t>Maquette révisée en 2025</a:t>
                      </a:r>
                      <a:endParaRPr lang="fr-FR" sz="90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buNone/>
                      </a:pPr>
                      <a:r>
                        <a:rPr lang="fr-FR" sz="900">
                          <a:solidFill>
                            <a:schemeClr val="tx1"/>
                          </a:solidFill>
                          <a:effectLst/>
                          <a:ea typeface="Arial" panose="020B0604020202020204" pitchFamily="34" charset="0"/>
                        </a:rPr>
                        <a:t>Commentaires </a:t>
                      </a:r>
                      <a:endParaRPr lang="fr-FR" sz="90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10167901"/>
                  </a:ext>
                </a:extLst>
              </a:tr>
              <a:tr h="701579">
                <a:tc>
                  <a:txBody>
                    <a:bodyPr/>
                    <a:lstStyle/>
                    <a:p>
                      <a:pPr algn="ctr">
                        <a:buNone/>
                      </a:pPr>
                      <a:r>
                        <a:rPr lang="fr-FR" sz="1200">
                          <a:solidFill>
                            <a:schemeClr val="tx1"/>
                          </a:solidFill>
                          <a:effectLst/>
                          <a:ea typeface="Arial" panose="020B0604020202020204" pitchFamily="34" charset="0"/>
                        </a:rPr>
                        <a:t>1.1.1</a:t>
                      </a:r>
                      <a:endParaRPr lang="fr-FR" sz="120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200">
                          <a:effectLst/>
                          <a:ea typeface="Arial" panose="020B0604020202020204" pitchFamily="34" charset="0"/>
                        </a:rPr>
                        <a:t>4 390 566,04 €</a:t>
                      </a:r>
                      <a:endParaRPr lang="fr-FR" sz="12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200" b="1" dirty="0">
                          <a:effectLst/>
                          <a:ea typeface="Arial" panose="020B0604020202020204" pitchFamily="34" charset="0"/>
                        </a:rPr>
                        <a:t>4 890 566, 04 €</a:t>
                      </a:r>
                      <a:endParaRPr lang="fr-FR" sz="12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fr-FR" sz="1200" dirty="0">
                          <a:effectLst/>
                          <a:ea typeface="Arial" panose="020B0604020202020204" pitchFamily="34" charset="0"/>
                        </a:rPr>
                        <a:t>OS dynamique, le montant de dossiers en stock et programmés représente près de 90% de l'enveloppe dédiée à cet OS donc</a:t>
                      </a:r>
                      <a:r>
                        <a:rPr lang="fr-FR" sz="1200" b="1" dirty="0">
                          <a:effectLst/>
                          <a:ea typeface="Arial" panose="020B0604020202020204" pitchFamily="34" charset="0"/>
                        </a:rPr>
                        <a:t> abondement de 500k €</a:t>
                      </a:r>
                      <a:r>
                        <a:rPr lang="fr-FR" sz="1200" dirty="0">
                          <a:effectLst/>
                          <a:ea typeface="Arial" panose="020B0604020202020204" pitchFamily="34" charset="0"/>
                        </a:rPr>
                        <a:t> (400k € de l'OS 1.1.2, 100k € de l'OS 1.2).</a:t>
                      </a:r>
                      <a:endParaRPr lang="fr-FR"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0443873"/>
                  </a:ext>
                </a:extLst>
              </a:tr>
              <a:tr h="674255">
                <a:tc>
                  <a:txBody>
                    <a:bodyPr/>
                    <a:lstStyle/>
                    <a:p>
                      <a:pPr algn="ctr">
                        <a:buNone/>
                      </a:pPr>
                      <a:r>
                        <a:rPr lang="fr-FR" sz="1200">
                          <a:solidFill>
                            <a:schemeClr val="tx1"/>
                          </a:solidFill>
                          <a:effectLst/>
                          <a:ea typeface="Arial" panose="020B0604020202020204" pitchFamily="34" charset="0"/>
                        </a:rPr>
                        <a:t>1.1.2</a:t>
                      </a:r>
                      <a:endParaRPr lang="fr-FR" sz="120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buNone/>
                      </a:pPr>
                      <a:r>
                        <a:rPr lang="fr-FR" sz="1200">
                          <a:effectLst/>
                          <a:ea typeface="Arial" panose="020B0604020202020204" pitchFamily="34" charset="0"/>
                        </a:rPr>
                        <a:t>850 000,00 €</a:t>
                      </a:r>
                      <a:endParaRPr lang="fr-FR" sz="12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buNone/>
                      </a:pPr>
                      <a:r>
                        <a:rPr lang="fr-FR" sz="1200" b="1" dirty="0">
                          <a:effectLst/>
                          <a:ea typeface="Arial" panose="020B0604020202020204" pitchFamily="34" charset="0"/>
                        </a:rPr>
                        <a:t>388 438, 00 €</a:t>
                      </a:r>
                      <a:endParaRPr lang="fr-FR" sz="12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buNone/>
                      </a:pPr>
                      <a:r>
                        <a:rPr lang="fr-FR" sz="1200" dirty="0">
                          <a:effectLst/>
                          <a:ea typeface="Arial" panose="020B0604020202020204" pitchFamily="34" charset="0"/>
                        </a:rPr>
                        <a:t>OS peu dynamique donc </a:t>
                      </a:r>
                      <a:r>
                        <a:rPr lang="fr-FR" sz="1200" b="1" dirty="0">
                          <a:effectLst/>
                          <a:ea typeface="Arial" panose="020B0604020202020204" pitchFamily="34" charset="0"/>
                        </a:rPr>
                        <a:t>réduction</a:t>
                      </a:r>
                      <a:r>
                        <a:rPr lang="fr-FR" sz="1200" dirty="0">
                          <a:effectLst/>
                          <a:ea typeface="Arial" panose="020B0604020202020204" pitchFamily="34" charset="0"/>
                        </a:rPr>
                        <a:t> de l'enveloppe de </a:t>
                      </a:r>
                      <a:r>
                        <a:rPr lang="fr-FR" sz="1200" b="1" dirty="0">
                          <a:effectLst/>
                          <a:ea typeface="Arial" panose="020B0604020202020204" pitchFamily="34" charset="0"/>
                        </a:rPr>
                        <a:t>461k €</a:t>
                      </a:r>
                      <a:r>
                        <a:rPr lang="fr-FR" sz="1200" dirty="0">
                          <a:effectLst/>
                          <a:ea typeface="Arial" panose="020B0604020202020204" pitchFamily="34" charset="0"/>
                        </a:rPr>
                        <a:t> dont 50k € dédié à l'article 1. Aucun navire de la flotte du territoire ne correspond aux critères de l'article 19, 61 562 € sont donc retirés de la maquette et 400k € redistribué vers l'OS 1.1.1.</a:t>
                      </a:r>
                      <a:endParaRPr lang="fr-FR"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579280441"/>
                  </a:ext>
                </a:extLst>
              </a:tr>
              <a:tr h="1062182">
                <a:tc>
                  <a:txBody>
                    <a:bodyPr/>
                    <a:lstStyle/>
                    <a:p>
                      <a:pPr algn="ctr">
                        <a:buNone/>
                      </a:pPr>
                      <a:r>
                        <a:rPr lang="fr-FR" sz="1200">
                          <a:solidFill>
                            <a:schemeClr val="tx1"/>
                          </a:solidFill>
                          <a:effectLst/>
                          <a:ea typeface="Arial" panose="020B0604020202020204" pitchFamily="34" charset="0"/>
                        </a:rPr>
                        <a:t>1.2</a:t>
                      </a:r>
                      <a:endParaRPr lang="fr-FR" sz="120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200">
                          <a:effectLst/>
                          <a:ea typeface="Arial" panose="020B0604020202020204" pitchFamily="34" charset="0"/>
                        </a:rPr>
                        <a:t>550 000,00 €</a:t>
                      </a:r>
                      <a:endParaRPr lang="fr-FR" sz="12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200" b="1" dirty="0">
                          <a:effectLst/>
                          <a:ea typeface="Arial" panose="020B0604020202020204" pitchFamily="34" charset="0"/>
                        </a:rPr>
                        <a:t>350 000,00 €</a:t>
                      </a:r>
                      <a:endParaRPr lang="fr-FR" sz="12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fr-FR" sz="1200" dirty="0">
                          <a:effectLst/>
                          <a:ea typeface="Arial" panose="020B0604020202020204" pitchFamily="34" charset="0"/>
                        </a:rPr>
                        <a:t>38 dossiers dont 14 programmés pour un coût total de 942k € soit 263,84k € UE ce qui correspond à près d'un quart de l'enveloppe pour cet OS. Le faible cofinancement FEAMPA (UE) mobilise peu de crédits malgré le nombre de dossiers. L'enveloppe de cet OS est donc </a:t>
                      </a:r>
                      <a:r>
                        <a:rPr lang="fr-FR" sz="1200" b="1" dirty="0">
                          <a:effectLst/>
                          <a:ea typeface="Arial" panose="020B0604020202020204" pitchFamily="34" charset="0"/>
                        </a:rPr>
                        <a:t>diminuée de 200k €</a:t>
                      </a:r>
                      <a:r>
                        <a:rPr lang="fr-FR" sz="1200" dirty="0">
                          <a:effectLst/>
                          <a:ea typeface="Arial" panose="020B0604020202020204" pitchFamily="34" charset="0"/>
                        </a:rPr>
                        <a:t> et réallouée à l'OS 1.1.1 (100k €) et l'OS 2.2 (100k €).</a:t>
                      </a:r>
                      <a:endParaRPr lang="fr-FR"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2807846"/>
                  </a:ext>
                </a:extLst>
              </a:tr>
              <a:tr h="489527">
                <a:tc>
                  <a:txBody>
                    <a:bodyPr/>
                    <a:lstStyle/>
                    <a:p>
                      <a:pPr algn="ctr">
                        <a:buNone/>
                      </a:pPr>
                      <a:r>
                        <a:rPr lang="fr-FR" sz="1200">
                          <a:solidFill>
                            <a:schemeClr val="tx1"/>
                          </a:solidFill>
                          <a:effectLst/>
                          <a:ea typeface="Arial" panose="020B0604020202020204" pitchFamily="34" charset="0"/>
                        </a:rPr>
                        <a:t>1.5</a:t>
                      </a:r>
                      <a:endParaRPr lang="fr-FR" sz="120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200">
                          <a:effectLst/>
                          <a:ea typeface="Arial" panose="020B0604020202020204" pitchFamily="34" charset="0"/>
                        </a:rPr>
                        <a:t>5 000 000,00 €</a:t>
                      </a:r>
                      <a:endParaRPr lang="fr-FR" sz="12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200" dirty="0">
                          <a:effectLst/>
                          <a:ea typeface="Arial" panose="020B0604020202020204" pitchFamily="34" charset="0"/>
                        </a:rPr>
                        <a:t>5 000 000,00 €</a:t>
                      </a:r>
                      <a:endParaRPr lang="fr-FR" sz="12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fr-FR" sz="1200" dirty="0">
                          <a:effectLst/>
                          <a:ea typeface="Arial" panose="020B0604020202020204" pitchFamily="34" charset="0"/>
                        </a:rPr>
                        <a:t>OS </a:t>
                      </a:r>
                      <a:r>
                        <a:rPr lang="fr-FR" sz="1200" b="1" dirty="0">
                          <a:effectLst/>
                          <a:ea typeface="Arial" panose="020B0604020202020204" pitchFamily="34" charset="0"/>
                        </a:rPr>
                        <a:t>non fongible</a:t>
                      </a:r>
                      <a:r>
                        <a:rPr lang="fr-FR" sz="1200" dirty="0">
                          <a:effectLst/>
                          <a:ea typeface="Arial" panose="020B0604020202020204" pitchFamily="34" charset="0"/>
                        </a:rPr>
                        <a:t>, 305 dossiers déposés et/ou programmés pour un coût total de 1,64 M€</a:t>
                      </a:r>
                      <a:endParaRPr lang="fr-FR"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0149935"/>
                  </a:ext>
                </a:extLst>
              </a:tr>
              <a:tr h="965811">
                <a:tc>
                  <a:txBody>
                    <a:bodyPr/>
                    <a:lstStyle/>
                    <a:p>
                      <a:pPr algn="ctr">
                        <a:buNone/>
                      </a:pPr>
                      <a:r>
                        <a:rPr lang="fr-FR" sz="1200">
                          <a:solidFill>
                            <a:schemeClr val="tx1"/>
                          </a:solidFill>
                          <a:effectLst/>
                          <a:ea typeface="Arial" panose="020B0604020202020204" pitchFamily="34" charset="0"/>
                        </a:rPr>
                        <a:t>1.6</a:t>
                      </a:r>
                      <a:endParaRPr lang="fr-FR" sz="120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200">
                          <a:effectLst/>
                          <a:ea typeface="Arial" panose="020B0604020202020204" pitchFamily="34" charset="0"/>
                        </a:rPr>
                        <a:t>700 000,00 €</a:t>
                      </a:r>
                      <a:endParaRPr lang="fr-FR" sz="12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200" dirty="0">
                          <a:effectLst/>
                          <a:ea typeface="Arial" panose="020B0604020202020204" pitchFamily="34" charset="0"/>
                        </a:rPr>
                        <a:t>700 000,00 €</a:t>
                      </a:r>
                      <a:endParaRPr lang="fr-FR" sz="12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fr-FR" sz="1200" dirty="0">
                          <a:effectLst/>
                          <a:ea typeface="Arial" panose="020B0604020202020204" pitchFamily="34" charset="0"/>
                        </a:rPr>
                        <a:t>Le dossier porté par l'IFREMER sur les contaminants d'un montant UE de 700k € a été déposé et instruit au guichet national par erreur par le porteur de projet. Un appel à projets sera lancé afin de dynamiser cet OS. Pour les appels à projet, des séances de travail en interne sont en cours, notamment avec la chargée de mission économie bleue.</a:t>
                      </a:r>
                      <a:endParaRPr lang="fr-FR"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1667397"/>
                  </a:ext>
                </a:extLst>
              </a:tr>
              <a:tr h="556181">
                <a:tc>
                  <a:txBody>
                    <a:bodyPr/>
                    <a:lstStyle/>
                    <a:p>
                      <a:pPr algn="ctr">
                        <a:buNone/>
                      </a:pPr>
                      <a:r>
                        <a:rPr lang="fr-FR" sz="1200">
                          <a:solidFill>
                            <a:schemeClr val="tx1"/>
                          </a:solidFill>
                          <a:effectLst/>
                          <a:ea typeface="Arial" panose="020B0604020202020204" pitchFamily="34" charset="0"/>
                        </a:rPr>
                        <a:t>2.1</a:t>
                      </a:r>
                      <a:endParaRPr lang="fr-FR" sz="120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200">
                          <a:effectLst/>
                          <a:ea typeface="Arial" panose="020B0604020202020204" pitchFamily="34" charset="0"/>
                        </a:rPr>
                        <a:t>2 000 000,00 €</a:t>
                      </a:r>
                      <a:endParaRPr lang="fr-FR" sz="12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200" b="1" dirty="0">
                          <a:effectLst/>
                          <a:ea typeface="Arial" panose="020B0604020202020204" pitchFamily="34" charset="0"/>
                        </a:rPr>
                        <a:t>2 400 000,00 €</a:t>
                      </a:r>
                      <a:endParaRPr lang="fr-FR" sz="12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fr-FR" sz="1200">
                          <a:effectLst/>
                          <a:ea typeface="Arial" panose="020B0604020202020204" pitchFamily="34" charset="0"/>
                        </a:rPr>
                        <a:t>OS dynamique, 1 dossier à venir d'un montant FEAMPA à 1,4 M€ donc </a:t>
                      </a:r>
                      <a:r>
                        <a:rPr lang="fr-FR" sz="1200" b="1">
                          <a:effectLst/>
                          <a:ea typeface="Arial" panose="020B0604020202020204" pitchFamily="34" charset="0"/>
                        </a:rPr>
                        <a:t>abondement de 400k € </a:t>
                      </a:r>
                      <a:r>
                        <a:rPr lang="fr-FR" sz="1200">
                          <a:effectLst/>
                          <a:ea typeface="Arial" panose="020B0604020202020204" pitchFamily="34" charset="0"/>
                        </a:rPr>
                        <a:t>(100k € de l'OS 1.2 et 200k€ de l'OS 2).</a:t>
                      </a:r>
                      <a:endParaRPr lang="fr-FR" sz="1200">
                        <a:effectLst/>
                      </a:endParaRPr>
                    </a:p>
                    <a:p>
                      <a:pPr>
                        <a:buNone/>
                      </a:pPr>
                      <a:endParaRPr lang="fr-FR" sz="12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8260528"/>
                  </a:ext>
                </a:extLst>
              </a:tr>
              <a:tr h="758879">
                <a:tc>
                  <a:txBody>
                    <a:bodyPr/>
                    <a:lstStyle/>
                    <a:p>
                      <a:pPr algn="ctr">
                        <a:buNone/>
                      </a:pPr>
                      <a:r>
                        <a:rPr lang="fr-FR" sz="1200" b="1">
                          <a:solidFill>
                            <a:schemeClr val="tx1"/>
                          </a:solidFill>
                          <a:effectLst/>
                          <a:ea typeface="Arial" panose="020B0604020202020204" pitchFamily="34" charset="0"/>
                        </a:rPr>
                        <a:t>2.2</a:t>
                      </a:r>
                      <a:endParaRPr lang="fr-FR" sz="1200" b="1">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buNone/>
                      </a:pPr>
                      <a:r>
                        <a:rPr lang="fr-FR" sz="1200" b="1">
                          <a:effectLst/>
                          <a:ea typeface="Arial" panose="020B0604020202020204" pitchFamily="34" charset="0"/>
                        </a:rPr>
                        <a:t>2 000 000,00 €</a:t>
                      </a:r>
                      <a:endParaRPr lang="fr-FR" sz="1200" b="1">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buNone/>
                      </a:pPr>
                      <a:r>
                        <a:rPr lang="fr-FR" sz="1200" b="1" dirty="0">
                          <a:solidFill>
                            <a:srgbClr val="000000"/>
                          </a:solidFill>
                          <a:effectLst/>
                          <a:ea typeface="Arial" panose="020B0604020202020204" pitchFamily="34" charset="0"/>
                        </a:rPr>
                        <a:t>700 000,00 €</a:t>
                      </a:r>
                      <a:endParaRPr lang="fr-FR" sz="1200" b="1">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buNone/>
                      </a:pPr>
                      <a:r>
                        <a:rPr lang="fr-FR" sz="1200" dirty="0">
                          <a:effectLst/>
                          <a:ea typeface="Arial" panose="020B0604020202020204" pitchFamily="34" charset="0"/>
                        </a:rPr>
                        <a:t>OS peu dynamique donc </a:t>
                      </a:r>
                      <a:r>
                        <a:rPr lang="fr-FR" sz="1200" b="1" dirty="0">
                          <a:effectLst/>
                          <a:ea typeface="Arial" panose="020B0604020202020204" pitchFamily="34" charset="0"/>
                        </a:rPr>
                        <a:t>réduction</a:t>
                      </a:r>
                      <a:r>
                        <a:rPr lang="fr-FR" sz="1200" dirty="0">
                          <a:effectLst/>
                          <a:ea typeface="Arial" panose="020B0604020202020204" pitchFamily="34" charset="0"/>
                        </a:rPr>
                        <a:t> de l'enveloppe de </a:t>
                      </a:r>
                      <a:r>
                        <a:rPr lang="fr-FR" sz="1200" b="1" dirty="0">
                          <a:effectLst/>
                          <a:ea typeface="Arial" panose="020B0604020202020204" pitchFamily="34" charset="0"/>
                        </a:rPr>
                        <a:t>1,3 M€</a:t>
                      </a:r>
                      <a:r>
                        <a:rPr lang="fr-FR" sz="1200" dirty="0">
                          <a:effectLst/>
                          <a:ea typeface="Arial" panose="020B0604020202020204" pitchFamily="34" charset="0"/>
                        </a:rPr>
                        <a:t>, dont une redistribution de 300k€ vers un OS plus dynamique, l'OS 2.1. Un appel à projets sera lancé pour dynamiser cet OS. Comme pour l'OS 1.6, des séances de travail en interne sont en cours.</a:t>
                      </a:r>
                      <a:endParaRPr lang="fr-FR"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463444931"/>
                  </a:ext>
                </a:extLst>
              </a:tr>
              <a:tr h="362577">
                <a:tc>
                  <a:txBody>
                    <a:bodyPr/>
                    <a:lstStyle/>
                    <a:p>
                      <a:pPr algn="ctr">
                        <a:buNone/>
                      </a:pPr>
                      <a:r>
                        <a:rPr lang="fr-FR" sz="1200">
                          <a:solidFill>
                            <a:schemeClr val="tx1"/>
                          </a:solidFill>
                          <a:effectLst/>
                          <a:ea typeface="Arial" panose="020B0604020202020204" pitchFamily="34" charset="0"/>
                        </a:rPr>
                        <a:t>3.1</a:t>
                      </a:r>
                      <a:endParaRPr lang="fr-FR" sz="120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200">
                          <a:effectLst/>
                          <a:ea typeface="Arial" panose="020B0604020202020204" pitchFamily="34" charset="0"/>
                        </a:rPr>
                        <a:t>700 000,00 €</a:t>
                      </a:r>
                      <a:endParaRPr lang="fr-FR" sz="12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200" dirty="0">
                          <a:effectLst/>
                          <a:ea typeface="Arial" panose="020B0604020202020204" pitchFamily="34" charset="0"/>
                        </a:rPr>
                        <a:t>700 000,00 €</a:t>
                      </a:r>
                      <a:endParaRPr lang="fr-FR" sz="12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fr-FR" sz="1200" dirty="0">
                          <a:effectLst/>
                          <a:ea typeface="Arial" panose="020B0604020202020204" pitchFamily="34" charset="0"/>
                        </a:rPr>
                        <a:t>OS </a:t>
                      </a:r>
                      <a:r>
                        <a:rPr lang="fr-FR" sz="1200" b="1" dirty="0">
                          <a:effectLst/>
                          <a:ea typeface="Arial" panose="020B0604020202020204" pitchFamily="34" charset="0"/>
                        </a:rPr>
                        <a:t>non fongible</a:t>
                      </a:r>
                      <a:r>
                        <a:rPr lang="fr-FR" sz="1200" dirty="0">
                          <a:effectLst/>
                          <a:ea typeface="Arial" panose="020B0604020202020204" pitchFamily="34" charset="0"/>
                        </a:rPr>
                        <a:t>, convention signée en début d’année 2026. </a:t>
                      </a:r>
                      <a:endParaRPr lang="fr-FR" sz="1200" dirty="0">
                        <a:effectLst/>
                      </a:endParaRPr>
                    </a:p>
                    <a:p>
                      <a:pPr>
                        <a:buNone/>
                      </a:pPr>
                      <a:endParaRPr lang="fr-FR"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71197"/>
                  </a:ext>
                </a:extLst>
              </a:tr>
              <a:tr h="411985">
                <a:tc gridSpan="2">
                  <a:txBody>
                    <a:bodyPr/>
                    <a:lstStyle/>
                    <a:p>
                      <a:pPr algn="ctr">
                        <a:buNone/>
                      </a:pPr>
                      <a:endParaRPr lang="fr-FR" sz="1200" dirty="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buNone/>
                      </a:pPr>
                      <a:endParaRPr lang="fr-FR" sz="12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sz="1200" dirty="0">
                          <a:effectLst/>
                        </a:rPr>
                        <a:t>15 129 004,04 €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fr-FR"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305015"/>
                  </a:ext>
                </a:extLst>
              </a:tr>
            </a:tbl>
          </a:graphicData>
        </a:graphic>
      </p:graphicFrame>
    </p:spTree>
    <p:extLst>
      <p:ext uri="{BB962C8B-B14F-4D97-AF65-F5344CB8AC3E}">
        <p14:creationId xmlns:p14="http://schemas.microsoft.com/office/powerpoint/2010/main" val="316829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48E8088-642D-8224-D88F-671AAD05A4AC}"/>
              </a:ext>
            </a:extLst>
          </p:cNvPr>
          <p:cNvSpPr txBox="1"/>
          <p:nvPr/>
        </p:nvSpPr>
        <p:spPr>
          <a:xfrm>
            <a:off x="3245442" y="208239"/>
            <a:ext cx="60960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b="1">
                <a:solidFill>
                  <a:srgbClr val="0C3B92"/>
                </a:solidFill>
                <a:latin typeface="Corbel,Bold"/>
                <a:ea typeface="+mj-ea"/>
                <a:cs typeface="+mj-cs"/>
              </a:rPr>
              <a:t>POINT DE SITUATION </a:t>
            </a:r>
            <a:endParaRPr lang="fr-FR"/>
          </a:p>
          <a:p>
            <a:pPr algn="ctr"/>
            <a:r>
              <a:rPr lang="fr-FR" sz="2400" b="1">
                <a:solidFill>
                  <a:srgbClr val="0C3B92"/>
                </a:solidFill>
                <a:latin typeface="Corbel,Bold"/>
              </a:rPr>
              <a:t>DOSSIERS DEPOSES AU 20/05/2026 </a:t>
            </a:r>
            <a:endParaRPr lang="fr-FR">
              <a:ea typeface="Calibri"/>
              <a:cs typeface="Calibri"/>
            </a:endParaRPr>
          </a:p>
          <a:p>
            <a:pPr algn="ctr"/>
            <a:endParaRPr lang="fr-FR">
              <a:ea typeface="Calibri"/>
              <a:cs typeface="Calibri"/>
            </a:endParaRPr>
          </a:p>
        </p:txBody>
      </p:sp>
      <p:graphicFrame>
        <p:nvGraphicFramePr>
          <p:cNvPr id="8" name="Tableau 7">
            <a:extLst>
              <a:ext uri="{FF2B5EF4-FFF2-40B4-BE49-F238E27FC236}">
                <a16:creationId xmlns:a16="http://schemas.microsoft.com/office/drawing/2014/main" id="{691E1D39-CCCC-3336-9782-481AFE743F33}"/>
              </a:ext>
            </a:extLst>
          </p:cNvPr>
          <p:cNvGraphicFramePr>
            <a:graphicFrameLocks noGrp="1"/>
          </p:cNvGraphicFramePr>
          <p:nvPr>
            <p:extLst>
              <p:ext uri="{D42A27DB-BD31-4B8C-83A1-F6EECF244321}">
                <p14:modId xmlns:p14="http://schemas.microsoft.com/office/powerpoint/2010/main" val="4156319886"/>
              </p:ext>
            </p:extLst>
          </p:nvPr>
        </p:nvGraphicFramePr>
        <p:xfrm>
          <a:off x="1436076" y="1064846"/>
          <a:ext cx="10409520" cy="5310743"/>
        </p:xfrm>
        <a:graphic>
          <a:graphicData uri="http://schemas.openxmlformats.org/drawingml/2006/table">
            <a:tbl>
              <a:tblPr firstRow="1" firstCol="1" bandRow="1">
                <a:tableStyleId>{5C22544A-7EE6-4342-B048-85BDC9FD1C3A}</a:tableStyleId>
              </a:tblPr>
              <a:tblGrid>
                <a:gridCol w="3502635">
                  <a:extLst>
                    <a:ext uri="{9D8B030D-6E8A-4147-A177-3AD203B41FA5}">
                      <a16:colId xmlns:a16="http://schemas.microsoft.com/office/drawing/2014/main" val="2465258778"/>
                    </a:ext>
                  </a:extLst>
                </a:gridCol>
                <a:gridCol w="1036841">
                  <a:extLst>
                    <a:ext uri="{9D8B030D-6E8A-4147-A177-3AD203B41FA5}">
                      <a16:colId xmlns:a16="http://schemas.microsoft.com/office/drawing/2014/main" val="3655669619"/>
                    </a:ext>
                  </a:extLst>
                </a:gridCol>
                <a:gridCol w="1659232">
                  <a:extLst>
                    <a:ext uri="{9D8B030D-6E8A-4147-A177-3AD203B41FA5}">
                      <a16:colId xmlns:a16="http://schemas.microsoft.com/office/drawing/2014/main" val="3098086242"/>
                    </a:ext>
                  </a:extLst>
                </a:gridCol>
                <a:gridCol w="1659232">
                  <a:extLst>
                    <a:ext uri="{9D8B030D-6E8A-4147-A177-3AD203B41FA5}">
                      <a16:colId xmlns:a16="http://schemas.microsoft.com/office/drawing/2014/main" val="3999478555"/>
                    </a:ext>
                  </a:extLst>
                </a:gridCol>
                <a:gridCol w="1638748">
                  <a:extLst>
                    <a:ext uri="{9D8B030D-6E8A-4147-A177-3AD203B41FA5}">
                      <a16:colId xmlns:a16="http://schemas.microsoft.com/office/drawing/2014/main" val="2213847159"/>
                    </a:ext>
                  </a:extLst>
                </a:gridCol>
                <a:gridCol w="912832">
                  <a:extLst>
                    <a:ext uri="{9D8B030D-6E8A-4147-A177-3AD203B41FA5}">
                      <a16:colId xmlns:a16="http://schemas.microsoft.com/office/drawing/2014/main" val="757568611"/>
                    </a:ext>
                  </a:extLst>
                </a:gridCol>
              </a:tblGrid>
              <a:tr h="1270000">
                <a:tc>
                  <a:txBody>
                    <a:bodyPr/>
                    <a:lstStyle/>
                    <a:p>
                      <a:pPr algn="ctr">
                        <a:buNone/>
                      </a:pPr>
                      <a:r>
                        <a:rPr lang="fr-FR" b="1">
                          <a:solidFill>
                            <a:srgbClr val="000000"/>
                          </a:solidFill>
                          <a:effectLst/>
                          <a:cs typeface="Calibri" panose="020F0502020204030204" pitchFamily="34" charset="0"/>
                        </a:rPr>
                        <a:t>Objectifs spécifiques</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b="1">
                          <a:solidFill>
                            <a:srgbClr val="000000"/>
                          </a:solidFill>
                          <a:effectLst/>
                          <a:cs typeface="Calibri"/>
                        </a:rPr>
                        <a:t>Nbre de dossiers</a:t>
                      </a:r>
                      <a:endParaRPr lang="fr-FR">
                        <a:effectLst/>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b="1">
                          <a:solidFill>
                            <a:srgbClr val="000000"/>
                          </a:solidFill>
                          <a:effectLst/>
                          <a:cs typeface="Calibri" panose="020F0502020204030204" pitchFamily="34" charset="0"/>
                        </a:rPr>
                        <a:t>Coût total prévisionnel</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fr-FR" b="1">
                          <a:solidFill>
                            <a:srgbClr val="000000"/>
                          </a:solidFill>
                          <a:effectLst/>
                          <a:cs typeface="Calibri"/>
                        </a:rPr>
                        <a:t>Montant FEAMPA</a:t>
                      </a:r>
                    </a:p>
                  </a:txBody>
                  <a:tcPr marL="44449" marR="44449" marT="0" marB="0" anchor="ctr">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buNone/>
                      </a:pPr>
                      <a:r>
                        <a:rPr lang="fr-FR" b="1">
                          <a:solidFill>
                            <a:srgbClr val="000000"/>
                          </a:solidFill>
                          <a:effectLst/>
                          <a:cs typeface="Calibri" panose="020F0502020204030204" pitchFamily="34" charset="0"/>
                        </a:rPr>
                        <a:t>Maquette FEAMPA</a:t>
                      </a:r>
                      <a:endParaRPr lang="fr-FR">
                        <a:effectLst/>
                      </a:endParaRPr>
                    </a:p>
                    <a:p>
                      <a:pPr algn="ctr">
                        <a:buNone/>
                      </a:pPr>
                      <a:r>
                        <a:rPr lang="fr-FR" b="1">
                          <a:solidFill>
                            <a:srgbClr val="000000"/>
                          </a:solidFill>
                          <a:effectLst/>
                          <a:cs typeface="Calibri" panose="020F0502020204030204" pitchFamily="34" charset="0"/>
                        </a:rPr>
                        <a:t>2025</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b="1">
                          <a:solidFill>
                            <a:srgbClr val="000000"/>
                          </a:solidFill>
                          <a:effectLst/>
                          <a:cs typeface="Calibri" panose="020F0502020204030204" pitchFamily="34" charset="0"/>
                        </a:rPr>
                        <a:t>%</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169748"/>
                  </a:ext>
                </a:extLst>
              </a:tr>
              <a:tr h="1421151">
                <a:tc>
                  <a:txBody>
                    <a:bodyPr/>
                    <a:lstStyle/>
                    <a:p>
                      <a:pPr>
                        <a:buNone/>
                      </a:pPr>
                      <a:r>
                        <a:rPr lang="fr-FR" b="1">
                          <a:solidFill>
                            <a:srgbClr val="000000"/>
                          </a:solidFill>
                          <a:effectLst/>
                          <a:cs typeface="Calibri" panose="020F0502020204030204" pitchFamily="34" charset="0"/>
                        </a:rPr>
                        <a:t>OS 1.1.1 : Renforcer les activités de pêche durables sur le plan économique, social et environnemental.</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fr-FR">
                        <a:effectLst/>
                        <a:cs typeface="Calibri"/>
                      </a:endParaRPr>
                    </a:p>
                    <a:p>
                      <a:pPr algn="ctr">
                        <a:buNone/>
                      </a:pPr>
                      <a:endParaRPr lang="fr-FR">
                        <a:effectLst/>
                        <a:cs typeface="Calibri"/>
                      </a:endParaRPr>
                    </a:p>
                    <a:p>
                      <a:pPr algn="ctr">
                        <a:buNone/>
                      </a:pPr>
                      <a:endParaRPr lang="fr-FR">
                        <a:effectLst/>
                        <a:cs typeface="Calibri"/>
                      </a:endParaRPr>
                    </a:p>
                    <a:p>
                      <a:pPr algn="ctr">
                        <a:buNone/>
                      </a:pPr>
                      <a:r>
                        <a:rPr lang="fr-FR">
                          <a:solidFill>
                            <a:srgbClr val="000000"/>
                          </a:solidFill>
                          <a:effectLst/>
                          <a:cs typeface="Calibri" panose="020F0502020204030204" pitchFamily="34" charset="0"/>
                        </a:rPr>
                        <a:t>23</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b="1">
                          <a:solidFill>
                            <a:srgbClr val="000000"/>
                          </a:solidFill>
                          <a:effectLst/>
                          <a:cs typeface="Calibri" panose="020F0502020204030204" pitchFamily="34" charset="0"/>
                        </a:rPr>
                        <a:t>6 305 343.72 €</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fr-FR" sz="1800" kern="1200" noProof="0">
                          <a:solidFill>
                            <a:srgbClr val="000000"/>
                          </a:solidFill>
                          <a:effectLst/>
                          <a:latin typeface="+mn-lt"/>
                          <a:ea typeface="+mn-ea"/>
                          <a:cs typeface="Calibri" panose="020F0502020204030204" pitchFamily="34" charset="0"/>
                        </a:rPr>
                        <a:t>4 374 386.68 €</a:t>
                      </a:r>
                      <a:endParaRPr lang="fr-FR" sz="1800" kern="1200">
                        <a:solidFill>
                          <a:srgbClr val="000000"/>
                        </a:solidFill>
                        <a:effectLst/>
                        <a:latin typeface="+mn-lt"/>
                        <a:ea typeface="+mn-ea"/>
                        <a:cs typeface="Calibri" panose="020F0502020204030204" pitchFamily="34" charset="0"/>
                      </a:endParaRPr>
                    </a:p>
                  </a:txBody>
                  <a:tcPr marL="44449" marR="44449" marT="0" marB="0" anchor="b">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buNone/>
                      </a:pPr>
                      <a:r>
                        <a:rPr lang="fr-FR">
                          <a:solidFill>
                            <a:srgbClr val="000000"/>
                          </a:solidFill>
                          <a:effectLst/>
                          <a:cs typeface="Calibri" panose="020F0502020204030204" pitchFamily="34" charset="0"/>
                        </a:rPr>
                        <a:t>4 890 566.04 €</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fr-FR">
                          <a:solidFill>
                            <a:srgbClr val="000000"/>
                          </a:solidFill>
                          <a:effectLst/>
                          <a:cs typeface="Calibri" panose="020F0502020204030204" pitchFamily="34" charset="0"/>
                        </a:rPr>
                        <a:t>89.45%</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2582959"/>
                  </a:ext>
                </a:extLst>
              </a:tr>
              <a:tr h="848451">
                <a:tc>
                  <a:txBody>
                    <a:bodyPr/>
                    <a:lstStyle/>
                    <a:p>
                      <a:pPr>
                        <a:buNone/>
                      </a:pPr>
                      <a:r>
                        <a:rPr lang="fr-FR" b="1">
                          <a:solidFill>
                            <a:srgbClr val="000000"/>
                          </a:solidFill>
                          <a:effectLst/>
                          <a:cs typeface="Calibri" panose="020F0502020204030204" pitchFamily="34" charset="0"/>
                        </a:rPr>
                        <a:t>OS 1.1.2 Installation de jeunes pécheurs</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fr-FR">
                        <a:effectLst/>
                        <a:cs typeface="Calibri"/>
                      </a:endParaRPr>
                    </a:p>
                    <a:p>
                      <a:pPr algn="ctr">
                        <a:buNone/>
                      </a:pPr>
                      <a:endParaRPr lang="fr-FR">
                        <a:effectLst/>
                        <a:cs typeface="Calibri"/>
                      </a:endParaRPr>
                    </a:p>
                    <a:p>
                      <a:pPr algn="ctr">
                        <a:buNone/>
                      </a:pPr>
                      <a:r>
                        <a:rPr lang="fr-FR">
                          <a:solidFill>
                            <a:srgbClr val="000000"/>
                          </a:solidFill>
                          <a:effectLst/>
                          <a:cs typeface="Calibri" panose="020F0502020204030204" pitchFamily="34" charset="0"/>
                        </a:rPr>
                        <a:t>13</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b="1">
                          <a:solidFill>
                            <a:srgbClr val="000000"/>
                          </a:solidFill>
                          <a:effectLst/>
                          <a:cs typeface="Calibri" panose="020F0502020204030204" pitchFamily="34" charset="0"/>
                        </a:rPr>
                        <a:t>515 251.51 €</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fr-FR" sz="1800" kern="1200" noProof="0">
                          <a:solidFill>
                            <a:srgbClr val="000000"/>
                          </a:solidFill>
                          <a:effectLst/>
                          <a:latin typeface="+mn-lt"/>
                          <a:ea typeface="+mn-ea"/>
                          <a:cs typeface="Calibri" panose="020F0502020204030204" pitchFamily="34" charset="0"/>
                        </a:rPr>
                        <a:t>144 270.42 €</a:t>
                      </a:r>
                      <a:endParaRPr lang="fr-FR" sz="1800" kern="1200">
                        <a:solidFill>
                          <a:srgbClr val="000000"/>
                        </a:solidFill>
                        <a:effectLst/>
                        <a:latin typeface="+mn-lt"/>
                        <a:ea typeface="+mn-ea"/>
                        <a:cs typeface="Calibri" panose="020F0502020204030204" pitchFamily="34" charset="0"/>
                      </a:endParaRPr>
                    </a:p>
                  </a:txBody>
                  <a:tcPr marL="44449" marR="44449" marT="0" marB="0" anchor="b">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07000"/>
                        </a:lnSpc>
                        <a:buNone/>
                      </a:pPr>
                      <a:r>
                        <a:rPr lang="fr-FR">
                          <a:solidFill>
                            <a:srgbClr val="000000"/>
                          </a:solidFill>
                          <a:effectLst/>
                          <a:cs typeface="Calibri" panose="020F0502020204030204" pitchFamily="34" charset="0"/>
                        </a:rPr>
                        <a:t>388 438.00€</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fr-FR">
                          <a:solidFill>
                            <a:srgbClr val="000000"/>
                          </a:solidFill>
                          <a:effectLst/>
                          <a:cs typeface="Calibri" panose="020F0502020204030204" pitchFamily="34" charset="0"/>
                        </a:rPr>
                        <a:t>37.14%</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207748"/>
                  </a:ext>
                </a:extLst>
              </a:tr>
              <a:tr h="848451">
                <a:tc>
                  <a:txBody>
                    <a:bodyPr/>
                    <a:lstStyle/>
                    <a:p>
                      <a:pPr>
                        <a:buNone/>
                      </a:pPr>
                      <a:r>
                        <a:rPr lang="fr-FR" b="1">
                          <a:solidFill>
                            <a:srgbClr val="000000"/>
                          </a:solidFill>
                          <a:effectLst/>
                          <a:cs typeface="Calibri" panose="020F0502020204030204" pitchFamily="34" charset="0"/>
                        </a:rPr>
                        <a:t>OS 1.2 : Remotorisation</a:t>
                      </a:r>
                      <a:r>
                        <a:rPr lang="fr-FR" sz="800">
                          <a:effectLst/>
                        </a:rPr>
                        <a:t>[VF1] [MM2] </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endParaRPr lang="fr-FR">
                        <a:effectLst/>
                        <a:cs typeface="Calibri"/>
                      </a:endParaRPr>
                    </a:p>
                    <a:p>
                      <a:pPr algn="ctr">
                        <a:buNone/>
                      </a:pPr>
                      <a:endParaRPr lang="fr-FR">
                        <a:effectLst/>
                        <a:cs typeface="Calibri"/>
                      </a:endParaRPr>
                    </a:p>
                    <a:p>
                      <a:pPr algn="ctr">
                        <a:buNone/>
                      </a:pPr>
                      <a:r>
                        <a:rPr lang="fr-FR">
                          <a:solidFill>
                            <a:srgbClr val="000000"/>
                          </a:solidFill>
                          <a:effectLst/>
                          <a:cs typeface="Calibri" panose="020F0502020204030204" pitchFamily="34" charset="0"/>
                        </a:rPr>
                        <a:t>42</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fr-FR" b="1">
                          <a:solidFill>
                            <a:srgbClr val="000000"/>
                          </a:solidFill>
                          <a:effectLst/>
                          <a:cs typeface="Calibri" panose="020F0502020204030204" pitchFamily="34" charset="0"/>
                        </a:rPr>
                        <a:t>1 069 055.55 €</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lnSpc>
                          <a:spcPct val="107000"/>
                        </a:lnSpc>
                        <a:buNone/>
                      </a:pPr>
                      <a:r>
                        <a:rPr lang="fr-FR" sz="1800" kern="1200" noProof="0">
                          <a:solidFill>
                            <a:srgbClr val="000000"/>
                          </a:solidFill>
                          <a:effectLst/>
                          <a:latin typeface="+mn-lt"/>
                          <a:ea typeface="+mn-ea"/>
                          <a:cs typeface="Calibri" panose="020F0502020204030204" pitchFamily="34" charset="0"/>
                        </a:rPr>
                        <a:t>299 335.55 €</a:t>
                      </a:r>
                      <a:endParaRPr lang="fr-FR" sz="1800" kern="1200">
                        <a:solidFill>
                          <a:srgbClr val="000000"/>
                        </a:solidFill>
                        <a:effectLst/>
                        <a:latin typeface="+mn-lt"/>
                        <a:ea typeface="+mn-ea"/>
                        <a:cs typeface="Calibri" panose="020F0502020204030204" pitchFamily="34" charset="0"/>
                      </a:endParaRPr>
                    </a:p>
                  </a:txBody>
                  <a:tcPr marL="44449" marR="44449" marT="0" marB="0" anchor="b">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07000"/>
                        </a:lnSpc>
                        <a:buNone/>
                      </a:pPr>
                      <a:r>
                        <a:rPr lang="fr-FR">
                          <a:solidFill>
                            <a:srgbClr val="000000"/>
                          </a:solidFill>
                          <a:effectLst/>
                          <a:cs typeface="Calibri" panose="020F0502020204030204" pitchFamily="34" charset="0"/>
                        </a:rPr>
                        <a:t>350 000,00 €</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fr-FR">
                          <a:solidFill>
                            <a:srgbClr val="000000"/>
                          </a:solidFill>
                          <a:effectLst/>
                          <a:cs typeface="Calibri" panose="020F0502020204030204" pitchFamily="34" charset="0"/>
                        </a:rPr>
                        <a:t>85.52%</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3864147"/>
                  </a:ext>
                </a:extLst>
              </a:tr>
              <a:tr h="922690">
                <a:tc>
                  <a:txBody>
                    <a:bodyPr/>
                    <a:lstStyle/>
                    <a:p>
                      <a:pPr>
                        <a:buNone/>
                      </a:pPr>
                      <a:r>
                        <a:rPr lang="fr-FR" b="1">
                          <a:solidFill>
                            <a:srgbClr val="000000"/>
                          </a:solidFill>
                          <a:effectLst/>
                          <a:cs typeface="Calibri" panose="020F0502020204030204" pitchFamily="34" charset="0"/>
                        </a:rPr>
                        <a:t>OS 1.5 : Compensation de surcoûts</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endParaRPr lang="fr-FR">
                        <a:effectLst/>
                        <a:cs typeface="Calibri"/>
                      </a:endParaRPr>
                    </a:p>
                    <a:p>
                      <a:pPr algn="ctr">
                        <a:lnSpc>
                          <a:spcPct val="107000"/>
                        </a:lnSpc>
                        <a:buNone/>
                      </a:pPr>
                      <a:endParaRPr lang="fr-FR">
                        <a:effectLst/>
                        <a:cs typeface="Calibri"/>
                      </a:endParaRPr>
                    </a:p>
                    <a:p>
                      <a:pPr algn="ctr">
                        <a:lnSpc>
                          <a:spcPct val="107000"/>
                        </a:lnSpc>
                        <a:buNone/>
                      </a:pPr>
                      <a:r>
                        <a:rPr lang="fr-FR">
                          <a:solidFill>
                            <a:srgbClr val="000000"/>
                          </a:solidFill>
                          <a:effectLst/>
                          <a:cs typeface="Calibri" panose="020F0502020204030204" pitchFamily="34" charset="0"/>
                        </a:rPr>
                        <a:t>371</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b="1">
                          <a:solidFill>
                            <a:srgbClr val="000000"/>
                          </a:solidFill>
                          <a:effectLst/>
                          <a:cs typeface="Calibri" panose="020F0502020204030204" pitchFamily="34" charset="0"/>
                        </a:rPr>
                        <a:t>2 066 228.44 €</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fr-FR" sz="1800" kern="1200" noProof="0">
                          <a:solidFill>
                            <a:srgbClr val="000000"/>
                          </a:solidFill>
                          <a:effectLst/>
                          <a:latin typeface="+mn-lt"/>
                          <a:ea typeface="+mn-ea"/>
                          <a:cs typeface="Calibri"/>
                        </a:rPr>
                        <a:t>2 066 228.44 €</a:t>
                      </a:r>
                      <a:endParaRPr lang="fr-FR" sz="1800" kern="1200">
                        <a:solidFill>
                          <a:srgbClr val="000000"/>
                        </a:solidFill>
                        <a:effectLst/>
                        <a:latin typeface="+mn-lt"/>
                        <a:ea typeface="+mn-ea"/>
                        <a:cs typeface="Calibri" panose="020F0502020204030204" pitchFamily="34" charset="0"/>
                      </a:endParaRPr>
                    </a:p>
                  </a:txBody>
                  <a:tcPr marL="44449" marR="44449" marT="0" marB="0" anchor="b">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07000"/>
                        </a:lnSpc>
                        <a:buNone/>
                      </a:pPr>
                      <a:r>
                        <a:rPr lang="fr-FR">
                          <a:solidFill>
                            <a:srgbClr val="000000"/>
                          </a:solidFill>
                          <a:effectLst/>
                          <a:cs typeface="Calibri" panose="020F0502020204030204" pitchFamily="34" charset="0"/>
                        </a:rPr>
                        <a:t>5 000 000,00 €</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fr-FR">
                          <a:solidFill>
                            <a:srgbClr val="000000"/>
                          </a:solidFill>
                          <a:effectLst/>
                          <a:cs typeface="Calibri" panose="020F0502020204030204" pitchFamily="34" charset="0"/>
                        </a:rPr>
                        <a:t>41.32%</a:t>
                      </a:r>
                      <a:endParaRPr lang="fr-FR">
                        <a:effectLst/>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2322070"/>
                  </a:ext>
                </a:extLst>
              </a:tr>
            </a:tbl>
          </a:graphicData>
        </a:graphic>
      </p:graphicFrame>
    </p:spTree>
    <p:extLst>
      <p:ext uri="{BB962C8B-B14F-4D97-AF65-F5344CB8AC3E}">
        <p14:creationId xmlns:p14="http://schemas.microsoft.com/office/powerpoint/2010/main" val="111621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946687B1-3AF5-8D47-2C7E-99AA0AAA6B9F}"/>
              </a:ext>
            </a:extLst>
          </p:cNvPr>
          <p:cNvGraphicFramePr>
            <a:graphicFrameLocks noGrp="1"/>
          </p:cNvGraphicFramePr>
          <p:nvPr>
            <p:extLst>
              <p:ext uri="{D42A27DB-BD31-4B8C-83A1-F6EECF244321}">
                <p14:modId xmlns:p14="http://schemas.microsoft.com/office/powerpoint/2010/main" val="1021857438"/>
              </p:ext>
            </p:extLst>
          </p:nvPr>
        </p:nvGraphicFramePr>
        <p:xfrm>
          <a:off x="1357923" y="1357923"/>
          <a:ext cx="10683563" cy="5071425"/>
        </p:xfrm>
        <a:graphic>
          <a:graphicData uri="http://schemas.openxmlformats.org/drawingml/2006/table">
            <a:tbl>
              <a:tblPr bandRow="1">
                <a:tableStyleId>{5C22544A-7EE6-4342-B048-85BDC9FD1C3A}</a:tableStyleId>
              </a:tblPr>
              <a:tblGrid>
                <a:gridCol w="3577166">
                  <a:extLst>
                    <a:ext uri="{9D8B030D-6E8A-4147-A177-3AD203B41FA5}">
                      <a16:colId xmlns:a16="http://schemas.microsoft.com/office/drawing/2014/main" val="479802057"/>
                    </a:ext>
                  </a:extLst>
                </a:gridCol>
                <a:gridCol w="1047750">
                  <a:extLst>
                    <a:ext uri="{9D8B030D-6E8A-4147-A177-3AD203B41FA5}">
                      <a16:colId xmlns:a16="http://schemas.microsoft.com/office/drawing/2014/main" val="861333895"/>
                    </a:ext>
                  </a:extLst>
                </a:gridCol>
                <a:gridCol w="1767416">
                  <a:extLst>
                    <a:ext uri="{9D8B030D-6E8A-4147-A177-3AD203B41FA5}">
                      <a16:colId xmlns:a16="http://schemas.microsoft.com/office/drawing/2014/main" val="3305154022"/>
                    </a:ext>
                  </a:extLst>
                </a:gridCol>
                <a:gridCol w="1640232">
                  <a:extLst>
                    <a:ext uri="{9D8B030D-6E8A-4147-A177-3AD203B41FA5}">
                      <a16:colId xmlns:a16="http://schemas.microsoft.com/office/drawing/2014/main" val="477894706"/>
                    </a:ext>
                  </a:extLst>
                </a:gridCol>
                <a:gridCol w="1685436">
                  <a:extLst>
                    <a:ext uri="{9D8B030D-6E8A-4147-A177-3AD203B41FA5}">
                      <a16:colId xmlns:a16="http://schemas.microsoft.com/office/drawing/2014/main" val="3171697157"/>
                    </a:ext>
                  </a:extLst>
                </a:gridCol>
                <a:gridCol w="965563">
                  <a:extLst>
                    <a:ext uri="{9D8B030D-6E8A-4147-A177-3AD203B41FA5}">
                      <a16:colId xmlns:a16="http://schemas.microsoft.com/office/drawing/2014/main" val="1254881882"/>
                    </a:ext>
                  </a:extLst>
                </a:gridCol>
              </a:tblGrid>
              <a:tr h="884903">
                <a:tc>
                  <a:txBody>
                    <a:bodyPr/>
                    <a:lstStyle/>
                    <a:p>
                      <a:pPr lvl="0" algn="ctr">
                        <a:buNone/>
                      </a:pPr>
                      <a:r>
                        <a:rPr lang="fr-FR" b="1">
                          <a:solidFill>
                            <a:srgbClr val="000000"/>
                          </a:solidFill>
                          <a:effectLst/>
                          <a:cs typeface="Calibri"/>
                        </a:rPr>
                        <a:t>Objectifs spécifiques</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fr-FR" b="1">
                          <a:solidFill>
                            <a:srgbClr val="000000"/>
                          </a:solidFill>
                          <a:effectLst/>
                          <a:cs typeface="Calibri"/>
                        </a:rPr>
                        <a:t>Nbre de dossiers</a:t>
                      </a:r>
                      <a:endParaRPr lang="fr-FR">
                        <a:effectLst/>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fr-FR" b="1">
                          <a:solidFill>
                            <a:srgbClr val="000000"/>
                          </a:solidFill>
                          <a:effectLst/>
                          <a:cs typeface="Calibri"/>
                        </a:rPr>
                        <a:t>Coût total prévisionnel</a:t>
                      </a:r>
                      <a:endParaRPr lang="fr-FR">
                        <a:effectLst/>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fr-FR" sz="1800" b="1" i="0" u="none" strike="noStrike" noProof="0">
                          <a:solidFill>
                            <a:srgbClr val="000000"/>
                          </a:solidFill>
                          <a:effectLst/>
                          <a:latin typeface="Calibri"/>
                          <a:ea typeface="Calibri"/>
                          <a:cs typeface="Calibri"/>
                        </a:rPr>
                        <a:t>Montant FEAMPA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fr-FR" sz="1800" b="1" i="0" u="none" strike="noStrike" noProof="0">
                          <a:solidFill>
                            <a:srgbClr val="000000"/>
                          </a:solidFill>
                          <a:effectLst/>
                          <a:latin typeface="Calibri"/>
                          <a:ea typeface="Calibri"/>
                          <a:cs typeface="Calibri"/>
                        </a:rPr>
                        <a:t>Maquette FEAMPA</a:t>
                      </a:r>
                      <a:endParaRPr lang="fr-FR" sz="1800" b="0" i="0" u="none" strike="noStrike" noProof="0">
                        <a:solidFill>
                          <a:srgbClr val="000000"/>
                        </a:solidFill>
                        <a:effectLst/>
                        <a:latin typeface="Calibri"/>
                        <a:ea typeface="Calibri"/>
                        <a:cs typeface="Calibri"/>
                      </a:endParaRPr>
                    </a:p>
                    <a:p>
                      <a:pPr lvl="0" algn="ctr">
                        <a:buNone/>
                      </a:pPr>
                      <a:r>
                        <a:rPr lang="fr-FR" sz="1800" b="1" i="0" u="none" strike="noStrike" noProof="0">
                          <a:solidFill>
                            <a:srgbClr val="000000"/>
                          </a:solidFill>
                          <a:effectLst/>
                          <a:latin typeface="Calibri"/>
                          <a:ea typeface="Calibri"/>
                          <a:cs typeface="Calibri"/>
                        </a:rPr>
                        <a:t>2025</a:t>
                      </a:r>
                      <a:endParaRPr lang="fr-F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ts val="1950"/>
                        </a:lnSpc>
                        <a:buNone/>
                      </a:pPr>
                      <a:r>
                        <a:rPr lang="fr-FR" sz="1800" b="1" kern="1200">
                          <a:solidFill>
                            <a:srgbClr val="000000"/>
                          </a:solidFill>
                          <a:effectLst/>
                          <a:latin typeface="+mn-lt"/>
                          <a:ea typeface="+mn-ea"/>
                          <a:cs typeface="Calibri"/>
                        </a:rPr>
                        <a:t>%</a:t>
                      </a:r>
                    </a:p>
                  </a:txBody>
                  <a:tcPr marL="40005" marR="40005" anchor="b">
                    <a:lnL w="1270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8975151"/>
                  </a:ext>
                </a:extLst>
              </a:tr>
              <a:tr h="1026762">
                <a:tc>
                  <a:txBody>
                    <a:bodyPr/>
                    <a:lstStyle/>
                    <a:p>
                      <a:pPr marL="0" marR="0" lvl="0" indent="0" algn="l" rtl="0">
                        <a:lnSpc>
                          <a:spcPts val="1950"/>
                        </a:lnSpc>
                        <a:buNone/>
                      </a:pPr>
                      <a:r>
                        <a:rPr lang="fr-FR" sz="1800" b="1" i="0">
                          <a:solidFill>
                            <a:srgbClr val="000000"/>
                          </a:solidFill>
                          <a:effectLst/>
                          <a:latin typeface="Calibri"/>
                        </a:rPr>
                        <a:t>OS 1.6 : Contribuer à la protection et à la restauration des écosystèmes aquatiques</a:t>
                      </a:r>
                      <a:endParaRPr lang="fr-FR" sz="900" b="1" i="0">
                        <a:solidFill>
                          <a:srgbClr val="FFFFFF"/>
                        </a:solidFill>
                        <a:effectLst/>
                        <a:latin typeface="Segoe UI"/>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lvl="0" indent="0" algn="ctr" rtl="0">
                        <a:lnSpc>
                          <a:spcPts val="1950"/>
                        </a:lnSpc>
                        <a:buNone/>
                      </a:pPr>
                      <a:endParaRPr lang="fr-FR" sz="900" b="0" i="0">
                        <a:solidFill>
                          <a:srgbClr val="000000"/>
                        </a:solidFill>
                        <a:effectLst/>
                        <a:latin typeface="Segoe UI"/>
                      </a:endParaRPr>
                    </a:p>
                    <a:p>
                      <a:pPr marL="0" marR="0" lvl="0" indent="0" algn="ctr" rtl="0">
                        <a:lnSpc>
                          <a:spcPts val="1950"/>
                        </a:lnSpc>
                        <a:buNone/>
                      </a:pPr>
                      <a:endParaRPr lang="fr-FR" sz="900" b="0" i="0">
                        <a:solidFill>
                          <a:srgbClr val="000000"/>
                        </a:solidFill>
                        <a:effectLst/>
                        <a:latin typeface="Segoe UI"/>
                      </a:endParaRPr>
                    </a:p>
                    <a:p>
                      <a:pPr marL="0" marR="0" lvl="0" indent="0" algn="ctr" rtl="0">
                        <a:lnSpc>
                          <a:spcPts val="1950"/>
                        </a:lnSpc>
                        <a:buNone/>
                      </a:pPr>
                      <a:r>
                        <a:rPr lang="fr-FR" sz="1800" b="0" i="0">
                          <a:solidFill>
                            <a:srgbClr val="000000"/>
                          </a:solidFill>
                          <a:effectLst/>
                          <a:latin typeface="Calibri"/>
                        </a:rPr>
                        <a:t>0</a:t>
                      </a:r>
                      <a:endParaRPr lang="fr-FR" sz="900" b="0" i="0">
                        <a:solidFill>
                          <a:srgbClr val="000000"/>
                        </a:solidFill>
                        <a:effectLst/>
                        <a:latin typeface="Segoe UI"/>
                      </a:endParaRPr>
                    </a:p>
                  </a:txBody>
                  <a:tcPr marL="40005" marR="40005"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lvl="0" indent="0" algn="ctr" rtl="0">
                        <a:lnSpc>
                          <a:spcPts val="1950"/>
                        </a:lnSpc>
                        <a:buNone/>
                      </a:pPr>
                      <a:r>
                        <a:rPr lang="fr-FR" sz="1800" b="0" i="0">
                          <a:solidFill>
                            <a:srgbClr val="000000"/>
                          </a:solidFill>
                          <a:effectLst/>
                          <a:latin typeface="Calibri"/>
                        </a:rPr>
                        <a:t>0,00 €</a:t>
                      </a:r>
                      <a:endParaRPr lang="fr-FR" sz="900" b="0" i="0">
                        <a:solidFill>
                          <a:srgbClr val="000000"/>
                        </a:solidFill>
                        <a:effectLst/>
                        <a:latin typeface="Segoe UI"/>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lvl="0" indent="0" algn="ctr" rtl="0">
                        <a:lnSpc>
                          <a:spcPts val="1950"/>
                        </a:lnSpc>
                        <a:buNone/>
                      </a:pPr>
                      <a:r>
                        <a:rPr lang="fr-FR" sz="1800" b="0" i="0">
                          <a:solidFill>
                            <a:srgbClr val="000000"/>
                          </a:solidFill>
                          <a:effectLst/>
                          <a:latin typeface="Calibri"/>
                        </a:rPr>
                        <a:t>0,00 €</a:t>
                      </a:r>
                      <a:endParaRPr lang="fr-FR" sz="900" b="0" i="0">
                        <a:solidFill>
                          <a:srgbClr val="000000"/>
                        </a:solidFill>
                        <a:effectLst/>
                        <a:latin typeface="Segoe UI"/>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lvl="0" indent="0" algn="ctr" rtl="0">
                        <a:lnSpc>
                          <a:spcPts val="2100"/>
                        </a:lnSpc>
                        <a:buNone/>
                      </a:pPr>
                      <a:r>
                        <a:rPr lang="fr-FR" sz="1800" b="0" i="0">
                          <a:solidFill>
                            <a:srgbClr val="000000"/>
                          </a:solidFill>
                          <a:effectLst/>
                          <a:latin typeface="Calibri"/>
                        </a:rPr>
                        <a:t>700 000,00 €</a:t>
                      </a:r>
                      <a:endParaRPr lang="fr-FR" sz="900" b="0" i="0">
                        <a:solidFill>
                          <a:srgbClr val="000000"/>
                        </a:solidFill>
                        <a:effectLst/>
                        <a:latin typeface="Segoe UI"/>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lvl="0" indent="0" algn="r" rtl="0">
                        <a:lnSpc>
                          <a:spcPts val="1950"/>
                        </a:lnSpc>
                        <a:buNone/>
                      </a:pPr>
                      <a:r>
                        <a:rPr lang="fr-FR" sz="1800" b="0" i="0">
                          <a:solidFill>
                            <a:srgbClr val="000000"/>
                          </a:solidFill>
                          <a:effectLst/>
                          <a:latin typeface="Calibri"/>
                        </a:rPr>
                        <a:t>0%</a:t>
                      </a:r>
                      <a:endParaRPr lang="fr-FR" sz="900" b="0" i="0">
                        <a:solidFill>
                          <a:srgbClr val="000000"/>
                        </a:solidFill>
                        <a:effectLst/>
                        <a:latin typeface="Segoe UI"/>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4659925"/>
                  </a:ext>
                </a:extLst>
              </a:tr>
              <a:tr h="833033">
                <a:tc>
                  <a:txBody>
                    <a:bodyPr/>
                    <a:lstStyle/>
                    <a:p>
                      <a:pPr marL="0" marR="0" indent="0" algn="l" rtl="0" fontAlgn="base">
                        <a:lnSpc>
                          <a:spcPts val="1950"/>
                        </a:lnSpc>
                        <a:buNone/>
                      </a:pPr>
                      <a:r>
                        <a:rPr lang="fr-FR" sz="1800" b="1" i="0">
                          <a:solidFill>
                            <a:srgbClr val="000000"/>
                          </a:solidFill>
                          <a:effectLst/>
                          <a:latin typeface="Calibri" panose="020F0502020204030204" pitchFamily="34" charset="0"/>
                        </a:rPr>
                        <a:t>OS 2.1 : Aquaculture</a:t>
                      </a:r>
                      <a:endParaRPr lang="fr-FR" sz="900" b="1" i="0">
                        <a:solidFill>
                          <a:srgbClr val="FFFFFF"/>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ctr" rtl="0" fontAlgn="base">
                        <a:lnSpc>
                          <a:spcPts val="1950"/>
                        </a:lnSpc>
                        <a:buNone/>
                      </a:pPr>
                      <a:endParaRPr lang="fr-FR" sz="900" b="0" i="0">
                        <a:solidFill>
                          <a:srgbClr val="000000"/>
                        </a:solidFill>
                        <a:effectLst/>
                        <a:latin typeface="Calibri"/>
                      </a:endParaRPr>
                    </a:p>
                    <a:p>
                      <a:pPr marL="0" marR="0" indent="0" algn="ctr" rtl="0" fontAlgn="base">
                        <a:lnSpc>
                          <a:spcPts val="1950"/>
                        </a:lnSpc>
                        <a:buNone/>
                      </a:pPr>
                      <a:endParaRPr lang="fr-FR" sz="900" b="0" i="0">
                        <a:solidFill>
                          <a:srgbClr val="000000"/>
                        </a:solidFill>
                        <a:effectLst/>
                        <a:latin typeface="Calibri"/>
                      </a:endParaRPr>
                    </a:p>
                    <a:p>
                      <a:pPr marL="0" marR="0" indent="0" algn="ctr" rtl="0" fontAlgn="base">
                        <a:lnSpc>
                          <a:spcPts val="1950"/>
                        </a:lnSpc>
                        <a:buNone/>
                      </a:pPr>
                      <a:r>
                        <a:rPr lang="fr-FR" sz="1800" b="0" i="0">
                          <a:solidFill>
                            <a:srgbClr val="000000"/>
                          </a:solidFill>
                          <a:effectLst/>
                          <a:latin typeface="Calibri" panose="020F0502020204030204" pitchFamily="34" charset="0"/>
                        </a:rPr>
                        <a:t>4</a:t>
                      </a:r>
                      <a:endParaRPr lang="fr-FR" sz="900" b="0" i="0">
                        <a:solidFill>
                          <a:srgbClr val="000000"/>
                        </a:solidFill>
                        <a:effectLst/>
                        <a:latin typeface="Segoe UI" panose="020B0502040204020203" pitchFamily="34" charset="0"/>
                      </a:endParaRPr>
                    </a:p>
                  </a:txBody>
                  <a:tcPr marL="40005" marR="40005"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ctr" rtl="0" fontAlgn="base">
                        <a:lnSpc>
                          <a:spcPts val="1950"/>
                        </a:lnSpc>
                        <a:buNone/>
                      </a:pPr>
                      <a:r>
                        <a:rPr lang="fr-FR" sz="1800" b="1" i="0">
                          <a:solidFill>
                            <a:srgbClr val="000000"/>
                          </a:solidFill>
                          <a:effectLst/>
                          <a:latin typeface="Calibri" panose="020F0502020204030204" pitchFamily="34" charset="0"/>
                        </a:rPr>
                        <a:t>2 102 733.70 €</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ctr" rtl="0" fontAlgn="base">
                        <a:lnSpc>
                          <a:spcPts val="1950"/>
                        </a:lnSpc>
                        <a:buNone/>
                      </a:pPr>
                      <a:r>
                        <a:rPr lang="fr-FR" sz="1800" b="0" i="0">
                          <a:solidFill>
                            <a:srgbClr val="000000"/>
                          </a:solidFill>
                          <a:effectLst/>
                          <a:latin typeface="Calibri" panose="020F0502020204030204" pitchFamily="34" charset="0"/>
                        </a:rPr>
                        <a:t>1 497 889.98 €</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ctr" rtl="0" fontAlgn="base">
                        <a:lnSpc>
                          <a:spcPts val="2100"/>
                        </a:lnSpc>
                        <a:buNone/>
                      </a:pPr>
                      <a:r>
                        <a:rPr lang="fr-FR" sz="1800" b="0" i="0">
                          <a:solidFill>
                            <a:srgbClr val="000000"/>
                          </a:solidFill>
                          <a:effectLst/>
                          <a:latin typeface="Calibri" panose="020F0502020204030204" pitchFamily="34" charset="0"/>
                        </a:rPr>
                        <a:t>2 400 000,00 €</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r" rtl="0" fontAlgn="base">
                        <a:lnSpc>
                          <a:spcPts val="1950"/>
                        </a:lnSpc>
                        <a:buNone/>
                      </a:pPr>
                      <a:r>
                        <a:rPr lang="fr-FR" sz="1800" b="0" i="0">
                          <a:solidFill>
                            <a:srgbClr val="000000"/>
                          </a:solidFill>
                          <a:effectLst/>
                          <a:latin typeface="Calibri" panose="020F0502020204030204" pitchFamily="34" charset="0"/>
                        </a:rPr>
                        <a:t>62.41%</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0195432"/>
                  </a:ext>
                </a:extLst>
              </a:tr>
              <a:tr h="766305">
                <a:tc>
                  <a:txBody>
                    <a:bodyPr/>
                    <a:lstStyle/>
                    <a:p>
                      <a:pPr marL="0" marR="0" indent="0" algn="l" rtl="0" fontAlgn="base">
                        <a:lnSpc>
                          <a:spcPts val="1950"/>
                        </a:lnSpc>
                        <a:buNone/>
                      </a:pPr>
                      <a:r>
                        <a:rPr lang="fr-FR" sz="1800" b="1" i="0">
                          <a:solidFill>
                            <a:srgbClr val="000000"/>
                          </a:solidFill>
                          <a:effectLst/>
                          <a:latin typeface="Calibri" panose="020F0502020204030204" pitchFamily="34" charset="0"/>
                        </a:rPr>
                        <a:t>OS 2.2 : Transformation et Commercialisation</a:t>
                      </a:r>
                      <a:endParaRPr lang="fr-FR" sz="900" b="1" i="0">
                        <a:solidFill>
                          <a:srgbClr val="FFFFFF"/>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ctr" rtl="0" fontAlgn="base">
                        <a:lnSpc>
                          <a:spcPts val="1950"/>
                        </a:lnSpc>
                        <a:buNone/>
                      </a:pPr>
                      <a:endParaRPr lang="fr-FR" sz="900" b="0" i="0">
                        <a:solidFill>
                          <a:srgbClr val="000000"/>
                        </a:solidFill>
                        <a:effectLst/>
                        <a:latin typeface="Calibri"/>
                      </a:endParaRPr>
                    </a:p>
                    <a:p>
                      <a:pPr marL="0" marR="0" indent="0" algn="ctr" rtl="0" fontAlgn="base">
                        <a:lnSpc>
                          <a:spcPts val="1950"/>
                        </a:lnSpc>
                        <a:buNone/>
                      </a:pPr>
                      <a:endParaRPr lang="fr-FR" sz="900" b="0" i="0">
                        <a:solidFill>
                          <a:srgbClr val="000000"/>
                        </a:solidFill>
                        <a:effectLst/>
                        <a:latin typeface="Calibri"/>
                      </a:endParaRPr>
                    </a:p>
                    <a:p>
                      <a:pPr marL="0" marR="0" indent="0" algn="ctr" rtl="0" fontAlgn="base">
                        <a:lnSpc>
                          <a:spcPts val="1950"/>
                        </a:lnSpc>
                        <a:buNone/>
                      </a:pPr>
                      <a:r>
                        <a:rPr lang="fr-FR" sz="1800" b="0" i="0">
                          <a:solidFill>
                            <a:srgbClr val="000000"/>
                          </a:solidFill>
                          <a:effectLst/>
                          <a:latin typeface="Calibri" panose="020F0502020204030204" pitchFamily="34" charset="0"/>
                        </a:rPr>
                        <a:t>11</a:t>
                      </a:r>
                      <a:endParaRPr lang="fr-FR" sz="900" b="0" i="0">
                        <a:solidFill>
                          <a:srgbClr val="000000"/>
                        </a:solidFill>
                        <a:effectLst/>
                        <a:latin typeface="Segoe UI" panose="020B0502040204020203" pitchFamily="34" charset="0"/>
                      </a:endParaRPr>
                    </a:p>
                  </a:txBody>
                  <a:tcPr marL="40005" marR="40005"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ctr" rtl="0" fontAlgn="base">
                        <a:lnSpc>
                          <a:spcPts val="1950"/>
                        </a:lnSpc>
                        <a:buNone/>
                      </a:pPr>
                      <a:r>
                        <a:rPr lang="fr-FR" sz="1800" b="1" i="0">
                          <a:solidFill>
                            <a:srgbClr val="000000"/>
                          </a:solidFill>
                          <a:effectLst/>
                          <a:latin typeface="Calibri" panose="020F0502020204030204" pitchFamily="34" charset="0"/>
                        </a:rPr>
                        <a:t>2 961 221.11 €</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ctr" rtl="0" fontAlgn="base">
                        <a:lnSpc>
                          <a:spcPts val="1950"/>
                        </a:lnSpc>
                        <a:buNone/>
                      </a:pPr>
                      <a:r>
                        <a:rPr lang="fr-FR" sz="1800" b="0" i="0">
                          <a:solidFill>
                            <a:srgbClr val="000000"/>
                          </a:solidFill>
                          <a:effectLst/>
                          <a:latin typeface="Calibri" panose="020F0502020204030204" pitchFamily="34" charset="0"/>
                        </a:rPr>
                        <a:t>1 761 926.56 €</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ctr" rtl="0" fontAlgn="base">
                        <a:lnSpc>
                          <a:spcPts val="2100"/>
                        </a:lnSpc>
                        <a:buNone/>
                      </a:pPr>
                      <a:r>
                        <a:rPr lang="fr-FR" sz="1800" b="0" i="0">
                          <a:solidFill>
                            <a:srgbClr val="000000"/>
                          </a:solidFill>
                          <a:effectLst/>
                          <a:latin typeface="Calibri" panose="020F0502020204030204" pitchFamily="34" charset="0"/>
                        </a:rPr>
                        <a:t>700 000,00 €</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r" rtl="0" fontAlgn="base">
                        <a:lnSpc>
                          <a:spcPts val="1950"/>
                        </a:lnSpc>
                        <a:buNone/>
                      </a:pPr>
                      <a:r>
                        <a:rPr lang="fr-FR" sz="1800" b="0" i="0">
                          <a:solidFill>
                            <a:srgbClr val="000000"/>
                          </a:solidFill>
                          <a:effectLst/>
                          <a:latin typeface="Calibri" panose="020F0502020204030204" pitchFamily="34" charset="0"/>
                        </a:rPr>
                        <a:t>251.70%</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3025694"/>
                  </a:ext>
                </a:extLst>
              </a:tr>
              <a:tr h="557313">
                <a:tc>
                  <a:txBody>
                    <a:bodyPr/>
                    <a:lstStyle/>
                    <a:p>
                      <a:pPr marL="0" marR="0" indent="0" algn="l" rtl="0" fontAlgn="base">
                        <a:lnSpc>
                          <a:spcPts val="1950"/>
                        </a:lnSpc>
                        <a:buNone/>
                      </a:pPr>
                      <a:r>
                        <a:rPr lang="fr-FR" sz="1800" b="1" i="0">
                          <a:solidFill>
                            <a:srgbClr val="000000"/>
                          </a:solidFill>
                          <a:effectLst/>
                          <a:latin typeface="Calibri" panose="020F0502020204030204" pitchFamily="34" charset="0"/>
                        </a:rPr>
                        <a:t>OS 3.1 : DLAL</a:t>
                      </a:r>
                      <a:endParaRPr lang="fr-FR" sz="900" b="1" i="0">
                        <a:solidFill>
                          <a:srgbClr val="FFFFFF"/>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ctr" rtl="0" fontAlgn="base">
                        <a:lnSpc>
                          <a:spcPts val="1950"/>
                        </a:lnSpc>
                        <a:buNone/>
                      </a:pPr>
                      <a:endParaRPr lang="fr-FR" sz="900" b="0" i="0">
                        <a:solidFill>
                          <a:srgbClr val="000000"/>
                        </a:solidFill>
                        <a:effectLst/>
                        <a:latin typeface="Calibri"/>
                      </a:endParaRPr>
                    </a:p>
                    <a:p>
                      <a:pPr marL="0" marR="0" indent="0" algn="ctr" rtl="0" fontAlgn="base">
                        <a:lnSpc>
                          <a:spcPts val="1950"/>
                        </a:lnSpc>
                        <a:buNone/>
                      </a:pPr>
                      <a:r>
                        <a:rPr lang="fr-FR" sz="1800" b="0" i="0">
                          <a:solidFill>
                            <a:srgbClr val="000000"/>
                          </a:solidFill>
                          <a:effectLst/>
                          <a:latin typeface="Calibri" panose="020F0502020204030204" pitchFamily="34" charset="0"/>
                        </a:rPr>
                        <a:t>0</a:t>
                      </a:r>
                      <a:endParaRPr lang="fr-FR" sz="900" b="0" i="0">
                        <a:solidFill>
                          <a:srgbClr val="000000"/>
                        </a:solidFill>
                        <a:effectLst/>
                        <a:latin typeface="Segoe UI" panose="020B0502040204020203" pitchFamily="34" charset="0"/>
                      </a:endParaRPr>
                    </a:p>
                  </a:txBody>
                  <a:tcPr marL="40005" marR="40005"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ctr" rtl="0" fontAlgn="base">
                        <a:lnSpc>
                          <a:spcPts val="1950"/>
                        </a:lnSpc>
                        <a:buNone/>
                      </a:pPr>
                      <a:r>
                        <a:rPr lang="fr-FR" sz="1800" b="0" i="0">
                          <a:solidFill>
                            <a:srgbClr val="000000"/>
                          </a:solidFill>
                          <a:effectLst/>
                          <a:latin typeface="Calibri" panose="020F0502020204030204" pitchFamily="34" charset="0"/>
                        </a:rPr>
                        <a:t>0,00 €</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ctr" rtl="0" fontAlgn="base">
                        <a:lnSpc>
                          <a:spcPts val="1950"/>
                        </a:lnSpc>
                        <a:buNone/>
                      </a:pPr>
                      <a:r>
                        <a:rPr lang="fr-FR" sz="1800" b="0" i="0">
                          <a:solidFill>
                            <a:srgbClr val="000000"/>
                          </a:solidFill>
                          <a:effectLst/>
                          <a:latin typeface="Calibri" panose="020F0502020204030204" pitchFamily="34" charset="0"/>
                        </a:rPr>
                        <a:t>0,00 €</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ctr" rtl="0" fontAlgn="base">
                        <a:lnSpc>
                          <a:spcPts val="2100"/>
                        </a:lnSpc>
                        <a:buNone/>
                      </a:pPr>
                      <a:r>
                        <a:rPr lang="fr-FR" sz="1800" b="0" i="0">
                          <a:solidFill>
                            <a:srgbClr val="000000"/>
                          </a:solidFill>
                          <a:effectLst/>
                          <a:latin typeface="Calibri" panose="020F0502020204030204" pitchFamily="34" charset="0"/>
                        </a:rPr>
                        <a:t>700 000,00 €</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tc>
                  <a:txBody>
                    <a:bodyPr/>
                    <a:lstStyle/>
                    <a:p>
                      <a:pPr marL="0" marR="0" indent="0" algn="r" rtl="0" fontAlgn="base">
                        <a:lnSpc>
                          <a:spcPts val="1950"/>
                        </a:lnSpc>
                        <a:buNone/>
                      </a:pPr>
                      <a:r>
                        <a:rPr lang="fr-FR" sz="1800" b="0" i="0">
                          <a:solidFill>
                            <a:srgbClr val="000000"/>
                          </a:solidFill>
                          <a:effectLst/>
                          <a:latin typeface="Calibri" panose="020F0502020204030204" pitchFamily="34" charset="0"/>
                        </a:rPr>
                        <a:t>0%</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4554382"/>
                  </a:ext>
                </a:extLst>
              </a:tr>
              <a:tr h="766305">
                <a:tc>
                  <a:txBody>
                    <a:bodyPr/>
                    <a:lstStyle/>
                    <a:p>
                      <a:pPr marL="0" marR="0" indent="0" algn="l" rtl="0" fontAlgn="base">
                        <a:lnSpc>
                          <a:spcPts val="1950"/>
                        </a:lnSpc>
                        <a:buNone/>
                      </a:pPr>
                      <a:r>
                        <a:rPr lang="fr-FR" sz="1800" b="1" i="0">
                          <a:solidFill>
                            <a:srgbClr val="000000"/>
                          </a:solidFill>
                          <a:effectLst/>
                          <a:latin typeface="Calibri" panose="020F0502020204030204" pitchFamily="34" charset="0"/>
                        </a:rPr>
                        <a:t>TOTAL</a:t>
                      </a:r>
                      <a:endParaRPr lang="fr-FR" sz="900" b="1" i="0">
                        <a:solidFill>
                          <a:srgbClr val="FFFFFF"/>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bg2"/>
                    </a:solidFill>
                  </a:tcPr>
                </a:tc>
                <a:tc>
                  <a:txBody>
                    <a:bodyPr/>
                    <a:lstStyle/>
                    <a:p>
                      <a:pPr marL="0" marR="0" indent="0" algn="ctr" rtl="0" fontAlgn="base">
                        <a:lnSpc>
                          <a:spcPts val="1950"/>
                        </a:lnSpc>
                        <a:buNone/>
                      </a:pPr>
                      <a:endParaRPr lang="fr-FR" sz="900" b="0" i="0">
                        <a:solidFill>
                          <a:srgbClr val="000000"/>
                        </a:solidFill>
                        <a:effectLst/>
                        <a:latin typeface="Calibri"/>
                      </a:endParaRPr>
                    </a:p>
                    <a:p>
                      <a:pPr marL="0" marR="0" indent="0" algn="ctr" rtl="0" fontAlgn="base">
                        <a:lnSpc>
                          <a:spcPts val="1950"/>
                        </a:lnSpc>
                        <a:buNone/>
                      </a:pPr>
                      <a:endParaRPr lang="fr-FR" sz="900" b="0" i="0">
                        <a:solidFill>
                          <a:srgbClr val="000000"/>
                        </a:solidFill>
                        <a:effectLst/>
                        <a:latin typeface="Calibri"/>
                      </a:endParaRPr>
                    </a:p>
                    <a:p>
                      <a:pPr marL="0" marR="0" indent="0" algn="ctr" rtl="0" fontAlgn="base">
                        <a:lnSpc>
                          <a:spcPts val="1950"/>
                        </a:lnSpc>
                        <a:buNone/>
                      </a:pPr>
                      <a:r>
                        <a:rPr lang="fr-FR" sz="1800" b="1" i="0">
                          <a:solidFill>
                            <a:srgbClr val="000000"/>
                          </a:solidFill>
                          <a:effectLst/>
                          <a:latin typeface="Calibri" panose="020F0502020204030204" pitchFamily="34" charset="0"/>
                        </a:rPr>
                        <a:t>464</a:t>
                      </a:r>
                      <a:endParaRPr lang="fr-FR" sz="900" b="0" i="0">
                        <a:solidFill>
                          <a:srgbClr val="000000"/>
                        </a:solidFill>
                        <a:effectLst/>
                        <a:latin typeface="Segoe UI" panose="020B0502040204020203" pitchFamily="34" charset="0"/>
                      </a:endParaRPr>
                    </a:p>
                  </a:txBody>
                  <a:tcPr marL="40005" marR="40005"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bg2"/>
                    </a:solidFill>
                  </a:tcPr>
                </a:tc>
                <a:tc>
                  <a:txBody>
                    <a:bodyPr/>
                    <a:lstStyle/>
                    <a:p>
                      <a:pPr marL="0" marR="0" indent="0" algn="ctr" rtl="0" fontAlgn="base">
                        <a:lnSpc>
                          <a:spcPts val="1950"/>
                        </a:lnSpc>
                        <a:buNone/>
                      </a:pPr>
                      <a:endParaRPr lang="fr-FR" sz="900" b="0" i="0">
                        <a:solidFill>
                          <a:srgbClr val="000000"/>
                        </a:solidFill>
                        <a:effectLst/>
                        <a:latin typeface="Segoe UI" panose="020B0502040204020203" pitchFamily="34" charset="0"/>
                      </a:endParaRPr>
                    </a:p>
                    <a:p>
                      <a:pPr marL="0" marR="0" indent="0" algn="ctr" rtl="0" fontAlgn="base">
                        <a:lnSpc>
                          <a:spcPts val="1950"/>
                        </a:lnSpc>
                        <a:buNone/>
                      </a:pPr>
                      <a:r>
                        <a:rPr lang="fr-FR" sz="1800" b="1" i="0">
                          <a:solidFill>
                            <a:srgbClr val="000000"/>
                          </a:solidFill>
                          <a:effectLst/>
                          <a:latin typeface="Calibri" panose="020F0502020204030204" pitchFamily="34" charset="0"/>
                        </a:rPr>
                        <a:t>15 019 834,03 €</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bg2"/>
                    </a:solidFill>
                  </a:tcPr>
                </a:tc>
                <a:tc>
                  <a:txBody>
                    <a:bodyPr/>
                    <a:lstStyle/>
                    <a:p>
                      <a:pPr marL="0" marR="0" indent="0" algn="ctr" rtl="0" fontAlgn="base">
                        <a:lnSpc>
                          <a:spcPts val="1950"/>
                        </a:lnSpc>
                        <a:buNone/>
                      </a:pPr>
                      <a:r>
                        <a:rPr lang="fr-FR" sz="1800" b="1" i="0">
                          <a:solidFill>
                            <a:srgbClr val="000000"/>
                          </a:solidFill>
                          <a:effectLst/>
                          <a:latin typeface="Calibri" panose="020F0502020204030204" pitchFamily="34" charset="0"/>
                        </a:rPr>
                        <a:t>10 144 037,63 €</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bg2"/>
                    </a:solidFill>
                  </a:tcPr>
                </a:tc>
                <a:tc>
                  <a:txBody>
                    <a:bodyPr/>
                    <a:lstStyle/>
                    <a:p>
                      <a:pPr marL="0" marR="0" indent="0" algn="ctr" rtl="0" fontAlgn="base">
                        <a:lnSpc>
                          <a:spcPts val="2100"/>
                        </a:lnSpc>
                        <a:buNone/>
                      </a:pPr>
                      <a:r>
                        <a:rPr lang="fr-FR" sz="1800" b="0" i="0">
                          <a:solidFill>
                            <a:srgbClr val="000000"/>
                          </a:solidFill>
                          <a:effectLst/>
                          <a:latin typeface="Calibri" panose="020F0502020204030204" pitchFamily="34" charset="0"/>
                        </a:rPr>
                        <a:t>15 129 004,04 €</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bg2"/>
                    </a:solidFill>
                  </a:tcPr>
                </a:tc>
                <a:tc>
                  <a:txBody>
                    <a:bodyPr/>
                    <a:lstStyle/>
                    <a:p>
                      <a:pPr marL="0" marR="0" indent="0" algn="r" rtl="0" fontAlgn="base">
                        <a:lnSpc>
                          <a:spcPts val="1950"/>
                        </a:lnSpc>
                        <a:buNone/>
                      </a:pPr>
                      <a:r>
                        <a:rPr lang="fr-FR" sz="1800" b="1" i="0">
                          <a:solidFill>
                            <a:srgbClr val="000000"/>
                          </a:solidFill>
                          <a:effectLst/>
                          <a:latin typeface="Calibri" panose="020F0502020204030204" pitchFamily="34" charset="0"/>
                        </a:rPr>
                        <a:t>67.05%</a:t>
                      </a:r>
                      <a:endParaRPr lang="fr-FR" sz="900" b="0" i="0">
                        <a:solidFill>
                          <a:srgbClr val="000000"/>
                        </a:solidFill>
                        <a:effectLst/>
                        <a:latin typeface="Segoe UI" panose="020B0502040204020203" pitchFamily="34" charset="0"/>
                      </a:endParaRPr>
                    </a:p>
                  </a:txBody>
                  <a:tcPr marL="40005" marR="40005" anchor="b">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257827283"/>
                  </a:ext>
                </a:extLst>
              </a:tr>
            </a:tbl>
          </a:graphicData>
        </a:graphic>
      </p:graphicFrame>
      <p:sp>
        <p:nvSpPr>
          <p:cNvPr id="5" name="ZoneTexte 4">
            <a:extLst>
              <a:ext uri="{FF2B5EF4-FFF2-40B4-BE49-F238E27FC236}">
                <a16:creationId xmlns:a16="http://schemas.microsoft.com/office/drawing/2014/main" id="{3B0202F2-D29B-4EBB-8DE4-7C3B9904D964}"/>
              </a:ext>
            </a:extLst>
          </p:cNvPr>
          <p:cNvSpPr txBox="1"/>
          <p:nvPr/>
        </p:nvSpPr>
        <p:spPr>
          <a:xfrm>
            <a:off x="3927231" y="341923"/>
            <a:ext cx="60960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b="1">
                <a:solidFill>
                  <a:srgbClr val="0C3B92"/>
                </a:solidFill>
                <a:latin typeface="Corbel,Bold"/>
                <a:ea typeface="+mj-ea"/>
                <a:cs typeface="+mj-cs"/>
              </a:rPr>
              <a:t>POINT DE SITUATION</a:t>
            </a:r>
            <a:endParaRPr lang="fr-FR">
              <a:solidFill>
                <a:srgbClr val="000000"/>
              </a:solidFill>
              <a:latin typeface="Calibri" panose="020F0502020204030204"/>
              <a:ea typeface="Calibri" panose="020F0502020204030204"/>
              <a:cs typeface="Calibri" panose="020F0502020204030204"/>
            </a:endParaRPr>
          </a:p>
          <a:p>
            <a:pPr algn="ctr"/>
            <a:r>
              <a:rPr lang="fr-FR" sz="2400" b="1">
                <a:solidFill>
                  <a:srgbClr val="0C3B92"/>
                </a:solidFill>
                <a:latin typeface="Corbel,Bold"/>
                <a:ea typeface="+mj-ea"/>
                <a:cs typeface="+mj-cs"/>
              </a:rPr>
              <a:t>DOSSIERS DEPOSES AU 20/05/2026</a:t>
            </a:r>
            <a:endParaRPr lang="fr-FR">
              <a:ea typeface="Calibri"/>
              <a:cs typeface="Calibri"/>
            </a:endParaRPr>
          </a:p>
          <a:p>
            <a:pPr algn="ctr"/>
            <a:endParaRPr lang="fr-FR"/>
          </a:p>
        </p:txBody>
      </p:sp>
    </p:spTree>
    <p:extLst>
      <p:ext uri="{BB962C8B-B14F-4D97-AF65-F5344CB8AC3E}">
        <p14:creationId xmlns:p14="http://schemas.microsoft.com/office/powerpoint/2010/main" val="92268954"/>
      </p:ext>
    </p:extLst>
  </p:cSld>
  <p:clrMapOvr>
    <a:masterClrMapping/>
  </p:clrMapOvr>
  <p:extLst>
    <p:ext uri="{6950BFC3-D8DA-4A85-94F7-54DA5524770B}">
      <p188:commentRel xmlns:p188="http://schemas.microsoft.com/office/powerpoint/2018/8/main" xmlns=""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Police, capture d’écran, Graphique&#10;&#10;Le contenu généré par l’IA peut être incorrect.">
            <a:extLst>
              <a:ext uri="{FF2B5EF4-FFF2-40B4-BE49-F238E27FC236}">
                <a16:creationId xmlns:a16="http://schemas.microsoft.com/office/drawing/2014/main" id="{0FBF0332-D0F5-C4D5-C339-7088FD04DDA9}"/>
              </a:ext>
            </a:extLst>
          </p:cNvPr>
          <p:cNvPicPr>
            <a:picLocks noChangeAspect="1"/>
          </p:cNvPicPr>
          <p:nvPr/>
        </p:nvPicPr>
        <p:blipFill>
          <a:blip r:embed="rId3"/>
          <a:stretch>
            <a:fillRect/>
          </a:stretch>
        </p:blipFill>
        <p:spPr>
          <a:xfrm>
            <a:off x="1266123" y="347892"/>
            <a:ext cx="6886575" cy="1200150"/>
          </a:xfrm>
          <a:prstGeom prst="rect">
            <a:avLst/>
          </a:prstGeom>
        </p:spPr>
      </p:pic>
      <p:graphicFrame>
        <p:nvGraphicFramePr>
          <p:cNvPr id="4" name="Tableau 3">
            <a:extLst>
              <a:ext uri="{FF2B5EF4-FFF2-40B4-BE49-F238E27FC236}">
                <a16:creationId xmlns:a16="http://schemas.microsoft.com/office/drawing/2014/main" id="{D5C92F67-CC02-EC31-E4C9-A0809F25774A}"/>
              </a:ext>
            </a:extLst>
          </p:cNvPr>
          <p:cNvGraphicFramePr>
            <a:graphicFrameLocks noGrp="1"/>
          </p:cNvGraphicFramePr>
          <p:nvPr>
            <p:extLst>
              <p:ext uri="{D42A27DB-BD31-4B8C-83A1-F6EECF244321}">
                <p14:modId xmlns:p14="http://schemas.microsoft.com/office/powerpoint/2010/main" val="1974180407"/>
              </p:ext>
            </p:extLst>
          </p:nvPr>
        </p:nvGraphicFramePr>
        <p:xfrm>
          <a:off x="994833" y="1714500"/>
          <a:ext cx="10952295" cy="263583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1298779628"/>
                    </a:ext>
                  </a:extLst>
                </a:gridCol>
                <a:gridCol w="963083">
                  <a:extLst>
                    <a:ext uri="{9D8B030D-6E8A-4147-A177-3AD203B41FA5}">
                      <a16:colId xmlns:a16="http://schemas.microsoft.com/office/drawing/2014/main" val="366592879"/>
                    </a:ext>
                  </a:extLst>
                </a:gridCol>
                <a:gridCol w="1555747">
                  <a:extLst>
                    <a:ext uri="{9D8B030D-6E8A-4147-A177-3AD203B41FA5}">
                      <a16:colId xmlns:a16="http://schemas.microsoft.com/office/drawing/2014/main" val="4016092128"/>
                    </a:ext>
                  </a:extLst>
                </a:gridCol>
                <a:gridCol w="1143000">
                  <a:extLst>
                    <a:ext uri="{9D8B030D-6E8A-4147-A177-3AD203B41FA5}">
                      <a16:colId xmlns:a16="http://schemas.microsoft.com/office/drawing/2014/main" val="659586619"/>
                    </a:ext>
                  </a:extLst>
                </a:gridCol>
                <a:gridCol w="1682750">
                  <a:extLst>
                    <a:ext uri="{9D8B030D-6E8A-4147-A177-3AD203B41FA5}">
                      <a16:colId xmlns:a16="http://schemas.microsoft.com/office/drawing/2014/main" val="4217255407"/>
                    </a:ext>
                  </a:extLst>
                </a:gridCol>
                <a:gridCol w="1111250">
                  <a:extLst>
                    <a:ext uri="{9D8B030D-6E8A-4147-A177-3AD203B41FA5}">
                      <a16:colId xmlns:a16="http://schemas.microsoft.com/office/drawing/2014/main" val="2388919487"/>
                    </a:ext>
                  </a:extLst>
                </a:gridCol>
                <a:gridCol w="3099465">
                  <a:extLst>
                    <a:ext uri="{9D8B030D-6E8A-4147-A177-3AD203B41FA5}">
                      <a16:colId xmlns:a16="http://schemas.microsoft.com/office/drawing/2014/main" val="1319834384"/>
                    </a:ext>
                  </a:extLst>
                </a:gridCol>
              </a:tblGrid>
              <a:tr h="507520">
                <a:tc>
                  <a:txBody>
                    <a:bodyPr/>
                    <a:lstStyle/>
                    <a:p>
                      <a:pPr marL="0" algn="ctr" rtl="0" eaLnBrk="1" latinLnBrk="0" hangingPunct="1">
                        <a:buNone/>
                      </a:pPr>
                      <a:r>
                        <a:rPr lang="fr-FR" sz="1800" b="1" kern="1200">
                          <a:solidFill>
                            <a:schemeClr val="tx1"/>
                          </a:solidFill>
                          <a:effectLst/>
                          <a:latin typeface="Calibri"/>
                        </a:rPr>
                        <a:t>MAQUETTE</a:t>
                      </a:r>
                      <a:endParaRPr lang="fr-FR">
                        <a:solidFill>
                          <a:schemeClr val="tx1"/>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gridSpan="2">
                  <a:txBody>
                    <a:bodyPr/>
                    <a:lstStyle/>
                    <a:p>
                      <a:pPr marL="0" algn="ctr" rtl="0" eaLnBrk="1" latinLnBrk="0" hangingPunct="1">
                        <a:buNone/>
                      </a:pPr>
                      <a:r>
                        <a:rPr lang="fr-FR" sz="1800" b="1" kern="1200">
                          <a:solidFill>
                            <a:schemeClr val="tx1"/>
                          </a:solidFill>
                          <a:effectLst/>
                          <a:latin typeface="Calibri"/>
                        </a:rPr>
                        <a:t>DEPOSES SUR E SYNERGIE</a:t>
                      </a:r>
                      <a:endParaRPr lang="fr-FR">
                        <a:solidFill>
                          <a:schemeClr val="tx1"/>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fr-FR"/>
                    </a:p>
                  </a:txBody>
                  <a:tcPr/>
                </a:tc>
                <a:tc gridSpan="2">
                  <a:txBody>
                    <a:bodyPr/>
                    <a:lstStyle/>
                    <a:p>
                      <a:pPr marL="0" algn="ctr" rtl="0" eaLnBrk="1" latinLnBrk="0" hangingPunct="1">
                        <a:buNone/>
                      </a:pPr>
                      <a:r>
                        <a:rPr lang="fr-FR" sz="1800" b="1" kern="1200">
                          <a:solidFill>
                            <a:schemeClr val="tx1"/>
                          </a:solidFill>
                          <a:effectLst/>
                          <a:latin typeface="Calibri"/>
                        </a:rPr>
                        <a:t>EN COURS D’INSTRUCTION</a:t>
                      </a:r>
                      <a:endParaRPr lang="fr-FR">
                        <a:solidFill>
                          <a:schemeClr val="tx1"/>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fr-FR"/>
                    </a:p>
                  </a:txBody>
                  <a:tcPr/>
                </a:tc>
                <a:tc gridSpan="2">
                  <a:txBody>
                    <a:bodyPr/>
                    <a:lstStyle/>
                    <a:p>
                      <a:pPr marL="0" algn="ctr" rtl="0" eaLnBrk="1" latinLnBrk="0" hangingPunct="1">
                        <a:buNone/>
                      </a:pPr>
                      <a:r>
                        <a:rPr lang="fr-FR" sz="1800" b="1" kern="1200">
                          <a:solidFill>
                            <a:schemeClr val="tx1"/>
                          </a:solidFill>
                          <a:effectLst/>
                          <a:latin typeface="Calibri"/>
                        </a:rPr>
                        <a:t>PROGRAMMES EN CE</a:t>
                      </a:r>
                      <a:r>
                        <a:rPr lang="fr-FR" sz="1800" b="1" kern="1200" baseline="0">
                          <a:solidFill>
                            <a:schemeClr val="tx1"/>
                          </a:solidFill>
                          <a:effectLst/>
                          <a:latin typeface="Calibri"/>
                        </a:rPr>
                        <a:t> </a:t>
                      </a:r>
                      <a:endParaRPr lang="fr-FR">
                        <a:solidFill>
                          <a:schemeClr val="tx1"/>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fr-FR"/>
                    </a:p>
                  </a:txBody>
                  <a:tcPr/>
                </a:tc>
                <a:extLst>
                  <a:ext uri="{0D108BD9-81ED-4DB2-BD59-A6C34878D82A}">
                    <a16:rowId xmlns:a16="http://schemas.microsoft.com/office/drawing/2014/main" val="3044212394"/>
                  </a:ext>
                </a:extLst>
              </a:tr>
              <a:tr h="507520">
                <a:tc>
                  <a:txBody>
                    <a:bodyPr/>
                    <a:lstStyle/>
                    <a:p>
                      <a:pPr>
                        <a:buNone/>
                      </a:pP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DOSSIERS</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MONTANT UE</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DOSSIERS</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MONTANT UE</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DOSSIERS</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panose="020F0502020204030204" pitchFamily="34" charset="0"/>
                        </a:rPr>
                        <a:t>MONTANT UE</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892681777"/>
                  </a:ext>
                </a:extLst>
              </a:tr>
              <a:tr h="507520">
                <a:tc>
                  <a:txBody>
                    <a:bodyPr/>
                    <a:lstStyle/>
                    <a:p>
                      <a:pPr marL="0" algn="ctr" rtl="0" eaLnBrk="1" latinLnBrk="0" hangingPunct="1">
                        <a:buNone/>
                      </a:pPr>
                      <a:r>
                        <a:rPr lang="fr-FR" sz="1800" kern="1200">
                          <a:solidFill>
                            <a:srgbClr val="000000"/>
                          </a:solidFill>
                          <a:effectLst/>
                          <a:latin typeface="Calibri"/>
                        </a:rPr>
                        <a:t> 5 000 000 €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371   </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lvl="0" algn="ctr">
                        <a:buNone/>
                      </a:pPr>
                      <a:r>
                        <a:rPr lang="fr-FR" sz="1800" b="0" i="0" u="none" strike="noStrike" kern="1200" baseline="0" noProof="0">
                          <a:solidFill>
                            <a:srgbClr val="000000"/>
                          </a:solidFill>
                          <a:effectLst/>
                          <a:latin typeface="Calibri"/>
                          <a:ea typeface="Calibri"/>
                          <a:cs typeface="Calibri"/>
                        </a:rPr>
                        <a:t>2 066 228,44 €</a:t>
                      </a:r>
                      <a:endParaRPr lang="fr-FR" b="0" i="0" u="none" strike="noStrike" baseline="0" noProof="0">
                        <a:latin typeface="Calibri"/>
                        <a:ea typeface="Calibri"/>
                        <a:cs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4</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54 602,69 €</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fr-FR" sz="1800" kern="1200">
                          <a:solidFill>
                            <a:srgbClr val="000000"/>
                          </a:solidFill>
                          <a:effectLst/>
                          <a:latin typeface="Calibri"/>
                        </a:rPr>
                        <a:t>293</a:t>
                      </a: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lvl="0" algn="ctr">
                        <a:buNone/>
                      </a:pPr>
                      <a:r>
                        <a:rPr lang="en-US" sz="1800" b="0" i="0" u="none" strike="noStrike" kern="1200" baseline="0" noProof="0">
                          <a:solidFill>
                            <a:srgbClr val="000000"/>
                          </a:solidFill>
                          <a:effectLst/>
                          <a:latin typeface="Calibri"/>
                          <a:ea typeface="Calibri"/>
                          <a:cs typeface="Calibri"/>
                        </a:rPr>
                        <a:t>1 518 575,13 €</a:t>
                      </a:r>
                      <a:endParaRPr lang="fr-FR" sz="1800" baseline="0"/>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81679050"/>
                  </a:ext>
                </a:extLst>
              </a:tr>
              <a:tr h="1113270">
                <a:tc>
                  <a:txBody>
                    <a:bodyPr/>
                    <a:lstStyle/>
                    <a:p>
                      <a:pPr>
                        <a:buNone/>
                      </a:pP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endParaRPr lang="fr-FR">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r" rtl="0" eaLnBrk="1" latinLnBrk="0" hangingPunct="1">
                        <a:buNone/>
                      </a:pPr>
                      <a:r>
                        <a:rPr lang="fr-FR" sz="1800" kern="1200" baseline="0">
                          <a:solidFill>
                            <a:srgbClr val="000000"/>
                          </a:solidFill>
                          <a:effectLst/>
                          <a:latin typeface="Calibri"/>
                        </a:rPr>
                        <a:t>10,04 %</a:t>
                      </a:r>
                      <a:endParaRPr lang="fr-FR">
                        <a:effectLst/>
                        <a:latin typeface="Calibri"/>
                      </a:endParaRPr>
                    </a:p>
                    <a:p>
                      <a:pPr marL="0" algn="r" rtl="0" eaLnBrk="1" latinLnBrk="0" hangingPunct="1">
                        <a:buNone/>
                      </a:pPr>
                      <a:r>
                        <a:rPr lang="fr-FR" sz="1800" kern="1200" baseline="0">
                          <a:solidFill>
                            <a:srgbClr val="000000"/>
                          </a:solidFill>
                          <a:effectLst/>
                          <a:latin typeface="Calibri"/>
                        </a:rPr>
                        <a:t>de la maquette et 30,37% de l’OS</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94592516"/>
                  </a:ext>
                </a:extLst>
              </a:tr>
            </a:tbl>
          </a:graphicData>
        </a:graphic>
      </p:graphicFrame>
      <p:sp>
        <p:nvSpPr>
          <p:cNvPr id="5" name="ZoneTexte 4">
            <a:extLst>
              <a:ext uri="{FF2B5EF4-FFF2-40B4-BE49-F238E27FC236}">
                <a16:creationId xmlns:a16="http://schemas.microsoft.com/office/drawing/2014/main" id="{0E6A87E5-891E-8696-3FDB-F11515D57CB5}"/>
              </a:ext>
            </a:extLst>
          </p:cNvPr>
          <p:cNvSpPr txBox="1"/>
          <p:nvPr/>
        </p:nvSpPr>
        <p:spPr>
          <a:xfrm>
            <a:off x="1894926" y="4549838"/>
            <a:ext cx="8394491"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000" b="1">
                <a:solidFill>
                  <a:srgbClr val="00B050"/>
                </a:solidFill>
              </a:rPr>
              <a:t>Campagne</a:t>
            </a:r>
            <a:r>
              <a:rPr lang="en-US" sz="2000" b="1" dirty="0">
                <a:solidFill>
                  <a:srgbClr val="00B050"/>
                </a:solidFill>
              </a:rPr>
              <a:t> 2022 / 2024 </a:t>
            </a:r>
            <a:endParaRPr lang="fr-FR" sz="2000" b="1" dirty="0">
              <a:solidFill>
                <a:srgbClr val="00B050"/>
              </a:solidFill>
            </a:endParaRPr>
          </a:p>
          <a:p>
            <a:pPr marL="285750" indent="-285750">
              <a:buFont typeface="Arial,Sans-Serif"/>
              <a:buChar char="•"/>
            </a:pPr>
            <a:r>
              <a:rPr lang="en-US" b="1" dirty="0"/>
              <a:t>258</a:t>
            </a:r>
            <a:r>
              <a:rPr lang="en-US" dirty="0"/>
              <a:t> </a:t>
            </a:r>
            <a:r>
              <a:rPr lang="en-US" dirty="0" err="1"/>
              <a:t>demandes</a:t>
            </a:r>
            <a:r>
              <a:rPr lang="en-US" dirty="0"/>
              <a:t> de </a:t>
            </a:r>
            <a:r>
              <a:rPr lang="en-US" dirty="0" err="1"/>
              <a:t>paiement</a:t>
            </a:r>
            <a:r>
              <a:rPr lang="en-US" dirty="0"/>
              <a:t> </a:t>
            </a:r>
            <a:r>
              <a:rPr lang="en-US" dirty="0" err="1"/>
              <a:t>ont</a:t>
            </a:r>
            <a:r>
              <a:rPr lang="en-US" dirty="0"/>
              <a:t> </a:t>
            </a:r>
            <a:r>
              <a:rPr lang="en-US" dirty="0" err="1"/>
              <a:t>été</a:t>
            </a:r>
            <a:r>
              <a:rPr lang="en-US" dirty="0"/>
              <a:t> </a:t>
            </a:r>
            <a:r>
              <a:rPr lang="en-US" dirty="0" err="1"/>
              <a:t>déposées</a:t>
            </a:r>
            <a:r>
              <a:rPr lang="en-US" dirty="0"/>
              <a:t> pour un </a:t>
            </a:r>
            <a:r>
              <a:rPr lang="en-US" dirty="0" err="1"/>
              <a:t>montant</a:t>
            </a:r>
            <a:r>
              <a:rPr lang="en-US" dirty="0"/>
              <a:t> de </a:t>
            </a:r>
            <a:r>
              <a:rPr lang="en-US" b="1" dirty="0"/>
              <a:t>1 362 880,97 €.</a:t>
            </a:r>
            <a:endParaRPr lang="fr-FR" b="1" dirty="0">
              <a:ea typeface="Calibri"/>
              <a:cs typeface="Calibri"/>
            </a:endParaRPr>
          </a:p>
          <a:p>
            <a:pPr marL="285750" indent="-285750" algn="l" rtl="0">
              <a:buFont typeface="Arial,Sans-Serif"/>
              <a:buChar char="•"/>
            </a:pPr>
            <a:r>
              <a:rPr lang="en-US" b="1" dirty="0"/>
              <a:t>194</a:t>
            </a:r>
            <a:r>
              <a:rPr lang="en-US" dirty="0"/>
              <a:t> dossiers </a:t>
            </a:r>
            <a:r>
              <a:rPr lang="en-US" dirty="0" err="1"/>
              <a:t>ont</a:t>
            </a:r>
            <a:r>
              <a:rPr lang="en-US" dirty="0"/>
              <a:t> </a:t>
            </a:r>
            <a:r>
              <a:rPr lang="en-US" dirty="0" err="1"/>
              <a:t>été</a:t>
            </a:r>
            <a:r>
              <a:rPr lang="en-US" dirty="0"/>
              <a:t> </a:t>
            </a:r>
            <a:r>
              <a:rPr lang="en-US" dirty="0" err="1"/>
              <a:t>payés</a:t>
            </a:r>
            <a:r>
              <a:rPr lang="en-US" dirty="0"/>
              <a:t> pour un </a:t>
            </a:r>
            <a:r>
              <a:rPr lang="en-US" dirty="0" err="1"/>
              <a:t>montant</a:t>
            </a:r>
            <a:r>
              <a:rPr lang="en-US" dirty="0"/>
              <a:t> de </a:t>
            </a:r>
            <a:r>
              <a:rPr lang="en-US" b="1" dirty="0"/>
              <a:t>916 420.25 €</a:t>
            </a:r>
            <a:r>
              <a:rPr lang="fr-FR" b="1" dirty="0"/>
              <a:t>​</a:t>
            </a:r>
            <a:endParaRPr lang="fr-FR" b="1" dirty="0">
              <a:ea typeface="Calibri"/>
              <a:cs typeface="Calibri"/>
            </a:endParaRPr>
          </a:p>
          <a:p>
            <a:pPr marL="285750" indent="-285750">
              <a:buFont typeface="Arial,Sans-Serif"/>
              <a:buChar char="•"/>
            </a:pPr>
            <a:r>
              <a:rPr lang="en-US" b="1" dirty="0"/>
              <a:t>64 </a:t>
            </a:r>
            <a:r>
              <a:rPr lang="en-US" dirty="0" err="1"/>
              <a:t>en</a:t>
            </a:r>
            <a:r>
              <a:rPr lang="en-US" dirty="0"/>
              <a:t> </a:t>
            </a:r>
            <a:r>
              <a:rPr lang="en-US" dirty="0" err="1"/>
              <a:t>cours</a:t>
            </a:r>
            <a:r>
              <a:rPr lang="en-US" dirty="0"/>
              <a:t> de </a:t>
            </a:r>
            <a:r>
              <a:rPr lang="en-US" dirty="0" err="1"/>
              <a:t>traitement</a:t>
            </a:r>
            <a:r>
              <a:rPr lang="en-US" dirty="0"/>
              <a:t> pour un </a:t>
            </a:r>
            <a:r>
              <a:rPr lang="en-US" dirty="0" err="1"/>
              <a:t>montant</a:t>
            </a:r>
            <a:r>
              <a:rPr lang="en-US" dirty="0"/>
              <a:t> de</a:t>
            </a:r>
            <a:r>
              <a:rPr lang="en-US" b="1" dirty="0"/>
              <a:t> 446 460.72 €</a:t>
            </a:r>
            <a:endParaRPr lang="en-US" b="1" dirty="0">
              <a:ea typeface="Calibri"/>
              <a:cs typeface="Calibri"/>
            </a:endParaRPr>
          </a:p>
          <a:p>
            <a:pPr marL="285750" indent="-285750" algn="l">
              <a:buFont typeface="Arial,Sans-Serif"/>
              <a:buChar char="•"/>
            </a:pPr>
            <a:r>
              <a:rPr lang="fr-FR" b="1" dirty="0">
                <a:ea typeface="Calibri"/>
                <a:cs typeface="Calibri"/>
              </a:rPr>
              <a:t>35</a:t>
            </a:r>
            <a:r>
              <a:rPr lang="fr-FR" dirty="0">
                <a:ea typeface="Calibri"/>
                <a:cs typeface="Calibri"/>
              </a:rPr>
              <a:t> demandes de paiement à venir</a:t>
            </a:r>
          </a:p>
          <a:p>
            <a:pPr marL="285750" indent="-285750">
              <a:buFont typeface="Arial,Sans-Serif"/>
              <a:buChar char="•"/>
            </a:pPr>
            <a:endParaRPr lang="fr-FR" dirty="0">
              <a:solidFill>
                <a:srgbClr val="000000"/>
              </a:solidFill>
              <a:ea typeface="Calibri"/>
              <a:cs typeface="Calibri"/>
            </a:endParaRPr>
          </a:p>
          <a:p>
            <a:pPr marL="285750" indent="-285750">
              <a:buFont typeface="Arial,Sans-Serif"/>
              <a:buChar char="•"/>
            </a:pPr>
            <a:r>
              <a:rPr lang="fr-FR" sz="2000" b="1" dirty="0">
                <a:solidFill>
                  <a:srgbClr val="00B050"/>
                </a:solidFill>
                <a:ea typeface="Calibri"/>
                <a:cs typeface="Calibri"/>
              </a:rPr>
              <a:t>Campagne 2025 : 79 dossiers déposés  -  niveau Guichet</a:t>
            </a:r>
            <a:endParaRPr lang="fr-FR" dirty="0"/>
          </a:p>
        </p:txBody>
      </p:sp>
    </p:spTree>
    <p:extLst>
      <p:ext uri="{BB962C8B-B14F-4D97-AF65-F5344CB8AC3E}">
        <p14:creationId xmlns:p14="http://schemas.microsoft.com/office/powerpoint/2010/main" val="1646504904"/>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TotalTime>
  <Words>2600</Words>
  <Application>Microsoft Office PowerPoint</Application>
  <PresentationFormat>Grand écran</PresentationFormat>
  <Paragraphs>528</Paragraphs>
  <Slides>23</Slides>
  <Notes>3</Notes>
  <HiddenSlides>0</HiddenSlides>
  <MMClips>0</MMClips>
  <ScaleCrop>false</ScaleCrop>
  <HeadingPairs>
    <vt:vector size="6" baseType="variant">
      <vt:variant>
        <vt:lpstr>Polices utilisées</vt:lpstr>
      </vt:variant>
      <vt:variant>
        <vt:i4>11</vt:i4>
      </vt:variant>
      <vt:variant>
        <vt:lpstr>Thème</vt:lpstr>
      </vt:variant>
      <vt:variant>
        <vt:i4>4</vt:i4>
      </vt:variant>
      <vt:variant>
        <vt:lpstr>Titres des diapositives</vt:lpstr>
      </vt:variant>
      <vt:variant>
        <vt:i4>23</vt:i4>
      </vt:variant>
    </vt:vector>
  </HeadingPairs>
  <TitlesOfParts>
    <vt:vector size="38" baseType="lpstr">
      <vt:lpstr>Arial</vt:lpstr>
      <vt:lpstr>Arial,Sans-Serif</vt:lpstr>
      <vt:lpstr>Calibri</vt:lpstr>
      <vt:lpstr>Calibri Light</vt:lpstr>
      <vt:lpstr>Corbel</vt:lpstr>
      <vt:lpstr>Corbel,Bold</vt:lpstr>
      <vt:lpstr>Courier New</vt:lpstr>
      <vt:lpstr>Leelawadee</vt:lpstr>
      <vt:lpstr>Marianne</vt:lpstr>
      <vt:lpstr>Segoe UI</vt:lpstr>
      <vt:lpstr>Wingdings</vt:lpstr>
      <vt:lpstr>Conception personnalisée</vt:lpstr>
      <vt:lpstr>3_Conception personnalisée</vt:lpstr>
      <vt:lpstr>1_Conception personnalisée</vt:lpstr>
      <vt:lpstr>2_Conception personnalisée</vt:lpstr>
      <vt:lpstr> REUNION TECHNIQUE   FEAMPA </vt:lpstr>
      <vt:lpstr> Ø État d'avancement du plan d'actions     Martinique FEAMPA 21-27  Ø  Enjeux territoire  Ø Questions diverses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HIERSO Nathalie</dc:creator>
  <cp:lastModifiedBy>MAGIT Mariette</cp:lastModifiedBy>
  <cp:revision>1317</cp:revision>
  <dcterms:created xsi:type="dcterms:W3CDTF">2025-03-14T16:10:40Z</dcterms:created>
  <dcterms:modified xsi:type="dcterms:W3CDTF">2026-06-03T18:25:02Z</dcterms:modified>
</cp:coreProperties>
</file>