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  <p:sldMasterId id="2147483707" r:id="rId2"/>
    <p:sldMasterId id="2147483735" r:id="rId3"/>
    <p:sldMasterId id="2147483737" r:id="rId4"/>
    <p:sldMasterId id="2147483720" r:id="rId5"/>
  </p:sldMasterIdLst>
  <p:handoutMasterIdLst>
    <p:handoutMasterId r:id="rId16"/>
  </p:handoutMasterIdLst>
  <p:sldIdLst>
    <p:sldId id="256" r:id="rId6"/>
    <p:sldId id="303" r:id="rId7"/>
    <p:sldId id="300" r:id="rId8"/>
    <p:sldId id="301" r:id="rId9"/>
    <p:sldId id="258" r:id="rId10"/>
    <p:sldId id="261" r:id="rId11"/>
    <p:sldId id="277" r:id="rId12"/>
    <p:sldId id="263" r:id="rId13"/>
    <p:sldId id="260" r:id="rId14"/>
    <p:sldId id="259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77" d="100"/>
          <a:sy n="77" d="100"/>
        </p:scale>
        <p:origin x="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277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6B69D-3625-4868-9FE3-CFD7E8111DCC}" type="datetimeFigureOut">
              <a:rPr lang="fr-FR" smtClean="0"/>
              <a:t>04/06/2026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C44C4-9DEF-48A0-8A4A-8F8FDB2AB9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7402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812339"/>
            <a:ext cx="9144000" cy="45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24EA5-B18E-4601-A751-343E2D3256F2}" type="datetimeFigureOut">
              <a:rPr lang="fr-FR" smtClean="0"/>
              <a:t>04/06/2026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FF672-D507-409A-8621-A80DDEBEE63B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re 1"/>
          <p:cNvSpPr txBox="1">
            <a:spLocks/>
          </p:cNvSpPr>
          <p:nvPr userDrawn="1"/>
        </p:nvSpPr>
        <p:spPr>
          <a:xfrm>
            <a:off x="1524000" y="2723108"/>
            <a:ext cx="9144000" cy="10436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140" y="6033808"/>
            <a:ext cx="1028928" cy="68766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636" y="6020674"/>
            <a:ext cx="1134780" cy="71708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537AE11-1854-478F-B66C-2F00163EDBC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792" y="5894928"/>
            <a:ext cx="833840" cy="82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419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A882F-5671-458E-9ECA-290D7056F621}" type="datetimeFigureOut">
              <a:rPr lang="fr-FR" smtClean="0"/>
              <a:t>04/06/2026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857C3-0EFB-4AFE-84DC-F89B880C6B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1495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379E-D30F-45C8-A718-514F31B65ADC}" type="datetimeFigureOut">
              <a:rPr lang="fr-FR" smtClean="0"/>
              <a:t>04/06/2026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6AAE-D87C-436C-9FD5-18DFB73599D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6194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812339"/>
            <a:ext cx="9144000" cy="45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24EA5-B18E-4601-A751-343E2D3256F2}" type="datetimeFigureOut">
              <a:rPr lang="fr-FR" smtClean="0"/>
              <a:t>04/06/2026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FF672-D507-409A-8621-A80DDEBEE63B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re 1"/>
          <p:cNvSpPr txBox="1">
            <a:spLocks/>
          </p:cNvSpPr>
          <p:nvPr userDrawn="1"/>
        </p:nvSpPr>
        <p:spPr>
          <a:xfrm>
            <a:off x="1524000" y="2723108"/>
            <a:ext cx="9144000" cy="10436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140" y="6033808"/>
            <a:ext cx="1028928" cy="68766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636" y="6020674"/>
            <a:ext cx="1134780" cy="71708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537AE11-1854-478F-B66C-2F00163EDBC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792" y="5894928"/>
            <a:ext cx="833840" cy="82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73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379E-D30F-45C8-A718-514F31B65ADC}" type="datetimeFigureOut">
              <a:rPr lang="fr-FR" smtClean="0"/>
              <a:t>04/06/2026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6AAE-D87C-436C-9FD5-18DFB73599D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9726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379E-D30F-45C8-A718-514F31B65ADC}" type="datetimeFigureOut">
              <a:rPr lang="fr-FR" smtClean="0"/>
              <a:t>04/06/2026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6AAE-D87C-436C-9FD5-18DFB73599D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3347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94BCB-0D57-45DE-A2E8-A5D61C698D0F}" type="datetimeFigureOut">
              <a:rPr lang="fr-FR" smtClean="0"/>
              <a:t>04/06/2026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9B2D-5DFE-4163-A0E1-68F4014004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4279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mailto:appui.europe@collectivitedemartinique.mq" TargetMode="External"/><Relationship Id="rId7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hyperlink" Target="mailto:Assistance-utilisateurdfe@collectivitedemartinique.mq" TargetMode="External"/><Relationship Id="rId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hyperlink" Target="http://www.europe-martinique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A882F-5671-458E-9ECA-290D7056F621}" type="datetimeFigureOut">
              <a:rPr lang="fr-FR" smtClean="0"/>
              <a:t>04/06/2026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857C3-0EFB-4AFE-84DC-F89B880C6B4C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ZoneTexte 8"/>
          <p:cNvSpPr txBox="1"/>
          <p:nvPr userDrawn="1"/>
        </p:nvSpPr>
        <p:spPr>
          <a:xfrm>
            <a:off x="1367366" y="136525"/>
            <a:ext cx="3589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PROGRAMMATION</a:t>
            </a:r>
            <a:r>
              <a:rPr lang="fr-FR" sz="2000" b="1" baseline="0" dirty="0">
                <a:solidFill>
                  <a:schemeClr val="tx1"/>
                </a:solidFill>
              </a:rPr>
              <a:t> 2021-2027</a:t>
            </a:r>
            <a:endParaRPr lang="fr-FR" sz="2000" b="1" dirty="0">
              <a:solidFill>
                <a:schemeClr val="tx1"/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D5B3E4D-B859-4F94-805D-7F332CCA59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71457"/>
          <a:stretch/>
        </p:blipFill>
        <p:spPr>
          <a:xfrm>
            <a:off x="-25224" y="-2"/>
            <a:ext cx="27432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4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2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0379E-D30F-45C8-A718-514F31B65ADC}" type="datetimeFigureOut">
              <a:rPr lang="fr-FR" smtClean="0"/>
              <a:t>04/06/2026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B6AAE-D87C-436C-9FD5-18DFB73599D5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759A4D0-BCCC-4DD8-8B8A-724442984C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71457"/>
          <a:stretch/>
        </p:blipFill>
        <p:spPr>
          <a:xfrm>
            <a:off x="-25224" y="-2"/>
            <a:ext cx="27432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9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3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0379E-D30F-45C8-A718-514F31B65ADC}" type="datetimeFigureOut">
              <a:rPr lang="fr-FR" smtClean="0"/>
              <a:t>04/06/2026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B6AAE-D87C-436C-9FD5-18DFB73599D5}" type="slidenum">
              <a:rPr lang="fr-FR" smtClean="0"/>
              <a:t>‹N°›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976C559-17E2-46F1-B530-350988DAC9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71457"/>
          <a:stretch/>
        </p:blipFill>
        <p:spPr>
          <a:xfrm>
            <a:off x="-25224" y="-2"/>
            <a:ext cx="27432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53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0379E-D30F-45C8-A718-514F31B65ADC}" type="datetimeFigureOut">
              <a:rPr lang="fr-FR" smtClean="0"/>
              <a:t>04/06/2026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B6AAE-D87C-436C-9FD5-18DFB73599D5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"/>
          <p:cNvSpPr txBox="1">
            <a:spLocks/>
          </p:cNvSpPr>
          <p:nvPr userDrawn="1"/>
        </p:nvSpPr>
        <p:spPr>
          <a:xfrm>
            <a:off x="2666915" y="-65570"/>
            <a:ext cx="7071360" cy="1097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 algn="ctr" defTabSz="1733550">
              <a:spcAft>
                <a:spcPct val="35000"/>
              </a:spcAft>
            </a:pPr>
            <a:r>
              <a:rPr lang="fr-FR" dirty="0"/>
              <a:t>CONTACTS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3271034" y="1026030"/>
            <a:ext cx="96114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baseline="0" dirty="0">
                <a:solidFill>
                  <a:schemeClr val="tx1"/>
                </a:solidFill>
              </a:rPr>
              <a:t>Vous avez un projet et souhaitez avoir des informations ?</a:t>
            </a:r>
            <a:r>
              <a:rPr lang="fr-FR" sz="2400" b="1" dirty="0">
                <a:solidFill>
                  <a:schemeClr val="tx1"/>
                </a:solidFill>
              </a:rPr>
              <a:t> </a:t>
            </a:r>
          </a:p>
          <a:p>
            <a:r>
              <a:rPr lang="fr-FR" sz="2400" dirty="0">
                <a:hlinkClick r:id="rId3"/>
              </a:rPr>
              <a:t>appui.europe@collectivitedemartinique.mq</a:t>
            </a:r>
            <a:endParaRPr lang="fr-FR" sz="2400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3171502" y="2455739"/>
            <a:ext cx="96114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tx1"/>
                </a:solidFill>
              </a:rPr>
              <a:t>Vous souhaitez des informations sur le suivi de </a:t>
            </a:r>
            <a:r>
              <a:rPr lang="fr-FR" sz="2400" b="1" baseline="0" dirty="0">
                <a:solidFill>
                  <a:schemeClr val="tx1"/>
                </a:solidFill>
              </a:rPr>
              <a:t>votre demande ? </a:t>
            </a:r>
            <a:endParaRPr lang="fr-FR" sz="2400" b="1" dirty="0">
              <a:solidFill>
                <a:schemeClr val="tx1"/>
              </a:solidFill>
            </a:endParaRPr>
          </a:p>
          <a:p>
            <a:r>
              <a:rPr lang="fr-FR" sz="2400" kern="12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Contacter votre référent via votre espace e-synergie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3271032" y="3885448"/>
            <a:ext cx="96114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tx1"/>
                </a:solidFill>
              </a:rPr>
              <a:t>Vous avez des questions </a:t>
            </a:r>
            <a:r>
              <a:rPr lang="fr-FR" sz="2400" b="1" baseline="0" dirty="0">
                <a:solidFill>
                  <a:schemeClr val="tx1"/>
                </a:solidFill>
              </a:rPr>
              <a:t>sur les obligations de publicité?</a:t>
            </a:r>
            <a:endParaRPr lang="fr-FR" sz="2400" b="1" dirty="0">
              <a:solidFill>
                <a:schemeClr val="tx1"/>
              </a:solidFill>
            </a:endParaRPr>
          </a:p>
          <a:p>
            <a:r>
              <a:rPr lang="fr-FR" sz="2400" dirty="0">
                <a:hlinkClick r:id="rId3"/>
              </a:rPr>
              <a:t>Communication</a:t>
            </a:r>
            <a:r>
              <a:rPr lang="fr-FR" sz="2400" baseline="0" dirty="0">
                <a:hlinkClick r:id="rId3"/>
              </a:rPr>
              <a:t>DGPFE</a:t>
            </a:r>
            <a:r>
              <a:rPr lang="fr-FR" sz="2400" dirty="0">
                <a:hlinkClick r:id="rId3"/>
              </a:rPr>
              <a:t>@collectivitedemartinique.mq</a:t>
            </a:r>
            <a:endParaRPr lang="fr-FR" sz="24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73678E5-C843-49D1-BD3B-040036FFD6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7" t="9076" r="77098" b="59790"/>
          <a:stretch/>
        </p:blipFill>
        <p:spPr>
          <a:xfrm>
            <a:off x="1944812" y="867416"/>
            <a:ext cx="1146380" cy="1148227"/>
          </a:xfrm>
          <a:prstGeom prst="rect">
            <a:avLst/>
          </a:prstGeom>
        </p:spPr>
      </p:pic>
      <p:sp>
        <p:nvSpPr>
          <p:cNvPr id="29" name="Rectangle 28"/>
          <p:cNvSpPr/>
          <p:nvPr userDrawn="1"/>
        </p:nvSpPr>
        <p:spPr>
          <a:xfrm>
            <a:off x="3271033" y="5388827"/>
            <a:ext cx="96114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tx1"/>
                </a:solidFill>
              </a:rPr>
              <a:t>Vous souhaitez une assistance technique?</a:t>
            </a:r>
          </a:p>
          <a:p>
            <a:r>
              <a:rPr lang="fr-FR" sz="2400" dirty="0">
                <a:hlinkClick r:id="rId5"/>
              </a:rPr>
              <a:t>Assistance-utilisateurdfe@collectivitedemartinique.mq</a:t>
            </a:r>
            <a:endParaRPr lang="fr-FR" sz="2400" dirty="0"/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0A73E4A2-679F-49A0-8E4C-E67F8EA2EF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71457"/>
          <a:stretch/>
        </p:blipFill>
        <p:spPr>
          <a:xfrm>
            <a:off x="0" y="0"/>
            <a:ext cx="2743200" cy="685800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7FF37D9-7C98-48EC-84E8-6D91CF15BD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4" t="9630" r="53929" b="59444"/>
          <a:stretch/>
        </p:blipFill>
        <p:spPr>
          <a:xfrm>
            <a:off x="1944812" y="3802160"/>
            <a:ext cx="1146379" cy="1133924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8C51B6AA-1298-487A-B1AA-6D1ED1370B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6" t="49999" r="77410" b="19818"/>
          <a:stretch/>
        </p:blipFill>
        <p:spPr>
          <a:xfrm>
            <a:off x="1944812" y="2309467"/>
            <a:ext cx="1160463" cy="1147184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AC72527A-93CD-42E0-B360-5D765DBC01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6" t="49917" r="54064" b="19074"/>
          <a:stretch/>
        </p:blipFill>
        <p:spPr>
          <a:xfrm>
            <a:off x="1944812" y="5290617"/>
            <a:ext cx="1160464" cy="114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2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94BCB-0D57-45DE-A2E8-A5D61C698D0F}" type="datetimeFigureOut">
              <a:rPr lang="fr-FR" smtClean="0"/>
              <a:t>04/06/2026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80AFB34-2839-47AF-9BF8-4B34D64B27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0" b="30162"/>
          <a:stretch/>
        </p:blipFill>
        <p:spPr>
          <a:xfrm>
            <a:off x="-3" y="0"/>
            <a:ext cx="12192000" cy="4676353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49B2D-5DFE-4163-A0E1-68F401400481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8137C8D3-932D-4410-B955-035FB7218633}"/>
              </a:ext>
            </a:extLst>
          </p:cNvPr>
          <p:cNvSpPr txBox="1">
            <a:spLocks/>
          </p:cNvSpPr>
          <p:nvPr userDrawn="1"/>
        </p:nvSpPr>
        <p:spPr>
          <a:xfrm>
            <a:off x="874010" y="1801484"/>
            <a:ext cx="10570360" cy="90823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354">
              <a:spcBef>
                <a:spcPct val="0"/>
              </a:spcBef>
              <a:buNone/>
            </a:pPr>
            <a:r>
              <a:rPr lang="fr-FR" sz="4800" b="1" dirty="0">
                <a:solidFill>
                  <a:srgbClr val="0C3B92"/>
                </a:solidFill>
                <a:latin typeface="Corbel,Bold"/>
              </a:rPr>
              <a:t>MERCI DE VOTRE ATTENTION </a:t>
            </a:r>
          </a:p>
          <a:p>
            <a:endParaRPr lang="fr-FR" sz="1800" dirty="0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0F9CDC72-4302-46C1-9E3E-E83C1F35E1B7}"/>
              </a:ext>
            </a:extLst>
          </p:cNvPr>
          <p:cNvSpPr txBox="1">
            <a:spLocks/>
          </p:cNvSpPr>
          <p:nvPr userDrawn="1"/>
        </p:nvSpPr>
        <p:spPr>
          <a:xfrm>
            <a:off x="838200" y="2507431"/>
            <a:ext cx="10400513" cy="249470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fr-FR" sz="2800" b="1" dirty="0">
                <a:solidFill>
                  <a:srgbClr val="1F1745"/>
                </a:solidFill>
              </a:rPr>
            </a:br>
            <a:r>
              <a:rPr lang="fr-FR" sz="2400" dirty="0">
                <a:solidFill>
                  <a:srgbClr val="1F1745"/>
                </a:solidFill>
                <a:latin typeface="+mn-lt"/>
              </a:rPr>
              <a:t>Direction de la Gestion Partagée des Fonds Européens</a:t>
            </a:r>
            <a:br>
              <a:rPr lang="fr-FR" sz="3200" dirty="0">
                <a:solidFill>
                  <a:srgbClr val="1F1745"/>
                </a:solidFill>
                <a:latin typeface="+mn-lt"/>
              </a:rPr>
            </a:br>
            <a:endParaRPr lang="fr-FR" sz="3200" b="0" dirty="0">
              <a:solidFill>
                <a:srgbClr val="1F1745"/>
              </a:solidFill>
              <a:latin typeface="+mn-lt"/>
            </a:endParaRPr>
          </a:p>
          <a:p>
            <a:pPr algn="ctr"/>
            <a:r>
              <a:rPr lang="fr-FR" sz="2400" b="1" dirty="0">
                <a:solidFill>
                  <a:srgbClr val="1F1745"/>
                </a:solidFill>
                <a:sym typeface="Wingdings" panose="05000000000000000000" pitchFamily="2" charset="2"/>
              </a:rPr>
              <a:t></a:t>
            </a:r>
            <a:r>
              <a:rPr lang="fr-FR" sz="2400" b="1" dirty="0">
                <a:solidFill>
                  <a:srgbClr val="1F1745"/>
                </a:solidFill>
              </a:rPr>
              <a:t> </a:t>
            </a:r>
            <a:r>
              <a:rPr lang="fr-FR" sz="3300" b="1" dirty="0">
                <a:solidFill>
                  <a:srgbClr val="1F1745"/>
                </a:solidFill>
              </a:rPr>
              <a:t>0596 51 85 78</a:t>
            </a:r>
            <a:endParaRPr lang="fr-FR" sz="4100" b="1" dirty="0">
              <a:solidFill>
                <a:srgbClr val="1F1745"/>
              </a:solidFill>
            </a:endParaRPr>
          </a:p>
          <a:p>
            <a:pPr algn="ctr"/>
            <a:r>
              <a:rPr lang="fr-FR" sz="2800" b="1" dirty="0">
                <a:solidFill>
                  <a:srgbClr val="1F1745"/>
                </a:solidFill>
                <a:hlinkClick r:id="rId4"/>
              </a:rPr>
              <a:t>www.europe-martinique.com</a:t>
            </a:r>
            <a:br>
              <a:rPr lang="fr-FR" sz="3600" dirty="0">
                <a:solidFill>
                  <a:srgbClr val="1F1745"/>
                </a:solidFill>
              </a:rPr>
            </a:br>
            <a:endParaRPr lang="fr-FR" sz="3200" dirty="0"/>
          </a:p>
        </p:txBody>
      </p:sp>
      <p:pic>
        <p:nvPicPr>
          <p:cNvPr id="12" name="Image 11" descr="C:\Users\Hierso\Downloads\frame (1).png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237" y="4148282"/>
            <a:ext cx="1139117" cy="1471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D7281E4-FAD1-4EFA-86DC-76812C6656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89" b="4750"/>
          <a:stretch/>
        </p:blipFill>
        <p:spPr>
          <a:xfrm>
            <a:off x="0" y="5002137"/>
            <a:ext cx="12192000" cy="185586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2B7186B-9F5D-4398-931B-B51ECF7DAAC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365" y="5834589"/>
            <a:ext cx="702932" cy="44419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5836896-043B-409A-9DA7-50EB9854F8B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529" y="5834589"/>
            <a:ext cx="702932" cy="46979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72F1472-75CE-4ACC-B291-2B6BAAF7CC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5" t="12651" r="10366" b="7783"/>
          <a:stretch/>
        </p:blipFill>
        <p:spPr>
          <a:xfrm>
            <a:off x="6637693" y="5834589"/>
            <a:ext cx="510886" cy="46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833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10">
            <a:extLst>
              <a:ext uri="{FF2B5EF4-FFF2-40B4-BE49-F238E27FC236}">
                <a16:creationId xmlns:a16="http://schemas.microsoft.com/office/drawing/2014/main" id="{BFFDC170-FB61-4966-943D-750A2AEA787F}"/>
              </a:ext>
            </a:extLst>
          </p:cNvPr>
          <p:cNvSpPr/>
          <p:nvPr/>
        </p:nvSpPr>
        <p:spPr>
          <a:xfrm>
            <a:off x="1596044" y="1263535"/>
            <a:ext cx="9393381" cy="18329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5400" b="1" dirty="0" err="1"/>
              <a:t>Développement</a:t>
            </a:r>
            <a:r>
              <a:rPr lang="en-US" sz="5400" b="1" dirty="0"/>
              <a:t> Local par les </a:t>
            </a:r>
            <a:r>
              <a:rPr lang="en-US" sz="5400" b="1" dirty="0" err="1"/>
              <a:t>Acteurs</a:t>
            </a:r>
            <a:r>
              <a:rPr lang="en-US" sz="5400" b="1" dirty="0"/>
              <a:t> </a:t>
            </a:r>
            <a:r>
              <a:rPr lang="en-US" sz="5400" b="1" dirty="0" err="1"/>
              <a:t>Locaux</a:t>
            </a:r>
            <a:r>
              <a:rPr lang="en-US" sz="5400" b="1" dirty="0"/>
              <a:t> (DLAL)</a:t>
            </a:r>
            <a:endParaRPr lang="en-US" sz="5400" dirty="0"/>
          </a:p>
        </p:txBody>
      </p:sp>
      <p:sp>
        <p:nvSpPr>
          <p:cNvPr id="6" name="Text 11">
            <a:extLst>
              <a:ext uri="{FF2B5EF4-FFF2-40B4-BE49-F238E27FC236}">
                <a16:creationId xmlns:a16="http://schemas.microsoft.com/office/drawing/2014/main" id="{EDF6A8D9-D317-47F0-9412-6AF9AE548637}"/>
              </a:ext>
            </a:extLst>
          </p:cNvPr>
          <p:cNvSpPr/>
          <p:nvPr/>
        </p:nvSpPr>
        <p:spPr>
          <a:xfrm>
            <a:off x="2157153" y="4576156"/>
            <a:ext cx="83210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000" i="1" dirty="0"/>
              <a:t>État </a:t>
            </a:r>
            <a:r>
              <a:rPr lang="en-US" sz="4000" i="1" dirty="0" err="1"/>
              <a:t>d'advancement</a:t>
            </a:r>
            <a:r>
              <a:rPr lang="en-US" sz="4000" i="1" dirty="0"/>
              <a:t> 21 - 27</a:t>
            </a:r>
            <a:endParaRPr lang="en-US" sz="4000" dirty="0"/>
          </a:p>
        </p:txBody>
      </p:sp>
      <p:sp>
        <p:nvSpPr>
          <p:cNvPr id="7" name="Text 11">
            <a:extLst>
              <a:ext uri="{FF2B5EF4-FFF2-40B4-BE49-F238E27FC236}">
                <a16:creationId xmlns:a16="http://schemas.microsoft.com/office/drawing/2014/main" id="{1FE27CF3-0CBF-479B-A3E7-1915A1B6722F}"/>
              </a:ext>
            </a:extLst>
          </p:cNvPr>
          <p:cNvSpPr/>
          <p:nvPr/>
        </p:nvSpPr>
        <p:spPr>
          <a:xfrm>
            <a:off x="2243051" y="3477491"/>
            <a:ext cx="83210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000" i="1" dirty="0" err="1"/>
              <a:t>Clotûre</a:t>
            </a:r>
            <a:r>
              <a:rPr lang="en-US" sz="4000" i="1" dirty="0"/>
              <a:t> 14 - 22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35116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1802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0">
            <a:extLst>
              <a:ext uri="{FF2B5EF4-FFF2-40B4-BE49-F238E27FC236}">
                <a16:creationId xmlns:a16="http://schemas.microsoft.com/office/drawing/2014/main" id="{0D47A09D-3A4D-4843-99C5-59A83A820AA5}"/>
              </a:ext>
            </a:extLst>
          </p:cNvPr>
          <p:cNvSpPr/>
          <p:nvPr/>
        </p:nvSpPr>
        <p:spPr>
          <a:xfrm>
            <a:off x="1724893" y="1596044"/>
            <a:ext cx="9393381" cy="18329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5400" b="1" dirty="0"/>
              <a:t>LEADER - FEADER</a:t>
            </a:r>
            <a:endParaRPr lang="en-US" sz="5400" dirty="0"/>
          </a:p>
        </p:txBody>
      </p:sp>
      <p:sp>
        <p:nvSpPr>
          <p:cNvPr id="7" name="Text 11">
            <a:extLst>
              <a:ext uri="{FF2B5EF4-FFF2-40B4-BE49-F238E27FC236}">
                <a16:creationId xmlns:a16="http://schemas.microsoft.com/office/drawing/2014/main" id="{294C8949-D134-4CBC-81C8-CCA6B1998887}"/>
              </a:ext>
            </a:extLst>
          </p:cNvPr>
          <p:cNvSpPr/>
          <p:nvPr/>
        </p:nvSpPr>
        <p:spPr>
          <a:xfrm>
            <a:off x="2371900" y="3810000"/>
            <a:ext cx="83210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fr-FR" sz="4000" i="1" dirty="0" err="1"/>
              <a:t>Clotûre</a:t>
            </a:r>
            <a:r>
              <a:rPr lang="fr-FR" sz="4000" i="1" dirty="0"/>
              <a:t> 14 - 22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30291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6AAE-D87C-436C-9FD5-18DFB73599D5}" type="slidenum">
              <a:rPr lang="fr-FR" smtClean="0"/>
              <a:t>3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120" y="234044"/>
            <a:ext cx="8183117" cy="71447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9902" y="873701"/>
            <a:ext cx="7621108" cy="592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522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10">
            <a:extLst>
              <a:ext uri="{FF2B5EF4-FFF2-40B4-BE49-F238E27FC236}">
                <a16:creationId xmlns:a16="http://schemas.microsoft.com/office/drawing/2014/main" id="{BFFDC170-FB61-4966-943D-750A2AEA787F}"/>
              </a:ext>
            </a:extLst>
          </p:cNvPr>
          <p:cNvSpPr/>
          <p:nvPr/>
        </p:nvSpPr>
        <p:spPr>
          <a:xfrm>
            <a:off x="2589415" y="2319251"/>
            <a:ext cx="83210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5400" b="1" dirty="0"/>
              <a:t>DLAL Plurifonds 2021–2027</a:t>
            </a:r>
            <a:endParaRPr lang="en-US" sz="5400" dirty="0"/>
          </a:p>
        </p:txBody>
      </p:sp>
      <p:sp>
        <p:nvSpPr>
          <p:cNvPr id="6" name="Text 11">
            <a:extLst>
              <a:ext uri="{FF2B5EF4-FFF2-40B4-BE49-F238E27FC236}">
                <a16:creationId xmlns:a16="http://schemas.microsoft.com/office/drawing/2014/main" id="{EDF6A8D9-D317-47F0-9412-6AF9AE548637}"/>
              </a:ext>
            </a:extLst>
          </p:cNvPr>
          <p:cNvSpPr/>
          <p:nvPr/>
        </p:nvSpPr>
        <p:spPr>
          <a:xfrm>
            <a:off x="1662545" y="3304310"/>
            <a:ext cx="9788237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fr-FR" sz="4000" i="1" dirty="0"/>
              <a:t>État d'avancement des Stratégies Territoriales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991351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2">
            <a:extLst>
              <a:ext uri="{FF2B5EF4-FFF2-40B4-BE49-F238E27FC236}">
                <a16:creationId xmlns:a16="http://schemas.microsoft.com/office/drawing/2014/main" id="{B0882D3C-50B3-4B60-BBD5-140DAE5D38B0}"/>
              </a:ext>
            </a:extLst>
          </p:cNvPr>
          <p:cNvSpPr/>
          <p:nvPr/>
        </p:nvSpPr>
        <p:spPr>
          <a:xfrm>
            <a:off x="1360516" y="429107"/>
            <a:ext cx="9814560" cy="7003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ÉTAT DES LIEUX</a:t>
            </a:r>
          </a:p>
        </p:txBody>
      </p: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E5289A37-04B2-49BA-9A63-D0D8F37E9DD9}"/>
              </a:ext>
            </a:extLst>
          </p:cNvPr>
          <p:cNvGrpSpPr/>
          <p:nvPr/>
        </p:nvGrpSpPr>
        <p:grpSpPr>
          <a:xfrm>
            <a:off x="1568341" y="1255346"/>
            <a:ext cx="10169236" cy="5178702"/>
            <a:chOff x="2209800" y="2042437"/>
            <a:chExt cx="8503920" cy="4187952"/>
          </a:xfrm>
        </p:grpSpPr>
        <p:sp>
          <p:nvSpPr>
            <p:cNvPr id="7" name="Shape 4">
              <a:extLst>
                <a:ext uri="{FF2B5EF4-FFF2-40B4-BE49-F238E27FC236}">
                  <a16:creationId xmlns:a16="http://schemas.microsoft.com/office/drawing/2014/main" id="{C698631F-6BDB-41D1-8FD3-425D4F96C015}"/>
                </a:ext>
              </a:extLst>
            </p:cNvPr>
            <p:cNvSpPr/>
            <p:nvPr/>
          </p:nvSpPr>
          <p:spPr>
            <a:xfrm>
              <a:off x="2209800" y="2042437"/>
              <a:ext cx="2743200" cy="38862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E2E8F0"/>
              </a:solidFill>
              <a:prstDash val="solid"/>
            </a:ln>
            <a:effectLst>
              <a:outerShdw blurRad="101600" dist="25400" dir="8100000" algn="bl" rotWithShape="0">
                <a:srgbClr val="000000">
                  <a:alpha val="10000"/>
                </a:srgbClr>
              </a:outerShdw>
            </a:effectLst>
          </p:spPr>
        </p:sp>
        <p:sp>
          <p:nvSpPr>
            <p:cNvPr id="8" name="Shape 5">
              <a:extLst>
                <a:ext uri="{FF2B5EF4-FFF2-40B4-BE49-F238E27FC236}">
                  <a16:creationId xmlns:a16="http://schemas.microsoft.com/office/drawing/2014/main" id="{FFE18A92-B333-4F21-815E-B423254B3132}"/>
                </a:ext>
              </a:extLst>
            </p:cNvPr>
            <p:cNvSpPr/>
            <p:nvPr/>
          </p:nvSpPr>
          <p:spPr>
            <a:xfrm>
              <a:off x="2209800" y="2042437"/>
              <a:ext cx="2743200" cy="164592"/>
            </a:xfrm>
            <a:prstGeom prst="rect">
              <a:avLst/>
            </a:prstGeom>
            <a:solidFill>
              <a:srgbClr val="1C5EA8"/>
            </a:solidFill>
            <a:ln w="12700">
              <a:solidFill>
                <a:srgbClr val="1C5EA8"/>
              </a:solidFill>
              <a:prstDash val="solid"/>
            </a:ln>
          </p:spPr>
        </p:sp>
        <p:sp>
          <p:nvSpPr>
            <p:cNvPr id="9" name="Text 6">
              <a:extLst>
                <a:ext uri="{FF2B5EF4-FFF2-40B4-BE49-F238E27FC236}">
                  <a16:creationId xmlns:a16="http://schemas.microsoft.com/office/drawing/2014/main" id="{C5A34CAD-290B-41E9-9748-5ADFA6B5F199}"/>
                </a:ext>
              </a:extLst>
            </p:cNvPr>
            <p:cNvSpPr/>
            <p:nvPr/>
          </p:nvSpPr>
          <p:spPr>
            <a:xfrm>
              <a:off x="2346960" y="2225317"/>
              <a:ext cx="2468880" cy="5943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2000" b="1" dirty="0">
                  <a:solidFill>
                    <a:srgbClr val="1C5EA8"/>
                  </a:solidFill>
                </a:rPr>
                <a:t>GAL NORD</a:t>
              </a:r>
              <a:endParaRPr lang="en-US" sz="2000" dirty="0"/>
            </a:p>
            <a:p>
              <a:pPr marL="0" indent="0">
                <a:buNone/>
              </a:pPr>
              <a:r>
                <a:rPr lang="en-US" sz="2000" b="1" dirty="0">
                  <a:solidFill>
                    <a:srgbClr val="1C5EA8"/>
                  </a:solidFill>
                </a:rPr>
                <a:t>CAP Nord Martinique</a:t>
              </a:r>
              <a:endParaRPr lang="en-US" sz="2000" dirty="0"/>
            </a:p>
          </p:txBody>
        </p:sp>
        <p:sp>
          <p:nvSpPr>
            <p:cNvPr id="10" name="Shape 7">
              <a:extLst>
                <a:ext uri="{FF2B5EF4-FFF2-40B4-BE49-F238E27FC236}">
                  <a16:creationId xmlns:a16="http://schemas.microsoft.com/office/drawing/2014/main" id="{1C9389F8-089D-49A8-BF4A-DEFC7FF44ABF}"/>
                </a:ext>
              </a:extLst>
            </p:cNvPr>
            <p:cNvSpPr/>
            <p:nvPr/>
          </p:nvSpPr>
          <p:spPr>
            <a:xfrm>
              <a:off x="2667000" y="2837965"/>
              <a:ext cx="1828800" cy="347472"/>
            </a:xfrm>
            <a:prstGeom prst="roundRect">
              <a:avLst>
                <a:gd name="adj" fmla="val 13158"/>
              </a:avLst>
            </a:prstGeom>
            <a:solidFill>
              <a:srgbClr val="FEF3DC"/>
            </a:solidFill>
            <a:ln w="12700">
              <a:solidFill>
                <a:srgbClr val="F5A623"/>
              </a:solidFill>
              <a:prstDash val="solid"/>
            </a:ln>
          </p:spPr>
        </p:sp>
        <p:sp>
          <p:nvSpPr>
            <p:cNvPr id="11" name="Text 8">
              <a:extLst>
                <a:ext uri="{FF2B5EF4-FFF2-40B4-BE49-F238E27FC236}">
                  <a16:creationId xmlns:a16="http://schemas.microsoft.com/office/drawing/2014/main" id="{50383609-FC1C-4858-90B2-3B25FCE7CAAA}"/>
                </a:ext>
              </a:extLst>
            </p:cNvPr>
            <p:cNvSpPr/>
            <p:nvPr/>
          </p:nvSpPr>
          <p:spPr>
            <a:xfrm>
              <a:off x="2667000" y="2837965"/>
              <a:ext cx="1828800" cy="34747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2400" b="1" dirty="0">
                  <a:solidFill>
                    <a:srgbClr val="1A3A6B"/>
                  </a:solidFill>
                </a:rPr>
                <a:t>7,5 M€</a:t>
              </a:r>
              <a:endParaRPr lang="en-US" sz="2400" dirty="0"/>
            </a:p>
          </p:txBody>
        </p:sp>
        <p:sp>
          <p:nvSpPr>
            <p:cNvPr id="12" name="Shape 9">
              <a:extLst>
                <a:ext uri="{FF2B5EF4-FFF2-40B4-BE49-F238E27FC236}">
                  <a16:creationId xmlns:a16="http://schemas.microsoft.com/office/drawing/2014/main" id="{AF8BE171-DAE8-41BE-A3F6-778335A7E821}"/>
                </a:ext>
              </a:extLst>
            </p:cNvPr>
            <p:cNvSpPr/>
            <p:nvPr/>
          </p:nvSpPr>
          <p:spPr>
            <a:xfrm>
              <a:off x="2374392" y="3368317"/>
              <a:ext cx="109728" cy="109728"/>
            </a:xfrm>
            <a:prstGeom prst="ellipse">
              <a:avLst/>
            </a:prstGeom>
            <a:solidFill>
              <a:srgbClr val="1A7A4A"/>
            </a:solidFill>
            <a:ln w="12700">
              <a:solidFill>
                <a:srgbClr val="1A7A4A"/>
              </a:solidFill>
              <a:prstDash val="solid"/>
            </a:ln>
          </p:spPr>
        </p:sp>
        <p:sp>
          <p:nvSpPr>
            <p:cNvPr id="13" name="Text 10">
              <a:extLst>
                <a:ext uri="{FF2B5EF4-FFF2-40B4-BE49-F238E27FC236}">
                  <a16:creationId xmlns:a16="http://schemas.microsoft.com/office/drawing/2014/main" id="{6818924D-0D87-4529-AD2B-2A28ED59FDE6}"/>
                </a:ext>
              </a:extLst>
            </p:cNvPr>
            <p:cNvSpPr/>
            <p:nvPr/>
          </p:nvSpPr>
          <p:spPr>
            <a:xfrm>
              <a:off x="2557272" y="3313453"/>
              <a:ext cx="2286000" cy="29260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2000" dirty="0">
                  <a:solidFill>
                    <a:srgbClr val="374151"/>
                  </a:solidFill>
                </a:rPr>
                <a:t>Conventions signées</a:t>
              </a:r>
              <a:endParaRPr lang="en-US" sz="2000" dirty="0"/>
            </a:p>
          </p:txBody>
        </p:sp>
        <p:sp>
          <p:nvSpPr>
            <p:cNvPr id="14" name="Shape 11">
              <a:extLst>
                <a:ext uri="{FF2B5EF4-FFF2-40B4-BE49-F238E27FC236}">
                  <a16:creationId xmlns:a16="http://schemas.microsoft.com/office/drawing/2014/main" id="{60E0E899-38EB-4956-861E-DDE837465D32}"/>
                </a:ext>
              </a:extLst>
            </p:cNvPr>
            <p:cNvSpPr/>
            <p:nvPr/>
          </p:nvSpPr>
          <p:spPr>
            <a:xfrm>
              <a:off x="2374392" y="3843805"/>
              <a:ext cx="109728" cy="109728"/>
            </a:xfrm>
            <a:prstGeom prst="ellipse">
              <a:avLst/>
            </a:prstGeom>
            <a:solidFill>
              <a:srgbClr val="1C5EA8"/>
            </a:solidFill>
            <a:ln w="12700">
              <a:solidFill>
                <a:srgbClr val="1C5EA8"/>
              </a:solidFill>
              <a:prstDash val="solid"/>
            </a:ln>
          </p:spPr>
        </p:sp>
        <p:sp>
          <p:nvSpPr>
            <p:cNvPr id="15" name="Text 12">
              <a:extLst>
                <a:ext uri="{FF2B5EF4-FFF2-40B4-BE49-F238E27FC236}">
                  <a16:creationId xmlns:a16="http://schemas.microsoft.com/office/drawing/2014/main" id="{9059FC66-C2A2-40DB-9B47-42E875D83584}"/>
                </a:ext>
              </a:extLst>
            </p:cNvPr>
            <p:cNvSpPr/>
            <p:nvPr/>
          </p:nvSpPr>
          <p:spPr>
            <a:xfrm>
              <a:off x="2557272" y="3788941"/>
              <a:ext cx="2395728" cy="29260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2000" dirty="0">
                  <a:solidFill>
                    <a:srgbClr val="374151"/>
                  </a:solidFill>
                </a:rPr>
                <a:t>Président à </a:t>
              </a:r>
              <a:r>
                <a:rPr lang="fr-FR" sz="2000" dirty="0">
                  <a:solidFill>
                    <a:srgbClr val="374151"/>
                  </a:solidFill>
                </a:rPr>
                <a:t>nommer</a:t>
              </a:r>
              <a:r>
                <a:rPr lang="en-US" sz="2000" dirty="0">
                  <a:solidFill>
                    <a:srgbClr val="374151"/>
                  </a:solidFill>
                </a:rPr>
                <a:t> </a:t>
              </a:r>
              <a:r>
                <a:rPr lang="en-US" sz="1600" dirty="0">
                  <a:solidFill>
                    <a:srgbClr val="374151"/>
                  </a:solidFill>
                </a:rPr>
                <a:t>(juil. 26)</a:t>
              </a:r>
              <a:endParaRPr lang="en-US" sz="2000" dirty="0"/>
            </a:p>
          </p:txBody>
        </p:sp>
        <p:sp>
          <p:nvSpPr>
            <p:cNvPr id="16" name="Shape 13">
              <a:extLst>
                <a:ext uri="{FF2B5EF4-FFF2-40B4-BE49-F238E27FC236}">
                  <a16:creationId xmlns:a16="http://schemas.microsoft.com/office/drawing/2014/main" id="{EFED5A12-A802-4D8D-8566-26F1C88F4010}"/>
                </a:ext>
              </a:extLst>
            </p:cNvPr>
            <p:cNvSpPr/>
            <p:nvPr/>
          </p:nvSpPr>
          <p:spPr>
            <a:xfrm>
              <a:off x="2374392" y="4319293"/>
              <a:ext cx="109728" cy="109728"/>
            </a:xfrm>
            <a:prstGeom prst="ellipse">
              <a:avLst/>
            </a:prstGeom>
            <a:solidFill>
              <a:srgbClr val="D97706"/>
            </a:solidFill>
            <a:ln w="12700">
              <a:solidFill>
                <a:srgbClr val="D97706"/>
              </a:solidFill>
              <a:prstDash val="solid"/>
            </a:ln>
          </p:spPr>
        </p:sp>
        <p:sp>
          <p:nvSpPr>
            <p:cNvPr id="17" name="Text 14">
              <a:extLst>
                <a:ext uri="{FF2B5EF4-FFF2-40B4-BE49-F238E27FC236}">
                  <a16:creationId xmlns:a16="http://schemas.microsoft.com/office/drawing/2014/main" id="{C0A0F795-E5D7-47AD-84BC-B46A36977462}"/>
                </a:ext>
              </a:extLst>
            </p:cNvPr>
            <p:cNvSpPr/>
            <p:nvPr/>
          </p:nvSpPr>
          <p:spPr>
            <a:xfrm>
              <a:off x="2557272" y="4264429"/>
              <a:ext cx="2286000" cy="29260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2000" dirty="0">
                  <a:solidFill>
                    <a:srgbClr val="374151"/>
                  </a:solidFill>
                </a:rPr>
                <a:t>Installation sept. 2026</a:t>
              </a:r>
              <a:endParaRPr lang="en-US" sz="2000" dirty="0"/>
            </a:p>
          </p:txBody>
        </p:sp>
        <p:sp>
          <p:nvSpPr>
            <p:cNvPr id="19" name="Text 16">
              <a:extLst>
                <a:ext uri="{FF2B5EF4-FFF2-40B4-BE49-F238E27FC236}">
                  <a16:creationId xmlns:a16="http://schemas.microsoft.com/office/drawing/2014/main" id="{B3921A65-74E0-4FDB-AE16-510779BB2E96}"/>
                </a:ext>
              </a:extLst>
            </p:cNvPr>
            <p:cNvSpPr/>
            <p:nvPr/>
          </p:nvSpPr>
          <p:spPr>
            <a:xfrm>
              <a:off x="2346958" y="5379997"/>
              <a:ext cx="2528789" cy="34935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fr-FR" b="1" dirty="0">
                  <a:solidFill>
                    <a:schemeClr val="bg1"/>
                  </a:solidFill>
                </a:rPr>
                <a:t>Programmation</a:t>
              </a:r>
              <a:r>
                <a:rPr lang="en-US" b="1" dirty="0">
                  <a:solidFill>
                    <a:schemeClr val="bg1"/>
                  </a:solidFill>
                </a:rPr>
                <a:t> non démarrée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" name="Shape 17">
              <a:extLst>
                <a:ext uri="{FF2B5EF4-FFF2-40B4-BE49-F238E27FC236}">
                  <a16:creationId xmlns:a16="http://schemas.microsoft.com/office/drawing/2014/main" id="{648C1434-92A7-4591-9019-677851E6DF24}"/>
                </a:ext>
              </a:extLst>
            </p:cNvPr>
            <p:cNvSpPr/>
            <p:nvPr/>
          </p:nvSpPr>
          <p:spPr>
            <a:xfrm>
              <a:off x="5090160" y="2042437"/>
              <a:ext cx="2743200" cy="38862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E2E8F0"/>
              </a:solidFill>
              <a:prstDash val="solid"/>
            </a:ln>
            <a:effectLst>
              <a:outerShdw blurRad="101600" dist="25400" dir="8100000" algn="bl" rotWithShape="0">
                <a:srgbClr val="000000">
                  <a:alpha val="10000"/>
                </a:srgbClr>
              </a:outerShdw>
            </a:effectLst>
          </p:spPr>
        </p:sp>
        <p:sp>
          <p:nvSpPr>
            <p:cNvPr id="21" name="Shape 18">
              <a:extLst>
                <a:ext uri="{FF2B5EF4-FFF2-40B4-BE49-F238E27FC236}">
                  <a16:creationId xmlns:a16="http://schemas.microsoft.com/office/drawing/2014/main" id="{70999A37-799D-4F0A-8E09-6E2652E13242}"/>
                </a:ext>
              </a:extLst>
            </p:cNvPr>
            <p:cNvSpPr/>
            <p:nvPr/>
          </p:nvSpPr>
          <p:spPr>
            <a:xfrm>
              <a:off x="5090160" y="2042437"/>
              <a:ext cx="2743200" cy="164592"/>
            </a:xfrm>
            <a:prstGeom prst="rect">
              <a:avLst/>
            </a:prstGeom>
            <a:solidFill>
              <a:srgbClr val="1A7A4A"/>
            </a:solidFill>
            <a:ln w="12700">
              <a:solidFill>
                <a:srgbClr val="1A7A4A"/>
              </a:solidFill>
              <a:prstDash val="solid"/>
            </a:ln>
          </p:spPr>
        </p:sp>
        <p:sp>
          <p:nvSpPr>
            <p:cNvPr id="22" name="Text 19">
              <a:extLst>
                <a:ext uri="{FF2B5EF4-FFF2-40B4-BE49-F238E27FC236}">
                  <a16:creationId xmlns:a16="http://schemas.microsoft.com/office/drawing/2014/main" id="{AD786AF9-A1A8-4A45-9018-DD75531AD11A}"/>
                </a:ext>
              </a:extLst>
            </p:cNvPr>
            <p:cNvSpPr/>
            <p:nvPr/>
          </p:nvSpPr>
          <p:spPr>
            <a:xfrm>
              <a:off x="5227320" y="2225317"/>
              <a:ext cx="2468880" cy="5943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2000" b="1" dirty="0">
                  <a:solidFill>
                    <a:srgbClr val="1A7A4A"/>
                  </a:solidFill>
                </a:rPr>
                <a:t>GAL CENTRE</a:t>
              </a:r>
              <a:endParaRPr lang="en-US" sz="2000" dirty="0"/>
            </a:p>
            <a:p>
              <a:pPr marL="0" indent="0">
                <a:buNone/>
              </a:pPr>
              <a:r>
                <a:rPr lang="en-US" sz="2000" b="1" dirty="0">
                  <a:solidFill>
                    <a:srgbClr val="1A7A4A"/>
                  </a:solidFill>
                </a:rPr>
                <a:t>CACEM</a:t>
              </a:r>
              <a:endParaRPr lang="en-US" sz="2000" dirty="0"/>
            </a:p>
          </p:txBody>
        </p:sp>
        <p:sp>
          <p:nvSpPr>
            <p:cNvPr id="23" name="Shape 20">
              <a:extLst>
                <a:ext uri="{FF2B5EF4-FFF2-40B4-BE49-F238E27FC236}">
                  <a16:creationId xmlns:a16="http://schemas.microsoft.com/office/drawing/2014/main" id="{8B58DB03-A0BE-4C85-B84D-F549E68F95E0}"/>
                </a:ext>
              </a:extLst>
            </p:cNvPr>
            <p:cNvSpPr/>
            <p:nvPr/>
          </p:nvSpPr>
          <p:spPr>
            <a:xfrm>
              <a:off x="5547360" y="2837965"/>
              <a:ext cx="1828800" cy="347472"/>
            </a:xfrm>
            <a:prstGeom prst="roundRect">
              <a:avLst>
                <a:gd name="adj" fmla="val 13158"/>
              </a:avLst>
            </a:prstGeom>
            <a:solidFill>
              <a:srgbClr val="FEF3DC"/>
            </a:solidFill>
            <a:ln w="12700">
              <a:solidFill>
                <a:srgbClr val="F5A623"/>
              </a:solidFill>
              <a:prstDash val="solid"/>
            </a:ln>
          </p:spPr>
        </p:sp>
        <p:sp>
          <p:nvSpPr>
            <p:cNvPr id="24" name="Text 21">
              <a:extLst>
                <a:ext uri="{FF2B5EF4-FFF2-40B4-BE49-F238E27FC236}">
                  <a16:creationId xmlns:a16="http://schemas.microsoft.com/office/drawing/2014/main" id="{D62A257F-E5EE-486A-9836-5130CE228764}"/>
                </a:ext>
              </a:extLst>
            </p:cNvPr>
            <p:cNvSpPr/>
            <p:nvPr/>
          </p:nvSpPr>
          <p:spPr>
            <a:xfrm>
              <a:off x="5547360" y="2837965"/>
              <a:ext cx="1828800" cy="34747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2400" b="1" dirty="0">
                  <a:solidFill>
                    <a:srgbClr val="1A3A6B"/>
                  </a:solidFill>
                </a:rPr>
                <a:t>17,8 M€</a:t>
              </a:r>
            </a:p>
          </p:txBody>
        </p:sp>
        <p:sp>
          <p:nvSpPr>
            <p:cNvPr id="25" name="Shape 22">
              <a:extLst>
                <a:ext uri="{FF2B5EF4-FFF2-40B4-BE49-F238E27FC236}">
                  <a16:creationId xmlns:a16="http://schemas.microsoft.com/office/drawing/2014/main" id="{814CB124-A0F7-4AFF-A7B7-41857FFD7027}"/>
                </a:ext>
              </a:extLst>
            </p:cNvPr>
            <p:cNvSpPr/>
            <p:nvPr/>
          </p:nvSpPr>
          <p:spPr>
            <a:xfrm>
              <a:off x="5254752" y="3368317"/>
              <a:ext cx="109728" cy="109728"/>
            </a:xfrm>
            <a:prstGeom prst="ellipse">
              <a:avLst/>
            </a:prstGeom>
            <a:solidFill>
              <a:srgbClr val="1A7A4A"/>
            </a:solidFill>
            <a:ln w="12700">
              <a:solidFill>
                <a:srgbClr val="1A7A4A"/>
              </a:solidFill>
              <a:prstDash val="solid"/>
            </a:ln>
          </p:spPr>
        </p:sp>
        <p:sp>
          <p:nvSpPr>
            <p:cNvPr id="26" name="Text 23">
              <a:extLst>
                <a:ext uri="{FF2B5EF4-FFF2-40B4-BE49-F238E27FC236}">
                  <a16:creationId xmlns:a16="http://schemas.microsoft.com/office/drawing/2014/main" id="{3EACFAFF-D755-4372-B57E-58AFCC185804}"/>
                </a:ext>
              </a:extLst>
            </p:cNvPr>
            <p:cNvSpPr/>
            <p:nvPr/>
          </p:nvSpPr>
          <p:spPr>
            <a:xfrm>
              <a:off x="5437632" y="3313453"/>
              <a:ext cx="2286000" cy="29260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2000" dirty="0">
                  <a:solidFill>
                    <a:srgbClr val="374151"/>
                  </a:solidFill>
                </a:rPr>
                <a:t>Conventions signées</a:t>
              </a:r>
              <a:endParaRPr lang="en-US" sz="2000" dirty="0"/>
            </a:p>
          </p:txBody>
        </p:sp>
        <p:sp>
          <p:nvSpPr>
            <p:cNvPr id="27" name="Shape 24">
              <a:extLst>
                <a:ext uri="{FF2B5EF4-FFF2-40B4-BE49-F238E27FC236}">
                  <a16:creationId xmlns:a16="http://schemas.microsoft.com/office/drawing/2014/main" id="{838B540E-DD62-4F27-BE72-298FEE9531F3}"/>
                </a:ext>
              </a:extLst>
            </p:cNvPr>
            <p:cNvSpPr/>
            <p:nvPr/>
          </p:nvSpPr>
          <p:spPr>
            <a:xfrm>
              <a:off x="5254752" y="3843805"/>
              <a:ext cx="109728" cy="109728"/>
            </a:xfrm>
            <a:prstGeom prst="ellipse">
              <a:avLst/>
            </a:prstGeom>
            <a:solidFill>
              <a:srgbClr val="1C5EA8"/>
            </a:solidFill>
            <a:ln w="12700">
              <a:solidFill>
                <a:srgbClr val="1C5EA8"/>
              </a:solidFill>
              <a:prstDash val="solid"/>
            </a:ln>
          </p:spPr>
        </p:sp>
        <p:sp>
          <p:nvSpPr>
            <p:cNvPr id="28" name="Text 25">
              <a:extLst>
                <a:ext uri="{FF2B5EF4-FFF2-40B4-BE49-F238E27FC236}">
                  <a16:creationId xmlns:a16="http://schemas.microsoft.com/office/drawing/2014/main" id="{384658A1-57E2-46E4-B953-80DDDBA57676}"/>
                </a:ext>
              </a:extLst>
            </p:cNvPr>
            <p:cNvSpPr/>
            <p:nvPr/>
          </p:nvSpPr>
          <p:spPr>
            <a:xfrm>
              <a:off x="5437631" y="3788941"/>
              <a:ext cx="2314778" cy="29260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2000" dirty="0">
                  <a:solidFill>
                    <a:srgbClr val="374151"/>
                  </a:solidFill>
                </a:rPr>
                <a:t>Président </a:t>
              </a:r>
              <a:r>
                <a:rPr lang="fr-FR" sz="2000" dirty="0">
                  <a:solidFill>
                    <a:srgbClr val="374151"/>
                  </a:solidFill>
                </a:rPr>
                <a:t>nommé</a:t>
              </a:r>
              <a:r>
                <a:rPr lang="en-US" sz="2000" dirty="0">
                  <a:solidFill>
                    <a:srgbClr val="374151"/>
                  </a:solidFill>
                </a:rPr>
                <a:t> </a:t>
              </a:r>
              <a:endParaRPr lang="en-US" sz="2000" dirty="0"/>
            </a:p>
          </p:txBody>
        </p:sp>
        <p:sp>
          <p:nvSpPr>
            <p:cNvPr id="29" name="Shape 26">
              <a:extLst>
                <a:ext uri="{FF2B5EF4-FFF2-40B4-BE49-F238E27FC236}">
                  <a16:creationId xmlns:a16="http://schemas.microsoft.com/office/drawing/2014/main" id="{8E99EF0F-B9B6-4FED-A791-BD962B0EEDE4}"/>
                </a:ext>
              </a:extLst>
            </p:cNvPr>
            <p:cNvSpPr/>
            <p:nvPr/>
          </p:nvSpPr>
          <p:spPr>
            <a:xfrm>
              <a:off x="5254752" y="4319293"/>
              <a:ext cx="109728" cy="109728"/>
            </a:xfrm>
            <a:prstGeom prst="ellipse">
              <a:avLst/>
            </a:prstGeom>
            <a:solidFill>
              <a:srgbClr val="D97706"/>
            </a:solidFill>
            <a:ln w="12700">
              <a:solidFill>
                <a:srgbClr val="D97706"/>
              </a:solidFill>
              <a:prstDash val="solid"/>
            </a:ln>
          </p:spPr>
        </p:sp>
        <p:sp>
          <p:nvSpPr>
            <p:cNvPr id="30" name="Text 27">
              <a:extLst>
                <a:ext uri="{FF2B5EF4-FFF2-40B4-BE49-F238E27FC236}">
                  <a16:creationId xmlns:a16="http://schemas.microsoft.com/office/drawing/2014/main" id="{787695D0-B4E8-422C-B041-ED66F9AA60FD}"/>
                </a:ext>
              </a:extLst>
            </p:cNvPr>
            <p:cNvSpPr/>
            <p:nvPr/>
          </p:nvSpPr>
          <p:spPr>
            <a:xfrm>
              <a:off x="5437632" y="4264429"/>
              <a:ext cx="2286000" cy="29260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2000" dirty="0">
                  <a:solidFill>
                    <a:srgbClr val="374151"/>
                  </a:solidFill>
                </a:rPr>
                <a:t>Installation juin 2026</a:t>
              </a:r>
              <a:endParaRPr lang="en-US" sz="2000" dirty="0"/>
            </a:p>
          </p:txBody>
        </p:sp>
        <p:sp>
          <p:nvSpPr>
            <p:cNvPr id="32" name="Text 29">
              <a:extLst>
                <a:ext uri="{FF2B5EF4-FFF2-40B4-BE49-F238E27FC236}">
                  <a16:creationId xmlns:a16="http://schemas.microsoft.com/office/drawing/2014/main" id="{E927DB84-418B-499C-9CBD-E8E53590C6F4}"/>
                </a:ext>
              </a:extLst>
            </p:cNvPr>
            <p:cNvSpPr/>
            <p:nvPr/>
          </p:nvSpPr>
          <p:spPr>
            <a:xfrm>
              <a:off x="5199514" y="5379997"/>
              <a:ext cx="2558894" cy="34747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fr-FR" b="1" dirty="0">
                  <a:solidFill>
                    <a:schemeClr val="bg1"/>
                  </a:solidFill>
                </a:rPr>
                <a:t>Programmation</a:t>
              </a:r>
              <a:r>
                <a:rPr lang="fr-FR" sz="1000" b="1" dirty="0">
                  <a:solidFill>
                    <a:srgbClr val="D97706"/>
                  </a:solidFill>
                </a:rPr>
                <a:t> </a:t>
              </a:r>
              <a:r>
                <a:rPr lang="fr-FR" b="1" dirty="0">
                  <a:solidFill>
                    <a:schemeClr val="bg1"/>
                  </a:solidFill>
                </a:rPr>
                <a:t>non</a:t>
              </a:r>
              <a:r>
                <a:rPr lang="fr-FR" sz="1000" b="1" dirty="0">
                  <a:solidFill>
                    <a:srgbClr val="D97706"/>
                  </a:solidFill>
                </a:rPr>
                <a:t> </a:t>
              </a:r>
              <a:r>
                <a:rPr lang="fr-FR" b="1" dirty="0">
                  <a:solidFill>
                    <a:schemeClr val="bg1"/>
                  </a:solidFill>
                </a:rPr>
                <a:t>démarrée</a:t>
              </a:r>
            </a:p>
          </p:txBody>
        </p:sp>
        <p:sp>
          <p:nvSpPr>
            <p:cNvPr id="33" name="Shape 30">
              <a:extLst>
                <a:ext uri="{FF2B5EF4-FFF2-40B4-BE49-F238E27FC236}">
                  <a16:creationId xmlns:a16="http://schemas.microsoft.com/office/drawing/2014/main" id="{66CA661F-9030-4526-BF62-6EF6E478CDC1}"/>
                </a:ext>
              </a:extLst>
            </p:cNvPr>
            <p:cNvSpPr/>
            <p:nvPr/>
          </p:nvSpPr>
          <p:spPr>
            <a:xfrm>
              <a:off x="7970520" y="2042437"/>
              <a:ext cx="2743200" cy="38862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E2E8F0"/>
              </a:solidFill>
              <a:prstDash val="solid"/>
            </a:ln>
            <a:effectLst>
              <a:outerShdw blurRad="101600" dist="25400" dir="8100000" algn="bl" rotWithShape="0">
                <a:srgbClr val="000000">
                  <a:alpha val="10000"/>
                </a:srgbClr>
              </a:outerShdw>
            </a:effec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4" name="Shape 31">
              <a:extLst>
                <a:ext uri="{FF2B5EF4-FFF2-40B4-BE49-F238E27FC236}">
                  <a16:creationId xmlns:a16="http://schemas.microsoft.com/office/drawing/2014/main" id="{49A9974C-71EA-432A-AD2A-881240E24FFC}"/>
                </a:ext>
              </a:extLst>
            </p:cNvPr>
            <p:cNvSpPr/>
            <p:nvPr/>
          </p:nvSpPr>
          <p:spPr>
            <a:xfrm>
              <a:off x="7970520" y="2042437"/>
              <a:ext cx="2743200" cy="164592"/>
            </a:xfrm>
            <a:prstGeom prst="rect">
              <a:avLst/>
            </a:prstGeom>
            <a:solidFill>
              <a:srgbClr val="5B21B6"/>
            </a:solidFill>
            <a:ln w="12700">
              <a:solidFill>
                <a:srgbClr val="5B21B6"/>
              </a:solidFill>
              <a:prstDash val="solid"/>
            </a:ln>
          </p:spPr>
        </p:sp>
        <p:sp>
          <p:nvSpPr>
            <p:cNvPr id="35" name="Text 32">
              <a:extLst>
                <a:ext uri="{FF2B5EF4-FFF2-40B4-BE49-F238E27FC236}">
                  <a16:creationId xmlns:a16="http://schemas.microsoft.com/office/drawing/2014/main" id="{D7A14C66-8452-40D8-8F1C-037AD1F8A6EA}"/>
                </a:ext>
              </a:extLst>
            </p:cNvPr>
            <p:cNvSpPr/>
            <p:nvPr/>
          </p:nvSpPr>
          <p:spPr>
            <a:xfrm>
              <a:off x="8107680" y="2225317"/>
              <a:ext cx="2468880" cy="5943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2000" b="1" dirty="0">
                  <a:solidFill>
                    <a:srgbClr val="5B21B6"/>
                  </a:solidFill>
                </a:rPr>
                <a:t>GAL SUD</a:t>
              </a:r>
              <a:endParaRPr lang="en-US" sz="2000" dirty="0"/>
            </a:p>
            <a:p>
              <a:pPr marL="0" indent="0">
                <a:buNone/>
              </a:pPr>
              <a:r>
                <a:rPr lang="en-US" sz="2000" b="1" dirty="0" err="1">
                  <a:solidFill>
                    <a:srgbClr val="5B21B6"/>
                  </a:solidFill>
                </a:rPr>
                <a:t>Espace</a:t>
              </a:r>
              <a:r>
                <a:rPr lang="en-US" sz="2000" b="1" dirty="0">
                  <a:solidFill>
                    <a:srgbClr val="5B21B6"/>
                  </a:solidFill>
                </a:rPr>
                <a:t> Sud</a:t>
              </a:r>
              <a:endParaRPr lang="en-US" sz="2000" dirty="0"/>
            </a:p>
          </p:txBody>
        </p:sp>
        <p:sp>
          <p:nvSpPr>
            <p:cNvPr id="36" name="Shape 33">
              <a:extLst>
                <a:ext uri="{FF2B5EF4-FFF2-40B4-BE49-F238E27FC236}">
                  <a16:creationId xmlns:a16="http://schemas.microsoft.com/office/drawing/2014/main" id="{68D48306-B91C-4BC5-960E-D8A8C4F8113B}"/>
                </a:ext>
              </a:extLst>
            </p:cNvPr>
            <p:cNvSpPr/>
            <p:nvPr/>
          </p:nvSpPr>
          <p:spPr>
            <a:xfrm>
              <a:off x="8427720" y="2837965"/>
              <a:ext cx="1828800" cy="347472"/>
            </a:xfrm>
            <a:prstGeom prst="roundRect">
              <a:avLst>
                <a:gd name="adj" fmla="val 13158"/>
              </a:avLst>
            </a:prstGeom>
            <a:solidFill>
              <a:srgbClr val="FEF3DC"/>
            </a:solidFill>
            <a:ln w="12700">
              <a:solidFill>
                <a:srgbClr val="F5A623"/>
              </a:solidFill>
              <a:prstDash val="solid"/>
            </a:ln>
          </p:spPr>
        </p:sp>
        <p:sp>
          <p:nvSpPr>
            <p:cNvPr id="37" name="Text 34">
              <a:extLst>
                <a:ext uri="{FF2B5EF4-FFF2-40B4-BE49-F238E27FC236}">
                  <a16:creationId xmlns:a16="http://schemas.microsoft.com/office/drawing/2014/main" id="{AA1EC997-7F1A-44AF-985B-C5E57B1B5777}"/>
                </a:ext>
              </a:extLst>
            </p:cNvPr>
            <p:cNvSpPr/>
            <p:nvPr/>
          </p:nvSpPr>
          <p:spPr>
            <a:xfrm>
              <a:off x="8427720" y="2837965"/>
              <a:ext cx="1828800" cy="34747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2400" b="1" dirty="0">
                  <a:solidFill>
                    <a:srgbClr val="1A3A6B"/>
                  </a:solidFill>
                </a:rPr>
                <a:t>8,3</a:t>
              </a:r>
              <a:r>
                <a:rPr lang="en-US" sz="1500" b="1" dirty="0">
                  <a:solidFill>
                    <a:srgbClr val="1A3A6B"/>
                  </a:solidFill>
                </a:rPr>
                <a:t> </a:t>
              </a:r>
              <a:r>
                <a:rPr lang="en-US" sz="2400" b="1" dirty="0">
                  <a:solidFill>
                    <a:srgbClr val="1A3A6B"/>
                  </a:solidFill>
                </a:rPr>
                <a:t>M€</a:t>
              </a:r>
            </a:p>
          </p:txBody>
        </p:sp>
        <p:sp>
          <p:nvSpPr>
            <p:cNvPr id="38" name="Shape 35">
              <a:extLst>
                <a:ext uri="{FF2B5EF4-FFF2-40B4-BE49-F238E27FC236}">
                  <a16:creationId xmlns:a16="http://schemas.microsoft.com/office/drawing/2014/main" id="{319814A0-107B-4E77-8BA4-FC459607333A}"/>
                </a:ext>
              </a:extLst>
            </p:cNvPr>
            <p:cNvSpPr/>
            <p:nvPr/>
          </p:nvSpPr>
          <p:spPr>
            <a:xfrm>
              <a:off x="8135112" y="3368317"/>
              <a:ext cx="109728" cy="109728"/>
            </a:xfrm>
            <a:prstGeom prst="ellipse">
              <a:avLst/>
            </a:prstGeom>
            <a:solidFill>
              <a:srgbClr val="1A7A4A"/>
            </a:solidFill>
            <a:ln w="12700">
              <a:solidFill>
                <a:srgbClr val="1A7A4A"/>
              </a:solidFill>
              <a:prstDash val="solid"/>
            </a:ln>
          </p:spPr>
        </p:sp>
        <p:sp>
          <p:nvSpPr>
            <p:cNvPr id="39" name="Text 36">
              <a:extLst>
                <a:ext uri="{FF2B5EF4-FFF2-40B4-BE49-F238E27FC236}">
                  <a16:creationId xmlns:a16="http://schemas.microsoft.com/office/drawing/2014/main" id="{DEE85D73-A625-4C2A-892D-C15F6517126F}"/>
                </a:ext>
              </a:extLst>
            </p:cNvPr>
            <p:cNvSpPr/>
            <p:nvPr/>
          </p:nvSpPr>
          <p:spPr>
            <a:xfrm>
              <a:off x="8317992" y="3313453"/>
              <a:ext cx="2286000" cy="29260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2000" dirty="0">
                  <a:solidFill>
                    <a:srgbClr val="374151"/>
                  </a:solidFill>
                </a:rPr>
                <a:t>Conventions signées</a:t>
              </a:r>
              <a:endParaRPr lang="en-US" sz="2000" dirty="0"/>
            </a:p>
          </p:txBody>
        </p:sp>
        <p:sp>
          <p:nvSpPr>
            <p:cNvPr id="40" name="Shape 37">
              <a:extLst>
                <a:ext uri="{FF2B5EF4-FFF2-40B4-BE49-F238E27FC236}">
                  <a16:creationId xmlns:a16="http://schemas.microsoft.com/office/drawing/2014/main" id="{13AEEF70-1F05-483A-BC89-8492897EEEDF}"/>
                </a:ext>
              </a:extLst>
            </p:cNvPr>
            <p:cNvSpPr/>
            <p:nvPr/>
          </p:nvSpPr>
          <p:spPr>
            <a:xfrm>
              <a:off x="8135112" y="3843805"/>
              <a:ext cx="109728" cy="109728"/>
            </a:xfrm>
            <a:prstGeom prst="ellipse">
              <a:avLst/>
            </a:prstGeom>
            <a:solidFill>
              <a:srgbClr val="1C5EA8"/>
            </a:solidFill>
            <a:ln w="12700">
              <a:solidFill>
                <a:srgbClr val="1C5EA8"/>
              </a:solidFill>
              <a:prstDash val="solid"/>
            </a:ln>
          </p:spPr>
        </p:sp>
        <p:sp>
          <p:nvSpPr>
            <p:cNvPr id="41" name="Text 38">
              <a:extLst>
                <a:ext uri="{FF2B5EF4-FFF2-40B4-BE49-F238E27FC236}">
                  <a16:creationId xmlns:a16="http://schemas.microsoft.com/office/drawing/2014/main" id="{C9B38429-F1FC-45A0-88F4-1E2EB73620C8}"/>
                </a:ext>
              </a:extLst>
            </p:cNvPr>
            <p:cNvSpPr/>
            <p:nvPr/>
          </p:nvSpPr>
          <p:spPr>
            <a:xfrm>
              <a:off x="8317992" y="3788941"/>
              <a:ext cx="2286000" cy="29260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2000" dirty="0">
                  <a:solidFill>
                    <a:srgbClr val="374151"/>
                  </a:solidFill>
                </a:rPr>
                <a:t>Président nommé</a:t>
              </a:r>
              <a:endParaRPr lang="en-US" sz="2000" dirty="0"/>
            </a:p>
          </p:txBody>
        </p:sp>
        <p:sp>
          <p:nvSpPr>
            <p:cNvPr id="42" name="Shape 39">
              <a:extLst>
                <a:ext uri="{FF2B5EF4-FFF2-40B4-BE49-F238E27FC236}">
                  <a16:creationId xmlns:a16="http://schemas.microsoft.com/office/drawing/2014/main" id="{B3B94B24-790A-4379-A5A3-A0358FE93068}"/>
                </a:ext>
              </a:extLst>
            </p:cNvPr>
            <p:cNvSpPr/>
            <p:nvPr/>
          </p:nvSpPr>
          <p:spPr>
            <a:xfrm>
              <a:off x="8135112" y="4319293"/>
              <a:ext cx="109728" cy="109728"/>
            </a:xfrm>
            <a:prstGeom prst="ellipse">
              <a:avLst/>
            </a:prstGeom>
            <a:solidFill>
              <a:srgbClr val="D97706"/>
            </a:solidFill>
            <a:ln w="12700">
              <a:solidFill>
                <a:srgbClr val="D97706"/>
              </a:solidFill>
              <a:prstDash val="solid"/>
            </a:ln>
          </p:spPr>
        </p:sp>
        <p:sp>
          <p:nvSpPr>
            <p:cNvPr id="43" name="Text 40">
              <a:extLst>
                <a:ext uri="{FF2B5EF4-FFF2-40B4-BE49-F238E27FC236}">
                  <a16:creationId xmlns:a16="http://schemas.microsoft.com/office/drawing/2014/main" id="{035C492B-452E-41F3-8458-A973E6704818}"/>
                </a:ext>
              </a:extLst>
            </p:cNvPr>
            <p:cNvSpPr/>
            <p:nvPr/>
          </p:nvSpPr>
          <p:spPr>
            <a:xfrm>
              <a:off x="8317992" y="4264429"/>
              <a:ext cx="2286000" cy="29260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2000" dirty="0">
                  <a:solidFill>
                    <a:srgbClr val="374151"/>
                  </a:solidFill>
                </a:rPr>
                <a:t>Installation 25 juin 2026</a:t>
              </a:r>
              <a:endParaRPr lang="en-US" sz="2000" dirty="0"/>
            </a:p>
          </p:txBody>
        </p:sp>
        <p:sp>
          <p:nvSpPr>
            <p:cNvPr id="46" name="Text 43">
              <a:extLst>
                <a:ext uri="{FF2B5EF4-FFF2-40B4-BE49-F238E27FC236}">
                  <a16:creationId xmlns:a16="http://schemas.microsoft.com/office/drawing/2014/main" id="{E9C609D8-BF66-478F-8C03-64996478BBE8}"/>
                </a:ext>
              </a:extLst>
            </p:cNvPr>
            <p:cNvSpPr/>
            <p:nvPr/>
          </p:nvSpPr>
          <p:spPr>
            <a:xfrm>
              <a:off x="2255520" y="6001789"/>
              <a:ext cx="8412480" cy="228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2400" i="1" dirty="0">
                  <a:solidFill>
                    <a:srgbClr val="64748B"/>
                  </a:solidFill>
                </a:rPr>
                <a:t>Enveloppe totale : 34,9 M€  |  4 fonds mobilisés : FEDER · FSE+ · FEADER · FEAMPA</a:t>
              </a:r>
              <a:endParaRPr lang="en-US" sz="2400" dirty="0"/>
            </a:p>
          </p:txBody>
        </p:sp>
      </p:grpSp>
      <p:sp>
        <p:nvSpPr>
          <p:cNvPr id="49" name="Text 25">
            <a:extLst>
              <a:ext uri="{FF2B5EF4-FFF2-40B4-BE49-F238E27FC236}">
                <a16:creationId xmlns:a16="http://schemas.microsoft.com/office/drawing/2014/main" id="{FB0A1EB3-5304-4A68-B2B1-896993650940}"/>
              </a:ext>
            </a:extLst>
          </p:cNvPr>
          <p:cNvSpPr/>
          <p:nvPr/>
        </p:nvSpPr>
        <p:spPr>
          <a:xfrm>
            <a:off x="1896381" y="5178948"/>
            <a:ext cx="2768079" cy="3618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fr-FR" sz="2000" dirty="0">
                <a:solidFill>
                  <a:srgbClr val="374151"/>
                </a:solidFill>
              </a:rPr>
              <a:t>FEDER/FSE+/FEAMPA/FEADER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57944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>
            <a:extLst>
              <a:ext uri="{FF2B5EF4-FFF2-40B4-BE49-F238E27FC236}">
                <a16:creationId xmlns:a16="http://schemas.microsoft.com/office/drawing/2014/main" id="{74BB8CFB-1E7E-4831-B13B-5521F2248E37}"/>
              </a:ext>
            </a:extLst>
          </p:cNvPr>
          <p:cNvSpPr/>
          <p:nvPr/>
        </p:nvSpPr>
        <p:spPr>
          <a:xfrm>
            <a:off x="1625969" y="308662"/>
            <a:ext cx="9674352" cy="731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ETAPES FRANCHIES</a:t>
            </a:r>
          </a:p>
        </p:txBody>
      </p:sp>
      <p:sp>
        <p:nvSpPr>
          <p:cNvPr id="5" name="Shape 4">
            <a:extLst>
              <a:ext uri="{FF2B5EF4-FFF2-40B4-BE49-F238E27FC236}">
                <a16:creationId xmlns:a16="http://schemas.microsoft.com/office/drawing/2014/main" id="{77B3A3EF-161D-4C6C-9A52-89869D0C5E73}"/>
              </a:ext>
            </a:extLst>
          </p:cNvPr>
          <p:cNvSpPr/>
          <p:nvPr/>
        </p:nvSpPr>
        <p:spPr>
          <a:xfrm>
            <a:off x="1479665" y="1463040"/>
            <a:ext cx="4884789" cy="144103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254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6" name="Shape 5">
            <a:extLst>
              <a:ext uri="{FF2B5EF4-FFF2-40B4-BE49-F238E27FC236}">
                <a16:creationId xmlns:a16="http://schemas.microsoft.com/office/drawing/2014/main" id="{52018CED-A570-48C9-ADAC-B9CE413A728B}"/>
              </a:ext>
            </a:extLst>
          </p:cNvPr>
          <p:cNvSpPr/>
          <p:nvPr/>
        </p:nvSpPr>
        <p:spPr>
          <a:xfrm>
            <a:off x="1479665" y="1463040"/>
            <a:ext cx="128830" cy="1441035"/>
          </a:xfrm>
          <a:prstGeom prst="rect">
            <a:avLst/>
          </a:prstGeom>
          <a:solidFill>
            <a:srgbClr val="1A7A4A"/>
          </a:solidFill>
          <a:ln w="12700">
            <a:solidFill>
              <a:srgbClr val="1A7A4A"/>
            </a:solidFill>
            <a:prstDash val="solid"/>
          </a:ln>
        </p:spPr>
      </p:sp>
      <p:sp>
        <p:nvSpPr>
          <p:cNvPr id="7" name="Text 6">
            <a:extLst>
              <a:ext uri="{FF2B5EF4-FFF2-40B4-BE49-F238E27FC236}">
                <a16:creationId xmlns:a16="http://schemas.microsoft.com/office/drawing/2014/main" id="{F65561B6-CA3B-4571-86C3-DE6B7CBD553A}"/>
              </a:ext>
            </a:extLst>
          </p:cNvPr>
          <p:cNvSpPr/>
          <p:nvPr/>
        </p:nvSpPr>
        <p:spPr>
          <a:xfrm>
            <a:off x="1623031" y="1555266"/>
            <a:ext cx="407960" cy="4034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fr-FR" sz="2400" b="1" dirty="0">
                <a:solidFill>
                  <a:srgbClr val="1A7A4A"/>
                </a:solidFill>
              </a:rPr>
              <a:t>✔</a:t>
            </a:r>
            <a:endParaRPr lang="fr-FR" sz="2400" dirty="0"/>
          </a:p>
        </p:txBody>
      </p:sp>
      <p:sp>
        <p:nvSpPr>
          <p:cNvPr id="8" name="Text 7">
            <a:extLst>
              <a:ext uri="{FF2B5EF4-FFF2-40B4-BE49-F238E27FC236}">
                <a16:creationId xmlns:a16="http://schemas.microsoft.com/office/drawing/2014/main" id="{2713DD33-3FC1-4473-945A-DAF323928603}"/>
              </a:ext>
            </a:extLst>
          </p:cNvPr>
          <p:cNvSpPr/>
          <p:nvPr/>
        </p:nvSpPr>
        <p:spPr>
          <a:xfrm>
            <a:off x="2145285" y="1555266"/>
            <a:ext cx="4036660" cy="4034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fr-FR" sz="2000" b="1" dirty="0">
                <a:solidFill>
                  <a:srgbClr val="1A3A6B"/>
                </a:solidFill>
              </a:rPr>
              <a:t>Conventions </a:t>
            </a:r>
            <a:r>
              <a:rPr lang="fr-FR" sz="2000" b="1" dirty="0" err="1">
                <a:solidFill>
                  <a:srgbClr val="1A3A6B"/>
                </a:solidFill>
              </a:rPr>
              <a:t>plurifonds</a:t>
            </a:r>
            <a:r>
              <a:rPr lang="fr-FR" sz="2000" b="1" dirty="0">
                <a:solidFill>
                  <a:srgbClr val="1A3A6B"/>
                </a:solidFill>
              </a:rPr>
              <a:t> signées</a:t>
            </a:r>
            <a:endParaRPr lang="fr-FR" sz="2000" dirty="0"/>
          </a:p>
        </p:txBody>
      </p:sp>
      <p:sp>
        <p:nvSpPr>
          <p:cNvPr id="9" name="Text 8">
            <a:extLst>
              <a:ext uri="{FF2B5EF4-FFF2-40B4-BE49-F238E27FC236}">
                <a16:creationId xmlns:a16="http://schemas.microsoft.com/office/drawing/2014/main" id="{82E971DC-037D-49FE-A08B-C94A6574041B}"/>
              </a:ext>
            </a:extLst>
          </p:cNvPr>
          <p:cNvSpPr/>
          <p:nvPr/>
        </p:nvSpPr>
        <p:spPr>
          <a:xfrm>
            <a:off x="1672909" y="2016398"/>
            <a:ext cx="4509036" cy="7493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fr-FR" sz="2000" dirty="0">
                <a:solidFill>
                  <a:srgbClr val="374151"/>
                </a:solidFill>
              </a:rPr>
              <a:t>FEDER, FSE+, FEAMPA : janvier 2026</a:t>
            </a:r>
            <a:endParaRPr lang="fr-FR" sz="2000" dirty="0"/>
          </a:p>
          <a:p>
            <a:pPr marL="0" indent="0">
              <a:buNone/>
            </a:pPr>
            <a:r>
              <a:rPr lang="fr-FR" sz="2000" dirty="0">
                <a:solidFill>
                  <a:srgbClr val="374151"/>
                </a:solidFill>
              </a:rPr>
              <a:t>FEADER/LEADER :juin 2026</a:t>
            </a:r>
            <a:endParaRPr lang="fr-FR" sz="2000" dirty="0"/>
          </a:p>
        </p:txBody>
      </p:sp>
      <p:sp>
        <p:nvSpPr>
          <p:cNvPr id="10" name="Shape 9">
            <a:extLst>
              <a:ext uri="{FF2B5EF4-FFF2-40B4-BE49-F238E27FC236}">
                <a16:creationId xmlns:a16="http://schemas.microsoft.com/office/drawing/2014/main" id="{CA949E26-46F8-4975-A1DC-91B69C009DE2}"/>
              </a:ext>
            </a:extLst>
          </p:cNvPr>
          <p:cNvSpPr/>
          <p:nvPr/>
        </p:nvSpPr>
        <p:spPr>
          <a:xfrm>
            <a:off x="6686527" y="1463040"/>
            <a:ext cx="4884789" cy="144103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254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11" name="Shape 10">
            <a:extLst>
              <a:ext uri="{FF2B5EF4-FFF2-40B4-BE49-F238E27FC236}">
                <a16:creationId xmlns:a16="http://schemas.microsoft.com/office/drawing/2014/main" id="{91A91AA0-A48D-45A0-8EAE-0F2F99CB7227}"/>
              </a:ext>
            </a:extLst>
          </p:cNvPr>
          <p:cNvSpPr/>
          <p:nvPr/>
        </p:nvSpPr>
        <p:spPr>
          <a:xfrm>
            <a:off x="6686527" y="1463040"/>
            <a:ext cx="128830" cy="1441035"/>
          </a:xfrm>
          <a:prstGeom prst="rect">
            <a:avLst/>
          </a:prstGeom>
          <a:solidFill>
            <a:srgbClr val="1A7A4A"/>
          </a:solidFill>
          <a:ln w="12700">
            <a:solidFill>
              <a:srgbClr val="1A7A4A"/>
            </a:solidFill>
            <a:prstDash val="solid"/>
          </a:ln>
        </p:spPr>
      </p:sp>
      <p:sp>
        <p:nvSpPr>
          <p:cNvPr id="12" name="Text 11">
            <a:extLst>
              <a:ext uri="{FF2B5EF4-FFF2-40B4-BE49-F238E27FC236}">
                <a16:creationId xmlns:a16="http://schemas.microsoft.com/office/drawing/2014/main" id="{5CFC23F8-DA92-4ACD-8719-6D0D6AFD2BB8}"/>
              </a:ext>
            </a:extLst>
          </p:cNvPr>
          <p:cNvSpPr/>
          <p:nvPr/>
        </p:nvSpPr>
        <p:spPr>
          <a:xfrm>
            <a:off x="6829893" y="1555266"/>
            <a:ext cx="472375" cy="4611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fr-FR" sz="2400" b="1" dirty="0">
                <a:solidFill>
                  <a:srgbClr val="1A7A4A"/>
                </a:solidFill>
              </a:rPr>
              <a:t>✔</a:t>
            </a:r>
            <a:endParaRPr lang="fr-FR" sz="2400" dirty="0"/>
          </a:p>
        </p:txBody>
      </p:sp>
      <p:sp>
        <p:nvSpPr>
          <p:cNvPr id="13" name="Text 12">
            <a:extLst>
              <a:ext uri="{FF2B5EF4-FFF2-40B4-BE49-F238E27FC236}">
                <a16:creationId xmlns:a16="http://schemas.microsoft.com/office/drawing/2014/main" id="{95B0DE32-A966-43E7-A649-0C6E6AD5428F}"/>
              </a:ext>
            </a:extLst>
          </p:cNvPr>
          <p:cNvSpPr/>
          <p:nvPr/>
        </p:nvSpPr>
        <p:spPr>
          <a:xfrm>
            <a:off x="7352147" y="1555266"/>
            <a:ext cx="4036660" cy="4034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fr-FR" sz="1200" b="1">
                <a:solidFill>
                  <a:srgbClr val="1A3A6B"/>
                </a:solidFill>
              </a:rPr>
              <a:t>Stratégies territoriales finalisées</a:t>
            </a:r>
            <a:endParaRPr lang="fr-FR" sz="1200"/>
          </a:p>
        </p:txBody>
      </p:sp>
      <p:sp>
        <p:nvSpPr>
          <p:cNvPr id="14" name="Text 13">
            <a:extLst>
              <a:ext uri="{FF2B5EF4-FFF2-40B4-BE49-F238E27FC236}">
                <a16:creationId xmlns:a16="http://schemas.microsoft.com/office/drawing/2014/main" id="{D669321C-F447-44A2-BB79-6BDCCB7974A6}"/>
              </a:ext>
            </a:extLst>
          </p:cNvPr>
          <p:cNvSpPr/>
          <p:nvPr/>
        </p:nvSpPr>
        <p:spPr>
          <a:xfrm>
            <a:off x="6879772" y="2016398"/>
            <a:ext cx="4509036" cy="7493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fr-FR" sz="2000" dirty="0">
                <a:solidFill>
                  <a:srgbClr val="374151"/>
                </a:solidFill>
              </a:rPr>
              <a:t>Chaque GAL dispose d'axes et de fiches-action validés, adaptés à ses spécificités</a:t>
            </a:r>
            <a:endParaRPr lang="fr-FR" sz="2000" dirty="0"/>
          </a:p>
        </p:txBody>
      </p:sp>
      <p:sp>
        <p:nvSpPr>
          <p:cNvPr id="15" name="Shape 14">
            <a:extLst>
              <a:ext uri="{FF2B5EF4-FFF2-40B4-BE49-F238E27FC236}">
                <a16:creationId xmlns:a16="http://schemas.microsoft.com/office/drawing/2014/main" id="{732175B1-AB91-48AF-8E28-90346B37614C}"/>
              </a:ext>
            </a:extLst>
          </p:cNvPr>
          <p:cNvSpPr/>
          <p:nvPr/>
        </p:nvSpPr>
        <p:spPr>
          <a:xfrm>
            <a:off x="1479665" y="3192282"/>
            <a:ext cx="4884789" cy="144103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254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16" name="Shape 15">
            <a:extLst>
              <a:ext uri="{FF2B5EF4-FFF2-40B4-BE49-F238E27FC236}">
                <a16:creationId xmlns:a16="http://schemas.microsoft.com/office/drawing/2014/main" id="{19019719-07F2-4F99-9BC6-480A3C85A6DD}"/>
              </a:ext>
            </a:extLst>
          </p:cNvPr>
          <p:cNvSpPr/>
          <p:nvPr/>
        </p:nvSpPr>
        <p:spPr>
          <a:xfrm>
            <a:off x="1479665" y="3192282"/>
            <a:ext cx="128830" cy="720000"/>
          </a:xfrm>
          <a:prstGeom prst="rect">
            <a:avLst/>
          </a:prstGeom>
          <a:solidFill>
            <a:srgbClr val="1A7A4A"/>
          </a:solidFill>
          <a:ln w="12700">
            <a:solidFill>
              <a:srgbClr val="1A7A4A"/>
            </a:solidFill>
            <a:prstDash val="solid"/>
          </a:ln>
        </p:spPr>
      </p:sp>
      <p:sp>
        <p:nvSpPr>
          <p:cNvPr id="17" name="Text 17">
            <a:extLst>
              <a:ext uri="{FF2B5EF4-FFF2-40B4-BE49-F238E27FC236}">
                <a16:creationId xmlns:a16="http://schemas.microsoft.com/office/drawing/2014/main" id="{1D9238BF-40BD-443C-BA3A-258C7E96C932}"/>
              </a:ext>
            </a:extLst>
          </p:cNvPr>
          <p:cNvSpPr/>
          <p:nvPr/>
        </p:nvSpPr>
        <p:spPr>
          <a:xfrm>
            <a:off x="2145285" y="3284509"/>
            <a:ext cx="4036660" cy="4034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fr-FR" sz="2000" b="1" dirty="0">
                <a:solidFill>
                  <a:srgbClr val="1A3A6B"/>
                </a:solidFill>
              </a:rPr>
              <a:t>Désignation des Présidents des GAL </a:t>
            </a:r>
            <a:endParaRPr lang="fr-FR" sz="2000" dirty="0"/>
          </a:p>
        </p:txBody>
      </p:sp>
      <p:sp>
        <p:nvSpPr>
          <p:cNvPr id="18" name="Text 18">
            <a:extLst>
              <a:ext uri="{FF2B5EF4-FFF2-40B4-BE49-F238E27FC236}">
                <a16:creationId xmlns:a16="http://schemas.microsoft.com/office/drawing/2014/main" id="{C7C8FE66-C2B0-4B68-BB9D-4C93237317D9}"/>
              </a:ext>
            </a:extLst>
          </p:cNvPr>
          <p:cNvSpPr/>
          <p:nvPr/>
        </p:nvSpPr>
        <p:spPr>
          <a:xfrm>
            <a:off x="1672908" y="3670823"/>
            <a:ext cx="4691545" cy="4034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fr-FR" sz="1600" dirty="0">
                <a:solidFill>
                  <a:srgbClr val="374151"/>
                </a:solidFill>
              </a:rPr>
              <a:t>Nominations par arrêté pour CACEM et ESPACE SUD (mai-juin 2026)</a:t>
            </a:r>
            <a:endParaRPr lang="fr-FR" sz="1600" dirty="0"/>
          </a:p>
        </p:txBody>
      </p:sp>
      <p:sp>
        <p:nvSpPr>
          <p:cNvPr id="19" name="Shape 19">
            <a:extLst>
              <a:ext uri="{FF2B5EF4-FFF2-40B4-BE49-F238E27FC236}">
                <a16:creationId xmlns:a16="http://schemas.microsoft.com/office/drawing/2014/main" id="{E4D63236-5BC6-4FC4-BDA7-521DCBE9BA39}"/>
              </a:ext>
            </a:extLst>
          </p:cNvPr>
          <p:cNvSpPr/>
          <p:nvPr/>
        </p:nvSpPr>
        <p:spPr>
          <a:xfrm>
            <a:off x="6686527" y="3192282"/>
            <a:ext cx="4884789" cy="144103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254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20" name="Shape 20">
            <a:extLst>
              <a:ext uri="{FF2B5EF4-FFF2-40B4-BE49-F238E27FC236}">
                <a16:creationId xmlns:a16="http://schemas.microsoft.com/office/drawing/2014/main" id="{6796B98C-4055-465E-A1F7-506C4972FCCE}"/>
              </a:ext>
            </a:extLst>
          </p:cNvPr>
          <p:cNvSpPr/>
          <p:nvPr/>
        </p:nvSpPr>
        <p:spPr>
          <a:xfrm>
            <a:off x="6686527" y="3192282"/>
            <a:ext cx="128830" cy="1441035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prstDash val="solid"/>
          </a:ln>
        </p:spPr>
      </p:sp>
      <p:sp>
        <p:nvSpPr>
          <p:cNvPr id="21" name="Text 22">
            <a:extLst>
              <a:ext uri="{FF2B5EF4-FFF2-40B4-BE49-F238E27FC236}">
                <a16:creationId xmlns:a16="http://schemas.microsoft.com/office/drawing/2014/main" id="{FF00B01C-35A9-4C06-A380-8018FF53404B}"/>
              </a:ext>
            </a:extLst>
          </p:cNvPr>
          <p:cNvSpPr/>
          <p:nvPr/>
        </p:nvSpPr>
        <p:spPr>
          <a:xfrm>
            <a:off x="7352147" y="3284509"/>
            <a:ext cx="4036660" cy="4034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fr-FR" sz="2000" b="1" dirty="0">
                <a:solidFill>
                  <a:srgbClr val="1A3A6B"/>
                </a:solidFill>
              </a:rPr>
              <a:t>Comités de sélection à constituer</a:t>
            </a:r>
            <a:endParaRPr lang="fr-FR" sz="2000" dirty="0"/>
          </a:p>
        </p:txBody>
      </p:sp>
      <p:sp>
        <p:nvSpPr>
          <p:cNvPr id="22" name="Text 23">
            <a:extLst>
              <a:ext uri="{FF2B5EF4-FFF2-40B4-BE49-F238E27FC236}">
                <a16:creationId xmlns:a16="http://schemas.microsoft.com/office/drawing/2014/main" id="{A4215C7E-E061-43F3-9E00-0E02455C3206}"/>
              </a:ext>
            </a:extLst>
          </p:cNvPr>
          <p:cNvSpPr/>
          <p:nvPr/>
        </p:nvSpPr>
        <p:spPr>
          <a:xfrm>
            <a:off x="6879772" y="3745640"/>
            <a:ext cx="4509036" cy="7493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fr-FR" sz="2000" dirty="0">
                <a:solidFill>
                  <a:srgbClr val="374151"/>
                </a:solidFill>
              </a:rPr>
              <a:t>Collèges publics et privés formés</a:t>
            </a:r>
            <a:endParaRPr lang="fr-FR" sz="2000" dirty="0"/>
          </a:p>
          <a:p>
            <a:pPr marL="0" indent="0">
              <a:buNone/>
            </a:pPr>
            <a:r>
              <a:rPr lang="fr-FR" sz="2000" dirty="0">
                <a:solidFill>
                  <a:srgbClr val="374151"/>
                </a:solidFill>
              </a:rPr>
              <a:t>pour les 3 GAL</a:t>
            </a:r>
            <a:endParaRPr lang="fr-FR" sz="2000" dirty="0"/>
          </a:p>
        </p:txBody>
      </p:sp>
      <p:sp>
        <p:nvSpPr>
          <p:cNvPr id="23" name="Shape 24">
            <a:extLst>
              <a:ext uri="{FF2B5EF4-FFF2-40B4-BE49-F238E27FC236}">
                <a16:creationId xmlns:a16="http://schemas.microsoft.com/office/drawing/2014/main" id="{2E9D1480-977F-4599-896E-C293FF9029F5}"/>
              </a:ext>
            </a:extLst>
          </p:cNvPr>
          <p:cNvSpPr/>
          <p:nvPr/>
        </p:nvSpPr>
        <p:spPr>
          <a:xfrm>
            <a:off x="1479665" y="4921525"/>
            <a:ext cx="4884789" cy="144103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254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24" name="Shape 25">
            <a:extLst>
              <a:ext uri="{FF2B5EF4-FFF2-40B4-BE49-F238E27FC236}">
                <a16:creationId xmlns:a16="http://schemas.microsoft.com/office/drawing/2014/main" id="{4C9B2CB9-710B-4119-9688-93D37A755DF6}"/>
              </a:ext>
            </a:extLst>
          </p:cNvPr>
          <p:cNvSpPr/>
          <p:nvPr/>
        </p:nvSpPr>
        <p:spPr>
          <a:xfrm>
            <a:off x="1479665" y="4921525"/>
            <a:ext cx="128830" cy="1441035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prstDash val="solid"/>
          </a:ln>
        </p:spPr>
      </p:sp>
      <p:sp>
        <p:nvSpPr>
          <p:cNvPr id="25" name="Text 27">
            <a:extLst>
              <a:ext uri="{FF2B5EF4-FFF2-40B4-BE49-F238E27FC236}">
                <a16:creationId xmlns:a16="http://schemas.microsoft.com/office/drawing/2014/main" id="{156AEE3D-920F-4105-8A9D-3AFD3788C8C5}"/>
              </a:ext>
            </a:extLst>
          </p:cNvPr>
          <p:cNvSpPr/>
          <p:nvPr/>
        </p:nvSpPr>
        <p:spPr>
          <a:xfrm>
            <a:off x="2145285" y="5013751"/>
            <a:ext cx="4036660" cy="4034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fr-FR" sz="2000" b="1" dirty="0">
                <a:solidFill>
                  <a:srgbClr val="1A3A6B"/>
                </a:solidFill>
              </a:rPr>
              <a:t>Organisation interne CTM renforcée</a:t>
            </a:r>
            <a:endParaRPr lang="fr-FR" sz="2000" dirty="0"/>
          </a:p>
        </p:txBody>
      </p:sp>
      <p:sp>
        <p:nvSpPr>
          <p:cNvPr id="26" name="Text 28">
            <a:extLst>
              <a:ext uri="{FF2B5EF4-FFF2-40B4-BE49-F238E27FC236}">
                <a16:creationId xmlns:a16="http://schemas.microsoft.com/office/drawing/2014/main" id="{EB7D1698-ED1D-4A56-BE32-2B41394B9529}"/>
              </a:ext>
            </a:extLst>
          </p:cNvPr>
          <p:cNvSpPr/>
          <p:nvPr/>
        </p:nvSpPr>
        <p:spPr>
          <a:xfrm>
            <a:off x="1672909" y="5474882"/>
            <a:ext cx="4509036" cy="7493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fr-FR" sz="2000">
                <a:solidFill>
                  <a:srgbClr val="374151"/>
                </a:solidFill>
              </a:rPr>
              <a:t>Approche transversale DGA COFIN</a:t>
            </a:r>
            <a:endParaRPr lang="fr-FR" sz="2000"/>
          </a:p>
          <a:p>
            <a:pPr marL="0" indent="0">
              <a:buNone/>
            </a:pPr>
            <a:r>
              <a:rPr lang="fr-FR" sz="2000">
                <a:solidFill>
                  <a:srgbClr val="374151"/>
                </a:solidFill>
              </a:rPr>
              <a:t>pour instruction, programmation, contrôle</a:t>
            </a:r>
            <a:endParaRPr lang="fr-FR" sz="2000"/>
          </a:p>
        </p:txBody>
      </p:sp>
      <p:sp>
        <p:nvSpPr>
          <p:cNvPr id="27" name="Shape 29">
            <a:extLst>
              <a:ext uri="{FF2B5EF4-FFF2-40B4-BE49-F238E27FC236}">
                <a16:creationId xmlns:a16="http://schemas.microsoft.com/office/drawing/2014/main" id="{5383D5E7-6D6A-4011-B8A1-947D2174BAEA}"/>
              </a:ext>
            </a:extLst>
          </p:cNvPr>
          <p:cNvSpPr/>
          <p:nvPr/>
        </p:nvSpPr>
        <p:spPr>
          <a:xfrm>
            <a:off x="6686527" y="4921525"/>
            <a:ext cx="4884789" cy="1441035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254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28" name="Shape 30">
            <a:extLst>
              <a:ext uri="{FF2B5EF4-FFF2-40B4-BE49-F238E27FC236}">
                <a16:creationId xmlns:a16="http://schemas.microsoft.com/office/drawing/2014/main" id="{AD91F176-C9D1-426B-B6D6-D5BFD21DA5CA}"/>
              </a:ext>
            </a:extLst>
          </p:cNvPr>
          <p:cNvSpPr/>
          <p:nvPr/>
        </p:nvSpPr>
        <p:spPr>
          <a:xfrm>
            <a:off x="6686527" y="4921525"/>
            <a:ext cx="128830" cy="1441035"/>
          </a:xfrm>
          <a:prstGeom prst="rect">
            <a:avLst/>
          </a:prstGeom>
          <a:solidFill>
            <a:srgbClr val="D97706"/>
          </a:solidFill>
          <a:ln w="12700">
            <a:solidFill>
              <a:srgbClr val="D97706"/>
            </a:solidFill>
            <a:prstDash val="solid"/>
          </a:ln>
        </p:spPr>
      </p:sp>
      <p:sp>
        <p:nvSpPr>
          <p:cNvPr id="29" name="Text 31">
            <a:extLst>
              <a:ext uri="{FF2B5EF4-FFF2-40B4-BE49-F238E27FC236}">
                <a16:creationId xmlns:a16="http://schemas.microsoft.com/office/drawing/2014/main" id="{8E7056AC-4EF9-4E82-B9A0-B3DB1295E5D3}"/>
              </a:ext>
            </a:extLst>
          </p:cNvPr>
          <p:cNvSpPr/>
          <p:nvPr/>
        </p:nvSpPr>
        <p:spPr>
          <a:xfrm>
            <a:off x="6829894" y="5013751"/>
            <a:ext cx="407960" cy="4034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fr-FR" sz="2400" b="1" dirty="0">
                <a:solidFill>
                  <a:srgbClr val="D97706"/>
                </a:solidFill>
              </a:rPr>
              <a:t>⏳</a:t>
            </a:r>
            <a:endParaRPr lang="fr-FR" sz="2400" dirty="0"/>
          </a:p>
        </p:txBody>
      </p:sp>
      <p:sp>
        <p:nvSpPr>
          <p:cNvPr id="30" name="Text 32">
            <a:extLst>
              <a:ext uri="{FF2B5EF4-FFF2-40B4-BE49-F238E27FC236}">
                <a16:creationId xmlns:a16="http://schemas.microsoft.com/office/drawing/2014/main" id="{F7B089DB-8A5B-4835-B9BF-24FA08D7464C}"/>
              </a:ext>
            </a:extLst>
          </p:cNvPr>
          <p:cNvSpPr/>
          <p:nvPr/>
        </p:nvSpPr>
        <p:spPr>
          <a:xfrm>
            <a:off x="7352147" y="5013751"/>
            <a:ext cx="4036660" cy="4034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fr-FR" sz="2000" b="1" dirty="0">
                <a:solidFill>
                  <a:srgbClr val="1A3A6B"/>
                </a:solidFill>
              </a:rPr>
              <a:t>Ouverture des plateformes de dépôt</a:t>
            </a:r>
            <a:endParaRPr lang="fr-FR" sz="2000" dirty="0"/>
          </a:p>
        </p:txBody>
      </p:sp>
      <p:sp>
        <p:nvSpPr>
          <p:cNvPr id="31" name="Text 33">
            <a:extLst>
              <a:ext uri="{FF2B5EF4-FFF2-40B4-BE49-F238E27FC236}">
                <a16:creationId xmlns:a16="http://schemas.microsoft.com/office/drawing/2014/main" id="{366D0D4C-3A6D-4E15-8C04-6047DE3F593B}"/>
              </a:ext>
            </a:extLst>
          </p:cNvPr>
          <p:cNvSpPr/>
          <p:nvPr/>
        </p:nvSpPr>
        <p:spPr>
          <a:xfrm>
            <a:off x="6879772" y="5474882"/>
            <a:ext cx="4509036" cy="7493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fr-FR" sz="2000">
                <a:solidFill>
                  <a:srgbClr val="374151"/>
                </a:solidFill>
              </a:rPr>
              <a:t>SYNERGIE : juin–juil. 2026</a:t>
            </a:r>
            <a:endParaRPr lang="fr-FR" sz="2000"/>
          </a:p>
          <a:p>
            <a:pPr marL="0" indent="0">
              <a:buNone/>
            </a:pPr>
            <a:r>
              <a:rPr lang="fr-FR" sz="2000">
                <a:solidFill>
                  <a:srgbClr val="374151"/>
                </a:solidFill>
              </a:rPr>
              <a:t>EUROPAC (LEADER) : juil. 2026</a:t>
            </a:r>
            <a:endParaRPr lang="fr-FR" sz="2000"/>
          </a:p>
        </p:txBody>
      </p:sp>
      <p:sp>
        <p:nvSpPr>
          <p:cNvPr id="32" name="Text 31">
            <a:extLst>
              <a:ext uri="{FF2B5EF4-FFF2-40B4-BE49-F238E27FC236}">
                <a16:creationId xmlns:a16="http://schemas.microsoft.com/office/drawing/2014/main" id="{3EA8DDD4-E80D-46B7-AA6B-EE2A2AD069AA}"/>
              </a:ext>
            </a:extLst>
          </p:cNvPr>
          <p:cNvSpPr/>
          <p:nvPr/>
        </p:nvSpPr>
        <p:spPr>
          <a:xfrm>
            <a:off x="6830751" y="3253606"/>
            <a:ext cx="407960" cy="4076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fr-FR" sz="2400" b="1" dirty="0">
                <a:solidFill>
                  <a:srgbClr val="D97706"/>
                </a:solidFill>
              </a:rPr>
              <a:t>⏳</a:t>
            </a:r>
            <a:endParaRPr lang="fr-FR" sz="2400" dirty="0"/>
          </a:p>
        </p:txBody>
      </p:sp>
      <p:sp>
        <p:nvSpPr>
          <p:cNvPr id="33" name="Text 31">
            <a:extLst>
              <a:ext uri="{FF2B5EF4-FFF2-40B4-BE49-F238E27FC236}">
                <a16:creationId xmlns:a16="http://schemas.microsoft.com/office/drawing/2014/main" id="{4061228A-B729-4B6E-8413-B59509E8565C}"/>
              </a:ext>
            </a:extLst>
          </p:cNvPr>
          <p:cNvSpPr/>
          <p:nvPr/>
        </p:nvSpPr>
        <p:spPr>
          <a:xfrm>
            <a:off x="1608495" y="5013751"/>
            <a:ext cx="407960" cy="4034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fr-FR" sz="2400" b="1">
                <a:solidFill>
                  <a:srgbClr val="D97706"/>
                </a:solidFill>
              </a:rPr>
              <a:t>⏳</a:t>
            </a:r>
            <a:endParaRPr lang="fr-FR" sz="2400"/>
          </a:p>
        </p:txBody>
      </p:sp>
      <p:sp>
        <p:nvSpPr>
          <p:cNvPr id="34" name="Text 11">
            <a:extLst>
              <a:ext uri="{FF2B5EF4-FFF2-40B4-BE49-F238E27FC236}">
                <a16:creationId xmlns:a16="http://schemas.microsoft.com/office/drawing/2014/main" id="{D042BF15-E515-44B0-9ED5-22260A026F5F}"/>
              </a:ext>
            </a:extLst>
          </p:cNvPr>
          <p:cNvSpPr/>
          <p:nvPr/>
        </p:nvSpPr>
        <p:spPr>
          <a:xfrm>
            <a:off x="1622174" y="3253606"/>
            <a:ext cx="407960" cy="4034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fr-FR" sz="2400" b="1" dirty="0">
                <a:solidFill>
                  <a:srgbClr val="1A7A4A"/>
                </a:solidFill>
              </a:rPr>
              <a:t>✔</a:t>
            </a:r>
            <a:endParaRPr lang="fr-FR" sz="2400" dirty="0"/>
          </a:p>
        </p:txBody>
      </p:sp>
      <p:sp>
        <p:nvSpPr>
          <p:cNvPr id="37" name="Shape 15">
            <a:extLst>
              <a:ext uri="{FF2B5EF4-FFF2-40B4-BE49-F238E27FC236}">
                <a16:creationId xmlns:a16="http://schemas.microsoft.com/office/drawing/2014/main" id="{B0A2F5C9-F546-443A-88E4-C4743E09B083}"/>
              </a:ext>
            </a:extLst>
          </p:cNvPr>
          <p:cNvSpPr/>
          <p:nvPr/>
        </p:nvSpPr>
        <p:spPr>
          <a:xfrm>
            <a:off x="1476534" y="3928987"/>
            <a:ext cx="128830" cy="720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prstDash val="solid"/>
          </a:ln>
        </p:spPr>
      </p:sp>
      <p:sp>
        <p:nvSpPr>
          <p:cNvPr id="38" name="Text 18">
            <a:extLst>
              <a:ext uri="{FF2B5EF4-FFF2-40B4-BE49-F238E27FC236}">
                <a16:creationId xmlns:a16="http://schemas.microsoft.com/office/drawing/2014/main" id="{F88DE40E-0859-4821-A049-0CABA36485CD}"/>
              </a:ext>
            </a:extLst>
          </p:cNvPr>
          <p:cNvSpPr/>
          <p:nvPr/>
        </p:nvSpPr>
        <p:spPr>
          <a:xfrm>
            <a:off x="1970323" y="4164157"/>
            <a:ext cx="4322412" cy="4034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fr-FR" sz="1600" dirty="0">
                <a:solidFill>
                  <a:srgbClr val="374151"/>
                </a:solidFill>
              </a:rPr>
              <a:t>Nominations par arrêté pour CAP NORD (juil. 2026)</a:t>
            </a:r>
            <a:endParaRPr lang="fr-FR" sz="1600" dirty="0"/>
          </a:p>
        </p:txBody>
      </p:sp>
      <p:sp>
        <p:nvSpPr>
          <p:cNvPr id="40" name="Text 31">
            <a:extLst>
              <a:ext uri="{FF2B5EF4-FFF2-40B4-BE49-F238E27FC236}">
                <a16:creationId xmlns:a16="http://schemas.microsoft.com/office/drawing/2014/main" id="{A33E6036-354F-493C-8F93-96C9A989EFCA}"/>
              </a:ext>
            </a:extLst>
          </p:cNvPr>
          <p:cNvSpPr/>
          <p:nvPr/>
        </p:nvSpPr>
        <p:spPr>
          <a:xfrm>
            <a:off x="1622174" y="4154531"/>
            <a:ext cx="407960" cy="401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fr-FR" sz="2400" b="1" dirty="0">
                <a:solidFill>
                  <a:srgbClr val="D97706"/>
                </a:solidFill>
              </a:rPr>
              <a:t>⏳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19806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94FD2-6789-32A1-094F-750124533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2E69D1-FF7C-4CED-8092-351B66CAA149}"/>
              </a:ext>
            </a:extLst>
          </p:cNvPr>
          <p:cNvSpPr/>
          <p:nvPr/>
        </p:nvSpPr>
        <p:spPr>
          <a:xfrm>
            <a:off x="1113064" y="251753"/>
            <a:ext cx="63003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PROFILS DE PERFORMANCE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095E2079-3863-4EBC-9B17-32FA96006421}"/>
              </a:ext>
            </a:extLst>
          </p:cNvPr>
          <p:cNvGrpSpPr/>
          <p:nvPr/>
        </p:nvGrpSpPr>
        <p:grpSpPr>
          <a:xfrm>
            <a:off x="2369127" y="1113420"/>
            <a:ext cx="8071659" cy="1441035"/>
            <a:chOff x="1479665" y="1463040"/>
            <a:chExt cx="8071659" cy="1441035"/>
          </a:xfrm>
        </p:grpSpPr>
        <p:sp>
          <p:nvSpPr>
            <p:cNvPr id="9" name="Shape 4">
              <a:extLst>
                <a:ext uri="{FF2B5EF4-FFF2-40B4-BE49-F238E27FC236}">
                  <a16:creationId xmlns:a16="http://schemas.microsoft.com/office/drawing/2014/main" id="{2423C005-D761-4102-9EC5-2EF279E3AE51}"/>
                </a:ext>
              </a:extLst>
            </p:cNvPr>
            <p:cNvSpPr/>
            <p:nvPr/>
          </p:nvSpPr>
          <p:spPr>
            <a:xfrm>
              <a:off x="1479665" y="1463040"/>
              <a:ext cx="8071659" cy="144103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E2E8F0"/>
              </a:solidFill>
              <a:prstDash val="solid"/>
            </a:ln>
            <a:effectLst>
              <a:outerShdw blurRad="101600" dist="25400" dir="8100000" algn="bl" rotWithShape="0">
                <a:srgbClr val="000000">
                  <a:alpha val="10000"/>
                </a:srgbClr>
              </a:outerShdw>
            </a:effec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0" name="Shape 5">
              <a:extLst>
                <a:ext uri="{FF2B5EF4-FFF2-40B4-BE49-F238E27FC236}">
                  <a16:creationId xmlns:a16="http://schemas.microsoft.com/office/drawing/2014/main" id="{F484002E-3AA3-4341-A2B2-ED0A3B95E338}"/>
                </a:ext>
              </a:extLst>
            </p:cNvPr>
            <p:cNvSpPr/>
            <p:nvPr/>
          </p:nvSpPr>
          <p:spPr>
            <a:xfrm>
              <a:off x="1479665" y="1463040"/>
              <a:ext cx="128830" cy="1441035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prstDash val="solid"/>
            </a:ln>
          </p:spPr>
        </p:sp>
        <p:sp>
          <p:nvSpPr>
            <p:cNvPr id="12" name="Text 7">
              <a:extLst>
                <a:ext uri="{FF2B5EF4-FFF2-40B4-BE49-F238E27FC236}">
                  <a16:creationId xmlns:a16="http://schemas.microsoft.com/office/drawing/2014/main" id="{0286FC56-C316-4F91-B036-14C681CB3FAE}"/>
                </a:ext>
              </a:extLst>
            </p:cNvPr>
            <p:cNvSpPr/>
            <p:nvPr/>
          </p:nvSpPr>
          <p:spPr>
            <a:xfrm>
              <a:off x="2145284" y="1981812"/>
              <a:ext cx="7239784" cy="40349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fr-FR" sz="3200" b="1" dirty="0">
                  <a:solidFill>
                    <a:srgbClr val="1A3A6B"/>
                  </a:solidFill>
                </a:rPr>
                <a:t>OBJECTIF DE PERFORMANCE 2026 </a:t>
              </a:r>
              <a:endParaRPr lang="fr-FR" sz="3200" dirty="0"/>
            </a:p>
          </p:txBody>
        </p:sp>
        <p:pic>
          <p:nvPicPr>
            <p:cNvPr id="1030" name="Picture 6" descr="attention-picto-png - Commune de Jougne">
              <a:extLst>
                <a:ext uri="{FF2B5EF4-FFF2-40B4-BE49-F238E27FC236}">
                  <a16:creationId xmlns:a16="http://schemas.microsoft.com/office/drawing/2014/main" id="{774B167D-E065-4B18-A46D-A055231BA7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787" y="1727746"/>
              <a:ext cx="814177" cy="814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2459904B-FBEC-45AA-8AF1-2C6AEE03F60C}"/>
              </a:ext>
            </a:extLst>
          </p:cNvPr>
          <p:cNvGrpSpPr/>
          <p:nvPr/>
        </p:nvGrpSpPr>
        <p:grpSpPr>
          <a:xfrm>
            <a:off x="1733148" y="4711964"/>
            <a:ext cx="1847513" cy="1441035"/>
            <a:chOff x="2433542" y="5024062"/>
            <a:chExt cx="1847513" cy="1441035"/>
          </a:xfrm>
        </p:grpSpPr>
        <p:sp>
          <p:nvSpPr>
            <p:cNvPr id="17" name="Shape 4">
              <a:extLst>
                <a:ext uri="{FF2B5EF4-FFF2-40B4-BE49-F238E27FC236}">
                  <a16:creationId xmlns:a16="http://schemas.microsoft.com/office/drawing/2014/main" id="{F79D8346-68D2-42AB-BD62-D5061A1B8085}"/>
                </a:ext>
              </a:extLst>
            </p:cNvPr>
            <p:cNvSpPr/>
            <p:nvPr/>
          </p:nvSpPr>
          <p:spPr>
            <a:xfrm>
              <a:off x="2433542" y="5024062"/>
              <a:ext cx="1847513" cy="144103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E2E8F0"/>
              </a:solidFill>
              <a:prstDash val="solid"/>
            </a:ln>
            <a:effectLst>
              <a:outerShdw blurRad="101600" dist="25400" dir="8100000" algn="bl" rotWithShape="0">
                <a:srgbClr val="000000">
                  <a:alpha val="10000"/>
                </a:srgbClr>
              </a:outerShdw>
            </a:effec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8" name="Shape 5">
              <a:extLst>
                <a:ext uri="{FF2B5EF4-FFF2-40B4-BE49-F238E27FC236}">
                  <a16:creationId xmlns:a16="http://schemas.microsoft.com/office/drawing/2014/main" id="{92D5DAF7-5BDB-499A-B059-60B11A4D37B1}"/>
                </a:ext>
              </a:extLst>
            </p:cNvPr>
            <p:cNvSpPr/>
            <p:nvPr/>
          </p:nvSpPr>
          <p:spPr>
            <a:xfrm>
              <a:off x="2433542" y="5024062"/>
              <a:ext cx="128830" cy="144103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accent2">
                  <a:lumMod val="75000"/>
                </a:schemeClr>
              </a:solidFill>
              <a:prstDash val="solid"/>
            </a:ln>
          </p:spPr>
        </p:sp>
        <p:sp>
          <p:nvSpPr>
            <p:cNvPr id="19" name="Text 7">
              <a:extLst>
                <a:ext uri="{FF2B5EF4-FFF2-40B4-BE49-F238E27FC236}">
                  <a16:creationId xmlns:a16="http://schemas.microsoft.com/office/drawing/2014/main" id="{DDBC6C84-8F5E-4244-8794-06536082946B}"/>
                </a:ext>
              </a:extLst>
            </p:cNvPr>
            <p:cNvSpPr/>
            <p:nvPr/>
          </p:nvSpPr>
          <p:spPr>
            <a:xfrm>
              <a:off x="2861948" y="5542834"/>
              <a:ext cx="990700" cy="40349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fr-FR" sz="2000" b="1" dirty="0">
                  <a:solidFill>
                    <a:srgbClr val="1A3A6B"/>
                  </a:solidFill>
                </a:rPr>
                <a:t>FEDER</a:t>
              </a:r>
              <a:endParaRPr lang="fr-FR" sz="2000" dirty="0"/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1598C4F6-94DD-47AA-9EC7-EBA761F2B262}"/>
              </a:ext>
            </a:extLst>
          </p:cNvPr>
          <p:cNvGrpSpPr/>
          <p:nvPr/>
        </p:nvGrpSpPr>
        <p:grpSpPr>
          <a:xfrm>
            <a:off x="4640551" y="2833689"/>
            <a:ext cx="3165100" cy="1441035"/>
            <a:chOff x="1672908" y="2677840"/>
            <a:chExt cx="3165100" cy="1441035"/>
          </a:xfrm>
        </p:grpSpPr>
        <p:sp>
          <p:nvSpPr>
            <p:cNvPr id="25" name="Shape 4">
              <a:extLst>
                <a:ext uri="{FF2B5EF4-FFF2-40B4-BE49-F238E27FC236}">
                  <a16:creationId xmlns:a16="http://schemas.microsoft.com/office/drawing/2014/main" id="{497F7FE8-E3E2-4C3E-9C21-32FED9FDED5B}"/>
                </a:ext>
              </a:extLst>
            </p:cNvPr>
            <p:cNvSpPr/>
            <p:nvPr/>
          </p:nvSpPr>
          <p:spPr>
            <a:xfrm>
              <a:off x="1672908" y="2677840"/>
              <a:ext cx="3165100" cy="144103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E2E8F0"/>
              </a:solidFill>
              <a:prstDash val="solid"/>
            </a:ln>
            <a:effectLst>
              <a:outerShdw blurRad="101600" dist="25400" dir="8100000" algn="bl" rotWithShape="0">
                <a:srgbClr val="000000">
                  <a:alpha val="10000"/>
                </a:srgbClr>
              </a:outerShdw>
            </a:effec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6" name="Shape 5">
              <a:extLst>
                <a:ext uri="{FF2B5EF4-FFF2-40B4-BE49-F238E27FC236}">
                  <a16:creationId xmlns:a16="http://schemas.microsoft.com/office/drawing/2014/main" id="{14204E80-F045-4A90-92CC-01F64DAA5CCD}"/>
                </a:ext>
              </a:extLst>
            </p:cNvPr>
            <p:cNvSpPr/>
            <p:nvPr/>
          </p:nvSpPr>
          <p:spPr>
            <a:xfrm>
              <a:off x="1672908" y="2677840"/>
              <a:ext cx="50517" cy="1441035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prstDash val="solid"/>
            </a:ln>
          </p:spPr>
        </p:sp>
        <p:sp>
          <p:nvSpPr>
            <p:cNvPr id="28" name="Text 8">
              <a:extLst>
                <a:ext uri="{FF2B5EF4-FFF2-40B4-BE49-F238E27FC236}">
                  <a16:creationId xmlns:a16="http://schemas.microsoft.com/office/drawing/2014/main" id="{96C5448D-5F06-410D-A2BF-E502F8D45E3A}"/>
                </a:ext>
              </a:extLst>
            </p:cNvPr>
            <p:cNvSpPr/>
            <p:nvPr/>
          </p:nvSpPr>
          <p:spPr>
            <a:xfrm>
              <a:off x="1948184" y="2965191"/>
              <a:ext cx="2740544" cy="74933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fr-FR" sz="2000" dirty="0">
                  <a:ea typeface="Calibri"/>
                  <a:cs typeface="Calibri"/>
                </a:rPr>
                <a:t>30 à 45% de la maquette </a:t>
              </a:r>
            </a:p>
          </p:txBody>
        </p: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A2CC0FF8-1B0A-40A0-8E06-27BB055C6FCC}"/>
              </a:ext>
            </a:extLst>
          </p:cNvPr>
          <p:cNvGrpSpPr/>
          <p:nvPr/>
        </p:nvGrpSpPr>
        <p:grpSpPr>
          <a:xfrm>
            <a:off x="5299344" y="4711965"/>
            <a:ext cx="1847513" cy="1441035"/>
            <a:chOff x="2433542" y="5024062"/>
            <a:chExt cx="1847513" cy="1441035"/>
          </a:xfrm>
        </p:grpSpPr>
        <p:sp>
          <p:nvSpPr>
            <p:cNvPr id="41" name="Shape 4">
              <a:extLst>
                <a:ext uri="{FF2B5EF4-FFF2-40B4-BE49-F238E27FC236}">
                  <a16:creationId xmlns:a16="http://schemas.microsoft.com/office/drawing/2014/main" id="{974DFC8C-9154-43D9-BFD6-124FB86B8535}"/>
                </a:ext>
              </a:extLst>
            </p:cNvPr>
            <p:cNvSpPr/>
            <p:nvPr/>
          </p:nvSpPr>
          <p:spPr>
            <a:xfrm>
              <a:off x="2433542" y="5024062"/>
              <a:ext cx="1847513" cy="144103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E2E8F0"/>
              </a:solidFill>
              <a:prstDash val="solid"/>
            </a:ln>
            <a:effectLst>
              <a:outerShdw blurRad="101600" dist="25400" dir="8100000" algn="bl" rotWithShape="0">
                <a:srgbClr val="000000">
                  <a:alpha val="10000"/>
                </a:srgbClr>
              </a:outerShdw>
            </a:effec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42" name="Shape 5">
              <a:extLst>
                <a:ext uri="{FF2B5EF4-FFF2-40B4-BE49-F238E27FC236}">
                  <a16:creationId xmlns:a16="http://schemas.microsoft.com/office/drawing/2014/main" id="{385C95FE-85A4-467C-8B61-4B0F91B317FC}"/>
                </a:ext>
              </a:extLst>
            </p:cNvPr>
            <p:cNvSpPr/>
            <p:nvPr/>
          </p:nvSpPr>
          <p:spPr>
            <a:xfrm>
              <a:off x="2433542" y="5024062"/>
              <a:ext cx="128830" cy="1441035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rgbClr val="FFCC00"/>
              </a:solidFill>
              <a:prstDash val="soli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43" name="Text 7">
              <a:extLst>
                <a:ext uri="{FF2B5EF4-FFF2-40B4-BE49-F238E27FC236}">
                  <a16:creationId xmlns:a16="http://schemas.microsoft.com/office/drawing/2014/main" id="{12C69B99-4E3D-4537-8016-5CE0FD3F8167}"/>
                </a:ext>
              </a:extLst>
            </p:cNvPr>
            <p:cNvSpPr/>
            <p:nvPr/>
          </p:nvSpPr>
          <p:spPr>
            <a:xfrm>
              <a:off x="2861948" y="5542834"/>
              <a:ext cx="990700" cy="40349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fr-FR" sz="2000" b="1" dirty="0">
                  <a:solidFill>
                    <a:srgbClr val="1A3A6B"/>
                  </a:solidFill>
                </a:rPr>
                <a:t>FSE+</a:t>
              </a:r>
              <a:endParaRPr lang="fr-FR" sz="2000" dirty="0"/>
            </a:p>
          </p:txBody>
        </p: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A7CB5701-EE10-43DD-8DE4-77DE7DF145D9}"/>
              </a:ext>
            </a:extLst>
          </p:cNvPr>
          <p:cNvGrpSpPr/>
          <p:nvPr/>
        </p:nvGrpSpPr>
        <p:grpSpPr>
          <a:xfrm>
            <a:off x="9517029" y="4744731"/>
            <a:ext cx="1847513" cy="1441035"/>
            <a:chOff x="2433542" y="5024062"/>
            <a:chExt cx="1847513" cy="1441035"/>
          </a:xfrm>
        </p:grpSpPr>
        <p:sp>
          <p:nvSpPr>
            <p:cNvPr id="45" name="Shape 4">
              <a:extLst>
                <a:ext uri="{FF2B5EF4-FFF2-40B4-BE49-F238E27FC236}">
                  <a16:creationId xmlns:a16="http://schemas.microsoft.com/office/drawing/2014/main" id="{2FF07468-B57D-450E-9303-2E2F24EDE1FA}"/>
                </a:ext>
              </a:extLst>
            </p:cNvPr>
            <p:cNvSpPr/>
            <p:nvPr/>
          </p:nvSpPr>
          <p:spPr>
            <a:xfrm>
              <a:off x="2433542" y="5024062"/>
              <a:ext cx="1847513" cy="144103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E2E8F0"/>
              </a:solidFill>
              <a:prstDash val="solid"/>
            </a:ln>
            <a:effectLst>
              <a:outerShdw blurRad="101600" dist="25400" dir="8100000" algn="bl" rotWithShape="0">
                <a:srgbClr val="000000">
                  <a:alpha val="10000"/>
                </a:srgbClr>
              </a:outerShdw>
            </a:effec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46" name="Shape 5">
              <a:extLst>
                <a:ext uri="{FF2B5EF4-FFF2-40B4-BE49-F238E27FC236}">
                  <a16:creationId xmlns:a16="http://schemas.microsoft.com/office/drawing/2014/main" id="{B703F3C0-AE7E-4C8A-A2D6-8776FC6ED0F8}"/>
                </a:ext>
              </a:extLst>
            </p:cNvPr>
            <p:cNvSpPr/>
            <p:nvPr/>
          </p:nvSpPr>
          <p:spPr>
            <a:xfrm>
              <a:off x="2433542" y="5024062"/>
              <a:ext cx="128830" cy="1441035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  <a:prstDash val="solid"/>
            </a:ln>
          </p:spPr>
        </p:sp>
        <p:sp>
          <p:nvSpPr>
            <p:cNvPr id="47" name="Text 7">
              <a:extLst>
                <a:ext uri="{FF2B5EF4-FFF2-40B4-BE49-F238E27FC236}">
                  <a16:creationId xmlns:a16="http://schemas.microsoft.com/office/drawing/2014/main" id="{8BEF7319-8E9C-49B0-BA36-F536D7C8E259}"/>
                </a:ext>
              </a:extLst>
            </p:cNvPr>
            <p:cNvSpPr/>
            <p:nvPr/>
          </p:nvSpPr>
          <p:spPr>
            <a:xfrm>
              <a:off x="2861948" y="5542834"/>
              <a:ext cx="990700" cy="40349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fr-FR" sz="2000" b="1" dirty="0">
                  <a:solidFill>
                    <a:srgbClr val="1A3A6B"/>
                  </a:solidFill>
                </a:rPr>
                <a:t>FEAMPA</a:t>
              </a:r>
              <a:endParaRPr lang="fr-FR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91080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>
            <a:extLst>
              <a:ext uri="{FF2B5EF4-FFF2-40B4-BE49-F238E27FC236}">
                <a16:creationId xmlns:a16="http://schemas.microsoft.com/office/drawing/2014/main" id="{5384F4FE-5E87-4FAD-A75D-F0DABD32C367}"/>
              </a:ext>
            </a:extLst>
          </p:cNvPr>
          <p:cNvSpPr/>
          <p:nvPr/>
        </p:nvSpPr>
        <p:spPr>
          <a:xfrm>
            <a:off x="1420034" y="471074"/>
            <a:ext cx="9116069" cy="6646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>
              <a:buNone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CALENDRIER — </a:t>
            </a:r>
            <a:r>
              <a:rPr lang="en-US" sz="4400" b="1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Prochaines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étapes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clés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251BF107-3CEB-4777-8B73-9438D0EF133C}"/>
              </a:ext>
            </a:extLst>
          </p:cNvPr>
          <p:cNvGrpSpPr/>
          <p:nvPr/>
        </p:nvGrpSpPr>
        <p:grpSpPr>
          <a:xfrm>
            <a:off x="1388225" y="1446412"/>
            <a:ext cx="10390910" cy="4696693"/>
            <a:chOff x="1824643" y="1986741"/>
            <a:chExt cx="8961121" cy="3840480"/>
          </a:xfrm>
        </p:grpSpPr>
        <p:sp>
          <p:nvSpPr>
            <p:cNvPr id="5" name="Shape 4">
              <a:extLst>
                <a:ext uri="{FF2B5EF4-FFF2-40B4-BE49-F238E27FC236}">
                  <a16:creationId xmlns:a16="http://schemas.microsoft.com/office/drawing/2014/main" id="{FF92AEBC-F836-4064-A0D3-9DA77468EC75}"/>
                </a:ext>
              </a:extLst>
            </p:cNvPr>
            <p:cNvSpPr/>
            <p:nvPr/>
          </p:nvSpPr>
          <p:spPr>
            <a:xfrm>
              <a:off x="2419003" y="3312621"/>
              <a:ext cx="8229600" cy="0"/>
            </a:xfrm>
            <a:prstGeom prst="line">
              <a:avLst/>
            </a:prstGeom>
            <a:noFill/>
            <a:ln w="31750">
              <a:solidFill>
                <a:srgbClr val="1C5EA8"/>
              </a:solidFill>
              <a:prstDash val="solid"/>
            </a:ln>
          </p:spPr>
        </p:sp>
        <p:sp>
          <p:nvSpPr>
            <p:cNvPr id="6" name="Shape 5">
              <a:extLst>
                <a:ext uri="{FF2B5EF4-FFF2-40B4-BE49-F238E27FC236}">
                  <a16:creationId xmlns:a16="http://schemas.microsoft.com/office/drawing/2014/main" id="{DC6B75B8-E936-4CBD-9760-4DCE8E1FE484}"/>
                </a:ext>
              </a:extLst>
            </p:cNvPr>
            <p:cNvSpPr/>
            <p:nvPr/>
          </p:nvSpPr>
          <p:spPr>
            <a:xfrm>
              <a:off x="2309275" y="3202893"/>
              <a:ext cx="219456" cy="219456"/>
            </a:xfrm>
            <a:prstGeom prst="ellipse">
              <a:avLst/>
            </a:prstGeom>
            <a:solidFill>
              <a:srgbClr val="1A7A4A"/>
            </a:solidFill>
            <a:ln w="12700">
              <a:solidFill>
                <a:srgbClr val="1A7A4A"/>
              </a:solidFill>
              <a:prstDash val="solid"/>
            </a:ln>
          </p:spPr>
        </p:sp>
        <p:sp>
          <p:nvSpPr>
            <p:cNvPr id="7" name="Text 6">
              <a:extLst>
                <a:ext uri="{FF2B5EF4-FFF2-40B4-BE49-F238E27FC236}">
                  <a16:creationId xmlns:a16="http://schemas.microsoft.com/office/drawing/2014/main" id="{B9E7A2D7-337B-4B03-91A7-CAEE79F64AA2}"/>
                </a:ext>
              </a:extLst>
            </p:cNvPr>
            <p:cNvSpPr/>
            <p:nvPr/>
          </p:nvSpPr>
          <p:spPr>
            <a:xfrm>
              <a:off x="1852075" y="1986741"/>
              <a:ext cx="1133856" cy="5029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b="1" dirty="0">
                  <a:solidFill>
                    <a:srgbClr val="1A7A4A"/>
                  </a:solidFill>
                </a:rPr>
                <a:t>Juin–</a:t>
              </a:r>
              <a:endParaRPr lang="en-US" dirty="0"/>
            </a:p>
            <a:p>
              <a:pPr marL="0" indent="0" algn="ctr">
                <a:buNone/>
              </a:pPr>
              <a:r>
                <a:rPr lang="en-US" b="1" dirty="0">
                  <a:solidFill>
                    <a:srgbClr val="1A7A4A"/>
                  </a:solidFill>
                </a:rPr>
                <a:t>Juil. 2026</a:t>
              </a:r>
              <a:endParaRPr lang="en-US" dirty="0"/>
            </a:p>
          </p:txBody>
        </p:sp>
        <p:sp>
          <p:nvSpPr>
            <p:cNvPr id="8" name="Shape 7">
              <a:extLst>
                <a:ext uri="{FF2B5EF4-FFF2-40B4-BE49-F238E27FC236}">
                  <a16:creationId xmlns:a16="http://schemas.microsoft.com/office/drawing/2014/main" id="{E52B8273-A08F-4166-BBED-920B604712F8}"/>
                </a:ext>
              </a:extLst>
            </p:cNvPr>
            <p:cNvSpPr/>
            <p:nvPr/>
          </p:nvSpPr>
          <p:spPr>
            <a:xfrm>
              <a:off x="2419003" y="2517093"/>
              <a:ext cx="0" cy="685800"/>
            </a:xfrm>
            <a:prstGeom prst="line">
              <a:avLst/>
            </a:prstGeom>
            <a:noFill/>
            <a:ln w="12700">
              <a:solidFill>
                <a:srgbClr val="1A7A4A"/>
              </a:solidFill>
              <a:prstDash val="dash"/>
            </a:ln>
          </p:spPr>
        </p:sp>
        <p:sp>
          <p:nvSpPr>
            <p:cNvPr id="9" name="Text 8">
              <a:extLst>
                <a:ext uri="{FF2B5EF4-FFF2-40B4-BE49-F238E27FC236}">
                  <a16:creationId xmlns:a16="http://schemas.microsoft.com/office/drawing/2014/main" id="{37981F65-BE33-495F-B3A2-D04B1780B46F}"/>
                </a:ext>
              </a:extLst>
            </p:cNvPr>
            <p:cNvSpPr/>
            <p:nvPr/>
          </p:nvSpPr>
          <p:spPr>
            <a:xfrm>
              <a:off x="1824643" y="3541221"/>
              <a:ext cx="1188720" cy="1371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dirty="0">
                  <a:solidFill>
                    <a:srgbClr val="374151"/>
                  </a:solidFill>
                </a:rPr>
                <a:t>Installation</a:t>
              </a:r>
              <a:endParaRPr lang="en-US" dirty="0"/>
            </a:p>
            <a:p>
              <a:pPr marL="0" indent="0" algn="ctr">
                <a:buNone/>
              </a:pPr>
              <a:r>
                <a:rPr lang="en-US" dirty="0">
                  <a:solidFill>
                    <a:srgbClr val="374151"/>
                  </a:solidFill>
                </a:rPr>
                <a:t>des GAL</a:t>
              </a:r>
              <a:endParaRPr lang="en-US" dirty="0"/>
            </a:p>
            <a:p>
              <a:pPr marL="0" indent="0" algn="ctr">
                <a:buNone/>
              </a:pPr>
              <a:r>
                <a:rPr lang="en-US" dirty="0">
                  <a:solidFill>
                    <a:srgbClr val="374151"/>
                  </a:solidFill>
                </a:rPr>
                <a:t>Ouverture</a:t>
              </a:r>
              <a:endParaRPr lang="en-US" dirty="0"/>
            </a:p>
            <a:p>
              <a:pPr marL="0" indent="0" algn="ctr">
                <a:buNone/>
              </a:pPr>
              <a:r>
                <a:rPr lang="en-US" dirty="0">
                  <a:solidFill>
                    <a:srgbClr val="374151"/>
                  </a:solidFill>
                </a:rPr>
                <a:t>dépôts dossiers</a:t>
              </a:r>
              <a:endParaRPr lang="en-US" dirty="0"/>
            </a:p>
          </p:txBody>
        </p:sp>
        <p:sp>
          <p:nvSpPr>
            <p:cNvPr id="10" name="Shape 9">
              <a:extLst>
                <a:ext uri="{FF2B5EF4-FFF2-40B4-BE49-F238E27FC236}">
                  <a16:creationId xmlns:a16="http://schemas.microsoft.com/office/drawing/2014/main" id="{35465A3D-EF22-4814-9747-55DB7C994015}"/>
                </a:ext>
              </a:extLst>
            </p:cNvPr>
            <p:cNvSpPr/>
            <p:nvPr/>
          </p:nvSpPr>
          <p:spPr>
            <a:xfrm>
              <a:off x="3680875" y="3202893"/>
              <a:ext cx="219456" cy="219456"/>
            </a:xfrm>
            <a:prstGeom prst="ellipse">
              <a:avLst/>
            </a:prstGeom>
            <a:solidFill>
              <a:srgbClr val="1C5EA8"/>
            </a:solidFill>
            <a:ln w="12700">
              <a:solidFill>
                <a:srgbClr val="1C5EA8"/>
              </a:solidFill>
              <a:prstDash val="solid"/>
            </a:ln>
          </p:spPr>
        </p:sp>
        <p:sp>
          <p:nvSpPr>
            <p:cNvPr id="11" name="Text 10">
              <a:extLst>
                <a:ext uri="{FF2B5EF4-FFF2-40B4-BE49-F238E27FC236}">
                  <a16:creationId xmlns:a16="http://schemas.microsoft.com/office/drawing/2014/main" id="{3DB2CC0A-0460-45C9-8672-E686C814E19C}"/>
                </a:ext>
              </a:extLst>
            </p:cNvPr>
            <p:cNvSpPr/>
            <p:nvPr/>
          </p:nvSpPr>
          <p:spPr>
            <a:xfrm>
              <a:off x="3223675" y="1986741"/>
              <a:ext cx="1133856" cy="5029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b="1" dirty="0">
                  <a:solidFill>
                    <a:srgbClr val="1C5EA8"/>
                  </a:solidFill>
                </a:rPr>
                <a:t>Juil.–</a:t>
              </a:r>
              <a:endParaRPr lang="en-US" dirty="0"/>
            </a:p>
            <a:p>
              <a:pPr marL="0" indent="0" algn="ctr">
                <a:buNone/>
              </a:pPr>
              <a:r>
                <a:rPr lang="en-US" b="1" dirty="0">
                  <a:solidFill>
                    <a:srgbClr val="1C5EA8"/>
                  </a:solidFill>
                </a:rPr>
                <a:t>Déc. 2026</a:t>
              </a:r>
              <a:endParaRPr lang="en-US" dirty="0"/>
            </a:p>
          </p:txBody>
        </p:sp>
        <p:sp>
          <p:nvSpPr>
            <p:cNvPr id="12" name="Shape 11">
              <a:extLst>
                <a:ext uri="{FF2B5EF4-FFF2-40B4-BE49-F238E27FC236}">
                  <a16:creationId xmlns:a16="http://schemas.microsoft.com/office/drawing/2014/main" id="{22C27996-9381-429A-9CC7-7F5B92F7EC1E}"/>
                </a:ext>
              </a:extLst>
            </p:cNvPr>
            <p:cNvSpPr/>
            <p:nvPr/>
          </p:nvSpPr>
          <p:spPr>
            <a:xfrm>
              <a:off x="3790603" y="2517093"/>
              <a:ext cx="0" cy="685800"/>
            </a:xfrm>
            <a:prstGeom prst="line">
              <a:avLst/>
            </a:prstGeom>
            <a:noFill/>
            <a:ln w="12700">
              <a:solidFill>
                <a:srgbClr val="1C5EA8"/>
              </a:solidFill>
              <a:prstDash val="dash"/>
            </a:ln>
          </p:spPr>
        </p:sp>
        <p:sp>
          <p:nvSpPr>
            <p:cNvPr id="13" name="Text 12">
              <a:extLst>
                <a:ext uri="{FF2B5EF4-FFF2-40B4-BE49-F238E27FC236}">
                  <a16:creationId xmlns:a16="http://schemas.microsoft.com/office/drawing/2014/main" id="{3F0E7344-6882-4758-BE15-07033BB08F1C}"/>
                </a:ext>
              </a:extLst>
            </p:cNvPr>
            <p:cNvSpPr/>
            <p:nvPr/>
          </p:nvSpPr>
          <p:spPr>
            <a:xfrm>
              <a:off x="3196243" y="3541221"/>
              <a:ext cx="1188720" cy="1371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dirty="0">
                  <a:solidFill>
                    <a:srgbClr val="374151"/>
                  </a:solidFill>
                </a:rPr>
                <a:t>Premiers</a:t>
              </a:r>
              <a:endParaRPr lang="en-US" dirty="0"/>
            </a:p>
            <a:p>
              <a:pPr marL="0" indent="0" algn="ctr">
                <a:buNone/>
              </a:pPr>
              <a:r>
                <a:rPr lang="en-US" dirty="0">
                  <a:solidFill>
                    <a:srgbClr val="374151"/>
                  </a:solidFill>
                </a:rPr>
                <a:t>appels à projets</a:t>
              </a:r>
              <a:endParaRPr lang="en-US" dirty="0"/>
            </a:p>
            <a:p>
              <a:pPr marL="0" indent="0" algn="ctr">
                <a:buNone/>
              </a:pPr>
              <a:r>
                <a:rPr lang="en-US" dirty="0">
                  <a:solidFill>
                    <a:srgbClr val="374151"/>
                  </a:solidFill>
                </a:rPr>
                <a:t>FSE+ &amp; FEADER</a:t>
              </a:r>
              <a:endParaRPr lang="en-US" dirty="0"/>
            </a:p>
            <a:p>
              <a:pPr marL="0" indent="0" algn="ctr">
                <a:buNone/>
              </a:pPr>
              <a:r>
                <a:rPr lang="en-US" dirty="0">
                  <a:solidFill>
                    <a:srgbClr val="374151"/>
                  </a:solidFill>
                </a:rPr>
                <a:t>en priorité</a:t>
              </a:r>
              <a:endParaRPr lang="en-US" dirty="0"/>
            </a:p>
          </p:txBody>
        </p:sp>
        <p:sp>
          <p:nvSpPr>
            <p:cNvPr id="14" name="Shape 13">
              <a:extLst>
                <a:ext uri="{FF2B5EF4-FFF2-40B4-BE49-F238E27FC236}">
                  <a16:creationId xmlns:a16="http://schemas.microsoft.com/office/drawing/2014/main" id="{AEB8CA77-F171-4370-B42D-B4D4CDDF8AC5}"/>
                </a:ext>
              </a:extLst>
            </p:cNvPr>
            <p:cNvSpPr/>
            <p:nvPr/>
          </p:nvSpPr>
          <p:spPr>
            <a:xfrm>
              <a:off x="5052475" y="3202893"/>
              <a:ext cx="219456" cy="219456"/>
            </a:xfrm>
            <a:prstGeom prst="ellipse">
              <a:avLst/>
            </a:prstGeom>
            <a:solidFill>
              <a:srgbClr val="1A3A6B"/>
            </a:solidFill>
            <a:ln w="12700">
              <a:solidFill>
                <a:srgbClr val="1A3A6B"/>
              </a:solidFill>
              <a:prstDash val="solid"/>
            </a:ln>
          </p:spPr>
        </p:sp>
        <p:sp>
          <p:nvSpPr>
            <p:cNvPr id="15" name="Text 14">
              <a:extLst>
                <a:ext uri="{FF2B5EF4-FFF2-40B4-BE49-F238E27FC236}">
                  <a16:creationId xmlns:a16="http://schemas.microsoft.com/office/drawing/2014/main" id="{00B03AAA-D471-4349-9442-B237FE7144C1}"/>
                </a:ext>
              </a:extLst>
            </p:cNvPr>
            <p:cNvSpPr/>
            <p:nvPr/>
          </p:nvSpPr>
          <p:spPr>
            <a:xfrm>
              <a:off x="4595275" y="1986741"/>
              <a:ext cx="1133856" cy="5029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b="1" dirty="0">
                  <a:solidFill>
                    <a:srgbClr val="1A3A6B"/>
                  </a:solidFill>
                </a:rPr>
                <a:t>2027</a:t>
              </a:r>
              <a:endParaRPr lang="en-US" dirty="0"/>
            </a:p>
          </p:txBody>
        </p:sp>
        <p:sp>
          <p:nvSpPr>
            <p:cNvPr id="16" name="Shape 15">
              <a:extLst>
                <a:ext uri="{FF2B5EF4-FFF2-40B4-BE49-F238E27FC236}">
                  <a16:creationId xmlns:a16="http://schemas.microsoft.com/office/drawing/2014/main" id="{D566BE65-3AC8-4C6C-8E67-69ABCDEFC8B7}"/>
                </a:ext>
              </a:extLst>
            </p:cNvPr>
            <p:cNvSpPr/>
            <p:nvPr/>
          </p:nvSpPr>
          <p:spPr>
            <a:xfrm>
              <a:off x="5162203" y="2517093"/>
              <a:ext cx="0" cy="685800"/>
            </a:xfrm>
            <a:prstGeom prst="line">
              <a:avLst/>
            </a:prstGeom>
            <a:noFill/>
            <a:ln w="12700">
              <a:solidFill>
                <a:srgbClr val="1A3A6B"/>
              </a:solidFill>
              <a:prstDash val="dash"/>
            </a:ln>
          </p:spPr>
        </p:sp>
        <p:sp>
          <p:nvSpPr>
            <p:cNvPr id="17" name="Text 16">
              <a:extLst>
                <a:ext uri="{FF2B5EF4-FFF2-40B4-BE49-F238E27FC236}">
                  <a16:creationId xmlns:a16="http://schemas.microsoft.com/office/drawing/2014/main" id="{4C481DB6-D049-42FF-A4B0-C1B84645478E}"/>
                </a:ext>
              </a:extLst>
            </p:cNvPr>
            <p:cNvSpPr/>
            <p:nvPr/>
          </p:nvSpPr>
          <p:spPr>
            <a:xfrm>
              <a:off x="4567843" y="3541221"/>
              <a:ext cx="1261971" cy="1371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dirty="0">
                  <a:solidFill>
                    <a:srgbClr val="374151"/>
                  </a:solidFill>
                </a:rPr>
                <a:t>Programmation</a:t>
              </a:r>
              <a:endParaRPr lang="en-US" dirty="0"/>
            </a:p>
            <a:p>
              <a:pPr marL="0" indent="0" algn="ctr">
                <a:buNone/>
              </a:pPr>
              <a:r>
                <a:rPr lang="en-US" dirty="0">
                  <a:solidFill>
                    <a:srgbClr val="374151"/>
                  </a:solidFill>
                </a:rPr>
                <a:t>intensive</a:t>
              </a:r>
              <a:endParaRPr lang="en-US" dirty="0"/>
            </a:p>
            <a:p>
              <a:pPr marL="0" indent="0" algn="ctr">
                <a:buNone/>
              </a:pPr>
              <a:r>
                <a:rPr lang="en-US" dirty="0">
                  <a:solidFill>
                    <a:srgbClr val="374151"/>
                  </a:solidFill>
                </a:rPr>
                <a:t>FEDER · FSE+</a:t>
              </a:r>
              <a:endParaRPr lang="en-US" dirty="0"/>
            </a:p>
            <a:p>
              <a:pPr marL="0" indent="0" algn="ctr">
                <a:buNone/>
              </a:pPr>
              <a:r>
                <a:rPr lang="en-US" dirty="0">
                  <a:solidFill>
                    <a:srgbClr val="374151"/>
                  </a:solidFill>
                </a:rPr>
                <a:t>FEAMPA · FEADER</a:t>
              </a:r>
              <a:endParaRPr lang="en-US" dirty="0"/>
            </a:p>
          </p:txBody>
        </p:sp>
        <p:sp>
          <p:nvSpPr>
            <p:cNvPr id="18" name="Shape 17">
              <a:extLst>
                <a:ext uri="{FF2B5EF4-FFF2-40B4-BE49-F238E27FC236}">
                  <a16:creationId xmlns:a16="http://schemas.microsoft.com/office/drawing/2014/main" id="{93DB2889-2F22-4680-B532-5EB884FBCFFD}"/>
                </a:ext>
              </a:extLst>
            </p:cNvPr>
            <p:cNvSpPr/>
            <p:nvPr/>
          </p:nvSpPr>
          <p:spPr>
            <a:xfrm>
              <a:off x="6424075" y="3202893"/>
              <a:ext cx="219456" cy="219456"/>
            </a:xfrm>
            <a:prstGeom prst="ellipse">
              <a:avLst/>
            </a:prstGeom>
            <a:solidFill>
              <a:srgbClr val="B91C1C"/>
            </a:solidFill>
            <a:ln w="12700">
              <a:solidFill>
                <a:srgbClr val="B91C1C"/>
              </a:solidFill>
              <a:prstDash val="solid"/>
            </a:ln>
          </p:spPr>
        </p:sp>
        <p:sp>
          <p:nvSpPr>
            <p:cNvPr id="19" name="Text 18">
              <a:extLst>
                <a:ext uri="{FF2B5EF4-FFF2-40B4-BE49-F238E27FC236}">
                  <a16:creationId xmlns:a16="http://schemas.microsoft.com/office/drawing/2014/main" id="{1E9D93E1-F334-452A-A453-72E2979E2EB8}"/>
                </a:ext>
              </a:extLst>
            </p:cNvPr>
            <p:cNvSpPr/>
            <p:nvPr/>
          </p:nvSpPr>
          <p:spPr>
            <a:xfrm>
              <a:off x="5966875" y="1986741"/>
              <a:ext cx="1133856" cy="5029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b="1" dirty="0">
                  <a:solidFill>
                    <a:srgbClr val="B91C1C"/>
                  </a:solidFill>
                </a:rPr>
                <a:t>31/12/2027</a:t>
              </a:r>
              <a:endParaRPr lang="en-US" dirty="0"/>
            </a:p>
          </p:txBody>
        </p:sp>
        <p:sp>
          <p:nvSpPr>
            <p:cNvPr id="20" name="Shape 19">
              <a:extLst>
                <a:ext uri="{FF2B5EF4-FFF2-40B4-BE49-F238E27FC236}">
                  <a16:creationId xmlns:a16="http://schemas.microsoft.com/office/drawing/2014/main" id="{80D649C3-2ACB-456C-BF87-8A60FAC15B53}"/>
                </a:ext>
              </a:extLst>
            </p:cNvPr>
            <p:cNvSpPr/>
            <p:nvPr/>
          </p:nvSpPr>
          <p:spPr>
            <a:xfrm>
              <a:off x="6533803" y="2517093"/>
              <a:ext cx="0" cy="685800"/>
            </a:xfrm>
            <a:prstGeom prst="line">
              <a:avLst/>
            </a:prstGeom>
            <a:noFill/>
            <a:ln w="12700">
              <a:solidFill>
                <a:srgbClr val="B91C1C"/>
              </a:solidFill>
              <a:prstDash val="dash"/>
            </a:ln>
          </p:spPr>
        </p:sp>
        <p:sp>
          <p:nvSpPr>
            <p:cNvPr id="21" name="Text 20">
              <a:extLst>
                <a:ext uri="{FF2B5EF4-FFF2-40B4-BE49-F238E27FC236}">
                  <a16:creationId xmlns:a16="http://schemas.microsoft.com/office/drawing/2014/main" id="{CBF6F745-5C2A-45A5-999A-020FF3F77352}"/>
                </a:ext>
              </a:extLst>
            </p:cNvPr>
            <p:cNvSpPr/>
            <p:nvPr/>
          </p:nvSpPr>
          <p:spPr>
            <a:xfrm>
              <a:off x="5939443" y="3541221"/>
              <a:ext cx="1188720" cy="1371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dirty="0">
                  <a:solidFill>
                    <a:srgbClr val="374151"/>
                  </a:solidFill>
                </a:rPr>
                <a:t>⚠ Fin des</a:t>
              </a:r>
              <a:endParaRPr lang="en-US" dirty="0"/>
            </a:p>
            <a:p>
              <a:pPr marL="0" indent="0" algn="ctr">
                <a:buNone/>
              </a:pPr>
              <a:r>
                <a:rPr lang="en-US" dirty="0">
                  <a:solidFill>
                    <a:srgbClr val="374151"/>
                  </a:solidFill>
                </a:rPr>
                <a:t>engagements</a:t>
              </a:r>
              <a:endParaRPr lang="en-US" dirty="0"/>
            </a:p>
            <a:p>
              <a:pPr marL="0" indent="0" algn="ctr">
                <a:buNone/>
              </a:pPr>
              <a:r>
                <a:rPr lang="en-US" dirty="0">
                  <a:solidFill>
                    <a:srgbClr val="374151"/>
                  </a:solidFill>
                </a:rPr>
                <a:t>FEAMPA</a:t>
              </a:r>
              <a:endParaRPr lang="en-US" dirty="0"/>
            </a:p>
          </p:txBody>
        </p:sp>
        <p:sp>
          <p:nvSpPr>
            <p:cNvPr id="22" name="Shape 21">
              <a:extLst>
                <a:ext uri="{FF2B5EF4-FFF2-40B4-BE49-F238E27FC236}">
                  <a16:creationId xmlns:a16="http://schemas.microsoft.com/office/drawing/2014/main" id="{42205BBA-7586-4189-9DAC-904BA3EB7563}"/>
                </a:ext>
              </a:extLst>
            </p:cNvPr>
            <p:cNvSpPr/>
            <p:nvPr/>
          </p:nvSpPr>
          <p:spPr>
            <a:xfrm>
              <a:off x="7795675" y="3202893"/>
              <a:ext cx="219456" cy="219456"/>
            </a:xfrm>
            <a:prstGeom prst="ellipse">
              <a:avLst/>
            </a:prstGeom>
            <a:solidFill>
              <a:srgbClr val="D97706"/>
            </a:solidFill>
            <a:ln w="12700">
              <a:solidFill>
                <a:srgbClr val="D97706"/>
              </a:solidFill>
              <a:prstDash val="solid"/>
            </a:ln>
          </p:spPr>
        </p:sp>
        <p:sp>
          <p:nvSpPr>
            <p:cNvPr id="23" name="Text 22">
              <a:extLst>
                <a:ext uri="{FF2B5EF4-FFF2-40B4-BE49-F238E27FC236}">
                  <a16:creationId xmlns:a16="http://schemas.microsoft.com/office/drawing/2014/main" id="{CE3F6597-7C17-4638-A9E4-99F128A09F66}"/>
                </a:ext>
              </a:extLst>
            </p:cNvPr>
            <p:cNvSpPr/>
            <p:nvPr/>
          </p:nvSpPr>
          <p:spPr>
            <a:xfrm>
              <a:off x="7338475" y="1986741"/>
              <a:ext cx="1133856" cy="5029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b="1" dirty="0">
                  <a:solidFill>
                    <a:srgbClr val="D97706"/>
                  </a:solidFill>
                </a:rPr>
                <a:t>31/12/2028</a:t>
              </a:r>
              <a:endParaRPr lang="en-US" dirty="0"/>
            </a:p>
          </p:txBody>
        </p:sp>
        <p:sp>
          <p:nvSpPr>
            <p:cNvPr id="24" name="Shape 23">
              <a:extLst>
                <a:ext uri="{FF2B5EF4-FFF2-40B4-BE49-F238E27FC236}">
                  <a16:creationId xmlns:a16="http://schemas.microsoft.com/office/drawing/2014/main" id="{27C01520-E826-42AE-8904-CFEE7C444F71}"/>
                </a:ext>
              </a:extLst>
            </p:cNvPr>
            <p:cNvSpPr/>
            <p:nvPr/>
          </p:nvSpPr>
          <p:spPr>
            <a:xfrm>
              <a:off x="7905403" y="2517093"/>
              <a:ext cx="0" cy="685800"/>
            </a:xfrm>
            <a:prstGeom prst="line">
              <a:avLst/>
            </a:prstGeom>
            <a:noFill/>
            <a:ln w="12700">
              <a:solidFill>
                <a:srgbClr val="D97706"/>
              </a:solidFill>
              <a:prstDash val="dash"/>
            </a:ln>
          </p:spPr>
        </p:sp>
        <p:sp>
          <p:nvSpPr>
            <p:cNvPr id="25" name="Text 24">
              <a:extLst>
                <a:ext uri="{FF2B5EF4-FFF2-40B4-BE49-F238E27FC236}">
                  <a16:creationId xmlns:a16="http://schemas.microsoft.com/office/drawing/2014/main" id="{841FB4AC-D635-4F6E-AC71-9D0A6EB78BC9}"/>
                </a:ext>
              </a:extLst>
            </p:cNvPr>
            <p:cNvSpPr/>
            <p:nvPr/>
          </p:nvSpPr>
          <p:spPr>
            <a:xfrm>
              <a:off x="7311043" y="3541221"/>
              <a:ext cx="1188720" cy="1371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dirty="0">
                  <a:solidFill>
                    <a:srgbClr val="374151"/>
                  </a:solidFill>
                </a:rPr>
                <a:t>Fin des</a:t>
              </a:r>
              <a:endParaRPr lang="en-US" dirty="0"/>
            </a:p>
            <a:p>
              <a:pPr marL="0" indent="0" algn="ctr">
                <a:buNone/>
              </a:pPr>
              <a:r>
                <a:rPr lang="en-US" dirty="0">
                  <a:solidFill>
                    <a:srgbClr val="374151"/>
                  </a:solidFill>
                </a:rPr>
                <a:t>engagements</a:t>
              </a:r>
              <a:endParaRPr lang="en-US" dirty="0"/>
            </a:p>
            <a:p>
              <a:pPr marL="0" indent="0" algn="ctr">
                <a:buNone/>
              </a:pPr>
              <a:r>
                <a:rPr lang="en-US" dirty="0">
                  <a:solidFill>
                    <a:srgbClr val="374151"/>
                  </a:solidFill>
                </a:rPr>
                <a:t>FEDER · FSE+</a:t>
              </a:r>
              <a:endParaRPr lang="en-US" dirty="0"/>
            </a:p>
            <a:p>
              <a:pPr marL="0" indent="0" algn="ctr">
                <a:buNone/>
              </a:pPr>
              <a:r>
                <a:rPr lang="en-US" dirty="0">
                  <a:solidFill>
                    <a:srgbClr val="374151"/>
                  </a:solidFill>
                </a:rPr>
                <a:t>FEADER</a:t>
              </a:r>
              <a:endParaRPr lang="en-US" dirty="0"/>
            </a:p>
          </p:txBody>
        </p:sp>
        <p:sp>
          <p:nvSpPr>
            <p:cNvPr id="26" name="Shape 25">
              <a:extLst>
                <a:ext uri="{FF2B5EF4-FFF2-40B4-BE49-F238E27FC236}">
                  <a16:creationId xmlns:a16="http://schemas.microsoft.com/office/drawing/2014/main" id="{5B4A632D-5DB3-49C6-BFF3-27B53C997E34}"/>
                </a:ext>
              </a:extLst>
            </p:cNvPr>
            <p:cNvSpPr/>
            <p:nvPr/>
          </p:nvSpPr>
          <p:spPr>
            <a:xfrm>
              <a:off x="9167275" y="3202893"/>
              <a:ext cx="219456" cy="219456"/>
            </a:xfrm>
            <a:prstGeom prst="ellipse">
              <a:avLst/>
            </a:prstGeom>
            <a:solidFill>
              <a:srgbClr val="64748B"/>
            </a:solidFill>
            <a:ln w="12700">
              <a:solidFill>
                <a:srgbClr val="64748B"/>
              </a:solidFill>
              <a:prstDash val="solid"/>
            </a:ln>
          </p:spPr>
        </p:sp>
        <p:sp>
          <p:nvSpPr>
            <p:cNvPr id="27" name="Text 26">
              <a:extLst>
                <a:ext uri="{FF2B5EF4-FFF2-40B4-BE49-F238E27FC236}">
                  <a16:creationId xmlns:a16="http://schemas.microsoft.com/office/drawing/2014/main" id="{3689C5A7-DFB6-4AF2-A8E4-68C7885E2E6A}"/>
                </a:ext>
              </a:extLst>
            </p:cNvPr>
            <p:cNvSpPr/>
            <p:nvPr/>
          </p:nvSpPr>
          <p:spPr>
            <a:xfrm>
              <a:off x="8710075" y="1986741"/>
              <a:ext cx="1133856" cy="5029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b="1" dirty="0">
                  <a:solidFill>
                    <a:srgbClr val="64748B"/>
                  </a:solidFill>
                </a:rPr>
                <a:t>2029–2030</a:t>
              </a:r>
              <a:endParaRPr lang="en-US" dirty="0"/>
            </a:p>
          </p:txBody>
        </p:sp>
        <p:sp>
          <p:nvSpPr>
            <p:cNvPr id="28" name="Shape 27">
              <a:extLst>
                <a:ext uri="{FF2B5EF4-FFF2-40B4-BE49-F238E27FC236}">
                  <a16:creationId xmlns:a16="http://schemas.microsoft.com/office/drawing/2014/main" id="{35573CA7-9CE7-48EE-AD43-10E49C8D0C28}"/>
                </a:ext>
              </a:extLst>
            </p:cNvPr>
            <p:cNvSpPr/>
            <p:nvPr/>
          </p:nvSpPr>
          <p:spPr>
            <a:xfrm>
              <a:off x="9277003" y="2517093"/>
              <a:ext cx="0" cy="685800"/>
            </a:xfrm>
            <a:prstGeom prst="line">
              <a:avLst/>
            </a:prstGeom>
            <a:noFill/>
            <a:ln w="12700">
              <a:solidFill>
                <a:srgbClr val="64748B"/>
              </a:solidFill>
              <a:prstDash val="dash"/>
            </a:ln>
          </p:spPr>
        </p:sp>
        <p:sp>
          <p:nvSpPr>
            <p:cNvPr id="29" name="Text 28">
              <a:extLst>
                <a:ext uri="{FF2B5EF4-FFF2-40B4-BE49-F238E27FC236}">
                  <a16:creationId xmlns:a16="http://schemas.microsoft.com/office/drawing/2014/main" id="{F907D7DC-313A-4C23-8F9C-5BF1B0AD368D}"/>
                </a:ext>
              </a:extLst>
            </p:cNvPr>
            <p:cNvSpPr/>
            <p:nvPr/>
          </p:nvSpPr>
          <p:spPr>
            <a:xfrm>
              <a:off x="8682643" y="3541221"/>
              <a:ext cx="1188720" cy="1371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dirty="0">
                  <a:solidFill>
                    <a:srgbClr val="374151"/>
                  </a:solidFill>
                </a:rPr>
                <a:t>Réalisation</a:t>
              </a:r>
              <a:endParaRPr lang="en-US" dirty="0"/>
            </a:p>
            <a:p>
              <a:pPr marL="0" indent="0" algn="ctr">
                <a:buNone/>
              </a:pPr>
              <a:r>
                <a:rPr lang="en-US" dirty="0">
                  <a:solidFill>
                    <a:srgbClr val="374151"/>
                  </a:solidFill>
                </a:rPr>
                <a:t>projets</a:t>
              </a:r>
              <a:endParaRPr lang="en-US" dirty="0"/>
            </a:p>
            <a:p>
              <a:pPr marL="0" indent="0" algn="ctr">
                <a:buNone/>
              </a:pPr>
              <a:r>
                <a:rPr lang="en-US" dirty="0">
                  <a:solidFill>
                    <a:srgbClr val="374151"/>
                  </a:solidFill>
                </a:rPr>
                <a:t>+ Clôture</a:t>
              </a:r>
              <a:endParaRPr lang="en-US" dirty="0"/>
            </a:p>
            <a:p>
              <a:pPr marL="0" indent="0" algn="ctr">
                <a:buNone/>
              </a:pPr>
              <a:r>
                <a:rPr lang="en-US" dirty="0">
                  <a:solidFill>
                    <a:srgbClr val="374151"/>
                  </a:solidFill>
                </a:rPr>
                <a:t>programmes</a:t>
              </a:r>
              <a:endParaRPr lang="en-US" dirty="0"/>
            </a:p>
          </p:txBody>
        </p:sp>
        <p:sp>
          <p:nvSpPr>
            <p:cNvPr id="30" name="Shape 29">
              <a:extLst>
                <a:ext uri="{FF2B5EF4-FFF2-40B4-BE49-F238E27FC236}">
                  <a16:creationId xmlns:a16="http://schemas.microsoft.com/office/drawing/2014/main" id="{BF379DF3-4F99-4FFA-9DA6-C47EABA9F3EE}"/>
                </a:ext>
              </a:extLst>
            </p:cNvPr>
            <p:cNvSpPr/>
            <p:nvPr/>
          </p:nvSpPr>
          <p:spPr>
            <a:xfrm>
              <a:off x="1852076" y="5232861"/>
              <a:ext cx="8933688" cy="594360"/>
            </a:xfrm>
            <a:prstGeom prst="rect">
              <a:avLst/>
            </a:prstGeom>
            <a:solidFill>
              <a:srgbClr val="1A3A6B"/>
            </a:solidFill>
            <a:ln w="12700">
              <a:solidFill>
                <a:srgbClr val="1A3A6B"/>
              </a:solidFill>
              <a:prstDash val="solid"/>
            </a:ln>
          </p:spPr>
        </p:sp>
        <p:sp>
          <p:nvSpPr>
            <p:cNvPr id="31" name="Text 30">
              <a:extLst>
                <a:ext uri="{FF2B5EF4-FFF2-40B4-BE49-F238E27FC236}">
                  <a16:creationId xmlns:a16="http://schemas.microsoft.com/office/drawing/2014/main" id="{2CFFE9F8-24BE-4462-A951-E703B9F93340}"/>
                </a:ext>
              </a:extLst>
            </p:cNvPr>
            <p:cNvSpPr/>
            <p:nvPr/>
          </p:nvSpPr>
          <p:spPr>
            <a:xfrm>
              <a:off x="1932177" y="5232861"/>
              <a:ext cx="8853587" cy="5943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i="1" dirty="0">
                  <a:solidFill>
                    <a:srgbClr val="FFFFFF"/>
                  </a:solidFill>
                </a:rPr>
                <a:t>Le dispositif </a:t>
              </a:r>
              <a:r>
                <a:rPr lang="en-US" i="1" dirty="0" err="1">
                  <a:solidFill>
                    <a:srgbClr val="FFFFFF"/>
                  </a:solidFill>
                </a:rPr>
                <a:t>est</a:t>
              </a:r>
              <a:r>
                <a:rPr lang="en-US" i="1" dirty="0">
                  <a:solidFill>
                    <a:srgbClr val="FFFFFF"/>
                  </a:solidFill>
                </a:rPr>
                <a:t> </a:t>
              </a:r>
              <a:r>
                <a:rPr lang="en-US" i="1" dirty="0" err="1">
                  <a:solidFill>
                    <a:srgbClr val="FFFFFF"/>
                  </a:solidFill>
                </a:rPr>
                <a:t>posé</a:t>
              </a:r>
              <a:endParaRPr lang="en-US" i="1" dirty="0">
                <a:solidFill>
                  <a:srgbClr val="FFFFFF"/>
                </a:solidFill>
              </a:endParaRPr>
            </a:p>
            <a:p>
              <a:pPr marL="0" indent="0" algn="ctr">
                <a:buNone/>
              </a:pPr>
              <a:r>
                <a:rPr lang="en-US" i="1" dirty="0" err="1">
                  <a:solidFill>
                    <a:srgbClr val="FFFFFF"/>
                  </a:solidFill>
                </a:rPr>
                <a:t>L'enjeu</a:t>
              </a:r>
              <a:r>
                <a:rPr lang="en-US" i="1" dirty="0">
                  <a:solidFill>
                    <a:srgbClr val="FFFFFF"/>
                  </a:solidFill>
                </a:rPr>
                <a:t> de 2026 est de transformer ce cadre en projets concrets et financés au bénéfice des </a:t>
              </a:r>
              <a:r>
                <a:rPr lang="en-US" i="1" dirty="0" err="1">
                  <a:solidFill>
                    <a:srgbClr val="FFFFFF"/>
                  </a:solidFill>
                </a:rPr>
                <a:t>territoires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38611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059389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591</TotalTime>
  <Words>338</Words>
  <Application>Microsoft Office PowerPoint</Application>
  <PresentationFormat>Grand écran</PresentationFormat>
  <Paragraphs>96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Corbel,Bold</vt:lpstr>
      <vt:lpstr>Wingdings</vt:lpstr>
      <vt:lpstr>Thème Office</vt:lpstr>
      <vt:lpstr>Conception personnalisée</vt:lpstr>
      <vt:lpstr>3_Conception personnalisée</vt:lpstr>
      <vt:lpstr>1_Conception personnalisée</vt:lpstr>
      <vt:lpstr>2_Conception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HIERSO Nathalie</dc:creator>
  <cp:lastModifiedBy>GERARD Ketty</cp:lastModifiedBy>
  <cp:revision>45</cp:revision>
  <dcterms:created xsi:type="dcterms:W3CDTF">2025-03-14T16:10:40Z</dcterms:created>
  <dcterms:modified xsi:type="dcterms:W3CDTF">2026-06-05T00:02:59Z</dcterms:modified>
</cp:coreProperties>
</file>