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707" r:id="rId5"/>
    <p:sldMasterId id="2147483735" r:id="rId6"/>
    <p:sldMasterId id="2147483737" r:id="rId7"/>
  </p:sldMasterIdLst>
  <p:handoutMasterIdLst>
    <p:handoutMasterId r:id="rId40"/>
  </p:handoutMasterIdLst>
  <p:sldIdLst>
    <p:sldId id="256" r:id="rId8"/>
    <p:sldId id="329" r:id="rId9"/>
    <p:sldId id="330" r:id="rId10"/>
    <p:sldId id="331" r:id="rId11"/>
    <p:sldId id="332" r:id="rId12"/>
    <p:sldId id="334" r:id="rId13"/>
    <p:sldId id="262" r:id="rId14"/>
    <p:sldId id="302" r:id="rId15"/>
    <p:sldId id="301" r:id="rId16"/>
    <p:sldId id="347" r:id="rId17"/>
    <p:sldId id="283" r:id="rId18"/>
    <p:sldId id="344" r:id="rId19"/>
    <p:sldId id="345" r:id="rId20"/>
    <p:sldId id="279" r:id="rId21"/>
    <p:sldId id="303" r:id="rId22"/>
    <p:sldId id="304" r:id="rId23"/>
    <p:sldId id="305" r:id="rId24"/>
    <p:sldId id="348" r:id="rId25"/>
    <p:sldId id="349" r:id="rId26"/>
    <p:sldId id="350" r:id="rId27"/>
    <p:sldId id="351" r:id="rId28"/>
    <p:sldId id="352" r:id="rId29"/>
    <p:sldId id="353" r:id="rId30"/>
    <p:sldId id="355" r:id="rId31"/>
    <p:sldId id="356" r:id="rId32"/>
    <p:sldId id="357" r:id="rId33"/>
    <p:sldId id="360" r:id="rId34"/>
    <p:sldId id="362" r:id="rId35"/>
    <p:sldId id="363" r:id="rId36"/>
    <p:sldId id="364" r:id="rId37"/>
    <p:sldId id="365" r:id="rId38"/>
    <p:sldId id="366"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68" d="100"/>
          <a:sy n="68" d="100"/>
        </p:scale>
        <p:origin x="632" y="48"/>
      </p:cViewPr>
      <p:guideLst/>
    </p:cSldViewPr>
  </p:slideViewPr>
  <p:notesTextViewPr>
    <p:cViewPr>
      <p:scale>
        <a:sx n="1" d="1"/>
        <a:sy n="1" d="1"/>
      </p:scale>
      <p:origin x="0" y="0"/>
    </p:cViewPr>
  </p:notesTextViewPr>
  <p:notesViewPr>
    <p:cSldViewPr snapToGrid="0">
      <p:cViewPr varScale="1">
        <p:scale>
          <a:sx n="66" d="100"/>
          <a:sy n="66" d="100"/>
        </p:scale>
        <p:origin x="277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66B69D-3625-4868-9FE3-CFD7E8111DCC}" type="datetimeFigureOut">
              <a:rPr lang="fr-FR" smtClean="0"/>
              <a:t>04/06/2026</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C44C4-9DEF-48A0-8A4A-8F8FDB2AB977}" type="slidenum">
              <a:rPr lang="fr-FR" smtClean="0"/>
              <a:t>‹N°›</a:t>
            </a:fld>
            <a:endParaRPr lang="fr-FR"/>
          </a:p>
        </p:txBody>
      </p:sp>
    </p:spTree>
    <p:extLst>
      <p:ext uri="{BB962C8B-B14F-4D97-AF65-F5344CB8AC3E}">
        <p14:creationId xmlns:p14="http://schemas.microsoft.com/office/powerpoint/2010/main" val="295740218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2324EA5-B18E-4601-A751-343E2D3256F2}" type="datetimeFigureOut">
              <a:rPr lang="fr-FR" smtClean="0"/>
              <a:t>04/06/2026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EFF672-D507-409A-8621-A80DDEBEE63B}" type="slidenum">
              <a:rPr lang="fr-FR" smtClean="0"/>
              <a:t>‹N°›</a:t>
            </a:fld>
            <a:endParaRPr lang="fr-F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1140" y="6033808"/>
            <a:ext cx="1028928" cy="687667"/>
          </a:xfrm>
          <a:prstGeom prst="rect">
            <a:avLst/>
          </a:prstGeom>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2636" y="6020674"/>
            <a:ext cx="1134780" cy="717081"/>
          </a:xfrm>
          <a:prstGeom prst="rect">
            <a:avLst/>
          </a:prstGeom>
        </p:spPr>
      </p:pic>
      <p:pic>
        <p:nvPicPr>
          <p:cNvPr id="7" name="Image 6">
            <a:extLst>
              <a:ext uri="{FF2B5EF4-FFF2-40B4-BE49-F238E27FC236}">
                <a16:creationId xmlns:a16="http://schemas.microsoft.com/office/drawing/2014/main" id="{A537AE11-1854-478F-B66C-2F00163EDB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73792" y="5894928"/>
            <a:ext cx="833840" cy="826547"/>
          </a:xfrm>
          <a:prstGeom prst="rect">
            <a:avLst/>
          </a:prstGeom>
        </p:spPr>
      </p:pic>
    </p:spTree>
    <p:extLst>
      <p:ext uri="{BB962C8B-B14F-4D97-AF65-F5344CB8AC3E}">
        <p14:creationId xmlns:p14="http://schemas.microsoft.com/office/powerpoint/2010/main" val="10784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A0A882F-5671-458E-9ECA-290D7056F621}" type="datetimeFigureOut">
              <a:rPr lang="fr-FR" smtClean="0"/>
              <a:t>04/06/2026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67857C3-0EFB-4AFE-84DC-F89B880C6B4C}" type="slidenum">
              <a:rPr lang="fr-FR" smtClean="0"/>
              <a:t>‹N°›</a:t>
            </a:fld>
            <a:endParaRPr lang="fr-FR"/>
          </a:p>
        </p:txBody>
      </p:sp>
    </p:spTree>
    <p:extLst>
      <p:ext uri="{BB962C8B-B14F-4D97-AF65-F5344CB8AC3E}">
        <p14:creationId xmlns:p14="http://schemas.microsoft.com/office/powerpoint/2010/main" val="200149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560379E-D30F-45C8-A718-514F31B65ADC}" type="datetimeFigureOut">
              <a:rPr lang="fr-FR" smtClean="0"/>
              <a:t>04/06/2026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BB6AAE-D87C-436C-9FD5-18DFB73599D5}" type="slidenum">
              <a:rPr lang="fr-FR" smtClean="0"/>
              <a:t>‹N°›</a:t>
            </a:fld>
            <a:endParaRPr lang="fr-FR" dirty="0"/>
          </a:p>
        </p:txBody>
      </p:sp>
    </p:spTree>
    <p:extLst>
      <p:ext uri="{BB962C8B-B14F-4D97-AF65-F5344CB8AC3E}">
        <p14:creationId xmlns:p14="http://schemas.microsoft.com/office/powerpoint/2010/main" val="242619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3F94BCB-0D57-45DE-A2E8-A5D61C698D0F}" type="datetimeFigureOut">
              <a:rPr lang="fr-FR" smtClean="0"/>
              <a:t>04/06/2026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7949B2D-5DFE-4163-A0E1-68F401400481}" type="slidenum">
              <a:rPr lang="fr-FR" smtClean="0"/>
              <a:t>‹N°›</a:t>
            </a:fld>
            <a:endParaRPr lang="fr-FR"/>
          </a:p>
        </p:txBody>
      </p:sp>
    </p:spTree>
    <p:extLst>
      <p:ext uri="{BB962C8B-B14F-4D97-AF65-F5344CB8AC3E}">
        <p14:creationId xmlns:p14="http://schemas.microsoft.com/office/powerpoint/2010/main" val="362277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560379E-D30F-45C8-A718-514F31B65ADC}" type="datetimeFigureOut">
              <a:rPr lang="fr-FR" smtClean="0"/>
              <a:t>04/06/2026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BB6AAE-D87C-436C-9FD5-18DFB73599D5}" type="slidenum">
              <a:rPr lang="fr-FR" smtClean="0"/>
              <a:t>‹N°›</a:t>
            </a:fld>
            <a:endParaRPr lang="fr-FR" dirty="0"/>
          </a:p>
        </p:txBody>
      </p:sp>
    </p:spTree>
    <p:extLst>
      <p:ext uri="{BB962C8B-B14F-4D97-AF65-F5344CB8AC3E}">
        <p14:creationId xmlns:p14="http://schemas.microsoft.com/office/powerpoint/2010/main" val="116972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560379E-D30F-45C8-A718-514F31B65ADC}" type="datetimeFigureOut">
              <a:rPr lang="fr-FR" smtClean="0"/>
              <a:t>04/06/2026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BB6AAE-D87C-436C-9FD5-18DFB73599D5}" type="slidenum">
              <a:rPr lang="fr-FR" smtClean="0"/>
              <a:t>‹N°›</a:t>
            </a:fld>
            <a:endParaRPr lang="fr-FR" dirty="0"/>
          </a:p>
        </p:txBody>
      </p:sp>
    </p:spTree>
    <p:extLst>
      <p:ext uri="{BB962C8B-B14F-4D97-AF65-F5344CB8AC3E}">
        <p14:creationId xmlns:p14="http://schemas.microsoft.com/office/powerpoint/2010/main" val="1763347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appui.europe@collectivitedemartinique.mq" TargetMode="External"/><Relationship Id="rId7"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hyperlink" Target="mailto:Assistance-utilisateurdfe@collectivitedemartinique.mq" TargetMode="Externa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A882F-5671-458E-9ECA-290D7056F621}" type="datetimeFigureOut">
              <a:rPr lang="fr-FR" smtClean="0"/>
              <a:t>04/06/2026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857C3-0EFB-4AFE-84DC-F89B880C6B4C}" type="slidenum">
              <a:rPr lang="fr-FR" smtClean="0"/>
              <a:t>‹N°›</a:t>
            </a:fld>
            <a:endParaRPr lang="fr-FR"/>
          </a:p>
        </p:txBody>
      </p:sp>
      <p:sp>
        <p:nvSpPr>
          <p:cNvPr id="9" name="ZoneTexte 8"/>
          <p:cNvSpPr txBox="1"/>
          <p:nvPr userDrawn="1"/>
        </p:nvSpPr>
        <p:spPr>
          <a:xfrm>
            <a:off x="1367366" y="136525"/>
            <a:ext cx="3589868" cy="400110"/>
          </a:xfrm>
          <a:prstGeom prst="rect">
            <a:avLst/>
          </a:prstGeom>
          <a:noFill/>
        </p:spPr>
        <p:txBody>
          <a:bodyPr wrap="square" rtlCol="0">
            <a:spAutoFit/>
          </a:bodyPr>
          <a:lstStyle/>
          <a:p>
            <a:pPr algn="ctr"/>
            <a:r>
              <a:rPr lang="fr-FR" sz="2000" b="1" dirty="0">
                <a:solidFill>
                  <a:schemeClr val="tx1"/>
                </a:solidFill>
              </a:rPr>
              <a:t>PROGRAMMATION</a:t>
            </a:r>
            <a:r>
              <a:rPr lang="fr-FR" sz="2000" b="1" baseline="0" dirty="0">
                <a:solidFill>
                  <a:schemeClr val="tx1"/>
                </a:solidFill>
              </a:rPr>
              <a:t> 2021-2027</a:t>
            </a:r>
            <a:endParaRPr lang="fr-FR" sz="2000" b="1" dirty="0">
              <a:solidFill>
                <a:schemeClr val="tx1"/>
              </a:solidFill>
            </a:endParaRPr>
          </a:p>
        </p:txBody>
      </p:sp>
      <p:pic>
        <p:nvPicPr>
          <p:cNvPr id="12" name="Image 11">
            <a:extLst>
              <a:ext uri="{FF2B5EF4-FFF2-40B4-BE49-F238E27FC236}">
                <a16:creationId xmlns:a16="http://schemas.microsoft.com/office/drawing/2014/main" id="{DD5B3E4D-B859-4F94-805D-7F332CCA594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043" r="71457"/>
          <a:stretch/>
        </p:blipFill>
        <p:spPr>
          <a:xfrm>
            <a:off x="-25224" y="-2"/>
            <a:ext cx="2743200" cy="6858001"/>
          </a:xfrm>
          <a:prstGeom prst="rect">
            <a:avLst/>
          </a:prstGeom>
        </p:spPr>
      </p:pic>
    </p:spTree>
    <p:extLst>
      <p:ext uri="{BB962C8B-B14F-4D97-AF65-F5344CB8AC3E}">
        <p14:creationId xmlns:p14="http://schemas.microsoft.com/office/powerpoint/2010/main" val="1064449960"/>
      </p:ext>
    </p:extLst>
  </p:cSld>
  <p:clrMap bg1="lt1" tx1="dk1" bg2="lt2" tx2="dk2" accent1="accent1" accent2="accent2" accent3="accent3" accent4="accent4" accent5="accent5" accent6="accent6" hlink="hlink" folHlink="folHlink"/>
  <p:sldLayoutIdLst>
    <p:sldLayoutId id="2147483706" r:id="rId1"/>
    <p:sldLayoutId id="214748372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379E-D30F-45C8-A718-514F31B65ADC}" type="datetimeFigureOut">
              <a:rPr lang="fr-FR" smtClean="0"/>
              <a:t>04/06/2026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B6AAE-D87C-436C-9FD5-18DFB73599D5}" type="slidenum">
              <a:rPr lang="fr-FR" smtClean="0"/>
              <a:t>‹N°›</a:t>
            </a:fld>
            <a:endParaRPr lang="fr-FR"/>
          </a:p>
        </p:txBody>
      </p:sp>
      <p:pic>
        <p:nvPicPr>
          <p:cNvPr id="9" name="Image 8">
            <a:extLst>
              <a:ext uri="{FF2B5EF4-FFF2-40B4-BE49-F238E27FC236}">
                <a16:creationId xmlns:a16="http://schemas.microsoft.com/office/drawing/2014/main" id="{B759A4D0-BCCC-4DD8-8B8A-724442984C5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043" r="71457"/>
          <a:stretch/>
        </p:blipFill>
        <p:spPr>
          <a:xfrm>
            <a:off x="-25224" y="-2"/>
            <a:ext cx="2743200" cy="6858001"/>
          </a:xfrm>
          <a:prstGeom prst="rect">
            <a:avLst/>
          </a:prstGeom>
        </p:spPr>
      </p:pic>
    </p:spTree>
    <p:extLst>
      <p:ext uri="{BB962C8B-B14F-4D97-AF65-F5344CB8AC3E}">
        <p14:creationId xmlns:p14="http://schemas.microsoft.com/office/powerpoint/2010/main" val="2070392013"/>
      </p:ext>
    </p:extLst>
  </p:cSld>
  <p:clrMap bg1="lt1" tx1="dk1" bg2="lt2" tx2="dk2" accent1="accent1" accent2="accent2" accent3="accent3" accent4="accent4" accent5="accent5" accent6="accent6" hlink="hlink" folHlink="folHlink"/>
  <p:sldLayoutIdLst>
    <p:sldLayoutId id="2147483708" r:id="rId1"/>
    <p:sldLayoutId id="214748373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379E-D30F-45C8-A718-514F31B65ADC}" type="datetimeFigureOut">
              <a:rPr lang="fr-FR" smtClean="0"/>
              <a:t>04/06/2026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B6AAE-D87C-436C-9FD5-18DFB73599D5}" type="slidenum">
              <a:rPr lang="fr-FR" smtClean="0"/>
              <a:t>‹N°›</a:t>
            </a:fld>
            <a:endParaRPr lang="fr-FR"/>
          </a:p>
        </p:txBody>
      </p:sp>
      <p:pic>
        <p:nvPicPr>
          <p:cNvPr id="11" name="Image 10">
            <a:extLst>
              <a:ext uri="{FF2B5EF4-FFF2-40B4-BE49-F238E27FC236}">
                <a16:creationId xmlns:a16="http://schemas.microsoft.com/office/drawing/2014/main" id="{8976C559-17E2-46F1-B530-350988DAC90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043" r="71457"/>
          <a:stretch/>
        </p:blipFill>
        <p:spPr>
          <a:xfrm>
            <a:off x="-25224" y="-2"/>
            <a:ext cx="2743200" cy="6858001"/>
          </a:xfrm>
          <a:prstGeom prst="rect">
            <a:avLst/>
          </a:prstGeom>
        </p:spPr>
      </p:pic>
    </p:spTree>
    <p:extLst>
      <p:ext uri="{BB962C8B-B14F-4D97-AF65-F5344CB8AC3E}">
        <p14:creationId xmlns:p14="http://schemas.microsoft.com/office/powerpoint/2010/main" val="554353156"/>
      </p:ext>
    </p:extLst>
  </p:cSld>
  <p:clrMap bg1="lt1" tx1="dk1" bg2="lt2" tx2="dk2" accent1="accent1" accent2="accent2" accent3="accent3" accent4="accent4" accent5="accent5" accent6="accent6" hlink="hlink" folHlink="folHlink"/>
  <p:sldLayoutIdLst>
    <p:sldLayoutId id="21474837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0379E-D30F-45C8-A718-514F31B65ADC}" type="datetimeFigureOut">
              <a:rPr lang="fr-FR" smtClean="0"/>
              <a:t>04/06/2026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B6AAE-D87C-436C-9FD5-18DFB73599D5}" type="slidenum">
              <a:rPr lang="fr-FR" smtClean="0"/>
              <a:t>‹N°›</a:t>
            </a:fld>
            <a:endParaRPr lang="fr-FR"/>
          </a:p>
        </p:txBody>
      </p:sp>
      <p:sp>
        <p:nvSpPr>
          <p:cNvPr id="11" name="Titre 1"/>
          <p:cNvSpPr txBox="1">
            <a:spLocks/>
          </p:cNvSpPr>
          <p:nvPr userDrawn="1"/>
        </p:nvSpPr>
        <p:spPr>
          <a:xfrm>
            <a:off x="2666915" y="-65570"/>
            <a:ext cx="7071360" cy="10970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pPr lvl="0" algn="ctr" defTabSz="1733550">
              <a:spcAft>
                <a:spcPct val="35000"/>
              </a:spcAft>
            </a:pPr>
            <a:r>
              <a:rPr lang="fr-FR" dirty="0"/>
              <a:t>CONTACTS</a:t>
            </a:r>
          </a:p>
        </p:txBody>
      </p:sp>
      <p:sp>
        <p:nvSpPr>
          <p:cNvPr id="26" name="Rectangle 25"/>
          <p:cNvSpPr/>
          <p:nvPr userDrawn="1"/>
        </p:nvSpPr>
        <p:spPr>
          <a:xfrm>
            <a:off x="3271034" y="1026030"/>
            <a:ext cx="9611457" cy="830997"/>
          </a:xfrm>
          <a:prstGeom prst="rect">
            <a:avLst/>
          </a:prstGeom>
          <a:noFill/>
        </p:spPr>
        <p:txBody>
          <a:bodyPr wrap="square">
            <a:spAutoFit/>
          </a:bodyPr>
          <a:lstStyle/>
          <a:p>
            <a:r>
              <a:rPr lang="fr-FR" sz="2400" b="1" baseline="0" dirty="0">
                <a:solidFill>
                  <a:schemeClr val="tx1"/>
                </a:solidFill>
              </a:rPr>
              <a:t>Vous avez un projet et souhaitez avoir des informations ?</a:t>
            </a:r>
            <a:r>
              <a:rPr lang="fr-FR" sz="2400" b="1" dirty="0">
                <a:solidFill>
                  <a:schemeClr val="tx1"/>
                </a:solidFill>
              </a:rPr>
              <a:t> </a:t>
            </a:r>
          </a:p>
          <a:p>
            <a:r>
              <a:rPr lang="fr-FR" sz="2400" dirty="0">
                <a:hlinkClick r:id="rId3"/>
              </a:rPr>
              <a:t>appui.europe@collectivitedemartinique.mq</a:t>
            </a:r>
            <a:endParaRPr lang="fr-FR" sz="2400" dirty="0"/>
          </a:p>
        </p:txBody>
      </p:sp>
      <p:sp>
        <p:nvSpPr>
          <p:cNvPr id="27" name="Rectangle 26"/>
          <p:cNvSpPr/>
          <p:nvPr userDrawn="1"/>
        </p:nvSpPr>
        <p:spPr>
          <a:xfrm>
            <a:off x="3171502" y="2455739"/>
            <a:ext cx="9611457" cy="830997"/>
          </a:xfrm>
          <a:prstGeom prst="rect">
            <a:avLst/>
          </a:prstGeom>
          <a:noFill/>
        </p:spPr>
        <p:txBody>
          <a:bodyPr wrap="square">
            <a:spAutoFit/>
          </a:bodyPr>
          <a:lstStyle/>
          <a:p>
            <a:r>
              <a:rPr lang="fr-FR" sz="2400" b="1" dirty="0">
                <a:solidFill>
                  <a:schemeClr val="tx1"/>
                </a:solidFill>
              </a:rPr>
              <a:t>Vous souhaitez des informations sur le suivi de </a:t>
            </a:r>
            <a:r>
              <a:rPr lang="fr-FR" sz="2400" b="1" baseline="0" dirty="0">
                <a:solidFill>
                  <a:schemeClr val="tx1"/>
                </a:solidFill>
              </a:rPr>
              <a:t>votre demande ? </a:t>
            </a:r>
            <a:endParaRPr lang="fr-FR" sz="2400" b="1" dirty="0">
              <a:solidFill>
                <a:schemeClr val="tx1"/>
              </a:solidFill>
            </a:endParaRPr>
          </a:p>
          <a:p>
            <a:r>
              <a:rPr lang="fr-FR" sz="2400" kern="1200" dirty="0">
                <a:solidFill>
                  <a:schemeClr val="accent1">
                    <a:lumMod val="75000"/>
                  </a:schemeClr>
                </a:solidFill>
                <a:latin typeface="+mn-lt"/>
                <a:ea typeface="+mn-ea"/>
                <a:cs typeface="+mn-cs"/>
              </a:rPr>
              <a:t>Contacter votre référent via votre espace e-synergie</a:t>
            </a:r>
          </a:p>
        </p:txBody>
      </p:sp>
      <p:sp>
        <p:nvSpPr>
          <p:cNvPr id="28" name="Rectangle 27"/>
          <p:cNvSpPr/>
          <p:nvPr userDrawn="1"/>
        </p:nvSpPr>
        <p:spPr>
          <a:xfrm>
            <a:off x="3271032" y="3885448"/>
            <a:ext cx="9611457" cy="830997"/>
          </a:xfrm>
          <a:prstGeom prst="rect">
            <a:avLst/>
          </a:prstGeom>
          <a:noFill/>
        </p:spPr>
        <p:txBody>
          <a:bodyPr wrap="square">
            <a:spAutoFit/>
          </a:bodyPr>
          <a:lstStyle/>
          <a:p>
            <a:r>
              <a:rPr lang="fr-FR" sz="2400" b="1" dirty="0">
                <a:solidFill>
                  <a:schemeClr val="tx1"/>
                </a:solidFill>
              </a:rPr>
              <a:t>Vous avez des questions </a:t>
            </a:r>
            <a:r>
              <a:rPr lang="fr-FR" sz="2400" b="1" baseline="0" dirty="0">
                <a:solidFill>
                  <a:schemeClr val="tx1"/>
                </a:solidFill>
              </a:rPr>
              <a:t>sur les obligations de publicité?</a:t>
            </a:r>
            <a:endParaRPr lang="fr-FR" sz="2400" b="1" dirty="0">
              <a:solidFill>
                <a:schemeClr val="tx1"/>
              </a:solidFill>
            </a:endParaRPr>
          </a:p>
          <a:p>
            <a:r>
              <a:rPr lang="fr-FR" sz="2400" dirty="0">
                <a:hlinkClick r:id="rId3"/>
              </a:rPr>
              <a:t>Communication</a:t>
            </a:r>
            <a:r>
              <a:rPr lang="fr-FR" sz="2400" baseline="0" dirty="0">
                <a:hlinkClick r:id="rId3"/>
              </a:rPr>
              <a:t>DGPFE</a:t>
            </a:r>
            <a:r>
              <a:rPr lang="fr-FR" sz="2400" dirty="0">
                <a:hlinkClick r:id="rId3"/>
              </a:rPr>
              <a:t>@collectivitedemartinique.mq</a:t>
            </a:r>
            <a:endParaRPr lang="fr-FR" sz="2400" dirty="0"/>
          </a:p>
        </p:txBody>
      </p:sp>
      <p:pic>
        <p:nvPicPr>
          <p:cNvPr id="3" name="Image 2">
            <a:extLst>
              <a:ext uri="{FF2B5EF4-FFF2-40B4-BE49-F238E27FC236}">
                <a16:creationId xmlns:a16="http://schemas.microsoft.com/office/drawing/2014/main" id="{B73678E5-C843-49D1-BD3B-040036FFD60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417" t="9076" r="77098" b="59790"/>
          <a:stretch/>
        </p:blipFill>
        <p:spPr>
          <a:xfrm>
            <a:off x="1944812" y="867416"/>
            <a:ext cx="1146380" cy="1148227"/>
          </a:xfrm>
          <a:prstGeom prst="rect">
            <a:avLst/>
          </a:prstGeom>
        </p:spPr>
      </p:pic>
      <p:sp>
        <p:nvSpPr>
          <p:cNvPr id="29" name="Rectangle 28"/>
          <p:cNvSpPr/>
          <p:nvPr userDrawn="1"/>
        </p:nvSpPr>
        <p:spPr>
          <a:xfrm>
            <a:off x="3271033" y="5388827"/>
            <a:ext cx="9611457" cy="830997"/>
          </a:xfrm>
          <a:prstGeom prst="rect">
            <a:avLst/>
          </a:prstGeom>
          <a:noFill/>
        </p:spPr>
        <p:txBody>
          <a:bodyPr wrap="square">
            <a:spAutoFit/>
          </a:bodyPr>
          <a:lstStyle/>
          <a:p>
            <a:r>
              <a:rPr lang="fr-FR" sz="2400" b="1" dirty="0">
                <a:solidFill>
                  <a:schemeClr val="tx1"/>
                </a:solidFill>
              </a:rPr>
              <a:t>Vous souhaitez une assistance technique?</a:t>
            </a:r>
          </a:p>
          <a:p>
            <a:r>
              <a:rPr lang="fr-FR" sz="2400" dirty="0">
                <a:hlinkClick r:id="rId5"/>
              </a:rPr>
              <a:t>Assistance-utilisateurdfe@collectivitedemartinique.mq</a:t>
            </a:r>
            <a:endParaRPr lang="fr-FR" sz="2400" dirty="0"/>
          </a:p>
        </p:txBody>
      </p:sp>
      <p:pic>
        <p:nvPicPr>
          <p:cNvPr id="30" name="Image 29">
            <a:extLst>
              <a:ext uri="{FF2B5EF4-FFF2-40B4-BE49-F238E27FC236}">
                <a16:creationId xmlns:a16="http://schemas.microsoft.com/office/drawing/2014/main" id="{0A73E4A2-679F-49A0-8E4C-E67F8EA2EF7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6043" r="71457"/>
          <a:stretch/>
        </p:blipFill>
        <p:spPr>
          <a:xfrm>
            <a:off x="0" y="0"/>
            <a:ext cx="2743200" cy="6858001"/>
          </a:xfrm>
          <a:prstGeom prst="rect">
            <a:avLst/>
          </a:prstGeom>
        </p:spPr>
      </p:pic>
      <p:pic>
        <p:nvPicPr>
          <p:cNvPr id="9" name="Image 8">
            <a:extLst>
              <a:ext uri="{FF2B5EF4-FFF2-40B4-BE49-F238E27FC236}">
                <a16:creationId xmlns:a16="http://schemas.microsoft.com/office/drawing/2014/main" id="{E7FF37D9-7C98-48EC-84E8-6D91CF15BD3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8484" t="9630" r="53929" b="59444"/>
          <a:stretch/>
        </p:blipFill>
        <p:spPr>
          <a:xfrm>
            <a:off x="1944812" y="3802160"/>
            <a:ext cx="1146379" cy="1133924"/>
          </a:xfrm>
          <a:prstGeom prst="rect">
            <a:avLst/>
          </a:prstGeom>
        </p:spPr>
      </p:pic>
      <p:pic>
        <p:nvPicPr>
          <p:cNvPr id="19" name="Image 18">
            <a:extLst>
              <a:ext uri="{FF2B5EF4-FFF2-40B4-BE49-F238E27FC236}">
                <a16:creationId xmlns:a16="http://schemas.microsoft.com/office/drawing/2014/main" id="{8C51B6AA-1298-487A-B1AA-6D1ED1370B2C}"/>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5416" t="49999" r="77410" b="19818"/>
          <a:stretch/>
        </p:blipFill>
        <p:spPr>
          <a:xfrm>
            <a:off x="1944812" y="2309467"/>
            <a:ext cx="1160463" cy="1147184"/>
          </a:xfrm>
          <a:prstGeom prst="rect">
            <a:avLst/>
          </a:prstGeom>
        </p:spPr>
      </p:pic>
      <p:pic>
        <p:nvPicPr>
          <p:cNvPr id="32" name="Image 31">
            <a:extLst>
              <a:ext uri="{FF2B5EF4-FFF2-40B4-BE49-F238E27FC236}">
                <a16:creationId xmlns:a16="http://schemas.microsoft.com/office/drawing/2014/main" id="{AC72527A-93CD-42E0-B360-5D765DBC01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8226" t="49917" r="54064" b="19074"/>
          <a:stretch/>
        </p:blipFill>
        <p:spPr>
          <a:xfrm>
            <a:off x="1944812" y="5290617"/>
            <a:ext cx="1160464" cy="1142864"/>
          </a:xfrm>
          <a:prstGeom prst="rect">
            <a:avLst/>
          </a:prstGeom>
        </p:spPr>
      </p:pic>
    </p:spTree>
    <p:extLst>
      <p:ext uri="{BB962C8B-B14F-4D97-AF65-F5344CB8AC3E}">
        <p14:creationId xmlns:p14="http://schemas.microsoft.com/office/powerpoint/2010/main" val="54625887"/>
      </p:ext>
    </p:extLst>
  </p:cSld>
  <p:clrMap bg1="lt1" tx1="dk1" bg2="lt2" tx2="dk2" accent1="accent1" accent2="accent2" accent3="accent3" accent4="accent4" accent5="accent5" accent6="accent6" hlink="hlink" folHlink="folHlink"/>
  <p:sldLayoutIdLst>
    <p:sldLayoutId id="21474837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BF558C9-4532-9393-8CFC-34FA535AB0C4}"/>
              </a:ext>
            </a:extLst>
          </p:cNvPr>
          <p:cNvSpPr txBox="1"/>
          <p:nvPr/>
        </p:nvSpPr>
        <p:spPr>
          <a:xfrm>
            <a:off x="1374206" y="748159"/>
            <a:ext cx="6620281"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5400" dirty="0">
              <a:ea typeface="Calibri"/>
              <a:cs typeface="Calibri"/>
            </a:endParaRPr>
          </a:p>
          <a:p>
            <a:r>
              <a:rPr lang="fr-FR" sz="8000">
                <a:solidFill>
                  <a:schemeClr val="accent1">
                    <a:lumMod val="76000"/>
                  </a:schemeClr>
                </a:solidFill>
                <a:latin typeface="Algerian"/>
                <a:ea typeface="Calibri"/>
                <a:cs typeface="Calibri"/>
              </a:rPr>
              <a:t>CRSIM 2026</a:t>
            </a:r>
          </a:p>
          <a:p>
            <a:endParaRPr lang="fr-FR" sz="5400" dirty="0">
              <a:ea typeface="Calibri"/>
              <a:cs typeface="Calibri"/>
            </a:endParaRPr>
          </a:p>
        </p:txBody>
      </p:sp>
      <p:sp>
        <p:nvSpPr>
          <p:cNvPr id="3" name="ZoneTexte 2">
            <a:extLst>
              <a:ext uri="{FF2B5EF4-FFF2-40B4-BE49-F238E27FC236}">
                <a16:creationId xmlns:a16="http://schemas.microsoft.com/office/drawing/2014/main" id="{AED65155-87F2-2D7A-FC09-F3B7D59197C9}"/>
              </a:ext>
            </a:extLst>
          </p:cNvPr>
          <p:cNvSpPr txBox="1"/>
          <p:nvPr/>
        </p:nvSpPr>
        <p:spPr>
          <a:xfrm>
            <a:off x="1764242" y="3962556"/>
            <a:ext cx="570335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5400" b="1" dirty="0">
                <a:ea typeface="Calibri"/>
                <a:cs typeface="Calibri"/>
              </a:rPr>
              <a:t>PLENIERE</a:t>
            </a:r>
          </a:p>
        </p:txBody>
      </p:sp>
      <p:sp>
        <p:nvSpPr>
          <p:cNvPr id="4" name="ZoneTexte 3">
            <a:extLst>
              <a:ext uri="{FF2B5EF4-FFF2-40B4-BE49-F238E27FC236}">
                <a16:creationId xmlns:a16="http://schemas.microsoft.com/office/drawing/2014/main" id="{23D1FDBC-4545-142E-3D41-6BC535AC9737}"/>
              </a:ext>
            </a:extLst>
          </p:cNvPr>
          <p:cNvSpPr txBox="1"/>
          <p:nvPr/>
        </p:nvSpPr>
        <p:spPr>
          <a:xfrm>
            <a:off x="8343737" y="3426558"/>
            <a:ext cx="283063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800" u="sng" dirty="0">
                <a:ea typeface="Calibri"/>
                <a:cs typeface="Calibri"/>
              </a:rPr>
              <a:t>05/06/2026</a:t>
            </a:r>
            <a:endParaRPr lang="fr-FR" sz="2800" u="sng" dirty="0"/>
          </a:p>
        </p:txBody>
      </p:sp>
    </p:spTree>
    <p:extLst>
      <p:ext uri="{BB962C8B-B14F-4D97-AF65-F5344CB8AC3E}">
        <p14:creationId xmlns:p14="http://schemas.microsoft.com/office/powerpoint/2010/main" val="1435116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444262" y="448407"/>
            <a:ext cx="8625253" cy="777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Arial" panose="020B0604020202020204" pitchFamily="34" charset="0"/>
                <a:cs typeface="Arial" panose="020B0604020202020204" pitchFamily="34" charset="0"/>
              </a:rPr>
              <a:t>SITUATION GLOBALE DES DOSSIERS FEDER AU 2/06/2026</a:t>
            </a:r>
            <a:endParaRPr lang="fr-FR" sz="2400" b="1"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597306791"/>
              </p:ext>
            </p:extLst>
          </p:nvPr>
        </p:nvGraphicFramePr>
        <p:xfrm>
          <a:off x="1951892" y="1969476"/>
          <a:ext cx="9785840" cy="3417500"/>
        </p:xfrm>
        <a:graphic>
          <a:graphicData uri="http://schemas.openxmlformats.org/drawingml/2006/table">
            <a:tbl>
              <a:tblPr firstRow="1" firstCol="1" bandRow="1">
                <a:tableStyleId>{5C22544A-7EE6-4342-B048-85BDC9FD1C3A}</a:tableStyleId>
              </a:tblPr>
              <a:tblGrid>
                <a:gridCol w="2167679">
                  <a:extLst>
                    <a:ext uri="{9D8B030D-6E8A-4147-A177-3AD203B41FA5}">
                      <a16:colId xmlns:a16="http://schemas.microsoft.com/office/drawing/2014/main" val="3268650628"/>
                    </a:ext>
                  </a:extLst>
                </a:gridCol>
                <a:gridCol w="2492244">
                  <a:extLst>
                    <a:ext uri="{9D8B030D-6E8A-4147-A177-3AD203B41FA5}">
                      <a16:colId xmlns:a16="http://schemas.microsoft.com/office/drawing/2014/main" val="1886350597"/>
                    </a:ext>
                  </a:extLst>
                </a:gridCol>
                <a:gridCol w="3101260">
                  <a:extLst>
                    <a:ext uri="{9D8B030D-6E8A-4147-A177-3AD203B41FA5}">
                      <a16:colId xmlns:a16="http://schemas.microsoft.com/office/drawing/2014/main" val="2951326923"/>
                    </a:ext>
                  </a:extLst>
                </a:gridCol>
                <a:gridCol w="2024657">
                  <a:extLst>
                    <a:ext uri="{9D8B030D-6E8A-4147-A177-3AD203B41FA5}">
                      <a16:colId xmlns:a16="http://schemas.microsoft.com/office/drawing/2014/main" val="558453820"/>
                    </a:ext>
                  </a:extLst>
                </a:gridCol>
              </a:tblGrid>
              <a:tr h="628300">
                <a:tc>
                  <a:txBody>
                    <a:bodyPr/>
                    <a:lstStyle/>
                    <a:p>
                      <a:pPr algn="ctr">
                        <a:spcAft>
                          <a:spcPts val="0"/>
                        </a:spcAft>
                      </a:pPr>
                      <a:r>
                        <a:rPr lang="fr-FR" sz="2400" kern="0" dirty="0">
                          <a:effectLst/>
                        </a:rPr>
                        <a:t> </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gridSpan="3">
                  <a:txBody>
                    <a:bodyPr/>
                    <a:lstStyle/>
                    <a:p>
                      <a:pPr algn="ctr">
                        <a:spcAft>
                          <a:spcPts val="0"/>
                        </a:spcAft>
                      </a:pPr>
                      <a:r>
                        <a:rPr lang="fr-FR" sz="2400" kern="0" dirty="0" smtClean="0">
                          <a:effectLst/>
                        </a:rPr>
                        <a:t>FEDER</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25998016"/>
                  </a:ext>
                </a:extLst>
              </a:tr>
              <a:tr h="514420">
                <a:tc>
                  <a:txBody>
                    <a:bodyPr/>
                    <a:lstStyle/>
                    <a:p>
                      <a:pPr algn="ctr">
                        <a:spcAft>
                          <a:spcPts val="0"/>
                        </a:spcAft>
                      </a:pP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dirty="0">
                          <a:effectLst/>
                        </a:rPr>
                        <a:t>UE</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50" dirty="0" smtClean="0">
                          <a:effectLst/>
                          <a:latin typeface="Times New Roman" panose="02020603050405020304" pitchFamily="18" charset="0"/>
                          <a:ea typeface="Times New Roman" panose="02020603050405020304" pitchFamily="18" charset="0"/>
                        </a:rPr>
                        <a:t>Cout total</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a:effectLst/>
                        </a:rPr>
                        <a:t>Nombre dossier</a:t>
                      </a:r>
                      <a:endParaRPr lang="fr-FR" sz="2400" kern="5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408876116"/>
                  </a:ext>
                </a:extLst>
              </a:tr>
              <a:tr h="514420">
                <a:tc>
                  <a:txBody>
                    <a:bodyPr/>
                    <a:lstStyle/>
                    <a:p>
                      <a:pPr algn="ctr">
                        <a:spcAft>
                          <a:spcPts val="0"/>
                        </a:spcAft>
                      </a:pPr>
                      <a:r>
                        <a:rPr lang="fr-FR" sz="2400" kern="0" dirty="0">
                          <a:effectLst/>
                        </a:rPr>
                        <a:t>Déposé</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fontAlgn="ctr"/>
                      <a:r>
                        <a:rPr lang="fr-FR" sz="2000" b="0" i="0" u="none" strike="noStrike" dirty="0">
                          <a:solidFill>
                            <a:srgbClr val="333333"/>
                          </a:solidFill>
                          <a:effectLst/>
                          <a:latin typeface="Arial" panose="020B0604020202020204" pitchFamily="34" charset="0"/>
                        </a:rPr>
                        <a:t>266 434 489,70</a:t>
                      </a:r>
                    </a:p>
                  </a:txBody>
                  <a:tcPr marL="9525" marR="9525" marT="9525" anchor="ctr"/>
                </a:tc>
                <a:tc>
                  <a:txBody>
                    <a:bodyPr/>
                    <a:lstStyle/>
                    <a:p>
                      <a:pPr algn="ctr" fontAlgn="ctr"/>
                      <a:r>
                        <a:rPr lang="fr-FR" sz="2000" b="0" i="0" u="none" strike="noStrike" dirty="0">
                          <a:solidFill>
                            <a:srgbClr val="333333"/>
                          </a:solidFill>
                          <a:effectLst/>
                          <a:latin typeface="Arial" panose="020B0604020202020204" pitchFamily="34" charset="0"/>
                        </a:rPr>
                        <a:t>558 583 587,33</a:t>
                      </a:r>
                    </a:p>
                  </a:txBody>
                  <a:tcPr marL="9525" marR="9525" marT="9525" anchor="ctr"/>
                </a:tc>
                <a:tc>
                  <a:txBody>
                    <a:bodyPr/>
                    <a:lstStyle/>
                    <a:p>
                      <a:pPr algn="ctr" fontAlgn="ctr"/>
                      <a:r>
                        <a:rPr lang="fr-FR" sz="2000" b="0" i="0" u="none" strike="noStrike">
                          <a:solidFill>
                            <a:srgbClr val="333333"/>
                          </a:solidFill>
                          <a:effectLst/>
                          <a:latin typeface="Arial" panose="020B0604020202020204" pitchFamily="34" charset="0"/>
                        </a:rPr>
                        <a:t>242</a:t>
                      </a:r>
                    </a:p>
                  </a:txBody>
                  <a:tcPr marL="9525" marR="9525" marT="9525" anchor="ctr"/>
                </a:tc>
                <a:extLst>
                  <a:ext uri="{0D108BD9-81ED-4DB2-BD59-A6C34878D82A}">
                    <a16:rowId xmlns:a16="http://schemas.microsoft.com/office/drawing/2014/main" val="1911482487"/>
                  </a:ext>
                </a:extLst>
              </a:tr>
              <a:tr h="514420">
                <a:tc>
                  <a:txBody>
                    <a:bodyPr/>
                    <a:lstStyle/>
                    <a:p>
                      <a:pPr algn="ctr">
                        <a:spcAft>
                          <a:spcPts val="0"/>
                        </a:spcAft>
                      </a:pPr>
                      <a:r>
                        <a:rPr lang="fr-FR" sz="2400" kern="0">
                          <a:effectLst/>
                        </a:rPr>
                        <a:t>En instruction</a:t>
                      </a:r>
                      <a:endParaRPr lang="fr-FR" sz="2400" kern="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fontAlgn="ctr"/>
                      <a:r>
                        <a:rPr lang="fr-FR" sz="2000" b="0" i="0" u="none" strike="noStrike">
                          <a:solidFill>
                            <a:srgbClr val="333333"/>
                          </a:solidFill>
                          <a:effectLst/>
                          <a:latin typeface="Arial" panose="020B0604020202020204" pitchFamily="34" charset="0"/>
                        </a:rPr>
                        <a:t>49 942 133,77</a:t>
                      </a:r>
                    </a:p>
                  </a:txBody>
                  <a:tcPr marL="9525" marR="9525" marT="9525" anchor="ctr"/>
                </a:tc>
                <a:tc>
                  <a:txBody>
                    <a:bodyPr/>
                    <a:lstStyle/>
                    <a:p>
                      <a:pPr algn="ctr" fontAlgn="ctr"/>
                      <a:r>
                        <a:rPr lang="fr-FR" sz="2000" b="0" i="0" u="none" strike="noStrike" dirty="0">
                          <a:solidFill>
                            <a:srgbClr val="333333"/>
                          </a:solidFill>
                          <a:effectLst/>
                          <a:latin typeface="Arial" panose="020B0604020202020204" pitchFamily="34" charset="0"/>
                        </a:rPr>
                        <a:t>131 003 958,65</a:t>
                      </a:r>
                    </a:p>
                  </a:txBody>
                  <a:tcPr marL="9525" marR="9525" marT="9525" anchor="ctr"/>
                </a:tc>
                <a:tc>
                  <a:txBody>
                    <a:bodyPr/>
                    <a:lstStyle/>
                    <a:p>
                      <a:pPr algn="ctr" fontAlgn="ctr"/>
                      <a:r>
                        <a:rPr lang="fr-FR" sz="2000" b="0" i="0" u="none" strike="noStrike" dirty="0">
                          <a:solidFill>
                            <a:srgbClr val="333333"/>
                          </a:solidFill>
                          <a:effectLst/>
                          <a:latin typeface="Arial" panose="020B0604020202020204" pitchFamily="34" charset="0"/>
                        </a:rPr>
                        <a:t>78</a:t>
                      </a:r>
                    </a:p>
                  </a:txBody>
                  <a:tcPr marL="9525" marR="9525" marT="9525" anchor="ctr"/>
                </a:tc>
                <a:extLst>
                  <a:ext uri="{0D108BD9-81ED-4DB2-BD59-A6C34878D82A}">
                    <a16:rowId xmlns:a16="http://schemas.microsoft.com/office/drawing/2014/main" val="3681944132"/>
                  </a:ext>
                </a:extLst>
              </a:tr>
              <a:tr h="514420">
                <a:tc>
                  <a:txBody>
                    <a:bodyPr/>
                    <a:lstStyle/>
                    <a:p>
                      <a:pPr algn="ctr">
                        <a:spcAft>
                          <a:spcPts val="0"/>
                        </a:spcAft>
                      </a:pPr>
                      <a:r>
                        <a:rPr lang="fr-FR" sz="2400" kern="0">
                          <a:effectLst/>
                        </a:rPr>
                        <a:t>Programmé</a:t>
                      </a:r>
                      <a:endParaRPr lang="fr-FR" sz="2400" kern="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fontAlgn="ctr"/>
                      <a:r>
                        <a:rPr lang="fr-FR" sz="2000" b="0" i="0" u="none" strike="noStrike">
                          <a:solidFill>
                            <a:srgbClr val="333333"/>
                          </a:solidFill>
                          <a:effectLst/>
                          <a:latin typeface="Arial" panose="020B0604020202020204" pitchFamily="34" charset="0"/>
                        </a:rPr>
                        <a:t>183 030 270,47</a:t>
                      </a:r>
                    </a:p>
                  </a:txBody>
                  <a:tcPr marL="9525" marR="9525" marT="9525" anchor="ctr"/>
                </a:tc>
                <a:tc>
                  <a:txBody>
                    <a:bodyPr/>
                    <a:lstStyle/>
                    <a:p>
                      <a:pPr algn="ctr" fontAlgn="ctr"/>
                      <a:r>
                        <a:rPr lang="fr-FR" sz="2000" b="0" i="0" u="none" strike="noStrike">
                          <a:solidFill>
                            <a:srgbClr val="333333"/>
                          </a:solidFill>
                          <a:effectLst/>
                          <a:latin typeface="Arial" panose="020B0604020202020204" pitchFamily="34" charset="0"/>
                        </a:rPr>
                        <a:t>632 610 075,95</a:t>
                      </a:r>
                    </a:p>
                  </a:txBody>
                  <a:tcPr marL="9525" marR="9525" marT="9525" anchor="ctr"/>
                </a:tc>
                <a:tc>
                  <a:txBody>
                    <a:bodyPr/>
                    <a:lstStyle/>
                    <a:p>
                      <a:pPr algn="ctr" fontAlgn="ctr"/>
                      <a:r>
                        <a:rPr lang="fr-FR" sz="2000" b="0" i="0" u="none" strike="noStrike" dirty="0">
                          <a:solidFill>
                            <a:srgbClr val="333333"/>
                          </a:solidFill>
                          <a:effectLst/>
                          <a:latin typeface="Arial" panose="020B0604020202020204" pitchFamily="34" charset="0"/>
                        </a:rPr>
                        <a:t>189</a:t>
                      </a:r>
                    </a:p>
                  </a:txBody>
                  <a:tcPr marL="9525" marR="9525" marT="9525" anchor="ctr"/>
                </a:tc>
                <a:extLst>
                  <a:ext uri="{0D108BD9-81ED-4DB2-BD59-A6C34878D82A}">
                    <a16:rowId xmlns:a16="http://schemas.microsoft.com/office/drawing/2014/main" val="3847169794"/>
                  </a:ext>
                </a:extLst>
              </a:tr>
              <a:tr h="514420">
                <a:tc>
                  <a:txBody>
                    <a:bodyPr/>
                    <a:lstStyle/>
                    <a:p>
                      <a:pPr algn="ctr">
                        <a:spcAft>
                          <a:spcPts val="0"/>
                        </a:spcAft>
                      </a:pPr>
                      <a:r>
                        <a:rPr lang="fr-FR" sz="2400" kern="0">
                          <a:effectLst/>
                        </a:rPr>
                        <a:t> </a:t>
                      </a:r>
                      <a:endParaRPr lang="fr-FR" sz="2400" kern="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fontAlgn="ctr"/>
                      <a:r>
                        <a:rPr lang="fr-FR" sz="2000" b="1" i="0" u="none" strike="noStrike" dirty="0">
                          <a:solidFill>
                            <a:srgbClr val="333333"/>
                          </a:solidFill>
                          <a:effectLst/>
                          <a:latin typeface="Arial" panose="020B0604020202020204" pitchFamily="34" charset="0"/>
                        </a:rPr>
                        <a:t>499 406 893,94</a:t>
                      </a:r>
                    </a:p>
                  </a:txBody>
                  <a:tcPr marL="9525" marR="9525" marT="9525" anchor="ctr"/>
                </a:tc>
                <a:tc>
                  <a:txBody>
                    <a:bodyPr/>
                    <a:lstStyle/>
                    <a:p>
                      <a:pPr algn="ctr" fontAlgn="ctr"/>
                      <a:r>
                        <a:rPr lang="fr-FR" sz="2000" b="1" i="0" u="none" strike="noStrike">
                          <a:solidFill>
                            <a:srgbClr val="333333"/>
                          </a:solidFill>
                          <a:effectLst/>
                          <a:latin typeface="Arial" panose="020B0604020202020204" pitchFamily="34" charset="0"/>
                        </a:rPr>
                        <a:t>1 322 197 621,93</a:t>
                      </a:r>
                    </a:p>
                  </a:txBody>
                  <a:tcPr marL="9525" marR="9525" marT="9525" anchor="ctr"/>
                </a:tc>
                <a:tc>
                  <a:txBody>
                    <a:bodyPr/>
                    <a:lstStyle/>
                    <a:p>
                      <a:pPr algn="ctr" fontAlgn="ctr"/>
                      <a:r>
                        <a:rPr lang="fr-FR" sz="2000" b="1" i="0" u="none" strike="noStrike" dirty="0">
                          <a:solidFill>
                            <a:srgbClr val="333333"/>
                          </a:solidFill>
                          <a:effectLst/>
                          <a:latin typeface="Arial" panose="020B0604020202020204" pitchFamily="34" charset="0"/>
                        </a:rPr>
                        <a:t>509</a:t>
                      </a:r>
                    </a:p>
                  </a:txBody>
                  <a:tcPr marL="9525" marR="9525" marT="9525" anchor="ctr"/>
                </a:tc>
                <a:extLst>
                  <a:ext uri="{0D108BD9-81ED-4DB2-BD59-A6C34878D82A}">
                    <a16:rowId xmlns:a16="http://schemas.microsoft.com/office/drawing/2014/main" val="3917882064"/>
                  </a:ext>
                </a:extLst>
              </a:tr>
            </a:tbl>
          </a:graphicData>
        </a:graphic>
      </p:graphicFrame>
    </p:spTree>
    <p:extLst>
      <p:ext uri="{BB962C8B-B14F-4D97-AF65-F5344CB8AC3E}">
        <p14:creationId xmlns:p14="http://schemas.microsoft.com/office/powerpoint/2010/main" val="878664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44A9F-4D61-B49B-743B-25E324FFD0B5}"/>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DA70849D-7541-A17E-2842-37890CC10192}"/>
              </a:ext>
            </a:extLst>
          </p:cNvPr>
          <p:cNvSpPr txBox="1"/>
          <p:nvPr/>
        </p:nvSpPr>
        <p:spPr>
          <a:xfrm>
            <a:off x="2751667" y="2726267"/>
            <a:ext cx="7179733" cy="369332"/>
          </a:xfrm>
          <a:prstGeom prst="rect">
            <a:avLst/>
          </a:prstGeom>
          <a:noFill/>
        </p:spPr>
        <p:txBody>
          <a:bodyPr wrap="square" rtlCol="0">
            <a:spAutoFit/>
          </a:bodyPr>
          <a:lstStyle/>
          <a:p>
            <a:r>
              <a:rPr lang="fr-FR" dirty="0"/>
              <a:t> </a:t>
            </a:r>
          </a:p>
        </p:txBody>
      </p:sp>
      <p:sp>
        <p:nvSpPr>
          <p:cNvPr id="6" name="ZoneTexte 5">
            <a:extLst>
              <a:ext uri="{FF2B5EF4-FFF2-40B4-BE49-F238E27FC236}">
                <a16:creationId xmlns:a16="http://schemas.microsoft.com/office/drawing/2014/main" id="{CBAA34E3-7747-4AFE-507F-EF1FA854AF59}"/>
              </a:ext>
            </a:extLst>
          </p:cNvPr>
          <p:cNvSpPr txBox="1"/>
          <p:nvPr/>
        </p:nvSpPr>
        <p:spPr>
          <a:xfrm>
            <a:off x="2345267" y="677333"/>
            <a:ext cx="7899400" cy="523220"/>
          </a:xfrm>
          <a:prstGeom prst="rect">
            <a:avLst/>
          </a:prstGeom>
          <a:noFill/>
        </p:spPr>
        <p:txBody>
          <a:bodyPr wrap="square" lIns="91440" tIns="45720" rIns="91440" bIns="45720" rtlCol="0" anchor="t">
            <a:spAutoFit/>
          </a:bodyPr>
          <a:lstStyle/>
          <a:p>
            <a:pPr algn="ctr"/>
            <a:r>
              <a:rPr lang="fr-FR" sz="2800" b="1" i="1" dirty="0">
                <a:solidFill>
                  <a:schemeClr val="accent1">
                    <a:lumMod val="75000"/>
                  </a:schemeClr>
                </a:solidFill>
              </a:rPr>
              <a:t>Analyse du stock / maquette </a:t>
            </a:r>
          </a:p>
        </p:txBody>
      </p:sp>
      <p:pic>
        <p:nvPicPr>
          <p:cNvPr id="2" name="Image 1"/>
          <p:cNvPicPr>
            <a:picLocks noChangeAspect="1"/>
          </p:cNvPicPr>
          <p:nvPr/>
        </p:nvPicPr>
        <p:blipFill>
          <a:blip r:embed="rId2"/>
          <a:stretch>
            <a:fillRect/>
          </a:stretch>
        </p:blipFill>
        <p:spPr>
          <a:xfrm>
            <a:off x="1470581" y="1663700"/>
            <a:ext cx="9087440" cy="4614552"/>
          </a:xfrm>
          <a:prstGeom prst="rect">
            <a:avLst/>
          </a:prstGeom>
        </p:spPr>
      </p:pic>
    </p:spTree>
    <p:extLst>
      <p:ext uri="{BB962C8B-B14F-4D97-AF65-F5344CB8AC3E}">
        <p14:creationId xmlns:p14="http://schemas.microsoft.com/office/powerpoint/2010/main" val="1380960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77B1B3-E58F-70DF-B75E-1FBA1B65F8E9}"/>
              </a:ext>
            </a:extLst>
          </p:cNvPr>
          <p:cNvSpPr txBox="1"/>
          <p:nvPr/>
        </p:nvSpPr>
        <p:spPr>
          <a:xfrm>
            <a:off x="1777050" y="510847"/>
            <a:ext cx="80816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i="1" dirty="0">
                <a:solidFill>
                  <a:schemeClr val="accent1">
                    <a:lumMod val="75000"/>
                  </a:schemeClr>
                </a:solidFill>
                <a:ea typeface="Calibri"/>
                <a:cs typeface="Calibri"/>
              </a:rPr>
              <a:t>Certification</a:t>
            </a:r>
            <a:endParaRPr lang="en-US" b="1" i="1" dirty="0">
              <a:solidFill>
                <a:schemeClr val="accent1">
                  <a:lumMod val="75000"/>
                </a:schemeClr>
              </a:solidFill>
            </a:endParaRPr>
          </a:p>
        </p:txBody>
      </p:sp>
      <p:sp>
        <p:nvSpPr>
          <p:cNvPr id="4" name="TextBox 3">
            <a:extLst>
              <a:ext uri="{FF2B5EF4-FFF2-40B4-BE49-F238E27FC236}">
                <a16:creationId xmlns:a16="http://schemas.microsoft.com/office/drawing/2014/main" id="{83E87FEC-BF3C-CFE3-99E2-323FDB51B2E1}"/>
              </a:ext>
            </a:extLst>
          </p:cNvPr>
          <p:cNvSpPr txBox="1"/>
          <p:nvPr/>
        </p:nvSpPr>
        <p:spPr>
          <a:xfrm>
            <a:off x="1582874" y="1441316"/>
            <a:ext cx="10102089" cy="62170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a:p>
            <a:pPr marL="285750" indent="-285750">
              <a:buFont typeface="Arial"/>
              <a:buChar char="•"/>
            </a:pPr>
            <a:r>
              <a:rPr lang="en-US" b="1" dirty="0" smtClean="0">
                <a:ea typeface="Calibri"/>
                <a:cs typeface="Calibri"/>
              </a:rPr>
              <a:t>111 </a:t>
            </a:r>
            <a:r>
              <a:rPr lang="en-US" b="1" dirty="0">
                <a:ea typeface="Calibri"/>
                <a:cs typeface="Calibri"/>
              </a:rPr>
              <a:t>CSF</a:t>
            </a:r>
            <a:r>
              <a:rPr lang="en-US" dirty="0">
                <a:ea typeface="Calibri"/>
                <a:cs typeface="Calibri"/>
              </a:rPr>
              <a:t> </a:t>
            </a:r>
            <a:r>
              <a:rPr lang="en-US" dirty="0" err="1">
                <a:ea typeface="Calibri"/>
                <a:cs typeface="Calibri"/>
              </a:rPr>
              <a:t>validés</a:t>
            </a:r>
            <a:r>
              <a:rPr lang="en-US" dirty="0">
                <a:ea typeface="Calibri"/>
                <a:cs typeface="Calibri"/>
              </a:rPr>
              <a:t> par la </a:t>
            </a:r>
            <a:r>
              <a:rPr lang="en-US" dirty="0" err="1">
                <a:ea typeface="Calibri"/>
                <a:cs typeface="Calibri"/>
              </a:rPr>
              <a:t>Fonction</a:t>
            </a:r>
            <a:r>
              <a:rPr lang="en-US" dirty="0">
                <a:ea typeface="Calibri"/>
                <a:cs typeface="Calibri"/>
              </a:rPr>
              <a:t> </a:t>
            </a:r>
            <a:r>
              <a:rPr lang="en-US" dirty="0" err="1">
                <a:ea typeface="Calibri"/>
                <a:cs typeface="Calibri"/>
              </a:rPr>
              <a:t>comptable</a:t>
            </a:r>
            <a:r>
              <a:rPr lang="en-US" dirty="0">
                <a:ea typeface="Calibri"/>
                <a:cs typeface="Calibri"/>
              </a:rPr>
              <a:t> pour un </a:t>
            </a:r>
            <a:r>
              <a:rPr lang="en-US" dirty="0" err="1">
                <a:ea typeface="Calibri"/>
                <a:cs typeface="Calibri"/>
              </a:rPr>
              <a:t>montant</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cout</a:t>
            </a:r>
            <a:r>
              <a:rPr lang="en-US" dirty="0">
                <a:ea typeface="Calibri"/>
                <a:cs typeface="Calibri"/>
              </a:rPr>
              <a:t> total de </a:t>
            </a:r>
            <a:r>
              <a:rPr lang="en-US" b="1" dirty="0">
                <a:ea typeface="Calibri"/>
                <a:cs typeface="Calibri"/>
              </a:rPr>
              <a:t>125 822 </a:t>
            </a:r>
            <a:r>
              <a:rPr lang="en-US" b="1" dirty="0" smtClean="0">
                <a:ea typeface="Calibri"/>
                <a:cs typeface="Calibri"/>
              </a:rPr>
              <a:t>364,42 €</a:t>
            </a:r>
            <a:r>
              <a:rPr lang="en-US" dirty="0" smtClean="0">
                <a:ea typeface="Calibri"/>
                <a:cs typeface="Calibri"/>
              </a:rPr>
              <a:t> </a:t>
            </a:r>
            <a:endParaRPr lang="en-US" dirty="0">
              <a:ea typeface="Calibri"/>
              <a:cs typeface="Calibri"/>
            </a:endParaRPr>
          </a:p>
          <a:p>
            <a:endParaRPr lang="en-US" dirty="0">
              <a:ea typeface="Calibri"/>
              <a:cs typeface="Calibri"/>
            </a:endParaRPr>
          </a:p>
          <a:p>
            <a:pPr marL="285750" indent="-285750">
              <a:buFont typeface="Arial"/>
              <a:buChar char="•"/>
            </a:pPr>
            <a:r>
              <a:rPr lang="en-US" b="1" dirty="0">
                <a:ea typeface="Calibri"/>
                <a:cs typeface="Calibri"/>
              </a:rPr>
              <a:t>4</a:t>
            </a:r>
            <a:r>
              <a:rPr lang="en-US" b="1" dirty="0" smtClean="0">
                <a:ea typeface="Calibri"/>
                <a:cs typeface="Calibri"/>
              </a:rPr>
              <a:t> </a:t>
            </a:r>
            <a:r>
              <a:rPr lang="en-US" b="1" dirty="0">
                <a:ea typeface="Calibri"/>
                <a:cs typeface="Calibri"/>
              </a:rPr>
              <a:t>DDP</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cours</a:t>
            </a:r>
            <a:r>
              <a:rPr lang="en-US" dirty="0">
                <a:ea typeface="Calibri"/>
                <a:cs typeface="Calibri"/>
              </a:rPr>
              <a:t> de </a:t>
            </a:r>
            <a:r>
              <a:rPr lang="en-US" dirty="0" err="1">
                <a:ea typeface="Calibri"/>
                <a:cs typeface="Calibri"/>
              </a:rPr>
              <a:t>traitement</a:t>
            </a:r>
            <a:r>
              <a:rPr lang="en-US" dirty="0">
                <a:ea typeface="Calibri"/>
                <a:cs typeface="Calibri"/>
              </a:rPr>
              <a:t> pour un </a:t>
            </a:r>
            <a:r>
              <a:rPr lang="en-US" dirty="0" err="1">
                <a:ea typeface="Calibri"/>
                <a:cs typeface="Calibri"/>
              </a:rPr>
              <a:t>montant</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cout</a:t>
            </a:r>
            <a:r>
              <a:rPr lang="en-US" dirty="0">
                <a:ea typeface="Calibri"/>
                <a:cs typeface="Calibri"/>
              </a:rPr>
              <a:t> total de </a:t>
            </a:r>
            <a:r>
              <a:rPr lang="en-US" b="1" dirty="0">
                <a:ea typeface="Calibri"/>
                <a:cs typeface="Calibri"/>
              </a:rPr>
              <a:t>4 108 379,18 €</a:t>
            </a:r>
          </a:p>
          <a:p>
            <a:endParaRPr lang="en-US" dirty="0">
              <a:ea typeface="Calibri"/>
              <a:cs typeface="Calibri"/>
            </a:endParaRPr>
          </a:p>
          <a:p>
            <a:pPr marL="285750" indent="-285750">
              <a:buFont typeface="Arial"/>
              <a:buChar char="•"/>
            </a:pPr>
            <a:r>
              <a:rPr lang="en-US" b="1" dirty="0" smtClean="0">
                <a:ea typeface="Calibri"/>
                <a:cs typeface="Calibri"/>
              </a:rPr>
              <a:t>38 </a:t>
            </a:r>
            <a:r>
              <a:rPr lang="en-US" b="1" dirty="0">
                <a:ea typeface="Calibri"/>
                <a:cs typeface="Calibri"/>
              </a:rPr>
              <a:t>DDP</a:t>
            </a:r>
            <a:r>
              <a:rPr lang="en-US" dirty="0">
                <a:ea typeface="Calibri"/>
                <a:cs typeface="Calibri"/>
              </a:rPr>
              <a:t> reçue pour un </a:t>
            </a:r>
            <a:r>
              <a:rPr lang="en-US" dirty="0" err="1">
                <a:ea typeface="Calibri"/>
                <a:cs typeface="Calibri"/>
              </a:rPr>
              <a:t>montant</a:t>
            </a:r>
            <a:r>
              <a:rPr lang="en-US" dirty="0">
                <a:ea typeface="Calibri"/>
                <a:cs typeface="Calibri"/>
              </a:rPr>
              <a:t> </a:t>
            </a:r>
            <a:r>
              <a:rPr lang="en-US" dirty="0" err="1" smtClean="0">
                <a:ea typeface="Calibri"/>
                <a:cs typeface="Calibri"/>
              </a:rPr>
              <a:t>en</a:t>
            </a:r>
            <a:r>
              <a:rPr lang="en-US" dirty="0" smtClean="0">
                <a:ea typeface="Calibri"/>
                <a:cs typeface="Calibri"/>
              </a:rPr>
              <a:t> </a:t>
            </a:r>
            <a:r>
              <a:rPr lang="en-US" dirty="0" err="1" smtClean="0">
                <a:ea typeface="Calibri"/>
                <a:cs typeface="Calibri"/>
              </a:rPr>
              <a:t>cout</a:t>
            </a:r>
            <a:r>
              <a:rPr lang="en-US" dirty="0" smtClean="0">
                <a:ea typeface="Calibri"/>
                <a:cs typeface="Calibri"/>
              </a:rPr>
              <a:t> total de </a:t>
            </a:r>
            <a:r>
              <a:rPr lang="en-US" b="1" dirty="0">
                <a:ea typeface="Calibri"/>
                <a:cs typeface="Calibri"/>
              </a:rPr>
              <a:t>24 579 742,36 </a:t>
            </a:r>
            <a:r>
              <a:rPr lang="en-US" b="1" dirty="0" smtClean="0">
                <a:ea typeface="Calibri"/>
                <a:cs typeface="Calibri"/>
              </a:rPr>
              <a:t>€</a:t>
            </a:r>
            <a:endParaRPr lang="en-US" b="1" dirty="0">
              <a:ea typeface="Calibri"/>
              <a:cs typeface="Calibri"/>
            </a:endParaRPr>
          </a:p>
          <a:p>
            <a:endParaRPr lang="en-US" dirty="0">
              <a:ea typeface="Calibri"/>
              <a:cs typeface="Calibri"/>
            </a:endParaRPr>
          </a:p>
          <a:p>
            <a:pPr marL="285750" indent="-285750">
              <a:buFont typeface="Arial"/>
              <a:buChar char="•"/>
            </a:pPr>
            <a:endParaRPr lang="en-US" dirty="0">
              <a:ea typeface="Calibri"/>
              <a:cs typeface="Calibri"/>
            </a:endParaRPr>
          </a:p>
          <a:p>
            <a:pPr algn="ctr"/>
            <a:r>
              <a:rPr lang="en-US" sz="2000" b="1" i="1" dirty="0">
                <a:solidFill>
                  <a:schemeClr val="accent1">
                    <a:lumMod val="76000"/>
                  </a:schemeClr>
                </a:solidFill>
                <a:ea typeface="Calibri"/>
                <a:cs typeface="Calibri"/>
              </a:rPr>
              <a:t>Objectif DO 2026:</a:t>
            </a:r>
            <a:r>
              <a:rPr lang="en-US" sz="2000" b="1" dirty="0">
                <a:solidFill>
                  <a:schemeClr val="accent1">
                    <a:lumMod val="76000"/>
                  </a:schemeClr>
                </a:solidFill>
                <a:ea typeface="Calibri"/>
                <a:cs typeface="Calibri"/>
              </a:rPr>
              <a:t> </a:t>
            </a:r>
            <a:r>
              <a:rPr lang="en-US" sz="2000" b="1" dirty="0" smtClean="0">
                <a:solidFill>
                  <a:schemeClr val="accent1">
                    <a:lumMod val="76000"/>
                  </a:schemeClr>
                </a:solidFill>
                <a:ea typeface="Calibri"/>
                <a:cs typeface="Calibri"/>
              </a:rPr>
              <a:t>130,3 </a:t>
            </a:r>
            <a:r>
              <a:rPr lang="en-US" sz="2000" b="1" dirty="0">
                <a:solidFill>
                  <a:schemeClr val="accent1">
                    <a:lumMod val="76000"/>
                  </a:schemeClr>
                </a:solidFill>
                <a:ea typeface="Calibri"/>
                <a:cs typeface="Calibri"/>
              </a:rPr>
              <a:t>M€ de FEDER</a:t>
            </a:r>
          </a:p>
          <a:p>
            <a:pPr algn="ctr"/>
            <a:endParaRPr lang="en-US" b="1" dirty="0">
              <a:ea typeface="Calibri"/>
              <a:cs typeface="Calibri"/>
            </a:endParaRPr>
          </a:p>
          <a:p>
            <a:pPr marL="285750" indent="-285750" algn="ctr">
              <a:buFont typeface="Arial"/>
              <a:buChar char="•"/>
            </a:pPr>
            <a:r>
              <a:rPr lang="en-US" dirty="0">
                <a:ea typeface="Calibri"/>
                <a:cs typeface="Calibri"/>
              </a:rPr>
              <a:t>UE </a:t>
            </a:r>
            <a:r>
              <a:rPr lang="en-US" dirty="0" err="1">
                <a:ea typeface="Calibri"/>
                <a:cs typeface="Calibri"/>
              </a:rPr>
              <a:t>cumulé</a:t>
            </a:r>
            <a:r>
              <a:rPr lang="en-US" dirty="0">
                <a:ea typeface="Calibri"/>
                <a:cs typeface="Calibri"/>
              </a:rPr>
              <a:t> à </a:t>
            </a:r>
            <a:r>
              <a:rPr lang="en-US" dirty="0" err="1">
                <a:ea typeface="Calibri"/>
                <a:cs typeface="Calibri"/>
              </a:rPr>
              <a:t>ce</a:t>
            </a:r>
            <a:r>
              <a:rPr lang="en-US" dirty="0">
                <a:ea typeface="Calibri"/>
                <a:cs typeface="Calibri"/>
              </a:rPr>
              <a:t> jour : </a:t>
            </a:r>
            <a:r>
              <a:rPr lang="en-US" b="1" dirty="0" smtClean="0">
                <a:ea typeface="Calibri"/>
                <a:cs typeface="Calibri"/>
              </a:rPr>
              <a:t>89,5 </a:t>
            </a:r>
            <a:r>
              <a:rPr lang="en-US" b="1" dirty="0">
                <a:ea typeface="Calibri"/>
                <a:cs typeface="Calibri"/>
              </a:rPr>
              <a:t>M€</a:t>
            </a:r>
            <a:r>
              <a:rPr lang="en-US" dirty="0">
                <a:ea typeface="Calibri"/>
                <a:cs typeface="Calibri"/>
              </a:rPr>
              <a:t> de FEDER</a:t>
            </a:r>
          </a:p>
          <a:p>
            <a:endParaRPr lang="en-US" dirty="0">
              <a:ea typeface="Calibri"/>
              <a:cs typeface="Calibri"/>
            </a:endParaRPr>
          </a:p>
          <a:p>
            <a:r>
              <a:rPr lang="en-US" dirty="0">
                <a:ea typeface="Calibri"/>
                <a:cs typeface="Calibri"/>
              </a:rPr>
              <a:t>                                                                     </a:t>
            </a:r>
            <a:r>
              <a:rPr lang="en-US" dirty="0" err="1" smtClean="0">
                <a:ea typeface="Calibri"/>
                <a:cs typeface="Calibri"/>
              </a:rPr>
              <a:t>Reste</a:t>
            </a:r>
            <a:r>
              <a:rPr lang="en-US" dirty="0" smtClean="0">
                <a:ea typeface="Calibri"/>
                <a:cs typeface="Calibri"/>
              </a:rPr>
              <a:t> </a:t>
            </a:r>
            <a:r>
              <a:rPr lang="en-US" dirty="0">
                <a:ea typeface="Calibri"/>
                <a:cs typeface="Calibri"/>
              </a:rPr>
              <a:t>à certifier  </a:t>
            </a:r>
            <a:r>
              <a:rPr lang="en-US" b="1" dirty="0" smtClean="0">
                <a:ea typeface="Calibri"/>
                <a:cs typeface="Calibri"/>
              </a:rPr>
              <a:t>40,8 </a:t>
            </a:r>
            <a:r>
              <a:rPr lang="en-US" b="1" dirty="0">
                <a:ea typeface="Calibri"/>
                <a:cs typeface="Calibri"/>
              </a:rPr>
              <a:t>M€</a:t>
            </a:r>
            <a:r>
              <a:rPr lang="en-US" dirty="0">
                <a:ea typeface="Calibri"/>
                <a:cs typeface="Calibri"/>
              </a:rPr>
              <a:t> de FEDER </a:t>
            </a:r>
            <a:endParaRPr lang="en-US" dirty="0" smtClean="0">
              <a:ea typeface="Calibri"/>
              <a:cs typeface="Calibri"/>
            </a:endParaRPr>
          </a:p>
          <a:p>
            <a:endParaRPr lang="en-US" dirty="0">
              <a:ea typeface="Calibri"/>
              <a:cs typeface="Calibri"/>
            </a:endParaRPr>
          </a:p>
          <a:p>
            <a:r>
              <a:rPr lang="en-US" dirty="0">
                <a:ea typeface="Calibri"/>
                <a:cs typeface="Calibri"/>
              </a:rPr>
              <a:t>	</a:t>
            </a:r>
            <a:r>
              <a:rPr lang="en-US" dirty="0" smtClean="0">
                <a:ea typeface="Calibri"/>
                <a:cs typeface="Calibri"/>
              </a:rPr>
              <a:t>			DDP </a:t>
            </a:r>
            <a:r>
              <a:rPr lang="en-US" dirty="0" err="1" smtClean="0">
                <a:ea typeface="Calibri"/>
                <a:cs typeface="Calibri"/>
              </a:rPr>
              <a:t>en</a:t>
            </a:r>
            <a:r>
              <a:rPr lang="en-US" dirty="0" smtClean="0">
                <a:ea typeface="Calibri"/>
                <a:cs typeface="Calibri"/>
              </a:rPr>
              <a:t> stock de </a:t>
            </a:r>
            <a:r>
              <a:rPr lang="en-US" b="1" dirty="0" smtClean="0">
                <a:ea typeface="Calibri"/>
                <a:cs typeface="Calibri"/>
              </a:rPr>
              <a:t>15,3 M€</a:t>
            </a:r>
            <a:r>
              <a:rPr lang="en-US" dirty="0" smtClean="0">
                <a:ea typeface="Calibri"/>
                <a:cs typeface="Calibri"/>
              </a:rPr>
              <a:t> de FEDER</a:t>
            </a:r>
          </a:p>
          <a:p>
            <a:r>
              <a:rPr lang="en-US" dirty="0">
                <a:ea typeface="Calibri"/>
                <a:cs typeface="Calibri"/>
              </a:rPr>
              <a:t>	</a:t>
            </a:r>
            <a:r>
              <a:rPr lang="en-US" dirty="0" smtClean="0">
                <a:ea typeface="Calibri"/>
                <a:cs typeface="Calibri"/>
              </a:rPr>
              <a:t>			Perspectives DDP de </a:t>
            </a:r>
            <a:r>
              <a:rPr lang="en-US" b="1" dirty="0" smtClean="0">
                <a:ea typeface="Calibri"/>
                <a:cs typeface="Calibri"/>
              </a:rPr>
              <a:t>41 M€</a:t>
            </a:r>
            <a:r>
              <a:rPr lang="en-US" dirty="0" smtClean="0">
                <a:ea typeface="Calibri"/>
                <a:cs typeface="Calibri"/>
              </a:rPr>
              <a:t> de FEDER</a:t>
            </a:r>
          </a:p>
          <a:p>
            <a:endParaRPr lang="en-US" dirty="0">
              <a:ea typeface="Calibri"/>
              <a:cs typeface="Calibri"/>
            </a:endParaRPr>
          </a:p>
          <a:p>
            <a:pPr marL="285750" indent="-285750">
              <a:buFont typeface="Arial"/>
              <a:buChar char="•"/>
            </a:pPr>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2" name="Arrow: Right 1">
            <a:extLst>
              <a:ext uri="{FF2B5EF4-FFF2-40B4-BE49-F238E27FC236}">
                <a16:creationId xmlns:a16="http://schemas.microsoft.com/office/drawing/2014/main" id="{E8EE6E2A-C648-3B74-4172-0F03496F8942}"/>
              </a:ext>
            </a:extLst>
          </p:cNvPr>
          <p:cNvSpPr/>
          <p:nvPr/>
        </p:nvSpPr>
        <p:spPr>
          <a:xfrm>
            <a:off x="4247776" y="4719803"/>
            <a:ext cx="978407" cy="4846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6905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F8670FC-DB0C-9942-27F0-F09DCD4A7085}"/>
              </a:ext>
            </a:extLst>
          </p:cNvPr>
          <p:cNvSpPr txBox="1"/>
          <p:nvPr/>
        </p:nvSpPr>
        <p:spPr>
          <a:xfrm>
            <a:off x="2635249" y="137582"/>
            <a:ext cx="796925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i="1" dirty="0">
                <a:solidFill>
                  <a:schemeClr val="accent1">
                    <a:lumMod val="75000"/>
                  </a:schemeClr>
                </a:solidFill>
                <a:ea typeface="Calibri"/>
                <a:cs typeface="Calibri"/>
              </a:rPr>
              <a:t>Plan d'action d'évitement du DO</a:t>
            </a:r>
            <a:endParaRPr lang="fr-FR" sz="2800" b="1" i="1" dirty="0">
              <a:solidFill>
                <a:schemeClr val="accent1">
                  <a:lumMod val="75000"/>
                </a:schemeClr>
              </a:solidFill>
            </a:endParaRPr>
          </a:p>
        </p:txBody>
      </p:sp>
      <p:sp>
        <p:nvSpPr>
          <p:cNvPr id="4" name="ZoneTexte 3">
            <a:extLst>
              <a:ext uri="{FF2B5EF4-FFF2-40B4-BE49-F238E27FC236}">
                <a16:creationId xmlns:a16="http://schemas.microsoft.com/office/drawing/2014/main" id="{D9B35FE4-CA43-62CF-A4E5-84805722FC9B}"/>
              </a:ext>
            </a:extLst>
          </p:cNvPr>
          <p:cNvSpPr txBox="1"/>
          <p:nvPr/>
        </p:nvSpPr>
        <p:spPr>
          <a:xfrm>
            <a:off x="1291166" y="894557"/>
            <a:ext cx="2571749" cy="830997"/>
          </a:xfrm>
          <a:prstGeom prst="rect">
            <a:avLst/>
          </a:prstGeom>
          <a:solidFill>
            <a:schemeClr val="accent4">
              <a:lumMod val="20000"/>
              <a:lumOff val="80000"/>
            </a:schemeClr>
          </a:solidFill>
          <a:ln>
            <a:solidFill>
              <a:schemeClr val="accent4">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a:ea typeface="Calibri"/>
                <a:cs typeface="Calibri"/>
              </a:rPr>
              <a:t>Renforcement des équipes</a:t>
            </a:r>
          </a:p>
        </p:txBody>
      </p:sp>
      <p:sp>
        <p:nvSpPr>
          <p:cNvPr id="12" name="ZoneTexte 11">
            <a:extLst>
              <a:ext uri="{FF2B5EF4-FFF2-40B4-BE49-F238E27FC236}">
                <a16:creationId xmlns:a16="http://schemas.microsoft.com/office/drawing/2014/main" id="{1C30E8F1-8680-874A-3A1E-0902D0FD8215}"/>
              </a:ext>
            </a:extLst>
          </p:cNvPr>
          <p:cNvSpPr txBox="1"/>
          <p:nvPr/>
        </p:nvSpPr>
        <p:spPr>
          <a:xfrm>
            <a:off x="1291165" y="2069253"/>
            <a:ext cx="2571750" cy="1200329"/>
          </a:xfrm>
          <a:prstGeom prst="rect">
            <a:avLst/>
          </a:prstGeom>
          <a:solidFill>
            <a:schemeClr val="accent1">
              <a:lumMod val="40000"/>
              <a:lumOff val="60000"/>
            </a:schemeClr>
          </a:solidFill>
          <a:ln>
            <a:solidFill>
              <a:schemeClr val="accent1">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1200" dirty="0">
              <a:ea typeface="Calibri"/>
              <a:cs typeface="Calibri"/>
            </a:endParaRPr>
          </a:p>
          <a:p>
            <a:endParaRPr lang="fr-FR" dirty="0">
              <a:ea typeface="Calibri"/>
              <a:cs typeface="Calibri"/>
            </a:endParaRPr>
          </a:p>
          <a:p>
            <a:r>
              <a:rPr lang="fr-FR" sz="2400" dirty="0">
                <a:ea typeface="Calibri"/>
                <a:cs typeface="Calibri"/>
              </a:rPr>
              <a:t>Gestion des délais </a:t>
            </a:r>
            <a:endParaRPr lang="fr-FR" dirty="0">
              <a:ea typeface="Calibri"/>
              <a:cs typeface="Calibri"/>
            </a:endParaRPr>
          </a:p>
          <a:p>
            <a:endParaRPr lang="fr-FR" dirty="0">
              <a:ea typeface="Calibri"/>
              <a:cs typeface="Calibri"/>
            </a:endParaRPr>
          </a:p>
        </p:txBody>
      </p:sp>
      <p:sp>
        <p:nvSpPr>
          <p:cNvPr id="13" name="ZoneTexte 12">
            <a:extLst>
              <a:ext uri="{FF2B5EF4-FFF2-40B4-BE49-F238E27FC236}">
                <a16:creationId xmlns:a16="http://schemas.microsoft.com/office/drawing/2014/main" id="{AD57F8DA-2017-B305-41EC-245781360E27}"/>
              </a:ext>
            </a:extLst>
          </p:cNvPr>
          <p:cNvSpPr txBox="1"/>
          <p:nvPr/>
        </p:nvSpPr>
        <p:spPr>
          <a:xfrm>
            <a:off x="4064000" y="1861131"/>
            <a:ext cx="8096249"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defRPr sz="1600">
                <a:ea typeface="Calibri"/>
                <a:cs typeface="Calibri"/>
              </a:defRPr>
            </a:lvl1pPr>
          </a:lstStyle>
          <a:p>
            <a:r>
              <a:rPr lang="fr-FR" sz="1400" dirty="0">
                <a:ea typeface="+mn-lt"/>
                <a:cs typeface="+mn-lt"/>
              </a:rPr>
              <a:t>•Dématérialisation des procédures </a:t>
            </a:r>
          </a:p>
          <a:p>
            <a:r>
              <a:rPr lang="fr-FR" sz="1400" dirty="0">
                <a:ea typeface="+mn-lt"/>
                <a:cs typeface="+mn-lt"/>
              </a:rPr>
              <a:t>•Délais de complétude contraints : 2 fois 30 jours avant classement sans suite</a:t>
            </a:r>
          </a:p>
          <a:p>
            <a:r>
              <a:rPr lang="fr-FR" sz="1400" dirty="0">
                <a:ea typeface="+mn-lt"/>
                <a:cs typeface="+mn-lt"/>
              </a:rPr>
              <a:t>-      Stade dépôt du dossier : 73,74% des dossiers sont complétés dans le délai de 30 jours.</a:t>
            </a:r>
          </a:p>
          <a:p>
            <a:r>
              <a:rPr lang="fr-FR" sz="1400" dirty="0">
                <a:ea typeface="+mn-lt"/>
                <a:cs typeface="+mn-lt"/>
              </a:rPr>
              <a:t>53,96% de respect du délai entre l’attestation de dépôt et l’accusé de réception de dossier complet contre 43,84% en 2025. </a:t>
            </a:r>
          </a:p>
          <a:p>
            <a:r>
              <a:rPr lang="fr-FR" sz="1400" dirty="0">
                <a:ea typeface="+mn-lt"/>
                <a:cs typeface="+mn-lt"/>
              </a:rPr>
              <a:t>Augmentation de la fréquence des ITP : 2 comités /mois</a:t>
            </a:r>
          </a:p>
          <a:p>
            <a:r>
              <a:rPr lang="fr-FR" sz="1400" dirty="0">
                <a:ea typeface="+mn-lt"/>
                <a:cs typeface="+mn-lt"/>
              </a:rPr>
              <a:t>-  Respect du délai de 6 mois entre l’AR dossier complet et le conventionnement (83% en moyenne,)</a:t>
            </a:r>
          </a:p>
        </p:txBody>
      </p:sp>
      <p:sp>
        <p:nvSpPr>
          <p:cNvPr id="10" name="ZoneTexte 9">
            <a:extLst>
              <a:ext uri="{FF2B5EF4-FFF2-40B4-BE49-F238E27FC236}">
                <a16:creationId xmlns:a16="http://schemas.microsoft.com/office/drawing/2014/main" id="{4A59BE84-5409-71FB-895D-A66BDAD31616}"/>
              </a:ext>
            </a:extLst>
          </p:cNvPr>
          <p:cNvSpPr txBox="1"/>
          <p:nvPr/>
        </p:nvSpPr>
        <p:spPr>
          <a:xfrm>
            <a:off x="1336675" y="3605179"/>
            <a:ext cx="2541054" cy="830997"/>
          </a:xfrm>
          <a:prstGeom prst="rect">
            <a:avLst/>
          </a:prstGeom>
          <a:solidFill>
            <a:schemeClr val="accent2">
              <a:lumMod val="20000"/>
              <a:lumOff val="80000"/>
            </a:schemeClr>
          </a:solidFill>
          <a:ln>
            <a:solidFill>
              <a:schemeClr val="accent2">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smtClean="0">
                <a:ea typeface="Calibri"/>
                <a:cs typeface="Calibri"/>
              </a:rPr>
              <a:t>Elargissement </a:t>
            </a:r>
            <a:r>
              <a:rPr lang="fr-FR" sz="2400" dirty="0">
                <a:ea typeface="Calibri"/>
                <a:cs typeface="Calibri"/>
              </a:rPr>
              <a:t>des </a:t>
            </a:r>
            <a:r>
              <a:rPr lang="fr-FR" sz="2400" dirty="0" smtClean="0">
                <a:ea typeface="Calibri"/>
                <a:cs typeface="Calibri"/>
              </a:rPr>
              <a:t>bénéficiaires</a:t>
            </a:r>
            <a:endParaRPr lang="fr-FR" sz="2400" dirty="0"/>
          </a:p>
        </p:txBody>
      </p:sp>
      <p:sp>
        <p:nvSpPr>
          <p:cNvPr id="14" name="ZoneTexte 13">
            <a:extLst>
              <a:ext uri="{FF2B5EF4-FFF2-40B4-BE49-F238E27FC236}">
                <a16:creationId xmlns:a16="http://schemas.microsoft.com/office/drawing/2014/main" id="{17F71FFA-E438-6ADD-58AC-A97FDFF6174B}"/>
              </a:ext>
            </a:extLst>
          </p:cNvPr>
          <p:cNvSpPr txBox="1"/>
          <p:nvPr/>
        </p:nvSpPr>
        <p:spPr>
          <a:xfrm>
            <a:off x="1336675" y="4897841"/>
            <a:ext cx="2541054" cy="830997"/>
          </a:xfrm>
          <a:prstGeom prst="rect">
            <a:avLst/>
          </a:prstGeom>
          <a:solidFill>
            <a:schemeClr val="accent2">
              <a:lumMod val="40000"/>
              <a:lumOff val="60000"/>
            </a:schemeClr>
          </a:solidFill>
          <a:ln>
            <a:solidFill>
              <a:schemeClr val="accent2">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1200" dirty="0">
              <a:ea typeface="Calibri"/>
              <a:cs typeface="Calibri"/>
            </a:endParaRPr>
          </a:p>
          <a:p>
            <a:pPr algn="l"/>
            <a:r>
              <a:rPr lang="fr-FR" sz="2400" dirty="0">
                <a:ea typeface="Calibri"/>
                <a:cs typeface="Calibri"/>
              </a:rPr>
              <a:t>Communication</a:t>
            </a:r>
          </a:p>
          <a:p>
            <a:endParaRPr lang="fr-FR" sz="1200" dirty="0">
              <a:ea typeface="Calibri"/>
              <a:cs typeface="Calibri"/>
            </a:endParaRPr>
          </a:p>
        </p:txBody>
      </p:sp>
      <p:sp>
        <p:nvSpPr>
          <p:cNvPr id="15" name="ZoneTexte 14">
            <a:extLst>
              <a:ext uri="{FF2B5EF4-FFF2-40B4-BE49-F238E27FC236}">
                <a16:creationId xmlns:a16="http://schemas.microsoft.com/office/drawing/2014/main" id="{274DB5C4-80D5-5276-8269-7A7BDDBDF07B}"/>
              </a:ext>
            </a:extLst>
          </p:cNvPr>
          <p:cNvSpPr txBox="1"/>
          <p:nvPr/>
        </p:nvSpPr>
        <p:spPr>
          <a:xfrm>
            <a:off x="1336675" y="5986825"/>
            <a:ext cx="2526240" cy="830997"/>
          </a:xfrm>
          <a:prstGeom prst="rect">
            <a:avLst/>
          </a:prstGeom>
          <a:solidFill>
            <a:schemeClr val="accent6">
              <a:lumMod val="40000"/>
              <a:lumOff val="60000"/>
            </a:schemeClr>
          </a:solidFill>
          <a:ln>
            <a:solidFill>
              <a:schemeClr val="accent6">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dirty="0" smtClean="0">
                <a:ea typeface="Calibri"/>
                <a:cs typeface="Calibri"/>
              </a:rPr>
              <a:t>Entretiens </a:t>
            </a:r>
            <a:r>
              <a:rPr lang="fr-FR" sz="2400" dirty="0">
                <a:ea typeface="Calibri"/>
                <a:cs typeface="Calibri"/>
              </a:rPr>
              <a:t>de gestion </a:t>
            </a:r>
            <a:endParaRPr lang="fr-FR" sz="1200" dirty="0">
              <a:ea typeface="Calibri"/>
              <a:cs typeface="Calibri"/>
            </a:endParaRPr>
          </a:p>
        </p:txBody>
      </p:sp>
      <p:sp>
        <p:nvSpPr>
          <p:cNvPr id="16" name="ZoneTexte 15">
            <a:extLst>
              <a:ext uri="{FF2B5EF4-FFF2-40B4-BE49-F238E27FC236}">
                <a16:creationId xmlns:a16="http://schemas.microsoft.com/office/drawing/2014/main" id="{19842A4F-8385-365B-6033-ED894E160F6C}"/>
              </a:ext>
            </a:extLst>
          </p:cNvPr>
          <p:cNvSpPr txBox="1"/>
          <p:nvPr/>
        </p:nvSpPr>
        <p:spPr>
          <a:xfrm>
            <a:off x="4032249" y="3682509"/>
            <a:ext cx="815974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defRPr sz="1600">
                <a:ea typeface="Calibri"/>
                <a:cs typeface="Calibri"/>
              </a:defRPr>
            </a:lvl1pPr>
          </a:lstStyle>
          <a:p>
            <a:r>
              <a:rPr lang="fr-FR" dirty="0"/>
              <a:t>•Modification des fiches DOMO</a:t>
            </a:r>
          </a:p>
          <a:p>
            <a:r>
              <a:rPr lang="fr-FR" dirty="0"/>
              <a:t>•Abaissement du seuil d’éligibilité </a:t>
            </a:r>
          </a:p>
          <a:p>
            <a:r>
              <a:rPr lang="fr-FR" dirty="0"/>
              <a:t>•Mise en œuvre d’appels à projets </a:t>
            </a:r>
            <a:r>
              <a:rPr lang="fr-FR" dirty="0"/>
              <a:t>ciblés</a:t>
            </a:r>
            <a:endParaRPr lang="fr-FR" dirty="0"/>
          </a:p>
        </p:txBody>
      </p:sp>
      <p:sp>
        <p:nvSpPr>
          <p:cNvPr id="17" name="ZoneTexte 16">
            <a:extLst>
              <a:ext uri="{FF2B5EF4-FFF2-40B4-BE49-F238E27FC236}">
                <a16:creationId xmlns:a16="http://schemas.microsoft.com/office/drawing/2014/main" id="{5AD51938-1B0E-A891-27EF-C7460FF166DA}"/>
              </a:ext>
            </a:extLst>
          </p:cNvPr>
          <p:cNvSpPr txBox="1"/>
          <p:nvPr/>
        </p:nvSpPr>
        <p:spPr>
          <a:xfrm>
            <a:off x="4000500" y="4734446"/>
            <a:ext cx="815974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a:ea typeface="Calibri"/>
                <a:cs typeface="Calibri"/>
              </a:rPr>
              <a:t>•Échanges avec les socio-professionnels sur les thématiques (webinaire, commission AD HOC)</a:t>
            </a:r>
          </a:p>
          <a:p>
            <a:r>
              <a:rPr lang="fr-FR" sz="1600" dirty="0">
                <a:ea typeface="+mn-lt"/>
                <a:cs typeface="+mn-lt"/>
              </a:rPr>
              <a:t>•Renforcement de l’appui aux porteurs de projets</a:t>
            </a:r>
          </a:p>
          <a:p>
            <a:r>
              <a:rPr lang="fr-FR" sz="1600" dirty="0">
                <a:ea typeface="+mn-lt"/>
                <a:cs typeface="+mn-lt"/>
              </a:rPr>
              <a:t>•Mise en place d’un réseau d’accompagnement au montage et au suivi des dossiers pour les petites entreprises</a:t>
            </a:r>
            <a:endParaRPr lang="fr-FR" sz="1600" dirty="0">
              <a:ea typeface="Calibri"/>
              <a:cs typeface="Calibri"/>
            </a:endParaRPr>
          </a:p>
        </p:txBody>
      </p:sp>
      <p:sp>
        <p:nvSpPr>
          <p:cNvPr id="18" name="ZoneTexte 17">
            <a:extLst>
              <a:ext uri="{FF2B5EF4-FFF2-40B4-BE49-F238E27FC236}">
                <a16:creationId xmlns:a16="http://schemas.microsoft.com/office/drawing/2014/main" id="{7138833D-4C7D-D045-7416-C95D620EDC88}"/>
              </a:ext>
            </a:extLst>
          </p:cNvPr>
          <p:cNvSpPr txBox="1"/>
          <p:nvPr/>
        </p:nvSpPr>
        <p:spPr>
          <a:xfrm>
            <a:off x="4000500" y="5894492"/>
            <a:ext cx="54080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ea typeface="Calibri"/>
                <a:cs typeface="Calibri"/>
              </a:rPr>
              <a:t>•Suivi de l'avancement des opérations</a:t>
            </a:r>
          </a:p>
          <a:p>
            <a:r>
              <a:rPr lang="fr-FR" dirty="0">
                <a:ea typeface="Calibri"/>
                <a:cs typeface="Calibri"/>
              </a:rPr>
              <a:t>•Identification des points de blocage</a:t>
            </a:r>
          </a:p>
          <a:p>
            <a:r>
              <a:rPr lang="fr-FR" dirty="0">
                <a:ea typeface="Calibri"/>
                <a:cs typeface="Calibri"/>
              </a:rPr>
              <a:t>•Sécurisation de l'exécution financière du programme </a:t>
            </a:r>
          </a:p>
        </p:txBody>
      </p:sp>
      <p:sp>
        <p:nvSpPr>
          <p:cNvPr id="19" name="ZoneTexte 18">
            <a:extLst>
              <a:ext uri="{FF2B5EF4-FFF2-40B4-BE49-F238E27FC236}">
                <a16:creationId xmlns:a16="http://schemas.microsoft.com/office/drawing/2014/main" id="{19842A4F-8385-365B-6033-ED894E160F6C}"/>
              </a:ext>
            </a:extLst>
          </p:cNvPr>
          <p:cNvSpPr txBox="1"/>
          <p:nvPr/>
        </p:nvSpPr>
        <p:spPr>
          <a:xfrm>
            <a:off x="4064000" y="845468"/>
            <a:ext cx="815974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r-FR"/>
            </a:defPPr>
            <a:lvl1pPr>
              <a:defRPr sz="1600">
                <a:ea typeface="Calibri"/>
                <a:cs typeface="Calibri"/>
              </a:defRPr>
            </a:lvl1pPr>
          </a:lstStyle>
          <a:p>
            <a:r>
              <a:rPr lang="fr-FR" dirty="0" smtClean="0"/>
              <a:t>•Service instructeur : 30 ETP</a:t>
            </a:r>
            <a:endParaRPr lang="fr-FR" dirty="0"/>
          </a:p>
          <a:p>
            <a:r>
              <a:rPr lang="fr-FR" dirty="0" smtClean="0"/>
              <a:t>•Service certification 12 ETP</a:t>
            </a:r>
            <a:endParaRPr lang="fr-FR" dirty="0"/>
          </a:p>
        </p:txBody>
      </p:sp>
    </p:spTree>
    <p:extLst>
      <p:ext uri="{BB962C8B-B14F-4D97-AF65-F5344CB8AC3E}">
        <p14:creationId xmlns:p14="http://schemas.microsoft.com/office/powerpoint/2010/main" val="959532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CD1A3C1-F7B0-479A-9177-06B27544C52A}"/>
              </a:ext>
            </a:extLst>
          </p:cNvPr>
          <p:cNvPicPr>
            <a:picLocks noChangeAspect="1"/>
          </p:cNvPicPr>
          <p:nvPr/>
        </p:nvPicPr>
        <p:blipFill>
          <a:blip r:embed="rId2"/>
          <a:stretch>
            <a:fillRect/>
          </a:stretch>
        </p:blipFill>
        <p:spPr>
          <a:xfrm>
            <a:off x="302569" y="718651"/>
            <a:ext cx="11787676" cy="4225882"/>
          </a:xfrm>
          <a:prstGeom prst="rect">
            <a:avLst/>
          </a:prstGeom>
        </p:spPr>
      </p:pic>
    </p:spTree>
    <p:extLst>
      <p:ext uri="{BB962C8B-B14F-4D97-AF65-F5344CB8AC3E}">
        <p14:creationId xmlns:p14="http://schemas.microsoft.com/office/powerpoint/2010/main" val="833924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C7969BF-85CF-4385-97A4-E2BBE7A0FB55}"/>
              </a:ext>
            </a:extLst>
          </p:cNvPr>
          <p:cNvPicPr>
            <a:picLocks noChangeAspect="1"/>
          </p:cNvPicPr>
          <p:nvPr/>
        </p:nvPicPr>
        <p:blipFill>
          <a:blip r:embed="rId2"/>
          <a:stretch>
            <a:fillRect/>
          </a:stretch>
        </p:blipFill>
        <p:spPr>
          <a:xfrm>
            <a:off x="1703733" y="213660"/>
            <a:ext cx="10071465" cy="859611"/>
          </a:xfrm>
          <a:prstGeom prst="rect">
            <a:avLst/>
          </a:prstGeom>
        </p:spPr>
      </p:pic>
      <p:pic>
        <p:nvPicPr>
          <p:cNvPr id="3" name="Image 2">
            <a:extLst>
              <a:ext uri="{FF2B5EF4-FFF2-40B4-BE49-F238E27FC236}">
                <a16:creationId xmlns:a16="http://schemas.microsoft.com/office/drawing/2014/main" id="{870C4B68-1FD6-4E8E-BCD5-CA31AD38840D}"/>
              </a:ext>
            </a:extLst>
          </p:cNvPr>
          <p:cNvPicPr>
            <a:picLocks noChangeAspect="1"/>
          </p:cNvPicPr>
          <p:nvPr/>
        </p:nvPicPr>
        <p:blipFill>
          <a:blip r:embed="rId3"/>
          <a:stretch>
            <a:fillRect/>
          </a:stretch>
        </p:blipFill>
        <p:spPr>
          <a:xfrm>
            <a:off x="1703733" y="1364746"/>
            <a:ext cx="9870200" cy="5279594"/>
          </a:xfrm>
          <a:prstGeom prst="rect">
            <a:avLst/>
          </a:prstGeom>
        </p:spPr>
      </p:pic>
      <p:pic>
        <p:nvPicPr>
          <p:cNvPr id="4" name="Image 3">
            <a:extLst>
              <a:ext uri="{FF2B5EF4-FFF2-40B4-BE49-F238E27FC236}">
                <a16:creationId xmlns:a16="http://schemas.microsoft.com/office/drawing/2014/main" id="{301EC6F8-FBF9-483E-AF69-F7BB7C1DB735}"/>
              </a:ext>
            </a:extLst>
          </p:cNvPr>
          <p:cNvPicPr>
            <a:picLocks noChangeAspect="1"/>
          </p:cNvPicPr>
          <p:nvPr/>
        </p:nvPicPr>
        <p:blipFill>
          <a:blip r:embed="rId4"/>
          <a:stretch>
            <a:fillRect/>
          </a:stretch>
        </p:blipFill>
        <p:spPr>
          <a:xfrm>
            <a:off x="5362540" y="4370959"/>
            <a:ext cx="5750693" cy="2393908"/>
          </a:xfrm>
          <a:prstGeom prst="rect">
            <a:avLst/>
          </a:prstGeom>
        </p:spPr>
      </p:pic>
    </p:spTree>
    <p:extLst>
      <p:ext uri="{BB962C8B-B14F-4D97-AF65-F5344CB8AC3E}">
        <p14:creationId xmlns:p14="http://schemas.microsoft.com/office/powerpoint/2010/main" val="1917518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9040D3-DF38-4B51-B812-231C6C166EEB}"/>
              </a:ext>
            </a:extLst>
          </p:cNvPr>
          <p:cNvSpPr txBox="1">
            <a:spLocks/>
          </p:cNvSpPr>
          <p:nvPr/>
        </p:nvSpPr>
        <p:spPr>
          <a:xfrm>
            <a:off x="1266980" y="277068"/>
            <a:ext cx="10601578" cy="819021"/>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00" dirty="0">
                <a:ea typeface="Calibri"/>
                <a:cs typeface="Calibri"/>
              </a:rPr>
              <a:t>Les IF en réponse aux besoins des TPE PME locales</a:t>
            </a:r>
          </a:p>
        </p:txBody>
      </p:sp>
      <p:pic>
        <p:nvPicPr>
          <p:cNvPr id="5" name="Image 4">
            <a:extLst>
              <a:ext uri="{FF2B5EF4-FFF2-40B4-BE49-F238E27FC236}">
                <a16:creationId xmlns:a16="http://schemas.microsoft.com/office/drawing/2014/main" id="{E228F61D-E696-4A8B-90CF-A941E6638713}"/>
              </a:ext>
            </a:extLst>
          </p:cNvPr>
          <p:cNvPicPr>
            <a:picLocks noChangeAspect="1"/>
          </p:cNvPicPr>
          <p:nvPr/>
        </p:nvPicPr>
        <p:blipFill>
          <a:blip r:embed="rId2"/>
          <a:stretch>
            <a:fillRect/>
          </a:stretch>
        </p:blipFill>
        <p:spPr>
          <a:xfrm>
            <a:off x="1412535" y="1293496"/>
            <a:ext cx="9848131" cy="4846740"/>
          </a:xfrm>
          <a:prstGeom prst="rect">
            <a:avLst/>
          </a:prstGeom>
        </p:spPr>
      </p:pic>
    </p:spTree>
    <p:extLst>
      <p:ext uri="{BB962C8B-B14F-4D97-AF65-F5344CB8AC3E}">
        <p14:creationId xmlns:p14="http://schemas.microsoft.com/office/powerpoint/2010/main" val="2386585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00394A4-5A1C-4C80-BB7E-2CEDB17F56ED}"/>
              </a:ext>
            </a:extLst>
          </p:cNvPr>
          <p:cNvPicPr>
            <a:picLocks noChangeAspect="1"/>
          </p:cNvPicPr>
          <p:nvPr/>
        </p:nvPicPr>
        <p:blipFill>
          <a:blip r:embed="rId2"/>
          <a:stretch>
            <a:fillRect/>
          </a:stretch>
        </p:blipFill>
        <p:spPr>
          <a:xfrm>
            <a:off x="1572658" y="269551"/>
            <a:ext cx="10333616" cy="646232"/>
          </a:xfrm>
          <a:prstGeom prst="rect">
            <a:avLst/>
          </a:prstGeom>
        </p:spPr>
      </p:pic>
      <p:pic>
        <p:nvPicPr>
          <p:cNvPr id="3" name="Image 2">
            <a:extLst>
              <a:ext uri="{FF2B5EF4-FFF2-40B4-BE49-F238E27FC236}">
                <a16:creationId xmlns:a16="http://schemas.microsoft.com/office/drawing/2014/main" id="{6C8685A5-991E-4175-AF1A-D2FF72C85E9A}"/>
              </a:ext>
            </a:extLst>
          </p:cNvPr>
          <p:cNvPicPr>
            <a:picLocks noChangeAspect="1"/>
          </p:cNvPicPr>
          <p:nvPr/>
        </p:nvPicPr>
        <p:blipFill>
          <a:blip r:embed="rId3"/>
          <a:stretch>
            <a:fillRect/>
          </a:stretch>
        </p:blipFill>
        <p:spPr>
          <a:xfrm>
            <a:off x="1454804" y="1238121"/>
            <a:ext cx="2475191" cy="1012024"/>
          </a:xfrm>
          <a:prstGeom prst="rect">
            <a:avLst/>
          </a:prstGeom>
        </p:spPr>
      </p:pic>
      <p:pic>
        <p:nvPicPr>
          <p:cNvPr id="4" name="Image 3">
            <a:extLst>
              <a:ext uri="{FF2B5EF4-FFF2-40B4-BE49-F238E27FC236}">
                <a16:creationId xmlns:a16="http://schemas.microsoft.com/office/drawing/2014/main" id="{657C499C-08D6-436B-BD34-8B0C1F634E8E}"/>
              </a:ext>
            </a:extLst>
          </p:cNvPr>
          <p:cNvPicPr>
            <a:picLocks noChangeAspect="1"/>
          </p:cNvPicPr>
          <p:nvPr/>
        </p:nvPicPr>
        <p:blipFill>
          <a:blip r:embed="rId4"/>
          <a:stretch>
            <a:fillRect/>
          </a:stretch>
        </p:blipFill>
        <p:spPr>
          <a:xfrm>
            <a:off x="3980795" y="1591720"/>
            <a:ext cx="566977" cy="304826"/>
          </a:xfrm>
          <a:prstGeom prst="rect">
            <a:avLst/>
          </a:prstGeom>
        </p:spPr>
      </p:pic>
      <p:pic>
        <p:nvPicPr>
          <p:cNvPr id="5" name="Image 4">
            <a:extLst>
              <a:ext uri="{FF2B5EF4-FFF2-40B4-BE49-F238E27FC236}">
                <a16:creationId xmlns:a16="http://schemas.microsoft.com/office/drawing/2014/main" id="{E6802849-6E1E-476D-BDC4-9701076317A1}"/>
              </a:ext>
            </a:extLst>
          </p:cNvPr>
          <p:cNvPicPr>
            <a:picLocks noChangeAspect="1"/>
          </p:cNvPicPr>
          <p:nvPr/>
        </p:nvPicPr>
        <p:blipFill>
          <a:blip r:embed="rId5"/>
          <a:stretch>
            <a:fillRect/>
          </a:stretch>
        </p:blipFill>
        <p:spPr>
          <a:xfrm>
            <a:off x="4598572" y="1238121"/>
            <a:ext cx="2962913" cy="1042506"/>
          </a:xfrm>
          <a:prstGeom prst="rect">
            <a:avLst/>
          </a:prstGeom>
        </p:spPr>
      </p:pic>
      <p:pic>
        <p:nvPicPr>
          <p:cNvPr id="6" name="Image 5">
            <a:extLst>
              <a:ext uri="{FF2B5EF4-FFF2-40B4-BE49-F238E27FC236}">
                <a16:creationId xmlns:a16="http://schemas.microsoft.com/office/drawing/2014/main" id="{EA49FDDA-84EE-44C6-98B3-A328D04192A3}"/>
              </a:ext>
            </a:extLst>
          </p:cNvPr>
          <p:cNvPicPr>
            <a:picLocks noChangeAspect="1"/>
          </p:cNvPicPr>
          <p:nvPr/>
        </p:nvPicPr>
        <p:blipFill>
          <a:blip r:embed="rId4"/>
          <a:stretch>
            <a:fillRect/>
          </a:stretch>
        </p:blipFill>
        <p:spPr>
          <a:xfrm>
            <a:off x="7663085" y="1532453"/>
            <a:ext cx="566977" cy="304826"/>
          </a:xfrm>
          <a:prstGeom prst="rect">
            <a:avLst/>
          </a:prstGeom>
        </p:spPr>
      </p:pic>
      <p:pic>
        <p:nvPicPr>
          <p:cNvPr id="7" name="Image 6">
            <a:extLst>
              <a:ext uri="{FF2B5EF4-FFF2-40B4-BE49-F238E27FC236}">
                <a16:creationId xmlns:a16="http://schemas.microsoft.com/office/drawing/2014/main" id="{37EC3718-DD44-4F8A-93B7-796AF2B6CBD9}"/>
              </a:ext>
            </a:extLst>
          </p:cNvPr>
          <p:cNvPicPr>
            <a:picLocks noChangeAspect="1"/>
          </p:cNvPicPr>
          <p:nvPr/>
        </p:nvPicPr>
        <p:blipFill>
          <a:blip r:embed="rId6"/>
          <a:stretch>
            <a:fillRect/>
          </a:stretch>
        </p:blipFill>
        <p:spPr>
          <a:xfrm>
            <a:off x="8678227" y="1140576"/>
            <a:ext cx="2438611" cy="1568757"/>
          </a:xfrm>
          <a:prstGeom prst="rect">
            <a:avLst/>
          </a:prstGeom>
        </p:spPr>
      </p:pic>
      <p:pic>
        <p:nvPicPr>
          <p:cNvPr id="8" name="Image 7">
            <a:extLst>
              <a:ext uri="{FF2B5EF4-FFF2-40B4-BE49-F238E27FC236}">
                <a16:creationId xmlns:a16="http://schemas.microsoft.com/office/drawing/2014/main" id="{14749525-D89A-479C-9E79-4AEAAE71C84A}"/>
              </a:ext>
            </a:extLst>
          </p:cNvPr>
          <p:cNvPicPr>
            <a:picLocks noChangeAspect="1"/>
          </p:cNvPicPr>
          <p:nvPr/>
        </p:nvPicPr>
        <p:blipFill>
          <a:blip r:embed="rId7"/>
          <a:stretch>
            <a:fillRect/>
          </a:stretch>
        </p:blipFill>
        <p:spPr>
          <a:xfrm>
            <a:off x="1454804" y="2325573"/>
            <a:ext cx="2438611" cy="493819"/>
          </a:xfrm>
          <a:prstGeom prst="rect">
            <a:avLst/>
          </a:prstGeom>
        </p:spPr>
      </p:pic>
      <p:pic>
        <p:nvPicPr>
          <p:cNvPr id="9" name="Image 8">
            <a:extLst>
              <a:ext uri="{FF2B5EF4-FFF2-40B4-BE49-F238E27FC236}">
                <a16:creationId xmlns:a16="http://schemas.microsoft.com/office/drawing/2014/main" id="{0BF6722F-C59F-4E8B-A7DB-68EAF33F591A}"/>
              </a:ext>
            </a:extLst>
          </p:cNvPr>
          <p:cNvPicPr>
            <a:picLocks noChangeAspect="1"/>
          </p:cNvPicPr>
          <p:nvPr/>
        </p:nvPicPr>
        <p:blipFill>
          <a:blip r:embed="rId8"/>
          <a:stretch>
            <a:fillRect/>
          </a:stretch>
        </p:blipFill>
        <p:spPr>
          <a:xfrm>
            <a:off x="4598571" y="2346911"/>
            <a:ext cx="2962913" cy="512108"/>
          </a:xfrm>
          <a:prstGeom prst="rect">
            <a:avLst/>
          </a:prstGeom>
        </p:spPr>
      </p:pic>
      <p:pic>
        <p:nvPicPr>
          <p:cNvPr id="10" name="Image 9">
            <a:extLst>
              <a:ext uri="{FF2B5EF4-FFF2-40B4-BE49-F238E27FC236}">
                <a16:creationId xmlns:a16="http://schemas.microsoft.com/office/drawing/2014/main" id="{0AB5F595-5937-45EE-BE1E-9134F7604884}"/>
              </a:ext>
            </a:extLst>
          </p:cNvPr>
          <p:cNvPicPr>
            <a:picLocks noChangeAspect="1"/>
          </p:cNvPicPr>
          <p:nvPr/>
        </p:nvPicPr>
        <p:blipFill>
          <a:blip r:embed="rId9"/>
          <a:stretch>
            <a:fillRect/>
          </a:stretch>
        </p:blipFill>
        <p:spPr>
          <a:xfrm>
            <a:off x="1460900" y="3691106"/>
            <a:ext cx="2462997" cy="499915"/>
          </a:xfrm>
          <a:prstGeom prst="rect">
            <a:avLst/>
          </a:prstGeom>
        </p:spPr>
      </p:pic>
      <p:pic>
        <p:nvPicPr>
          <p:cNvPr id="11" name="Image 10">
            <a:extLst>
              <a:ext uri="{FF2B5EF4-FFF2-40B4-BE49-F238E27FC236}">
                <a16:creationId xmlns:a16="http://schemas.microsoft.com/office/drawing/2014/main" id="{0694A110-E97E-4885-B1CC-496DFE0CC16F}"/>
              </a:ext>
            </a:extLst>
          </p:cNvPr>
          <p:cNvPicPr>
            <a:picLocks noChangeAspect="1"/>
          </p:cNvPicPr>
          <p:nvPr/>
        </p:nvPicPr>
        <p:blipFill>
          <a:blip r:embed="rId4"/>
          <a:stretch>
            <a:fillRect/>
          </a:stretch>
        </p:blipFill>
        <p:spPr>
          <a:xfrm>
            <a:off x="4020209" y="3788650"/>
            <a:ext cx="566977" cy="304826"/>
          </a:xfrm>
          <a:prstGeom prst="rect">
            <a:avLst/>
          </a:prstGeom>
        </p:spPr>
      </p:pic>
      <p:pic>
        <p:nvPicPr>
          <p:cNvPr id="12" name="Image 11">
            <a:extLst>
              <a:ext uri="{FF2B5EF4-FFF2-40B4-BE49-F238E27FC236}">
                <a16:creationId xmlns:a16="http://schemas.microsoft.com/office/drawing/2014/main" id="{A796C7DC-53AF-42F1-B5FB-BBD2D7624EC8}"/>
              </a:ext>
            </a:extLst>
          </p:cNvPr>
          <p:cNvPicPr>
            <a:picLocks noChangeAspect="1"/>
          </p:cNvPicPr>
          <p:nvPr/>
        </p:nvPicPr>
        <p:blipFill>
          <a:blip r:embed="rId10"/>
          <a:stretch>
            <a:fillRect/>
          </a:stretch>
        </p:blipFill>
        <p:spPr>
          <a:xfrm>
            <a:off x="4683498" y="3487385"/>
            <a:ext cx="2962913" cy="920576"/>
          </a:xfrm>
          <a:prstGeom prst="rect">
            <a:avLst/>
          </a:prstGeom>
        </p:spPr>
      </p:pic>
      <p:pic>
        <p:nvPicPr>
          <p:cNvPr id="13" name="Image 12">
            <a:extLst>
              <a:ext uri="{FF2B5EF4-FFF2-40B4-BE49-F238E27FC236}">
                <a16:creationId xmlns:a16="http://schemas.microsoft.com/office/drawing/2014/main" id="{EB31558E-D361-4350-845D-AF0F08F5F0BD}"/>
              </a:ext>
            </a:extLst>
          </p:cNvPr>
          <p:cNvPicPr>
            <a:picLocks noChangeAspect="1"/>
          </p:cNvPicPr>
          <p:nvPr/>
        </p:nvPicPr>
        <p:blipFill>
          <a:blip r:embed="rId11"/>
          <a:stretch>
            <a:fillRect/>
          </a:stretch>
        </p:blipFill>
        <p:spPr>
          <a:xfrm>
            <a:off x="7713696" y="3788650"/>
            <a:ext cx="566977" cy="282461"/>
          </a:xfrm>
          <a:prstGeom prst="rect">
            <a:avLst/>
          </a:prstGeom>
        </p:spPr>
      </p:pic>
      <p:pic>
        <p:nvPicPr>
          <p:cNvPr id="14" name="Image 13">
            <a:extLst>
              <a:ext uri="{FF2B5EF4-FFF2-40B4-BE49-F238E27FC236}">
                <a16:creationId xmlns:a16="http://schemas.microsoft.com/office/drawing/2014/main" id="{16869C56-E95F-4F4E-AB8F-E41A42212B80}"/>
              </a:ext>
            </a:extLst>
          </p:cNvPr>
          <p:cNvPicPr>
            <a:picLocks noChangeAspect="1"/>
          </p:cNvPicPr>
          <p:nvPr/>
        </p:nvPicPr>
        <p:blipFill>
          <a:blip r:embed="rId12"/>
          <a:stretch>
            <a:fillRect/>
          </a:stretch>
        </p:blipFill>
        <p:spPr>
          <a:xfrm>
            <a:off x="8678226" y="3466119"/>
            <a:ext cx="2432515" cy="835224"/>
          </a:xfrm>
          <a:prstGeom prst="rect">
            <a:avLst/>
          </a:prstGeom>
        </p:spPr>
      </p:pic>
      <p:pic>
        <p:nvPicPr>
          <p:cNvPr id="15" name="Image 14">
            <a:extLst>
              <a:ext uri="{FF2B5EF4-FFF2-40B4-BE49-F238E27FC236}">
                <a16:creationId xmlns:a16="http://schemas.microsoft.com/office/drawing/2014/main" id="{7F372677-F2FF-499E-A60F-508437B88158}"/>
              </a:ext>
            </a:extLst>
          </p:cNvPr>
          <p:cNvPicPr>
            <a:picLocks noChangeAspect="1"/>
          </p:cNvPicPr>
          <p:nvPr/>
        </p:nvPicPr>
        <p:blipFill>
          <a:blip r:embed="rId13"/>
          <a:stretch>
            <a:fillRect/>
          </a:stretch>
        </p:blipFill>
        <p:spPr>
          <a:xfrm>
            <a:off x="1454804" y="5067275"/>
            <a:ext cx="2450804" cy="902286"/>
          </a:xfrm>
          <a:prstGeom prst="rect">
            <a:avLst/>
          </a:prstGeom>
        </p:spPr>
      </p:pic>
      <p:pic>
        <p:nvPicPr>
          <p:cNvPr id="16" name="Image 15">
            <a:extLst>
              <a:ext uri="{FF2B5EF4-FFF2-40B4-BE49-F238E27FC236}">
                <a16:creationId xmlns:a16="http://schemas.microsoft.com/office/drawing/2014/main" id="{F50E287A-DD20-4CCC-9041-44445C46DB60}"/>
              </a:ext>
            </a:extLst>
          </p:cNvPr>
          <p:cNvPicPr>
            <a:picLocks noChangeAspect="1"/>
          </p:cNvPicPr>
          <p:nvPr/>
        </p:nvPicPr>
        <p:blipFill>
          <a:blip r:embed="rId11"/>
          <a:stretch>
            <a:fillRect/>
          </a:stretch>
        </p:blipFill>
        <p:spPr>
          <a:xfrm>
            <a:off x="3926733" y="5470907"/>
            <a:ext cx="566977" cy="310923"/>
          </a:xfrm>
          <a:prstGeom prst="rect">
            <a:avLst/>
          </a:prstGeom>
        </p:spPr>
      </p:pic>
      <p:pic>
        <p:nvPicPr>
          <p:cNvPr id="17" name="Image 16">
            <a:extLst>
              <a:ext uri="{FF2B5EF4-FFF2-40B4-BE49-F238E27FC236}">
                <a16:creationId xmlns:a16="http://schemas.microsoft.com/office/drawing/2014/main" id="{AD135C39-D873-48E2-AC4B-1406B1A5C8A6}"/>
              </a:ext>
            </a:extLst>
          </p:cNvPr>
          <p:cNvPicPr>
            <a:picLocks noChangeAspect="1"/>
          </p:cNvPicPr>
          <p:nvPr/>
        </p:nvPicPr>
        <p:blipFill>
          <a:blip r:embed="rId14"/>
          <a:stretch>
            <a:fillRect/>
          </a:stretch>
        </p:blipFill>
        <p:spPr>
          <a:xfrm>
            <a:off x="4607715" y="5119094"/>
            <a:ext cx="2944623" cy="920576"/>
          </a:xfrm>
          <a:prstGeom prst="rect">
            <a:avLst/>
          </a:prstGeom>
        </p:spPr>
      </p:pic>
      <p:pic>
        <p:nvPicPr>
          <p:cNvPr id="18" name="Image 17">
            <a:extLst>
              <a:ext uri="{FF2B5EF4-FFF2-40B4-BE49-F238E27FC236}">
                <a16:creationId xmlns:a16="http://schemas.microsoft.com/office/drawing/2014/main" id="{F43C8024-B154-4DFE-B163-D9716C76AB8A}"/>
              </a:ext>
            </a:extLst>
          </p:cNvPr>
          <p:cNvPicPr>
            <a:picLocks noChangeAspect="1"/>
          </p:cNvPicPr>
          <p:nvPr/>
        </p:nvPicPr>
        <p:blipFill>
          <a:blip r:embed="rId11"/>
          <a:stretch>
            <a:fillRect/>
          </a:stretch>
        </p:blipFill>
        <p:spPr>
          <a:xfrm>
            <a:off x="7578516" y="5435197"/>
            <a:ext cx="566977" cy="310923"/>
          </a:xfrm>
          <a:prstGeom prst="rect">
            <a:avLst/>
          </a:prstGeom>
        </p:spPr>
      </p:pic>
      <p:pic>
        <p:nvPicPr>
          <p:cNvPr id="19" name="Image 18">
            <a:extLst>
              <a:ext uri="{FF2B5EF4-FFF2-40B4-BE49-F238E27FC236}">
                <a16:creationId xmlns:a16="http://schemas.microsoft.com/office/drawing/2014/main" id="{577E6CE6-65EF-45D4-B414-2FD7102D1DF6}"/>
              </a:ext>
            </a:extLst>
          </p:cNvPr>
          <p:cNvPicPr>
            <a:picLocks noChangeAspect="1"/>
          </p:cNvPicPr>
          <p:nvPr/>
        </p:nvPicPr>
        <p:blipFill>
          <a:blip r:embed="rId15"/>
          <a:stretch>
            <a:fillRect/>
          </a:stretch>
        </p:blipFill>
        <p:spPr>
          <a:xfrm>
            <a:off x="8678226" y="5058129"/>
            <a:ext cx="2432515" cy="1042506"/>
          </a:xfrm>
          <a:prstGeom prst="rect">
            <a:avLst/>
          </a:prstGeom>
        </p:spPr>
      </p:pic>
    </p:spTree>
    <p:extLst>
      <p:ext uri="{BB962C8B-B14F-4D97-AF65-F5344CB8AC3E}">
        <p14:creationId xmlns:p14="http://schemas.microsoft.com/office/powerpoint/2010/main" val="3835185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97334" y="2943157"/>
            <a:ext cx="10163908" cy="2185214"/>
          </a:xfrm>
          <a:prstGeom prst="rect">
            <a:avLst/>
          </a:prstGeom>
          <a:noFill/>
        </p:spPr>
        <p:txBody>
          <a:bodyPr wrap="square" rtlCol="0">
            <a:spAutoFit/>
          </a:bodyPr>
          <a:lstStyle/>
          <a:p>
            <a:pPr algn="ctr"/>
            <a:r>
              <a:rPr lang="fr-FR" sz="4800" b="1"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Volet </a:t>
            </a:r>
            <a:r>
              <a:rPr lang="fr-FR" sz="4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FSE+</a:t>
            </a:r>
          </a:p>
          <a:p>
            <a:pPr algn="ctr"/>
            <a:endParaRPr lang="fr-FR" sz="4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endParaRPr lang="fr-FR" sz="4000" dirty="0"/>
          </a:p>
        </p:txBody>
      </p:sp>
    </p:spTree>
    <p:extLst>
      <p:ext uri="{BB962C8B-B14F-4D97-AF65-F5344CB8AC3E}">
        <p14:creationId xmlns:p14="http://schemas.microsoft.com/office/powerpoint/2010/main" val="866425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048608" y="1485899"/>
            <a:ext cx="8836269" cy="237392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latin typeface="Arial" panose="020B0604020202020204" pitchFamily="34" charset="0"/>
                <a:cs typeface="Arial" panose="020B0604020202020204" pitchFamily="34" charset="0"/>
              </a:rPr>
              <a:t>CLOTURE PROGRAMME 2014-2020</a:t>
            </a:r>
          </a:p>
          <a:p>
            <a:pPr algn="ctr"/>
            <a:endParaRPr lang="fr-FR" sz="2800" b="1" dirty="0">
              <a:latin typeface="Arial" panose="020B0604020202020204" pitchFamily="34" charset="0"/>
              <a:cs typeface="Arial" panose="020B0604020202020204" pitchFamily="34" charset="0"/>
            </a:endParaRPr>
          </a:p>
          <a:p>
            <a:pPr marL="285750" indent="-285750" algn="ctr">
              <a:buFont typeface="Wingdings" panose="05000000000000000000" pitchFamily="2" charset="2"/>
              <a:buChar char="Ø"/>
            </a:pPr>
            <a:r>
              <a:rPr lang="fr-FR" sz="2800" b="1" dirty="0">
                <a:latin typeface="Arial" panose="020B0604020202020204" pitchFamily="34" charset="0"/>
                <a:cs typeface="Arial" panose="020B0604020202020204" pitchFamily="34" charset="0"/>
              </a:rPr>
              <a:t>PO FSE ETAT – SUBVENTION GLOBALE CTM</a:t>
            </a:r>
          </a:p>
          <a:p>
            <a:pPr marL="285750" indent="-285750" algn="ctr">
              <a:buFont typeface="Wingdings" panose="05000000000000000000" pitchFamily="2" charset="2"/>
              <a:buChar char="Ø"/>
            </a:pPr>
            <a:r>
              <a:rPr lang="fr-FR" sz="2800" b="1" dirty="0">
                <a:latin typeface="Arial" panose="020B0604020202020204" pitchFamily="34" charset="0"/>
                <a:cs typeface="Arial" panose="020B0604020202020204" pitchFamily="34" charset="0"/>
              </a:rPr>
              <a:t>PO FEDER FSE-IEJ</a:t>
            </a:r>
          </a:p>
        </p:txBody>
      </p:sp>
    </p:spTree>
    <p:extLst>
      <p:ext uri="{BB962C8B-B14F-4D97-AF65-F5344CB8AC3E}">
        <p14:creationId xmlns:p14="http://schemas.microsoft.com/office/powerpoint/2010/main" val="1867581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70202" y="2601798"/>
            <a:ext cx="8672660" cy="1569660"/>
          </a:xfrm>
          <a:prstGeom prst="rect">
            <a:avLst/>
          </a:prstGeom>
          <a:noFill/>
        </p:spPr>
        <p:txBody>
          <a:bodyPr wrap="square" rtlCol="0">
            <a:spAutoFit/>
          </a:bodyPr>
          <a:lstStyle/>
          <a:p>
            <a:pPr algn="ctr"/>
            <a:r>
              <a:rPr lang="fr-FR" sz="4800" b="1" dirty="0" smtClean="0">
                <a:solidFill>
                  <a:schemeClr val="accent1">
                    <a:lumMod val="75000"/>
                  </a:schemeClr>
                </a:solidFill>
              </a:rPr>
              <a:t>Clôture Programme 2014-2020</a:t>
            </a:r>
          </a:p>
          <a:p>
            <a:pPr algn="ctr"/>
            <a:r>
              <a:rPr lang="fr-FR" sz="4800" b="1" dirty="0" smtClean="0">
                <a:solidFill>
                  <a:schemeClr val="accent1">
                    <a:lumMod val="75000"/>
                  </a:schemeClr>
                </a:solidFill>
              </a:rPr>
              <a:t>Volet FEDER</a:t>
            </a:r>
            <a:endParaRPr lang="fr-FR" sz="4800" b="1" dirty="0">
              <a:solidFill>
                <a:schemeClr val="accent1">
                  <a:lumMod val="75000"/>
                </a:schemeClr>
              </a:solidFill>
            </a:endParaRPr>
          </a:p>
        </p:txBody>
      </p:sp>
    </p:spTree>
    <p:extLst>
      <p:ext uri="{BB962C8B-B14F-4D97-AF65-F5344CB8AC3E}">
        <p14:creationId xmlns:p14="http://schemas.microsoft.com/office/powerpoint/2010/main" val="2338254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1584080" y="1561855"/>
          <a:ext cx="9809284" cy="2449812"/>
        </p:xfrm>
        <a:graphic>
          <a:graphicData uri="http://schemas.openxmlformats.org/drawingml/2006/table">
            <a:tbl>
              <a:tblPr firstRow="1" bandRow="1">
                <a:tableStyleId>{5C22544A-7EE6-4342-B048-85BDC9FD1C3A}</a:tableStyleId>
              </a:tblPr>
              <a:tblGrid>
                <a:gridCol w="2051580">
                  <a:extLst>
                    <a:ext uri="{9D8B030D-6E8A-4147-A177-3AD203B41FA5}">
                      <a16:colId xmlns:a16="http://schemas.microsoft.com/office/drawing/2014/main" val="3714359444"/>
                    </a:ext>
                  </a:extLst>
                </a:gridCol>
                <a:gridCol w="2448969">
                  <a:extLst>
                    <a:ext uri="{9D8B030D-6E8A-4147-A177-3AD203B41FA5}">
                      <a16:colId xmlns:a16="http://schemas.microsoft.com/office/drawing/2014/main" val="422516054"/>
                    </a:ext>
                  </a:extLst>
                </a:gridCol>
                <a:gridCol w="2348426">
                  <a:extLst>
                    <a:ext uri="{9D8B030D-6E8A-4147-A177-3AD203B41FA5}">
                      <a16:colId xmlns:a16="http://schemas.microsoft.com/office/drawing/2014/main" val="3315024490"/>
                    </a:ext>
                  </a:extLst>
                </a:gridCol>
                <a:gridCol w="2960309">
                  <a:extLst>
                    <a:ext uri="{9D8B030D-6E8A-4147-A177-3AD203B41FA5}">
                      <a16:colId xmlns:a16="http://schemas.microsoft.com/office/drawing/2014/main" val="1826592780"/>
                    </a:ext>
                  </a:extLst>
                </a:gridCol>
              </a:tblGrid>
              <a:tr h="1504932">
                <a:tc>
                  <a:txBody>
                    <a:bodyPr/>
                    <a:lstStyle/>
                    <a:p>
                      <a:pPr algn="ctr"/>
                      <a:r>
                        <a:rPr lang="fr-FR" sz="2800" b="1" dirty="0">
                          <a:solidFill>
                            <a:schemeClr val="tx1"/>
                          </a:solidFill>
                        </a:rPr>
                        <a:t>ENVELOPPE</a:t>
                      </a:r>
                    </a:p>
                  </a:txBody>
                  <a:tcPr anchor="ctr"/>
                </a:tc>
                <a:tc>
                  <a:txBody>
                    <a:bodyPr/>
                    <a:lstStyle/>
                    <a:p>
                      <a:pPr algn="ctr"/>
                      <a:r>
                        <a:rPr lang="fr-FR" sz="2800" b="1" dirty="0">
                          <a:solidFill>
                            <a:schemeClr val="tx1"/>
                          </a:solidFill>
                        </a:rPr>
                        <a:t>Montant</a:t>
                      </a:r>
                    </a:p>
                    <a:p>
                      <a:pPr algn="ctr"/>
                      <a:r>
                        <a:rPr lang="fr-FR" sz="2800" b="1" dirty="0">
                          <a:solidFill>
                            <a:schemeClr val="tx1"/>
                          </a:solidFill>
                        </a:rPr>
                        <a:t>(Part</a:t>
                      </a:r>
                      <a:r>
                        <a:rPr lang="fr-FR" sz="2800" b="1" baseline="0" dirty="0">
                          <a:solidFill>
                            <a:schemeClr val="tx1"/>
                          </a:solidFill>
                        </a:rPr>
                        <a:t> UE)</a:t>
                      </a:r>
                      <a:endParaRPr lang="fr-FR" sz="2800" b="1" dirty="0">
                        <a:solidFill>
                          <a:schemeClr val="tx1"/>
                        </a:solidFill>
                      </a:endParaRPr>
                    </a:p>
                  </a:txBody>
                  <a:tcPr anchor="ctr"/>
                </a:tc>
                <a:tc>
                  <a:txBody>
                    <a:bodyPr/>
                    <a:lstStyle/>
                    <a:p>
                      <a:pPr algn="ctr"/>
                      <a:r>
                        <a:rPr lang="fr-FR" sz="2800" b="1" dirty="0">
                          <a:solidFill>
                            <a:schemeClr val="tx1"/>
                          </a:solidFill>
                        </a:rPr>
                        <a:t>PROGRAMME</a:t>
                      </a:r>
                    </a:p>
                    <a:p>
                      <a:pPr algn="ctr"/>
                      <a:r>
                        <a:rPr lang="fr-FR" sz="2800" b="1" dirty="0">
                          <a:solidFill>
                            <a:schemeClr val="tx1"/>
                          </a:solidFill>
                        </a:rPr>
                        <a:t>(Part UE)</a:t>
                      </a:r>
                    </a:p>
                  </a:txBody>
                  <a:tcPr anchor="ctr"/>
                </a:tc>
                <a:tc>
                  <a:txBody>
                    <a:bodyPr/>
                    <a:lstStyle/>
                    <a:p>
                      <a:pPr algn="ctr"/>
                      <a:r>
                        <a:rPr lang="fr-FR" sz="2800" b="1" dirty="0">
                          <a:solidFill>
                            <a:schemeClr val="tx1"/>
                          </a:solidFill>
                        </a:rPr>
                        <a:t>CERTIFIE</a:t>
                      </a:r>
                    </a:p>
                    <a:p>
                      <a:pPr algn="ctr"/>
                      <a:r>
                        <a:rPr lang="fr-FR" sz="2800" b="1" dirty="0">
                          <a:solidFill>
                            <a:schemeClr val="tx1"/>
                          </a:solidFill>
                        </a:rPr>
                        <a:t>(Part</a:t>
                      </a:r>
                      <a:r>
                        <a:rPr lang="fr-FR" sz="2800" b="1" baseline="0" dirty="0">
                          <a:solidFill>
                            <a:schemeClr val="tx1"/>
                          </a:solidFill>
                        </a:rPr>
                        <a:t> UE)</a:t>
                      </a:r>
                      <a:endParaRPr lang="fr-FR" sz="2800" b="1" dirty="0">
                        <a:solidFill>
                          <a:schemeClr val="tx1"/>
                        </a:solidFill>
                      </a:endParaRPr>
                    </a:p>
                  </a:txBody>
                  <a:tcPr anchor="ctr"/>
                </a:tc>
                <a:extLst>
                  <a:ext uri="{0D108BD9-81ED-4DB2-BD59-A6C34878D82A}">
                    <a16:rowId xmlns:a16="http://schemas.microsoft.com/office/drawing/2014/main" val="2132527196"/>
                  </a:ext>
                </a:extLst>
              </a:tr>
              <a:tr h="843693">
                <a:tc>
                  <a:txBody>
                    <a:bodyPr/>
                    <a:lstStyle/>
                    <a:p>
                      <a:r>
                        <a:rPr lang="fr-FR" sz="2800" b="1" dirty="0">
                          <a:solidFill>
                            <a:schemeClr val="tx1"/>
                          </a:solidFill>
                        </a:rPr>
                        <a:t>SG Inclusion PO FSE Etat</a:t>
                      </a:r>
                    </a:p>
                  </a:txBody>
                  <a:tcPr/>
                </a:tc>
                <a:tc>
                  <a:txBody>
                    <a:bodyPr/>
                    <a:lstStyle/>
                    <a:p>
                      <a:pPr algn="r"/>
                      <a:r>
                        <a:rPr lang="fr-FR" sz="2800" b="1" i="0" u="none" dirty="0">
                          <a:solidFill>
                            <a:schemeClr val="tx1"/>
                          </a:solidFill>
                        </a:rPr>
                        <a:t>63 701 751 €</a:t>
                      </a:r>
                    </a:p>
                  </a:txBody>
                  <a:tcPr/>
                </a:tc>
                <a:tc>
                  <a:txBody>
                    <a:bodyPr/>
                    <a:lstStyle/>
                    <a:p>
                      <a:pPr algn="r"/>
                      <a:r>
                        <a:rPr lang="fr-FR" sz="2800" b="1" i="1" dirty="0">
                          <a:solidFill>
                            <a:schemeClr val="tx1"/>
                          </a:solidFill>
                        </a:rPr>
                        <a:t>177 120 825</a:t>
                      </a:r>
                      <a:r>
                        <a:rPr lang="fr-FR" sz="2800" b="1" i="1" baseline="0" dirty="0">
                          <a:solidFill>
                            <a:schemeClr val="tx1"/>
                          </a:solidFill>
                        </a:rPr>
                        <a:t> €</a:t>
                      </a:r>
                    </a:p>
                    <a:p>
                      <a:pPr algn="r"/>
                      <a:r>
                        <a:rPr lang="fr-FR" sz="2800" b="1" i="1" baseline="0" dirty="0">
                          <a:solidFill>
                            <a:srgbClr val="50B846"/>
                          </a:solidFill>
                        </a:rPr>
                        <a:t>278%</a:t>
                      </a:r>
                      <a:endParaRPr lang="fr-FR" sz="2800" b="1" i="1" dirty="0">
                        <a:solidFill>
                          <a:srgbClr val="50B846"/>
                        </a:solidFill>
                      </a:endParaRPr>
                    </a:p>
                  </a:txBody>
                  <a:tcPr/>
                </a:tc>
                <a:tc>
                  <a:txBody>
                    <a:bodyPr/>
                    <a:lstStyle/>
                    <a:p>
                      <a:pPr algn="ctr"/>
                      <a:r>
                        <a:rPr lang="fr-FR" sz="2800" b="1" i="1" dirty="0">
                          <a:solidFill>
                            <a:schemeClr val="accent2"/>
                          </a:solidFill>
                        </a:rPr>
                        <a:t>76 679 727 €</a:t>
                      </a:r>
                    </a:p>
                    <a:p>
                      <a:pPr algn="r"/>
                      <a:r>
                        <a:rPr lang="fr-FR" sz="2800" b="1" i="1" dirty="0">
                          <a:solidFill>
                            <a:srgbClr val="50B846"/>
                          </a:solidFill>
                        </a:rPr>
                        <a:t>120 %</a:t>
                      </a:r>
                    </a:p>
                  </a:txBody>
                  <a:tcPr/>
                </a:tc>
                <a:extLst>
                  <a:ext uri="{0D108BD9-81ED-4DB2-BD59-A6C34878D82A}">
                    <a16:rowId xmlns:a16="http://schemas.microsoft.com/office/drawing/2014/main" val="3904866545"/>
                  </a:ext>
                </a:extLst>
              </a:tr>
            </a:tbl>
          </a:graphicData>
        </a:graphic>
      </p:graphicFrame>
      <p:sp>
        <p:nvSpPr>
          <p:cNvPr id="3" name="Rectangle à coins arrondis 2"/>
          <p:cNvSpPr/>
          <p:nvPr/>
        </p:nvSpPr>
        <p:spPr>
          <a:xfrm>
            <a:off x="1802422" y="254977"/>
            <a:ext cx="9372600" cy="108145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b="1" dirty="0">
              <a:latin typeface="Arial" panose="020B0604020202020204" pitchFamily="34" charset="0"/>
              <a:cs typeface="Arial" panose="020B0604020202020204" pitchFamily="34" charset="0"/>
            </a:endParaRPr>
          </a:p>
          <a:p>
            <a:pPr algn="ctr"/>
            <a:r>
              <a:rPr lang="fr-FR" sz="2000" b="1" dirty="0">
                <a:latin typeface="Arial" panose="020B0604020202020204" pitchFamily="34" charset="0"/>
                <a:cs typeface="Arial" panose="020B0604020202020204" pitchFamily="34" charset="0"/>
              </a:rPr>
              <a:t>PO FSE ETAT 2014-2020</a:t>
            </a:r>
          </a:p>
          <a:p>
            <a:pPr algn="ctr"/>
            <a:r>
              <a:rPr lang="fr-FR" sz="2000" b="1" dirty="0">
                <a:latin typeface="Arial" panose="020B0604020202020204" pitchFamily="34" charset="0"/>
                <a:cs typeface="Arial" panose="020B0604020202020204" pitchFamily="34" charset="0"/>
              </a:rPr>
              <a:t>VOLUMES FINANCIERS SUBVENTION GLOBALE CTM</a:t>
            </a:r>
          </a:p>
          <a:p>
            <a:pPr algn="ctr"/>
            <a:endParaRPr lang="fr-FR" dirty="0"/>
          </a:p>
        </p:txBody>
      </p:sp>
      <p:sp>
        <p:nvSpPr>
          <p:cNvPr id="4" name="Rectangle à coins arrondis 3"/>
          <p:cNvSpPr/>
          <p:nvPr/>
        </p:nvSpPr>
        <p:spPr>
          <a:xfrm>
            <a:off x="1584080" y="4324214"/>
            <a:ext cx="7148147" cy="2357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u="sng" dirty="0">
                <a:effectLst>
                  <a:outerShdw blurRad="38100" dist="38100" dir="2700000" algn="tl">
                    <a:srgbClr val="000000">
                      <a:alpha val="43137"/>
                    </a:srgbClr>
                  </a:outerShdw>
                </a:effectLst>
              </a:rPr>
              <a:t>POINT D’ATTENTION</a:t>
            </a:r>
          </a:p>
          <a:p>
            <a:pPr algn="ctr"/>
            <a:endParaRPr lang="fr-FR" u="sng" dirty="0">
              <a:effectLst>
                <a:outerShdw blurRad="38100" dist="38100" dir="2700000" algn="tl">
                  <a:srgbClr val="000000">
                    <a:alpha val="43137"/>
                  </a:srgbClr>
                </a:outerShdw>
              </a:effectLst>
            </a:endParaRPr>
          </a:p>
          <a:p>
            <a:pPr marL="285750" indent="-285750">
              <a:buFont typeface="Wingdings" panose="05000000000000000000" pitchFamily="2" charset="2"/>
              <a:buChar char="§"/>
            </a:pPr>
            <a:r>
              <a:rPr lang="fr-FR" sz="2000" dirty="0"/>
              <a:t>La subvention globale n° 1 a été soldée.</a:t>
            </a:r>
          </a:p>
          <a:p>
            <a:pPr marL="285750" indent="-285750">
              <a:buFont typeface="Wingdings" panose="05000000000000000000" pitchFamily="2" charset="2"/>
              <a:buChar char="§"/>
            </a:pPr>
            <a:r>
              <a:rPr lang="fr-FR" sz="2000" dirty="0"/>
              <a:t>La subvention globale N°2 est clôturée</a:t>
            </a:r>
          </a:p>
          <a:p>
            <a:pPr marL="285750" indent="-285750">
              <a:buFont typeface="Wingdings" panose="05000000000000000000" pitchFamily="2" charset="2"/>
              <a:buChar char="§"/>
            </a:pPr>
            <a:r>
              <a:rPr lang="fr-FR" sz="2000" dirty="0"/>
              <a:t>Des titres de reversement sont émis progressivement dans le cadre de la clôture 14 -20.</a:t>
            </a:r>
          </a:p>
          <a:p>
            <a:r>
              <a:rPr lang="fr-FR" sz="2000" dirty="0"/>
              <a:t>Il s’agit de la récupération des avances versées et non récupérées en raison des sous-réalisations de certaines opérations</a:t>
            </a:r>
            <a:r>
              <a:rPr lang="fr-FR" dirty="0"/>
              <a:t>.</a:t>
            </a:r>
          </a:p>
        </p:txBody>
      </p:sp>
    </p:spTree>
    <p:extLst>
      <p:ext uri="{BB962C8B-B14F-4D97-AF65-F5344CB8AC3E}">
        <p14:creationId xmlns:p14="http://schemas.microsoft.com/office/powerpoint/2010/main" val="753146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nvPr>
        </p:nvGraphicFramePr>
        <p:xfrm>
          <a:off x="1046285" y="1676155"/>
          <a:ext cx="10717823" cy="4339572"/>
        </p:xfrm>
        <a:graphic>
          <a:graphicData uri="http://schemas.openxmlformats.org/drawingml/2006/table">
            <a:tbl>
              <a:tblPr firstRow="1" bandRow="1">
                <a:tableStyleId>{5C22544A-7EE6-4342-B048-85BDC9FD1C3A}</a:tableStyleId>
              </a:tblPr>
              <a:tblGrid>
                <a:gridCol w="2062723">
                  <a:extLst>
                    <a:ext uri="{9D8B030D-6E8A-4147-A177-3AD203B41FA5}">
                      <a16:colId xmlns:a16="http://schemas.microsoft.com/office/drawing/2014/main" val="3714359444"/>
                    </a:ext>
                  </a:extLst>
                </a:gridCol>
                <a:gridCol w="2702707">
                  <a:extLst>
                    <a:ext uri="{9D8B030D-6E8A-4147-A177-3AD203B41FA5}">
                      <a16:colId xmlns:a16="http://schemas.microsoft.com/office/drawing/2014/main" val="422516054"/>
                    </a:ext>
                  </a:extLst>
                </a:gridCol>
                <a:gridCol w="3055017">
                  <a:extLst>
                    <a:ext uri="{9D8B030D-6E8A-4147-A177-3AD203B41FA5}">
                      <a16:colId xmlns:a16="http://schemas.microsoft.com/office/drawing/2014/main" val="3315024490"/>
                    </a:ext>
                  </a:extLst>
                </a:gridCol>
                <a:gridCol w="2897376">
                  <a:extLst>
                    <a:ext uri="{9D8B030D-6E8A-4147-A177-3AD203B41FA5}">
                      <a16:colId xmlns:a16="http://schemas.microsoft.com/office/drawing/2014/main" val="1826592780"/>
                    </a:ext>
                  </a:extLst>
                </a:gridCol>
              </a:tblGrid>
              <a:tr h="1504932">
                <a:tc>
                  <a:txBody>
                    <a:bodyPr/>
                    <a:lstStyle/>
                    <a:p>
                      <a:pPr algn="ctr"/>
                      <a:r>
                        <a:rPr lang="fr-FR" sz="2800" b="1" dirty="0">
                          <a:solidFill>
                            <a:schemeClr val="tx1"/>
                          </a:solidFill>
                        </a:rPr>
                        <a:t>ENVELOPPE</a:t>
                      </a:r>
                    </a:p>
                  </a:txBody>
                  <a:tcPr anchor="ctr"/>
                </a:tc>
                <a:tc>
                  <a:txBody>
                    <a:bodyPr/>
                    <a:lstStyle/>
                    <a:p>
                      <a:pPr algn="ctr"/>
                      <a:r>
                        <a:rPr lang="fr-FR" sz="2800" b="1" dirty="0">
                          <a:solidFill>
                            <a:schemeClr val="tx1"/>
                          </a:solidFill>
                        </a:rPr>
                        <a:t>Montant</a:t>
                      </a:r>
                    </a:p>
                    <a:p>
                      <a:pPr algn="ctr"/>
                      <a:r>
                        <a:rPr lang="fr-FR" sz="2800" b="1" dirty="0">
                          <a:solidFill>
                            <a:schemeClr val="tx1"/>
                          </a:solidFill>
                        </a:rPr>
                        <a:t>(Part</a:t>
                      </a:r>
                      <a:r>
                        <a:rPr lang="fr-FR" sz="2800" b="1" baseline="0" dirty="0">
                          <a:solidFill>
                            <a:schemeClr val="tx1"/>
                          </a:solidFill>
                        </a:rPr>
                        <a:t> UE)</a:t>
                      </a:r>
                      <a:endParaRPr lang="fr-FR" sz="2800" b="1" dirty="0">
                        <a:solidFill>
                          <a:schemeClr val="tx1"/>
                        </a:solidFill>
                      </a:endParaRPr>
                    </a:p>
                  </a:txBody>
                  <a:tcPr anchor="ctr"/>
                </a:tc>
                <a:tc>
                  <a:txBody>
                    <a:bodyPr/>
                    <a:lstStyle/>
                    <a:p>
                      <a:pPr algn="ctr"/>
                      <a:r>
                        <a:rPr lang="fr-FR" sz="2800" b="1" dirty="0">
                          <a:solidFill>
                            <a:schemeClr val="tx1"/>
                          </a:solidFill>
                        </a:rPr>
                        <a:t>PROGRAMME</a:t>
                      </a:r>
                    </a:p>
                    <a:p>
                      <a:pPr algn="ctr"/>
                      <a:r>
                        <a:rPr lang="fr-FR" sz="2800" b="1" dirty="0">
                          <a:solidFill>
                            <a:schemeClr val="tx1"/>
                          </a:solidFill>
                        </a:rPr>
                        <a:t>(Part UE)</a:t>
                      </a:r>
                    </a:p>
                  </a:txBody>
                  <a:tcPr anchor="ctr"/>
                </a:tc>
                <a:tc>
                  <a:txBody>
                    <a:bodyPr/>
                    <a:lstStyle/>
                    <a:p>
                      <a:pPr algn="ctr"/>
                      <a:r>
                        <a:rPr lang="fr-FR" sz="2800" b="1" dirty="0">
                          <a:solidFill>
                            <a:schemeClr val="tx1"/>
                          </a:solidFill>
                        </a:rPr>
                        <a:t>CERTIFIE</a:t>
                      </a:r>
                    </a:p>
                    <a:p>
                      <a:pPr algn="ctr"/>
                      <a:r>
                        <a:rPr lang="fr-FR" sz="2800" b="1" dirty="0">
                          <a:solidFill>
                            <a:schemeClr val="tx1"/>
                          </a:solidFill>
                        </a:rPr>
                        <a:t>(Part</a:t>
                      </a:r>
                      <a:r>
                        <a:rPr lang="fr-FR" sz="2800" b="1" baseline="0" dirty="0">
                          <a:solidFill>
                            <a:schemeClr val="tx1"/>
                          </a:solidFill>
                        </a:rPr>
                        <a:t> UE)</a:t>
                      </a:r>
                      <a:endParaRPr lang="fr-FR" sz="2800" b="1" dirty="0">
                        <a:solidFill>
                          <a:schemeClr val="tx1"/>
                        </a:solidFill>
                      </a:endParaRPr>
                    </a:p>
                  </a:txBody>
                  <a:tcPr anchor="ctr"/>
                </a:tc>
                <a:extLst>
                  <a:ext uri="{0D108BD9-81ED-4DB2-BD59-A6C34878D82A}">
                    <a16:rowId xmlns:a16="http://schemas.microsoft.com/office/drawing/2014/main" val="2132527196"/>
                  </a:ext>
                </a:extLst>
              </a:tr>
              <a:tr h="843693">
                <a:tc>
                  <a:txBody>
                    <a:bodyPr/>
                    <a:lstStyle/>
                    <a:p>
                      <a:r>
                        <a:rPr lang="fr-FR" sz="2800" b="1" dirty="0">
                          <a:solidFill>
                            <a:schemeClr val="tx1"/>
                          </a:solidFill>
                        </a:rPr>
                        <a:t>FSE</a:t>
                      </a:r>
                    </a:p>
                  </a:txBody>
                  <a:tcPr/>
                </a:tc>
                <a:tc>
                  <a:txBody>
                    <a:bodyPr/>
                    <a:lstStyle/>
                    <a:p>
                      <a:pPr algn="r"/>
                      <a:r>
                        <a:rPr lang="fr-FR" sz="2800" b="1" i="0" u="none" dirty="0">
                          <a:solidFill>
                            <a:schemeClr val="tx1"/>
                          </a:solidFill>
                        </a:rPr>
                        <a:t>69 557 377,00 €</a:t>
                      </a:r>
                    </a:p>
                  </a:txBody>
                  <a:tcPr/>
                </a:tc>
                <a:tc>
                  <a:txBody>
                    <a:bodyPr/>
                    <a:lstStyle/>
                    <a:p>
                      <a:pPr algn="r"/>
                      <a:r>
                        <a:rPr lang="fr-FR" sz="2800" b="1" i="1" dirty="0">
                          <a:solidFill>
                            <a:schemeClr val="tx1"/>
                          </a:solidFill>
                        </a:rPr>
                        <a:t>102 614 963,71</a:t>
                      </a:r>
                      <a:r>
                        <a:rPr lang="fr-FR" sz="2800" b="1" i="1" baseline="0" dirty="0">
                          <a:solidFill>
                            <a:schemeClr val="tx1"/>
                          </a:solidFill>
                        </a:rPr>
                        <a:t>€</a:t>
                      </a:r>
                    </a:p>
                    <a:p>
                      <a:pPr algn="r"/>
                      <a:r>
                        <a:rPr lang="fr-FR" sz="2800" b="1" i="1" baseline="0" dirty="0">
                          <a:solidFill>
                            <a:srgbClr val="50B846"/>
                          </a:solidFill>
                        </a:rPr>
                        <a:t>147%</a:t>
                      </a:r>
                      <a:endParaRPr lang="fr-FR" sz="2800" b="1" i="1" dirty="0">
                        <a:solidFill>
                          <a:srgbClr val="50B846"/>
                        </a:solidFill>
                      </a:endParaRPr>
                    </a:p>
                  </a:txBody>
                  <a:tcPr/>
                </a:tc>
                <a:tc>
                  <a:txBody>
                    <a:bodyPr/>
                    <a:lstStyle/>
                    <a:p>
                      <a:pPr algn="ctr"/>
                      <a:r>
                        <a:rPr lang="fr-FR" sz="2800" b="1" i="1" dirty="0">
                          <a:solidFill>
                            <a:schemeClr val="accent2"/>
                          </a:solidFill>
                        </a:rPr>
                        <a:t>66 806 565,44 €</a:t>
                      </a:r>
                    </a:p>
                    <a:p>
                      <a:pPr algn="r"/>
                      <a:r>
                        <a:rPr lang="fr-FR" sz="2800" b="1" i="1" dirty="0">
                          <a:solidFill>
                            <a:srgbClr val="50B846"/>
                          </a:solidFill>
                        </a:rPr>
                        <a:t>96%</a:t>
                      </a:r>
                    </a:p>
                  </a:txBody>
                  <a:tcPr/>
                </a:tc>
                <a:extLst>
                  <a:ext uri="{0D108BD9-81ED-4DB2-BD59-A6C34878D82A}">
                    <a16:rowId xmlns:a16="http://schemas.microsoft.com/office/drawing/2014/main" val="3904866545"/>
                  </a:ext>
                </a:extLst>
              </a:tr>
              <a:tr h="843693">
                <a:tc>
                  <a:txBody>
                    <a:bodyPr/>
                    <a:lstStyle/>
                    <a:p>
                      <a:r>
                        <a:rPr lang="fr-FR" sz="2800" b="1" dirty="0">
                          <a:solidFill>
                            <a:schemeClr val="tx1"/>
                          </a:solidFill>
                        </a:rPr>
                        <a:t>IEJ</a:t>
                      </a:r>
                    </a:p>
                  </a:txBody>
                  <a:tcPr/>
                </a:tc>
                <a:tc>
                  <a:txBody>
                    <a:bodyPr/>
                    <a:lstStyle/>
                    <a:p>
                      <a:pPr algn="r"/>
                      <a:r>
                        <a:rPr lang="fr-FR" sz="2800" b="1" i="0" u="none" dirty="0">
                          <a:solidFill>
                            <a:schemeClr val="tx1"/>
                          </a:solidFill>
                        </a:rPr>
                        <a:t>7 562 202,00 €</a:t>
                      </a:r>
                    </a:p>
                  </a:txBody>
                  <a:tcPr/>
                </a:tc>
                <a:tc>
                  <a:txBody>
                    <a:bodyPr/>
                    <a:lstStyle/>
                    <a:p>
                      <a:pPr algn="r"/>
                      <a:r>
                        <a:rPr lang="fr-FR" sz="2800" b="1" i="1" dirty="0">
                          <a:solidFill>
                            <a:schemeClr val="tx1"/>
                          </a:solidFill>
                        </a:rPr>
                        <a:t>8 899 174,48 €</a:t>
                      </a:r>
                    </a:p>
                    <a:p>
                      <a:pPr algn="r"/>
                      <a:r>
                        <a:rPr lang="fr-FR" sz="2800" b="1" i="1" dirty="0">
                          <a:solidFill>
                            <a:schemeClr val="accent6"/>
                          </a:solidFill>
                        </a:rPr>
                        <a:t>118%</a:t>
                      </a:r>
                    </a:p>
                  </a:txBody>
                  <a:tcPr/>
                </a:tc>
                <a:tc>
                  <a:txBody>
                    <a:bodyPr/>
                    <a:lstStyle/>
                    <a:p>
                      <a:pPr algn="r"/>
                      <a:r>
                        <a:rPr lang="fr-FR" sz="2800" b="1" i="1" dirty="0">
                          <a:solidFill>
                            <a:schemeClr val="accent2"/>
                          </a:solidFill>
                        </a:rPr>
                        <a:t>3 358 076,00 €</a:t>
                      </a:r>
                    </a:p>
                    <a:p>
                      <a:pPr algn="r"/>
                      <a:r>
                        <a:rPr lang="fr-FR" sz="2800" b="1" i="1" dirty="0">
                          <a:solidFill>
                            <a:schemeClr val="accent6"/>
                          </a:solidFill>
                        </a:rPr>
                        <a:t>44%</a:t>
                      </a:r>
                    </a:p>
                  </a:txBody>
                  <a:tcPr/>
                </a:tc>
                <a:extLst>
                  <a:ext uri="{0D108BD9-81ED-4DB2-BD59-A6C34878D82A}">
                    <a16:rowId xmlns:a16="http://schemas.microsoft.com/office/drawing/2014/main" val="2344289000"/>
                  </a:ext>
                </a:extLst>
              </a:tr>
              <a:tr h="843693">
                <a:tc>
                  <a:txBody>
                    <a:bodyPr/>
                    <a:lstStyle/>
                    <a:p>
                      <a:r>
                        <a:rPr lang="fr-FR" sz="2800" b="1" dirty="0">
                          <a:solidFill>
                            <a:schemeClr val="tx1"/>
                          </a:solidFill>
                        </a:rPr>
                        <a:t>Total</a:t>
                      </a:r>
                      <a:r>
                        <a:rPr lang="fr-FR" sz="2800" b="1" baseline="0" dirty="0">
                          <a:solidFill>
                            <a:schemeClr val="tx1"/>
                          </a:solidFill>
                        </a:rPr>
                        <a:t> Général</a:t>
                      </a:r>
                      <a:endParaRPr lang="fr-FR" sz="2800" b="1" dirty="0">
                        <a:solidFill>
                          <a:schemeClr val="tx1"/>
                        </a:solidFill>
                      </a:endParaRPr>
                    </a:p>
                  </a:txBody>
                  <a:tcPr/>
                </a:tc>
                <a:tc>
                  <a:txBody>
                    <a:bodyPr/>
                    <a:lstStyle/>
                    <a:p>
                      <a:pPr algn="r"/>
                      <a:r>
                        <a:rPr lang="fr-FR" sz="2800" b="1" i="0" u="none" dirty="0">
                          <a:solidFill>
                            <a:schemeClr val="tx1"/>
                          </a:solidFill>
                        </a:rPr>
                        <a:t>77 119 579,00 €</a:t>
                      </a:r>
                    </a:p>
                  </a:txBody>
                  <a:tcPr/>
                </a:tc>
                <a:tc>
                  <a:txBody>
                    <a:bodyPr/>
                    <a:lstStyle/>
                    <a:p>
                      <a:pPr algn="r"/>
                      <a:r>
                        <a:rPr lang="fr-FR" sz="2800" b="1" i="1" dirty="0">
                          <a:solidFill>
                            <a:schemeClr val="tx1"/>
                          </a:solidFill>
                        </a:rPr>
                        <a:t>111 514 138,19 €</a:t>
                      </a:r>
                    </a:p>
                    <a:p>
                      <a:pPr algn="r"/>
                      <a:r>
                        <a:rPr lang="fr-FR" sz="2800" b="1" i="1" dirty="0">
                          <a:solidFill>
                            <a:schemeClr val="accent6"/>
                          </a:solidFill>
                        </a:rPr>
                        <a:t>144%</a:t>
                      </a:r>
                    </a:p>
                  </a:txBody>
                  <a:tcPr/>
                </a:tc>
                <a:tc>
                  <a:txBody>
                    <a:bodyPr/>
                    <a:lstStyle/>
                    <a:p>
                      <a:pPr algn="r"/>
                      <a:r>
                        <a:rPr lang="fr-FR" sz="2800" b="1" i="1" dirty="0">
                          <a:solidFill>
                            <a:schemeClr val="accent2"/>
                          </a:solidFill>
                        </a:rPr>
                        <a:t>70 164 641,44 €</a:t>
                      </a:r>
                    </a:p>
                    <a:p>
                      <a:pPr algn="r"/>
                      <a:r>
                        <a:rPr lang="fr-FR" sz="2800" b="1" i="1" dirty="0">
                          <a:solidFill>
                            <a:schemeClr val="accent6"/>
                          </a:solidFill>
                        </a:rPr>
                        <a:t>144%</a:t>
                      </a:r>
                    </a:p>
                  </a:txBody>
                  <a:tcPr/>
                </a:tc>
                <a:extLst>
                  <a:ext uri="{0D108BD9-81ED-4DB2-BD59-A6C34878D82A}">
                    <a16:rowId xmlns:a16="http://schemas.microsoft.com/office/drawing/2014/main" val="3878718036"/>
                  </a:ext>
                </a:extLst>
              </a:tr>
            </a:tbl>
          </a:graphicData>
        </a:graphic>
      </p:graphicFrame>
      <p:sp>
        <p:nvSpPr>
          <p:cNvPr id="4" name="Rectangle à coins arrondis 3"/>
          <p:cNvSpPr/>
          <p:nvPr/>
        </p:nvSpPr>
        <p:spPr>
          <a:xfrm>
            <a:off x="2703634" y="448407"/>
            <a:ext cx="7570176" cy="66821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Arial" panose="020B0604020202020204" pitchFamily="34" charset="0"/>
                <a:cs typeface="Arial" panose="020B0604020202020204" pitchFamily="34" charset="0"/>
              </a:rPr>
              <a:t>PO FEDER- FSE/IEJ 2014-2020</a:t>
            </a:r>
          </a:p>
          <a:p>
            <a:pPr algn="ctr"/>
            <a:r>
              <a:rPr lang="fr-FR" sz="2000" b="1" dirty="0">
                <a:latin typeface="Arial" panose="020B0604020202020204" pitchFamily="34" charset="0"/>
                <a:cs typeface="Arial" panose="020B0604020202020204" pitchFamily="34" charset="0"/>
              </a:rPr>
              <a:t>VOLUME FINANCIER</a:t>
            </a:r>
          </a:p>
        </p:txBody>
      </p:sp>
    </p:spTree>
    <p:extLst>
      <p:ext uri="{BB962C8B-B14F-4D97-AF65-F5344CB8AC3E}">
        <p14:creationId xmlns:p14="http://schemas.microsoft.com/office/powerpoint/2010/main" val="570218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206870" y="2092568"/>
            <a:ext cx="8836269" cy="237392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latin typeface="Arial" panose="020B0604020202020204" pitchFamily="34" charset="0"/>
                <a:cs typeface="Arial" panose="020B0604020202020204" pitchFamily="34" charset="0"/>
              </a:rPr>
              <a:t>AVANCEMENT </a:t>
            </a:r>
          </a:p>
          <a:p>
            <a:pPr algn="ctr"/>
            <a:r>
              <a:rPr lang="fr-FR" sz="2800" b="1" dirty="0">
                <a:latin typeface="Arial" panose="020B0604020202020204" pitchFamily="34" charset="0"/>
                <a:cs typeface="Arial" panose="020B0604020202020204" pitchFamily="34" charset="0"/>
              </a:rPr>
              <a:t>PROGRAMME FEDER- FSE 2021-2027</a:t>
            </a:r>
          </a:p>
          <a:p>
            <a:pPr algn="ctr"/>
            <a:r>
              <a:rPr lang="fr-FR" sz="2800" b="1" dirty="0">
                <a:latin typeface="Arial" panose="020B0604020202020204" pitchFamily="34" charset="0"/>
                <a:cs typeface="Arial" panose="020B0604020202020204" pitchFamily="34" charset="0"/>
              </a:rPr>
              <a:t> </a:t>
            </a:r>
          </a:p>
          <a:p>
            <a:pPr algn="ctr"/>
            <a:r>
              <a:rPr lang="fr-FR" sz="2800" b="1" dirty="0">
                <a:latin typeface="Arial" panose="020B0604020202020204" pitchFamily="34" charset="0"/>
                <a:cs typeface="Arial" panose="020B0604020202020204" pitchFamily="34" charset="0"/>
              </a:rPr>
              <a:t>VOLET FSE+</a:t>
            </a:r>
          </a:p>
        </p:txBody>
      </p:sp>
    </p:spTree>
    <p:extLst>
      <p:ext uri="{BB962C8B-B14F-4D97-AF65-F5344CB8AC3E}">
        <p14:creationId xmlns:p14="http://schemas.microsoft.com/office/powerpoint/2010/main" val="4185015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5">
            <a:extLst>
              <a:ext uri="{FF2B5EF4-FFF2-40B4-BE49-F238E27FC236}">
                <a16:creationId xmlns:a16="http://schemas.microsoft.com/office/drawing/2014/main" id="{F41ED9C7-6AA3-46AF-D442-C16865D7D025}"/>
              </a:ext>
            </a:extLst>
          </p:cNvPr>
          <p:cNvGraphicFramePr>
            <a:graphicFrameLocks/>
          </p:cNvGraphicFramePr>
          <p:nvPr>
            <p:extLst/>
          </p:nvPr>
        </p:nvGraphicFramePr>
        <p:xfrm>
          <a:off x="1160584" y="1034693"/>
          <a:ext cx="10807469" cy="5611820"/>
        </p:xfrm>
        <a:graphic>
          <a:graphicData uri="http://schemas.openxmlformats.org/drawingml/2006/table">
            <a:tbl>
              <a:tblPr firstRow="1" bandRow="1">
                <a:tableStyleId>{5C22544A-7EE6-4342-B048-85BDC9FD1C3A}</a:tableStyleId>
              </a:tblPr>
              <a:tblGrid>
                <a:gridCol w="5485182">
                  <a:extLst>
                    <a:ext uri="{9D8B030D-6E8A-4147-A177-3AD203B41FA5}">
                      <a16:colId xmlns:a16="http://schemas.microsoft.com/office/drawing/2014/main" val="1345811713"/>
                    </a:ext>
                  </a:extLst>
                </a:gridCol>
                <a:gridCol w="5322287">
                  <a:extLst>
                    <a:ext uri="{9D8B030D-6E8A-4147-A177-3AD203B41FA5}">
                      <a16:colId xmlns:a16="http://schemas.microsoft.com/office/drawing/2014/main" val="901617035"/>
                    </a:ext>
                  </a:extLst>
                </a:gridCol>
              </a:tblGrid>
              <a:tr h="440087">
                <a:tc>
                  <a:txBody>
                    <a:bodyPr/>
                    <a:lstStyle/>
                    <a:p>
                      <a:pPr algn="ctr"/>
                      <a:r>
                        <a:rPr lang="fr-FR" sz="2400" dirty="0"/>
                        <a:t>Cadre Général</a:t>
                      </a:r>
                    </a:p>
                  </a:txBody>
                  <a:tcPr/>
                </a:tc>
                <a:tc>
                  <a:txBody>
                    <a:bodyPr/>
                    <a:lstStyle/>
                    <a:p>
                      <a:pPr algn="ctr"/>
                      <a:r>
                        <a:rPr lang="fr-FR" sz="2400"/>
                        <a:t>Intervention du FSE+</a:t>
                      </a:r>
                    </a:p>
                  </a:txBody>
                  <a:tcPr/>
                </a:tc>
                <a:extLst>
                  <a:ext uri="{0D108BD9-81ED-4DB2-BD59-A6C34878D82A}">
                    <a16:rowId xmlns:a16="http://schemas.microsoft.com/office/drawing/2014/main" val="1058488928"/>
                  </a:ext>
                </a:extLst>
              </a:tr>
              <a:tr h="3021934">
                <a:tc>
                  <a:txBody>
                    <a:bodyPr/>
                    <a:lstStyle/>
                    <a:p>
                      <a:pPr lvl="0" algn="just">
                        <a:buNone/>
                      </a:pPr>
                      <a:r>
                        <a:rPr lang="fr-FR" sz="2000" b="1" i="0" u="sng" strike="noStrike" noProof="0" dirty="0">
                          <a:latin typeface="Calibri"/>
                          <a:ea typeface="Calibri"/>
                          <a:cs typeface="Calibri"/>
                        </a:rPr>
                        <a:t>Objectif</a:t>
                      </a:r>
                      <a:r>
                        <a:rPr lang="fr-FR" sz="2000" b="1" i="0" u="none" strike="noStrike" noProof="0" dirty="0">
                          <a:latin typeface="Calibri"/>
                          <a:ea typeface="Calibri"/>
                          <a:cs typeface="Calibri"/>
                        </a:rPr>
                        <a:t> :</a:t>
                      </a:r>
                      <a:r>
                        <a:rPr lang="fr-FR" sz="2000" b="0" i="0" u="none" strike="noStrike" noProof="0" dirty="0">
                          <a:latin typeface="Calibri"/>
                          <a:ea typeface="Calibri"/>
                          <a:cs typeface="Calibri"/>
                        </a:rPr>
                        <a:t> Favoriser les reprogrammations vers </a:t>
                      </a:r>
                      <a:r>
                        <a:rPr lang="fr-FR" sz="2000" b="1" i="0" u="none" strike="noStrike" noProof="0" dirty="0">
                          <a:latin typeface="Calibri"/>
                          <a:ea typeface="Calibri"/>
                          <a:cs typeface="Calibri"/>
                        </a:rPr>
                        <a:t>5 priorités stratégiques</a:t>
                      </a:r>
                      <a:r>
                        <a:rPr lang="fr-FR" sz="2000" b="0" i="0" u="none" strike="noStrike" noProof="0" dirty="0">
                          <a:latin typeface="Calibri"/>
                          <a:ea typeface="Calibri"/>
                          <a:cs typeface="Calibri"/>
                        </a:rPr>
                        <a:t>, avec </a:t>
                      </a:r>
                      <a:r>
                        <a:rPr lang="fr-FR" sz="2000" b="1" i="0" u="none" strike="noStrike" noProof="0" dirty="0">
                          <a:latin typeface="Calibri"/>
                          <a:ea typeface="Calibri"/>
                          <a:cs typeface="Calibri"/>
                        </a:rPr>
                        <a:t>augmentation des préfinancements et cofinancements</a:t>
                      </a:r>
                      <a:r>
                        <a:rPr lang="fr-FR" sz="2000" b="0" i="0" u="none" strike="noStrike" noProof="0" dirty="0">
                          <a:latin typeface="Calibri"/>
                          <a:ea typeface="Calibri"/>
                          <a:cs typeface="Calibri"/>
                        </a:rPr>
                        <a:t> pour accélérer la mise en œuvre du Programme 21-27.</a:t>
                      </a:r>
                      <a:endParaRPr lang="fr-FR" sz="2000" dirty="0"/>
                    </a:p>
                  </a:txBody>
                  <a:tcPr/>
                </a:tc>
                <a:tc>
                  <a:txBody>
                    <a:bodyPr/>
                    <a:lstStyle/>
                    <a:p>
                      <a:pPr lvl="0" algn="l">
                        <a:lnSpc>
                          <a:spcPct val="100000"/>
                        </a:lnSpc>
                        <a:spcBef>
                          <a:spcPts val="0"/>
                        </a:spcBef>
                        <a:spcAft>
                          <a:spcPts val="0"/>
                        </a:spcAft>
                        <a:buNone/>
                      </a:pPr>
                      <a:r>
                        <a:rPr lang="fr-FR" sz="2000" b="0" i="0" u="none" strike="noStrike" noProof="0" dirty="0">
                          <a:solidFill>
                            <a:srgbClr val="000000"/>
                          </a:solidFill>
                          <a:latin typeface="Calibri"/>
                          <a:ea typeface="Calibri"/>
                          <a:cs typeface="Calibri"/>
                        </a:rPr>
                        <a:t>Le </a:t>
                      </a:r>
                      <a:r>
                        <a:rPr lang="fr-FR" sz="2000" b="1" i="0" u="none" strike="noStrike" noProof="0" dirty="0">
                          <a:solidFill>
                            <a:srgbClr val="000000"/>
                          </a:solidFill>
                          <a:latin typeface="Calibri"/>
                          <a:ea typeface="Calibri"/>
                          <a:cs typeface="Calibri"/>
                        </a:rPr>
                        <a:t>FSE+</a:t>
                      </a:r>
                      <a:r>
                        <a:rPr lang="fr-FR" sz="2000" b="0" i="0" u="none" strike="noStrike" noProof="0" dirty="0">
                          <a:solidFill>
                            <a:srgbClr val="000000"/>
                          </a:solidFill>
                          <a:latin typeface="Calibri"/>
                          <a:ea typeface="Calibri"/>
                          <a:cs typeface="Calibri"/>
                        </a:rPr>
                        <a:t> interviendra pour :</a:t>
                      </a:r>
                    </a:p>
                    <a:p>
                      <a:pPr marL="285750" lvl="0" indent="-285750" algn="just">
                        <a:lnSpc>
                          <a:spcPct val="100000"/>
                        </a:lnSpc>
                        <a:spcBef>
                          <a:spcPts val="0"/>
                        </a:spcBef>
                        <a:spcAft>
                          <a:spcPts val="0"/>
                        </a:spcAft>
                        <a:buClr>
                          <a:srgbClr val="000000"/>
                        </a:buClr>
                        <a:buFont typeface="Arial,Sans-Serif"/>
                        <a:buChar char="•"/>
                      </a:pPr>
                      <a:r>
                        <a:rPr lang="fr-FR" sz="2000" b="0" i="0" u="none" strike="noStrike" noProof="0" dirty="0">
                          <a:solidFill>
                            <a:srgbClr val="000000"/>
                          </a:solidFill>
                          <a:latin typeface="Calibri"/>
                          <a:ea typeface="Calibri"/>
                          <a:cs typeface="Calibri"/>
                        </a:rPr>
                        <a:t>Renforcer les </a:t>
                      </a:r>
                      <a:r>
                        <a:rPr lang="fr-FR" sz="2000" b="1" i="0" u="none" strike="noStrike" noProof="0" dirty="0">
                          <a:solidFill>
                            <a:srgbClr val="000000"/>
                          </a:solidFill>
                          <a:latin typeface="Calibri"/>
                          <a:ea typeface="Calibri"/>
                          <a:cs typeface="Calibri"/>
                        </a:rPr>
                        <a:t>compétences en préparation civile</a:t>
                      </a:r>
                      <a:endParaRPr lang="fr-FR" sz="2000" b="0" i="0" u="none" strike="noStrike" noProof="0" dirty="0">
                        <a:solidFill>
                          <a:srgbClr val="000000"/>
                        </a:solidFill>
                        <a:latin typeface="Calibri"/>
                        <a:ea typeface="Calibri"/>
                        <a:cs typeface="Calibri"/>
                      </a:endParaRPr>
                    </a:p>
                    <a:p>
                      <a:pPr marL="285750" lvl="0" indent="-285750" algn="just">
                        <a:lnSpc>
                          <a:spcPct val="100000"/>
                        </a:lnSpc>
                        <a:spcBef>
                          <a:spcPts val="0"/>
                        </a:spcBef>
                        <a:spcAft>
                          <a:spcPts val="0"/>
                        </a:spcAft>
                        <a:buClr>
                          <a:srgbClr val="000000"/>
                        </a:buClr>
                        <a:buFont typeface="Arial,Sans-Serif"/>
                        <a:buChar char="•"/>
                      </a:pPr>
                      <a:r>
                        <a:rPr lang="fr-FR" sz="2000" b="0" i="0" u="none" strike="noStrike" noProof="0" dirty="0">
                          <a:solidFill>
                            <a:srgbClr val="000000"/>
                          </a:solidFill>
                          <a:latin typeface="Calibri"/>
                          <a:ea typeface="Calibri"/>
                          <a:cs typeface="Calibri"/>
                        </a:rPr>
                        <a:t>Former la population martiniquaise face aux :</a:t>
                      </a:r>
                    </a:p>
                    <a:p>
                      <a:pPr marL="742950" lvl="1" indent="-285750" algn="just">
                        <a:lnSpc>
                          <a:spcPct val="100000"/>
                        </a:lnSpc>
                        <a:spcBef>
                          <a:spcPts val="0"/>
                        </a:spcBef>
                        <a:spcAft>
                          <a:spcPts val="0"/>
                        </a:spcAft>
                        <a:buClr>
                          <a:srgbClr val="000000"/>
                        </a:buClr>
                        <a:buFont typeface="Arial,Sans-Serif"/>
                        <a:buChar char="•"/>
                      </a:pPr>
                      <a:r>
                        <a:rPr lang="fr-FR" sz="2000" b="0" i="0" u="none" strike="noStrike" noProof="0" dirty="0">
                          <a:solidFill>
                            <a:srgbClr val="000000"/>
                          </a:solidFill>
                          <a:latin typeface="Calibri"/>
                          <a:ea typeface="Calibri"/>
                          <a:cs typeface="Calibri"/>
                        </a:rPr>
                        <a:t>Risques naturels</a:t>
                      </a:r>
                    </a:p>
                    <a:p>
                      <a:pPr marL="742950" lvl="1" indent="-285750" algn="just">
                        <a:lnSpc>
                          <a:spcPct val="100000"/>
                        </a:lnSpc>
                        <a:spcBef>
                          <a:spcPts val="0"/>
                        </a:spcBef>
                        <a:spcAft>
                          <a:spcPts val="0"/>
                        </a:spcAft>
                        <a:buClr>
                          <a:srgbClr val="000000"/>
                        </a:buClr>
                        <a:buFont typeface="Arial,Sans-Serif"/>
                        <a:buChar char="•"/>
                      </a:pPr>
                      <a:r>
                        <a:rPr lang="fr-FR" sz="2000" b="0" i="0" u="none" strike="noStrike" noProof="0" dirty="0">
                          <a:solidFill>
                            <a:srgbClr val="000000"/>
                          </a:solidFill>
                          <a:latin typeface="Calibri"/>
                          <a:ea typeface="Calibri"/>
                          <a:cs typeface="Calibri"/>
                        </a:rPr>
                        <a:t>Crises sanitaires</a:t>
                      </a:r>
                    </a:p>
                    <a:p>
                      <a:pPr marL="742950" lvl="1" indent="-285750" algn="just">
                        <a:lnSpc>
                          <a:spcPct val="100000"/>
                        </a:lnSpc>
                        <a:spcBef>
                          <a:spcPts val="0"/>
                        </a:spcBef>
                        <a:spcAft>
                          <a:spcPts val="0"/>
                        </a:spcAft>
                        <a:buClr>
                          <a:srgbClr val="000000"/>
                        </a:buClr>
                        <a:buFont typeface="Arial,Sans-Serif"/>
                        <a:buChar char="•"/>
                      </a:pPr>
                      <a:r>
                        <a:rPr lang="fr-FR" sz="2000" b="0" i="0" u="none" strike="noStrike" noProof="0" dirty="0">
                          <a:solidFill>
                            <a:srgbClr val="000000"/>
                          </a:solidFill>
                          <a:latin typeface="Calibri"/>
                          <a:ea typeface="Calibri"/>
                          <a:cs typeface="Calibri"/>
                        </a:rPr>
                        <a:t>Risques technologiques</a:t>
                      </a:r>
                    </a:p>
                    <a:p>
                      <a:pPr marL="285750" lvl="0" indent="-285750" algn="just">
                        <a:lnSpc>
                          <a:spcPct val="100000"/>
                        </a:lnSpc>
                        <a:spcBef>
                          <a:spcPts val="0"/>
                        </a:spcBef>
                        <a:spcAft>
                          <a:spcPts val="0"/>
                        </a:spcAft>
                        <a:buClr>
                          <a:srgbClr val="000000"/>
                        </a:buClr>
                        <a:buFont typeface="Arial,Sans-Serif"/>
                        <a:buChar char="•"/>
                      </a:pPr>
                      <a:r>
                        <a:rPr lang="fr-FR" sz="2000" b="0" i="0" u="none" strike="noStrike" noProof="0" dirty="0">
                          <a:solidFill>
                            <a:srgbClr val="000000"/>
                          </a:solidFill>
                          <a:latin typeface="Calibri"/>
                          <a:ea typeface="Calibri"/>
                          <a:cs typeface="Calibri"/>
                        </a:rPr>
                        <a:t>Développer une </a:t>
                      </a:r>
                      <a:r>
                        <a:rPr lang="fr-FR" sz="2000" b="1" i="0" u="none" strike="noStrike" noProof="0" dirty="0">
                          <a:solidFill>
                            <a:srgbClr val="000000"/>
                          </a:solidFill>
                          <a:latin typeface="Calibri"/>
                          <a:ea typeface="Calibri"/>
                          <a:cs typeface="Calibri"/>
                        </a:rPr>
                        <a:t>culture de la résilience et de la prévention</a:t>
                      </a:r>
                    </a:p>
                  </a:txBody>
                  <a:tcPr/>
                </a:tc>
                <a:extLst>
                  <a:ext uri="{0D108BD9-81ED-4DB2-BD59-A6C34878D82A}">
                    <a16:rowId xmlns:a16="http://schemas.microsoft.com/office/drawing/2014/main" val="930528496"/>
                  </a:ext>
                </a:extLst>
              </a:tr>
              <a:tr h="2132686">
                <a:tc>
                  <a:txBody>
                    <a:bodyPr/>
                    <a:lstStyle/>
                    <a:p>
                      <a:pPr lvl="0" algn="l">
                        <a:lnSpc>
                          <a:spcPct val="100000"/>
                        </a:lnSpc>
                        <a:spcBef>
                          <a:spcPts val="0"/>
                        </a:spcBef>
                        <a:spcAft>
                          <a:spcPts val="0"/>
                        </a:spcAft>
                        <a:buNone/>
                      </a:pPr>
                      <a:r>
                        <a:rPr lang="fr-FR" sz="2000" b="1" u="sng" dirty="0"/>
                        <a:t>Les 5 priorités stratégiques</a:t>
                      </a:r>
                      <a:r>
                        <a:rPr lang="fr-FR" sz="2000" b="1" dirty="0"/>
                        <a:t> :</a:t>
                      </a:r>
                    </a:p>
                    <a:p>
                      <a:pPr marL="285750" lvl="0" indent="-285750" algn="l">
                        <a:lnSpc>
                          <a:spcPct val="100000"/>
                        </a:lnSpc>
                        <a:spcBef>
                          <a:spcPts val="0"/>
                        </a:spcBef>
                        <a:spcAft>
                          <a:spcPts val="0"/>
                        </a:spcAft>
                        <a:buFont typeface="Arial"/>
                        <a:buChar char="•"/>
                      </a:pPr>
                      <a:r>
                        <a:rPr lang="fr-FR" sz="2000" b="1" i="0" u="none" strike="noStrike" noProof="0" dirty="0">
                          <a:latin typeface="Calibri"/>
                          <a:ea typeface="Calibri"/>
                          <a:cs typeface="Calibri"/>
                        </a:rPr>
                        <a:t>Défense &amp; résilience territoriale</a:t>
                      </a:r>
                      <a:endParaRPr lang="fr-FR" sz="2000" b="1" dirty="0"/>
                    </a:p>
                    <a:p>
                      <a:pPr marL="285750" lvl="0" indent="-285750" algn="l">
                        <a:lnSpc>
                          <a:spcPct val="100000"/>
                        </a:lnSpc>
                        <a:spcBef>
                          <a:spcPts val="0"/>
                        </a:spcBef>
                        <a:spcAft>
                          <a:spcPts val="0"/>
                        </a:spcAft>
                        <a:buFont typeface="Arial"/>
                        <a:buChar char="•"/>
                      </a:pPr>
                      <a:r>
                        <a:rPr lang="fr-FR" sz="2000" b="0" i="0" u="none" strike="noStrike" noProof="0" dirty="0">
                          <a:latin typeface="Calibri"/>
                          <a:ea typeface="Calibri"/>
                          <a:cs typeface="Calibri"/>
                        </a:rPr>
                        <a:t>Compétitivité &amp; développement économique</a:t>
                      </a:r>
                      <a:endParaRPr lang="fr-FR" sz="2000" b="0" dirty="0"/>
                    </a:p>
                    <a:p>
                      <a:pPr marL="285750" lvl="0" indent="-285750" algn="l">
                        <a:lnSpc>
                          <a:spcPct val="100000"/>
                        </a:lnSpc>
                        <a:spcBef>
                          <a:spcPts val="0"/>
                        </a:spcBef>
                        <a:spcAft>
                          <a:spcPts val="0"/>
                        </a:spcAft>
                        <a:buFont typeface="Arial"/>
                        <a:buChar char="•"/>
                      </a:pPr>
                      <a:r>
                        <a:rPr lang="fr-FR" sz="2000" b="1" i="0" u="none" strike="noStrike" noProof="0" dirty="0">
                          <a:latin typeface="Calibri"/>
                          <a:ea typeface="Calibri"/>
                          <a:cs typeface="Calibri"/>
                        </a:rPr>
                        <a:t>Logement</a:t>
                      </a:r>
                      <a:endParaRPr lang="fr-FR" sz="2000" b="1" dirty="0"/>
                    </a:p>
                    <a:p>
                      <a:pPr marL="285750" lvl="0" indent="-285750" algn="l">
                        <a:lnSpc>
                          <a:spcPct val="100000"/>
                        </a:lnSpc>
                        <a:spcBef>
                          <a:spcPts val="0"/>
                        </a:spcBef>
                        <a:spcAft>
                          <a:spcPts val="0"/>
                        </a:spcAft>
                        <a:buFont typeface="Arial"/>
                        <a:buChar char="•"/>
                      </a:pPr>
                      <a:r>
                        <a:rPr lang="fr-FR" sz="2000" b="0" i="0" u="none" strike="noStrike" noProof="0" dirty="0">
                          <a:latin typeface="Calibri"/>
                          <a:ea typeface="Calibri"/>
                          <a:cs typeface="Calibri"/>
                        </a:rPr>
                        <a:t>Eau &amp; infrastructures hydrauliques</a:t>
                      </a:r>
                      <a:endParaRPr lang="fr-FR" sz="2000" b="0" dirty="0"/>
                    </a:p>
                    <a:p>
                      <a:pPr marL="285750" lvl="0" indent="-285750" algn="l">
                        <a:lnSpc>
                          <a:spcPct val="100000"/>
                        </a:lnSpc>
                        <a:spcBef>
                          <a:spcPts val="0"/>
                        </a:spcBef>
                        <a:spcAft>
                          <a:spcPts val="0"/>
                        </a:spcAft>
                        <a:buFont typeface="Arial"/>
                        <a:buChar char="•"/>
                      </a:pPr>
                      <a:r>
                        <a:rPr lang="fr-FR" sz="2000" b="0" i="0" u="none" strike="noStrike" noProof="0" dirty="0">
                          <a:latin typeface="Calibri"/>
                          <a:ea typeface="Calibri"/>
                          <a:cs typeface="Calibri"/>
                        </a:rPr>
                        <a:t>Transition énergétique</a:t>
                      </a:r>
                      <a:endParaRPr lang="fr-FR" sz="2000" b="0" dirty="0"/>
                    </a:p>
                  </a:txBody>
                  <a:tcPr/>
                </a:tc>
                <a:tc>
                  <a:txBody>
                    <a:bodyPr/>
                    <a:lstStyle/>
                    <a:p>
                      <a:pPr lvl="0" algn="just">
                        <a:buNone/>
                      </a:pPr>
                      <a:r>
                        <a:rPr lang="fr-FR" sz="2000" dirty="0"/>
                        <a:t>Transfert de 4,7 M€ en faveur du </a:t>
                      </a:r>
                      <a:r>
                        <a:rPr lang="fr-FR" sz="2000" b="1" dirty="0"/>
                        <a:t>FEDER</a:t>
                      </a:r>
                      <a:r>
                        <a:rPr lang="fr-FR" sz="2000" dirty="0"/>
                        <a:t> </a:t>
                      </a:r>
                    </a:p>
                    <a:p>
                      <a:pPr lvl="0" algn="just">
                        <a:buNone/>
                      </a:pPr>
                      <a:endParaRPr lang="fr-FR" sz="2000" dirty="0"/>
                    </a:p>
                    <a:p>
                      <a:pPr lvl="0" algn="just">
                        <a:buNone/>
                      </a:pPr>
                      <a:r>
                        <a:rPr lang="fr-FR" sz="2000" b="0" i="0" u="none" strike="noStrike" noProof="0" dirty="0">
                          <a:latin typeface="Calibri"/>
                          <a:ea typeface="Calibri"/>
                          <a:cs typeface="Calibri"/>
                        </a:rPr>
                        <a:t>"Un programme réorienté vers la résilience, la souveraineté territoriale et la protection des Martiniquais, avec des moyens financiers renforcés"</a:t>
                      </a:r>
                      <a:endParaRPr lang="fr-FR" dirty="0"/>
                    </a:p>
                  </a:txBody>
                  <a:tcPr/>
                </a:tc>
                <a:extLst>
                  <a:ext uri="{0D108BD9-81ED-4DB2-BD59-A6C34878D82A}">
                    <a16:rowId xmlns:a16="http://schemas.microsoft.com/office/drawing/2014/main" val="3832647217"/>
                  </a:ext>
                </a:extLst>
              </a:tr>
            </a:tbl>
          </a:graphicData>
        </a:graphic>
      </p:graphicFrame>
      <p:sp>
        <p:nvSpPr>
          <p:cNvPr id="3" name="Rectangle à coins arrondis 2"/>
          <p:cNvSpPr/>
          <p:nvPr/>
        </p:nvSpPr>
        <p:spPr>
          <a:xfrm>
            <a:off x="2892669" y="193431"/>
            <a:ext cx="7069016" cy="650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latin typeface="Arial" panose="020B0604020202020204" pitchFamily="34" charset="0"/>
                <a:cs typeface="Arial" panose="020B0604020202020204" pitchFamily="34" charset="0"/>
              </a:rPr>
              <a:t>MODIFICATION « FITTO »</a:t>
            </a:r>
          </a:p>
        </p:txBody>
      </p:sp>
    </p:spTree>
    <p:extLst>
      <p:ext uri="{BB962C8B-B14F-4D97-AF65-F5344CB8AC3E}">
        <p14:creationId xmlns:p14="http://schemas.microsoft.com/office/powerpoint/2010/main" val="3666859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nvPr>
        </p:nvGraphicFramePr>
        <p:xfrm>
          <a:off x="1143000" y="1784838"/>
          <a:ext cx="10559561" cy="4518079"/>
        </p:xfrm>
        <a:graphic>
          <a:graphicData uri="http://schemas.openxmlformats.org/drawingml/2006/table">
            <a:tbl>
              <a:tblPr firstRow="1" bandRow="1">
                <a:tableStyleId>{5C22544A-7EE6-4342-B048-85BDC9FD1C3A}</a:tableStyleId>
              </a:tblPr>
              <a:tblGrid>
                <a:gridCol w="2083776">
                  <a:extLst>
                    <a:ext uri="{9D8B030D-6E8A-4147-A177-3AD203B41FA5}">
                      <a16:colId xmlns:a16="http://schemas.microsoft.com/office/drawing/2014/main" val="4243267908"/>
                    </a:ext>
                  </a:extLst>
                </a:gridCol>
                <a:gridCol w="2485697">
                  <a:extLst>
                    <a:ext uri="{9D8B030D-6E8A-4147-A177-3AD203B41FA5}">
                      <a16:colId xmlns:a16="http://schemas.microsoft.com/office/drawing/2014/main" val="535309305"/>
                    </a:ext>
                  </a:extLst>
                </a:gridCol>
                <a:gridCol w="2068719">
                  <a:extLst>
                    <a:ext uri="{9D8B030D-6E8A-4147-A177-3AD203B41FA5}">
                      <a16:colId xmlns:a16="http://schemas.microsoft.com/office/drawing/2014/main" val="624181238"/>
                    </a:ext>
                  </a:extLst>
                </a:gridCol>
                <a:gridCol w="1582615">
                  <a:extLst>
                    <a:ext uri="{9D8B030D-6E8A-4147-A177-3AD203B41FA5}">
                      <a16:colId xmlns:a16="http://schemas.microsoft.com/office/drawing/2014/main" val="1309730295"/>
                    </a:ext>
                  </a:extLst>
                </a:gridCol>
                <a:gridCol w="2338754">
                  <a:extLst>
                    <a:ext uri="{9D8B030D-6E8A-4147-A177-3AD203B41FA5}">
                      <a16:colId xmlns:a16="http://schemas.microsoft.com/office/drawing/2014/main" val="3965836561"/>
                    </a:ext>
                  </a:extLst>
                </a:gridCol>
              </a:tblGrid>
              <a:tr h="1367521">
                <a:tc>
                  <a:txBody>
                    <a:bodyPr/>
                    <a:lstStyle/>
                    <a:p>
                      <a:pPr algn="ctr"/>
                      <a:r>
                        <a:rPr lang="fr-FR" sz="2800" b="1" dirty="0"/>
                        <a:t>ENVELOPPE</a:t>
                      </a:r>
                    </a:p>
                  </a:txBody>
                  <a:tcPr/>
                </a:tc>
                <a:tc>
                  <a:txBody>
                    <a:bodyPr/>
                    <a:lstStyle/>
                    <a:p>
                      <a:pPr algn="ctr"/>
                      <a:r>
                        <a:rPr lang="fr-FR" sz="2800" b="1" dirty="0"/>
                        <a:t>Montant  Initial</a:t>
                      </a:r>
                    </a:p>
                    <a:p>
                      <a:pPr algn="ctr"/>
                      <a:r>
                        <a:rPr lang="fr-FR" sz="2800" b="1" dirty="0"/>
                        <a:t>(part</a:t>
                      </a:r>
                      <a:r>
                        <a:rPr lang="fr-FR" sz="2800" b="1" baseline="0" dirty="0"/>
                        <a:t> UE)</a:t>
                      </a:r>
                      <a:endParaRPr lang="fr-FR" sz="2800" b="1" dirty="0"/>
                    </a:p>
                  </a:txBody>
                  <a:tcPr/>
                </a:tc>
                <a:tc>
                  <a:txBody>
                    <a:bodyPr/>
                    <a:lstStyle/>
                    <a:p>
                      <a:pPr algn="ctr"/>
                      <a:r>
                        <a:rPr lang="fr-FR" sz="2800" b="1" dirty="0">
                          <a:solidFill>
                            <a:schemeClr val="bg1">
                              <a:lumMod val="50000"/>
                            </a:schemeClr>
                          </a:solidFill>
                        </a:rPr>
                        <a:t>FITTO</a:t>
                      </a:r>
                      <a:endParaRPr lang="fr-FR" sz="2800" b="1" baseline="0" dirty="0">
                        <a:solidFill>
                          <a:schemeClr val="bg1">
                            <a:lumMod val="50000"/>
                          </a:schemeClr>
                        </a:solidFill>
                      </a:endParaRPr>
                    </a:p>
                  </a:txBody>
                  <a:tcPr>
                    <a:solidFill>
                      <a:schemeClr val="bg1">
                        <a:lumMod val="75000"/>
                      </a:schemeClr>
                    </a:solidFill>
                  </a:tcPr>
                </a:tc>
                <a:tc>
                  <a:txBody>
                    <a:bodyPr/>
                    <a:lstStyle/>
                    <a:p>
                      <a:pPr algn="ctr"/>
                      <a:r>
                        <a:rPr lang="fr-FR" sz="2800" b="1" dirty="0">
                          <a:solidFill>
                            <a:schemeClr val="bg1">
                              <a:lumMod val="50000"/>
                            </a:schemeClr>
                          </a:solidFill>
                        </a:rPr>
                        <a:t>Variation </a:t>
                      </a:r>
                    </a:p>
                    <a:p>
                      <a:pPr algn="ctr"/>
                      <a:endParaRPr lang="fr-FR" sz="2800" b="1" baseline="0" dirty="0">
                        <a:solidFill>
                          <a:schemeClr val="bg1">
                            <a:lumMod val="50000"/>
                          </a:schemeClr>
                        </a:solidFill>
                      </a:endParaRPr>
                    </a:p>
                  </a:txBody>
                  <a:tcPr>
                    <a:solidFill>
                      <a:schemeClr val="bg1">
                        <a:lumMod val="75000"/>
                      </a:schemeClr>
                    </a:solidFill>
                  </a:tcPr>
                </a:tc>
                <a:tc>
                  <a:txBody>
                    <a:bodyPr/>
                    <a:lstStyle/>
                    <a:p>
                      <a:pPr lvl="0" algn="ctr">
                        <a:buNone/>
                      </a:pPr>
                      <a:r>
                        <a:rPr lang="fr-FR" sz="2800" b="1" baseline="0" dirty="0">
                          <a:solidFill>
                            <a:schemeClr val="tx1"/>
                          </a:solidFill>
                        </a:rPr>
                        <a:t>Montant à l'issue de la modification</a:t>
                      </a:r>
                    </a:p>
                  </a:txBody>
                  <a:tcPr>
                    <a:solidFill>
                      <a:srgbClr val="ED7D31"/>
                    </a:solidFill>
                  </a:tcPr>
                </a:tc>
                <a:extLst>
                  <a:ext uri="{0D108BD9-81ED-4DB2-BD59-A6C34878D82A}">
                    <a16:rowId xmlns:a16="http://schemas.microsoft.com/office/drawing/2014/main" val="2911389107"/>
                  </a:ext>
                </a:extLst>
              </a:tr>
              <a:tr h="750150">
                <a:tc>
                  <a:txBody>
                    <a:bodyPr/>
                    <a:lstStyle/>
                    <a:p>
                      <a:pPr algn="ctr"/>
                      <a:r>
                        <a:rPr lang="fr-FR" sz="2400" dirty="0"/>
                        <a:t>FSE+ (en</a:t>
                      </a:r>
                      <a:r>
                        <a:rPr lang="fr-FR" sz="2400" baseline="0" dirty="0"/>
                        <a:t> transition)</a:t>
                      </a:r>
                      <a:endParaRPr lang="fr-FR" sz="2400" i="1" dirty="0"/>
                    </a:p>
                  </a:txBody>
                  <a:tcPr/>
                </a:tc>
                <a:tc>
                  <a:txBody>
                    <a:bodyPr/>
                    <a:lstStyle/>
                    <a:p>
                      <a:pPr algn="r"/>
                      <a:r>
                        <a:rPr lang="fr-FR" sz="2400"/>
                        <a:t>99 663 978 €</a:t>
                      </a:r>
                    </a:p>
                  </a:txBody>
                  <a:tcPr/>
                </a:tc>
                <a:tc>
                  <a:txBody>
                    <a:bodyPr/>
                    <a:lstStyle/>
                    <a:p>
                      <a:pPr marL="0" indent="0" algn="r">
                        <a:buNone/>
                      </a:pPr>
                      <a:r>
                        <a:rPr lang="fr-FR" sz="2400"/>
                        <a:t>-2 077 000 €</a:t>
                      </a:r>
                    </a:p>
                  </a:txBody>
                  <a:tcPr>
                    <a:solidFill>
                      <a:schemeClr val="bg1"/>
                    </a:solidFill>
                  </a:tcPr>
                </a:tc>
                <a:tc>
                  <a:txBody>
                    <a:bodyPr/>
                    <a:lstStyle/>
                    <a:p>
                      <a:pPr algn="r"/>
                      <a:r>
                        <a:rPr lang="fr-FR" sz="2400"/>
                        <a:t>-2.08 %</a:t>
                      </a:r>
                    </a:p>
                  </a:txBody>
                  <a:tcPr>
                    <a:solidFill>
                      <a:schemeClr val="bg1"/>
                    </a:solidFill>
                  </a:tcPr>
                </a:tc>
                <a:tc>
                  <a:txBody>
                    <a:bodyPr/>
                    <a:lstStyle/>
                    <a:p>
                      <a:pPr lvl="0" algn="r">
                        <a:buNone/>
                      </a:pPr>
                      <a:r>
                        <a:rPr lang="fr-FR" sz="2400"/>
                        <a:t>97 586 978 €</a:t>
                      </a:r>
                    </a:p>
                  </a:txBody>
                  <a:tcPr>
                    <a:solidFill>
                      <a:srgbClr val="ED7D31"/>
                    </a:solidFill>
                  </a:tcPr>
                </a:tc>
                <a:extLst>
                  <a:ext uri="{0D108BD9-81ED-4DB2-BD59-A6C34878D82A}">
                    <a16:rowId xmlns:a16="http://schemas.microsoft.com/office/drawing/2014/main" val="1524581974"/>
                  </a:ext>
                </a:extLst>
              </a:tr>
              <a:tr h="769038">
                <a:tc>
                  <a:txBody>
                    <a:bodyPr/>
                    <a:lstStyle/>
                    <a:p>
                      <a:pPr algn="ctr"/>
                      <a:r>
                        <a:rPr lang="fr-FR" sz="2400" baseline="0" dirty="0"/>
                        <a:t>FSE+ (Allocation Spécifique RUP)</a:t>
                      </a:r>
                      <a:endParaRPr lang="fr-FR" sz="2000" dirty="0"/>
                    </a:p>
                  </a:txBody>
                  <a:tcPr/>
                </a:tc>
                <a:tc>
                  <a:txBody>
                    <a:bodyPr/>
                    <a:lstStyle/>
                    <a:p>
                      <a:pPr algn="r"/>
                      <a:r>
                        <a:rPr lang="fr-FR" sz="2400" kern="1200">
                          <a:solidFill>
                            <a:schemeClr val="dk1"/>
                          </a:solidFill>
                          <a:latin typeface="+mn-lt"/>
                          <a:ea typeface="+mn-ea"/>
                          <a:cs typeface="+mn-cs"/>
                        </a:rPr>
                        <a:t>19 182  574 €</a:t>
                      </a:r>
                    </a:p>
                  </a:txBody>
                  <a:tcPr/>
                </a:tc>
                <a:tc>
                  <a:txBody>
                    <a:bodyPr/>
                    <a:lstStyle/>
                    <a:p>
                      <a:pPr marL="0" indent="0" algn="r">
                        <a:buNone/>
                      </a:pPr>
                      <a:r>
                        <a:rPr lang="fr-FR" sz="2400" i="0"/>
                        <a:t>-2 717 002 €</a:t>
                      </a:r>
                    </a:p>
                  </a:txBody>
                  <a:tcPr>
                    <a:solidFill>
                      <a:schemeClr val="bg1"/>
                    </a:solidFill>
                  </a:tcPr>
                </a:tc>
                <a:tc>
                  <a:txBody>
                    <a:bodyPr/>
                    <a:lstStyle/>
                    <a:p>
                      <a:pPr marL="342900" indent="-342900" algn="r">
                        <a:buFont typeface="Calibri"/>
                        <a:buChar char="-"/>
                      </a:pPr>
                      <a:r>
                        <a:rPr lang="fr-FR" sz="2400" i="0"/>
                        <a:t>14.16%</a:t>
                      </a:r>
                    </a:p>
                  </a:txBody>
                  <a:tcPr>
                    <a:solidFill>
                      <a:schemeClr val="bg1"/>
                    </a:solidFill>
                  </a:tcPr>
                </a:tc>
                <a:tc>
                  <a:txBody>
                    <a:bodyPr/>
                    <a:lstStyle/>
                    <a:p>
                      <a:pPr lvl="0" algn="r">
                        <a:buNone/>
                      </a:pPr>
                      <a:r>
                        <a:rPr lang="fr-FR" sz="2400" i="0"/>
                        <a:t>16 465 572 €</a:t>
                      </a:r>
                    </a:p>
                  </a:txBody>
                  <a:tcPr>
                    <a:solidFill>
                      <a:srgbClr val="ED7D31"/>
                    </a:solidFill>
                  </a:tcPr>
                </a:tc>
                <a:extLst>
                  <a:ext uri="{0D108BD9-81ED-4DB2-BD59-A6C34878D82A}">
                    <a16:rowId xmlns:a16="http://schemas.microsoft.com/office/drawing/2014/main" val="1860662440"/>
                  </a:ext>
                </a:extLst>
              </a:tr>
              <a:tr h="769039">
                <a:tc>
                  <a:txBody>
                    <a:bodyPr/>
                    <a:lstStyle/>
                    <a:p>
                      <a:pPr algn="ctr"/>
                      <a:r>
                        <a:rPr lang="fr-FR" sz="2800" b="1" dirty="0"/>
                        <a:t>TOTAL</a:t>
                      </a:r>
                    </a:p>
                  </a:txBody>
                  <a:tcPr/>
                </a:tc>
                <a:tc>
                  <a:txBody>
                    <a:bodyPr/>
                    <a:lstStyle/>
                    <a:p>
                      <a:pPr algn="r"/>
                      <a:r>
                        <a:rPr lang="fr-FR" sz="2800" b="1" i="0" dirty="0"/>
                        <a:t>118 846 552 €</a:t>
                      </a:r>
                    </a:p>
                  </a:txBody>
                  <a:tcPr/>
                </a:tc>
                <a:tc>
                  <a:txBody>
                    <a:bodyPr/>
                    <a:lstStyle/>
                    <a:p>
                      <a:pPr algn="r"/>
                      <a:r>
                        <a:rPr lang="fr-FR" sz="2800" b="1" i="0" baseline="0" dirty="0">
                          <a:solidFill>
                            <a:schemeClr val="bg1">
                              <a:lumMod val="50000"/>
                            </a:schemeClr>
                          </a:solidFill>
                        </a:rPr>
                        <a:t>-4 794 002 €</a:t>
                      </a:r>
                    </a:p>
                  </a:txBody>
                  <a:tcPr>
                    <a:solidFill>
                      <a:schemeClr val="bg1">
                        <a:lumMod val="85000"/>
                      </a:schemeClr>
                    </a:solidFill>
                  </a:tcPr>
                </a:tc>
                <a:tc>
                  <a:txBody>
                    <a:bodyPr/>
                    <a:lstStyle/>
                    <a:p>
                      <a:pPr algn="r"/>
                      <a:r>
                        <a:rPr lang="fr-FR" sz="2800" b="1" i="0" baseline="0" dirty="0">
                          <a:solidFill>
                            <a:schemeClr val="accent6"/>
                          </a:solidFill>
                        </a:rPr>
                        <a:t>- 4%</a:t>
                      </a:r>
                    </a:p>
                  </a:txBody>
                  <a:tcPr>
                    <a:solidFill>
                      <a:schemeClr val="bg1">
                        <a:lumMod val="85000"/>
                      </a:schemeClr>
                    </a:solidFill>
                  </a:tcPr>
                </a:tc>
                <a:tc>
                  <a:txBody>
                    <a:bodyPr/>
                    <a:lstStyle/>
                    <a:p>
                      <a:pPr lvl="0" algn="r">
                        <a:buNone/>
                      </a:pPr>
                      <a:r>
                        <a:rPr lang="fr-FR" sz="2800" b="1" i="0" baseline="0" dirty="0">
                          <a:solidFill>
                            <a:schemeClr val="tx1"/>
                          </a:solidFill>
                        </a:rPr>
                        <a:t>114 052 550 €</a:t>
                      </a:r>
                    </a:p>
                  </a:txBody>
                  <a:tcPr>
                    <a:solidFill>
                      <a:srgbClr val="ED7D31"/>
                    </a:solidFill>
                  </a:tcPr>
                </a:tc>
                <a:extLst>
                  <a:ext uri="{0D108BD9-81ED-4DB2-BD59-A6C34878D82A}">
                    <a16:rowId xmlns:a16="http://schemas.microsoft.com/office/drawing/2014/main" val="2060483588"/>
                  </a:ext>
                </a:extLst>
              </a:tr>
            </a:tbl>
          </a:graphicData>
        </a:graphic>
      </p:graphicFrame>
      <p:sp>
        <p:nvSpPr>
          <p:cNvPr id="3" name="Rectangle à coins arrondis 2"/>
          <p:cNvSpPr/>
          <p:nvPr/>
        </p:nvSpPr>
        <p:spPr>
          <a:xfrm>
            <a:off x="2277208" y="633045"/>
            <a:ext cx="8739554" cy="817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Arial" panose="020B0604020202020204" pitchFamily="34" charset="0"/>
                <a:cs typeface="Arial" panose="020B0604020202020204" pitchFamily="34" charset="0"/>
              </a:rPr>
              <a:t>VOLUMES FINANCIERS 21-27</a:t>
            </a:r>
          </a:p>
          <a:p>
            <a:pPr algn="ctr"/>
            <a:r>
              <a:rPr lang="fr-FR" sz="2400" b="1" dirty="0">
                <a:latin typeface="Arial" panose="020B0604020202020204" pitchFamily="34" charset="0"/>
                <a:cs typeface="Arial" panose="020B0604020202020204" pitchFamily="34" charset="0"/>
              </a:rPr>
              <a:t>IMPACT FITTO</a:t>
            </a:r>
          </a:p>
        </p:txBody>
      </p:sp>
    </p:spTree>
    <p:extLst>
      <p:ext uri="{BB962C8B-B14F-4D97-AF65-F5344CB8AC3E}">
        <p14:creationId xmlns:p14="http://schemas.microsoft.com/office/powerpoint/2010/main" val="1462386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110153" y="219808"/>
            <a:ext cx="8765931" cy="685800"/>
          </a:xfrm>
          <a:prstGeom prst="round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Evolution maquette financière </a:t>
            </a:r>
            <a:endParaRPr lang="fr-FR" sz="2800" b="1" dirty="0">
              <a:latin typeface="Arial" panose="020B0604020202020204" pitchFamily="34" charset="0"/>
              <a:cs typeface="Arial" panose="020B0604020202020204" pitchFamily="34" charset="0"/>
            </a:endParaRPr>
          </a:p>
        </p:txBody>
      </p:sp>
      <p:graphicFrame>
        <p:nvGraphicFramePr>
          <p:cNvPr id="8" name="Tableau 7"/>
          <p:cNvGraphicFramePr>
            <a:graphicFrameLocks noGrp="1"/>
          </p:cNvGraphicFramePr>
          <p:nvPr>
            <p:extLst/>
          </p:nvPr>
        </p:nvGraphicFramePr>
        <p:xfrm>
          <a:off x="1195753" y="1028703"/>
          <a:ext cx="10541978" cy="5705314"/>
        </p:xfrm>
        <a:graphic>
          <a:graphicData uri="http://schemas.openxmlformats.org/drawingml/2006/table">
            <a:tbl>
              <a:tblPr firstRow="1" bandRow="1">
                <a:tableStyleId>{5C22544A-7EE6-4342-B048-85BDC9FD1C3A}</a:tableStyleId>
              </a:tblPr>
              <a:tblGrid>
                <a:gridCol w="1084623">
                  <a:extLst>
                    <a:ext uri="{9D8B030D-6E8A-4147-A177-3AD203B41FA5}">
                      <a16:colId xmlns:a16="http://schemas.microsoft.com/office/drawing/2014/main" val="1516512605"/>
                    </a:ext>
                  </a:extLst>
                </a:gridCol>
                <a:gridCol w="1184181">
                  <a:extLst>
                    <a:ext uri="{9D8B030D-6E8A-4147-A177-3AD203B41FA5}">
                      <a16:colId xmlns:a16="http://schemas.microsoft.com/office/drawing/2014/main" val="4139021451"/>
                    </a:ext>
                  </a:extLst>
                </a:gridCol>
                <a:gridCol w="5362920">
                  <a:extLst>
                    <a:ext uri="{9D8B030D-6E8A-4147-A177-3AD203B41FA5}">
                      <a16:colId xmlns:a16="http://schemas.microsoft.com/office/drawing/2014/main" val="2259956478"/>
                    </a:ext>
                  </a:extLst>
                </a:gridCol>
                <a:gridCol w="1477108">
                  <a:extLst>
                    <a:ext uri="{9D8B030D-6E8A-4147-A177-3AD203B41FA5}">
                      <a16:colId xmlns:a16="http://schemas.microsoft.com/office/drawing/2014/main" val="2759978477"/>
                    </a:ext>
                  </a:extLst>
                </a:gridCol>
                <a:gridCol w="1433146">
                  <a:extLst>
                    <a:ext uri="{9D8B030D-6E8A-4147-A177-3AD203B41FA5}">
                      <a16:colId xmlns:a16="http://schemas.microsoft.com/office/drawing/2014/main" val="2924864978"/>
                    </a:ext>
                  </a:extLst>
                </a:gridCol>
              </a:tblGrid>
              <a:tr h="814924">
                <a:tc>
                  <a:txBody>
                    <a:bodyPr/>
                    <a:lstStyle/>
                    <a:p>
                      <a:pPr algn="ctr"/>
                      <a:endParaRPr lang="fr-FR" dirty="0"/>
                    </a:p>
                  </a:txBody>
                  <a:tcPr/>
                </a:tc>
                <a:tc>
                  <a:txBody>
                    <a:bodyPr/>
                    <a:lstStyle/>
                    <a:p>
                      <a:pPr algn="ctr"/>
                      <a:r>
                        <a:rPr lang="fr-FR" dirty="0"/>
                        <a:t>ESO</a:t>
                      </a:r>
                    </a:p>
                  </a:txBody>
                  <a:tcPr anchor="ctr"/>
                </a:tc>
                <a:tc>
                  <a:txBody>
                    <a:bodyPr/>
                    <a:lstStyle/>
                    <a:p>
                      <a:pPr algn="ctr"/>
                      <a:r>
                        <a:rPr lang="fr-FR" dirty="0"/>
                        <a:t>Intitulés</a:t>
                      </a:r>
                      <a:r>
                        <a:rPr lang="fr-FR" baseline="0" dirty="0"/>
                        <a:t> </a:t>
                      </a:r>
                      <a:endParaRPr lang="fr-FR" dirty="0"/>
                    </a:p>
                  </a:txBody>
                  <a:tcPr anchor="ctr"/>
                </a:tc>
                <a:tc>
                  <a:txBody>
                    <a:bodyPr/>
                    <a:lstStyle/>
                    <a:p>
                      <a:pPr algn="ctr"/>
                      <a:r>
                        <a:rPr lang="fr-FR" dirty="0"/>
                        <a:t>Maquette initiale</a:t>
                      </a:r>
                    </a:p>
                  </a:txBody>
                  <a:tcPr anchor="ctr"/>
                </a:tc>
                <a:tc>
                  <a:txBody>
                    <a:bodyPr/>
                    <a:lstStyle/>
                    <a:p>
                      <a:pPr algn="ctr"/>
                      <a:r>
                        <a:rPr lang="fr-FR" dirty="0"/>
                        <a:t>Nouvelle maquette</a:t>
                      </a:r>
                    </a:p>
                  </a:txBody>
                  <a:tcPr anchor="ctr"/>
                </a:tc>
                <a:extLst>
                  <a:ext uri="{0D108BD9-81ED-4DB2-BD59-A6C34878D82A}">
                    <a16:rowId xmlns:a16="http://schemas.microsoft.com/office/drawing/2014/main" val="3951635641"/>
                  </a:ext>
                </a:extLst>
              </a:tr>
              <a:tr h="459314">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t>Priorité</a:t>
                      </a:r>
                      <a:r>
                        <a:rPr lang="fr-FR" sz="1400" b="1" baseline="0" dirty="0"/>
                        <a:t> 7</a:t>
                      </a:r>
                      <a:endParaRPr lang="fr-FR" sz="1400" b="1" dirty="0"/>
                    </a:p>
                  </a:txBody>
                  <a:tcPr anchor="ctr"/>
                </a:tc>
                <a:tc>
                  <a:txBody>
                    <a:bodyPr/>
                    <a:lstStyle/>
                    <a:p>
                      <a:pPr algn="ctr"/>
                      <a:r>
                        <a:rPr lang="fr-FR" sz="1400" dirty="0"/>
                        <a:t>4.1</a:t>
                      </a:r>
                    </a:p>
                  </a:txBody>
                  <a:tcPr anchor="ctr"/>
                </a:tc>
                <a:tc>
                  <a:txBody>
                    <a:bodyPr/>
                    <a:lstStyle/>
                    <a:p>
                      <a:pPr algn="just"/>
                      <a:r>
                        <a:rPr lang="fr-FR" sz="1400" dirty="0"/>
                        <a:t>Améliorer l'accès à l'emploi et aux mesures d'activation  pour tous les demandeurs d'emploi</a:t>
                      </a:r>
                    </a:p>
                  </a:txBody>
                  <a:tcPr/>
                </a:tc>
                <a:tc>
                  <a:txBody>
                    <a:bodyPr/>
                    <a:lstStyle/>
                    <a:p>
                      <a:pPr algn="r"/>
                      <a:r>
                        <a:rPr lang="fr-FR" sz="1400" dirty="0"/>
                        <a:t>22 964 432,00</a:t>
                      </a:r>
                      <a:r>
                        <a:rPr lang="fr-FR" sz="1400" baseline="0" dirty="0"/>
                        <a:t> €</a:t>
                      </a:r>
                      <a:endParaRPr lang="fr-FR" sz="1400" dirty="0"/>
                    </a:p>
                  </a:txBody>
                  <a:tcPr anchor="ctr"/>
                </a:tc>
                <a:tc>
                  <a:txBody>
                    <a:bodyPr/>
                    <a:lstStyle/>
                    <a:p>
                      <a:pPr algn="r"/>
                      <a:r>
                        <a:rPr lang="fr-FR" sz="1400" dirty="0"/>
                        <a:t>21 964 426,00 €</a:t>
                      </a:r>
                    </a:p>
                  </a:txBody>
                  <a:tcPr anchor="ctr"/>
                </a:tc>
                <a:extLst>
                  <a:ext uri="{0D108BD9-81ED-4DB2-BD59-A6C34878D82A}">
                    <a16:rowId xmlns:a16="http://schemas.microsoft.com/office/drawing/2014/main" val="2635632685"/>
                  </a:ext>
                </a:extLst>
              </a:tr>
              <a:tr h="459314">
                <a:tc vMerge="1">
                  <a:txBody>
                    <a:bodyPr/>
                    <a:lstStyle/>
                    <a:p>
                      <a:endParaRPr lang="fr-FR" dirty="0"/>
                    </a:p>
                  </a:txBody>
                  <a:tcPr/>
                </a:tc>
                <a:tc>
                  <a:txBody>
                    <a:bodyPr/>
                    <a:lstStyle/>
                    <a:p>
                      <a:pPr algn="ctr"/>
                      <a:r>
                        <a:rPr lang="fr-FR" sz="1400" dirty="0"/>
                        <a:t>4.5</a:t>
                      </a:r>
                    </a:p>
                  </a:txBody>
                  <a:tcPr anchor="ctr"/>
                </a:tc>
                <a:tc>
                  <a:txBody>
                    <a:bodyPr/>
                    <a:lstStyle/>
                    <a:p>
                      <a:pPr algn="just"/>
                      <a:r>
                        <a:rPr lang="fr-FR" sz="1400" kern="50" dirty="0">
                          <a:effectLst/>
                          <a:latin typeface="+mj-lt"/>
                          <a:ea typeface="Times New Roman" panose="02020603050405020304" pitchFamily="18" charset="0"/>
                        </a:rPr>
                        <a:t>Améliorer la qualité, l'efficacité des systèmes d'éducation et de formation….</a:t>
                      </a:r>
                      <a:endParaRPr lang="fr-FR" sz="1400" dirty="0">
                        <a:latin typeface="+mj-lt"/>
                      </a:endParaRPr>
                    </a:p>
                  </a:txBody>
                  <a:tcPr/>
                </a:tc>
                <a:tc>
                  <a:txBody>
                    <a:bodyPr/>
                    <a:lstStyle/>
                    <a:p>
                      <a:pPr algn="r"/>
                      <a:r>
                        <a:rPr lang="fr-FR" sz="1400" dirty="0"/>
                        <a:t>10 942 620,00 €</a:t>
                      </a:r>
                    </a:p>
                  </a:txBody>
                  <a:tcPr anchor="ctr"/>
                </a:tc>
                <a:tc>
                  <a:txBody>
                    <a:bodyPr/>
                    <a:lstStyle/>
                    <a:p>
                      <a:pPr algn="r"/>
                      <a:r>
                        <a:rPr lang="fr-FR" sz="1400" dirty="0"/>
                        <a:t>6 942 621,00 €</a:t>
                      </a:r>
                    </a:p>
                  </a:txBody>
                  <a:tcPr anchor="ctr"/>
                </a:tc>
                <a:extLst>
                  <a:ext uri="{0D108BD9-81ED-4DB2-BD59-A6C34878D82A}">
                    <a16:rowId xmlns:a16="http://schemas.microsoft.com/office/drawing/2014/main" val="34797296"/>
                  </a:ext>
                </a:extLst>
              </a:tr>
              <a:tr h="459314">
                <a:tc vMerge="1">
                  <a:txBody>
                    <a:bodyPr/>
                    <a:lstStyle/>
                    <a:p>
                      <a:endParaRPr lang="fr-FR"/>
                    </a:p>
                  </a:txBody>
                  <a:tcPr/>
                </a:tc>
                <a:tc>
                  <a:txBody>
                    <a:bodyPr/>
                    <a:lstStyle/>
                    <a:p>
                      <a:pPr algn="ctr"/>
                      <a:r>
                        <a:rPr lang="fr-FR" sz="1400" dirty="0"/>
                        <a:t>4.6</a:t>
                      </a:r>
                    </a:p>
                  </a:txBody>
                  <a:tcPr anchor="ctr"/>
                </a:tc>
                <a:tc>
                  <a:txBody>
                    <a:bodyPr/>
                    <a:lstStyle/>
                    <a:p>
                      <a:pPr algn="just"/>
                      <a:r>
                        <a:rPr lang="fr-FR" sz="1400" kern="50" dirty="0">
                          <a:effectLst/>
                          <a:latin typeface="+mj-lt"/>
                          <a:ea typeface="Times New Roman" panose="02020603050405020304" pitchFamily="18" charset="0"/>
                        </a:rPr>
                        <a:t>Promouvoir l'égalité d'accès et le suivi jusqu'à son terme d'un parcours d'éducation……. </a:t>
                      </a:r>
                      <a:endParaRPr lang="fr-FR" sz="1400" dirty="0">
                        <a:latin typeface="+mj-lt"/>
                      </a:endParaRPr>
                    </a:p>
                  </a:txBody>
                  <a:tcPr/>
                </a:tc>
                <a:tc>
                  <a:txBody>
                    <a:bodyPr/>
                    <a:lstStyle/>
                    <a:p>
                      <a:pPr algn="r"/>
                      <a:r>
                        <a:rPr lang="fr-FR" sz="1400" dirty="0"/>
                        <a:t>13 400</a:t>
                      </a:r>
                      <a:r>
                        <a:rPr lang="fr-FR" sz="1400" baseline="0" dirty="0"/>
                        <a:t> 000,00 €</a:t>
                      </a:r>
                      <a:endParaRPr lang="fr-FR" sz="1400" dirty="0"/>
                    </a:p>
                  </a:txBody>
                  <a:tcPr anchor="ctr"/>
                </a:tc>
                <a:tc>
                  <a:txBody>
                    <a:bodyPr/>
                    <a:lstStyle/>
                    <a:p>
                      <a:pPr algn="r"/>
                      <a:r>
                        <a:rPr lang="fr-FR" sz="1400" dirty="0"/>
                        <a:t>10</a:t>
                      </a:r>
                      <a:r>
                        <a:rPr lang="fr-FR" sz="1400" baseline="0" dirty="0"/>
                        <a:t> 400 000,00 €</a:t>
                      </a:r>
                      <a:endParaRPr lang="fr-FR" sz="1400" dirty="0"/>
                    </a:p>
                  </a:txBody>
                  <a:tcPr anchor="ctr"/>
                </a:tc>
                <a:extLst>
                  <a:ext uri="{0D108BD9-81ED-4DB2-BD59-A6C34878D82A}">
                    <a16:rowId xmlns:a16="http://schemas.microsoft.com/office/drawing/2014/main" val="3381657080"/>
                  </a:ext>
                </a:extLst>
              </a:tr>
              <a:tr h="372555">
                <a:tc vMerge="1">
                  <a:txBody>
                    <a:bodyPr/>
                    <a:lstStyle/>
                    <a:p>
                      <a:endParaRPr lang="fr-FR" dirty="0"/>
                    </a:p>
                  </a:txBody>
                  <a:tcPr/>
                </a:tc>
                <a:tc>
                  <a:txBody>
                    <a:bodyPr/>
                    <a:lstStyle/>
                    <a:p>
                      <a:pPr algn="ctr"/>
                      <a:r>
                        <a:rPr lang="fr-FR" sz="1400" dirty="0"/>
                        <a:t>4.7</a:t>
                      </a:r>
                    </a:p>
                  </a:txBody>
                  <a:tcPr anchor="ctr"/>
                </a:tc>
                <a:tc>
                  <a:txBody>
                    <a:bodyPr/>
                    <a:lstStyle/>
                    <a:p>
                      <a:pPr algn="just"/>
                      <a:r>
                        <a:rPr lang="fr-FR" sz="1400" dirty="0"/>
                        <a:t>Promouvoir l'apprentissage tout au long de la vie…..</a:t>
                      </a:r>
                    </a:p>
                  </a:txBody>
                  <a:tcPr/>
                </a:tc>
                <a:tc>
                  <a:txBody>
                    <a:bodyPr/>
                    <a:lstStyle/>
                    <a:p>
                      <a:pPr algn="r"/>
                      <a:r>
                        <a:rPr lang="fr-FR" sz="1400" dirty="0"/>
                        <a:t>15 975 383,00 €</a:t>
                      </a:r>
                    </a:p>
                  </a:txBody>
                  <a:tcPr anchor="ctr"/>
                </a:tc>
                <a:tc>
                  <a:txBody>
                    <a:bodyPr/>
                    <a:lstStyle/>
                    <a:p>
                      <a:pPr algn="r"/>
                      <a:r>
                        <a:rPr lang="fr-FR" sz="1400" dirty="0"/>
                        <a:t>14 975 383,00 €</a:t>
                      </a:r>
                    </a:p>
                  </a:txBody>
                  <a:tcPr anchor="ctr"/>
                </a:tc>
                <a:extLst>
                  <a:ext uri="{0D108BD9-81ED-4DB2-BD59-A6C34878D82A}">
                    <a16:rowId xmlns:a16="http://schemas.microsoft.com/office/drawing/2014/main" val="1364219681"/>
                  </a:ext>
                </a:extLst>
              </a:tr>
              <a:tr h="459314">
                <a:tc rowSpan="3">
                  <a:txBody>
                    <a:bodyPr/>
                    <a:lstStyle/>
                    <a:p>
                      <a:pPr algn="ctr"/>
                      <a:r>
                        <a:rPr lang="fr-FR" sz="1400" b="1" dirty="0"/>
                        <a:t>Priorité 8</a:t>
                      </a:r>
                    </a:p>
                  </a:txBody>
                  <a:tcPr anchor="ctr"/>
                </a:tc>
                <a:tc>
                  <a:txBody>
                    <a:bodyPr/>
                    <a:lstStyle/>
                    <a:p>
                      <a:pPr algn="ctr"/>
                      <a:r>
                        <a:rPr lang="fr-FR" sz="1400" dirty="0"/>
                        <a:t>4.8</a:t>
                      </a:r>
                    </a:p>
                  </a:txBody>
                  <a:tcPr anchor="ctr"/>
                </a:tc>
                <a:tc>
                  <a:txBody>
                    <a:bodyPr/>
                    <a:lstStyle/>
                    <a:p>
                      <a:pPr algn="just"/>
                      <a:r>
                        <a:rPr lang="fr-FR" sz="1400" dirty="0"/>
                        <a:t>Favoriser l'inclusion active afin de promouvoir l'égalité des chances, la non-discrimination </a:t>
                      </a:r>
                    </a:p>
                  </a:txBody>
                  <a:tcPr/>
                </a:tc>
                <a:tc>
                  <a:txBody>
                    <a:bodyPr/>
                    <a:lstStyle/>
                    <a:p>
                      <a:pPr algn="r"/>
                      <a:r>
                        <a:rPr lang="fr-FR" sz="1400" dirty="0"/>
                        <a:t>25 272 192,30 €</a:t>
                      </a:r>
                    </a:p>
                  </a:txBody>
                  <a:tcPr anchor="ctr"/>
                </a:tc>
                <a:tc>
                  <a:txBody>
                    <a:bodyPr/>
                    <a:lstStyle/>
                    <a:p>
                      <a:pPr algn="r"/>
                      <a:r>
                        <a:rPr lang="fr-FR" sz="1400" dirty="0"/>
                        <a:t>22 785 188,00 €</a:t>
                      </a:r>
                    </a:p>
                  </a:txBody>
                  <a:tcPr anchor="ctr"/>
                </a:tc>
                <a:extLst>
                  <a:ext uri="{0D108BD9-81ED-4DB2-BD59-A6C34878D82A}">
                    <a16:rowId xmlns:a16="http://schemas.microsoft.com/office/drawing/2014/main" val="1949535423"/>
                  </a:ext>
                </a:extLst>
              </a:tr>
              <a:tr h="459314">
                <a:tc vMerge="1">
                  <a:txBody>
                    <a:bodyPr/>
                    <a:lstStyle/>
                    <a:p>
                      <a:endParaRPr lang="fr-FR" dirty="0"/>
                    </a:p>
                  </a:txBody>
                  <a:tcPr/>
                </a:tc>
                <a:tc>
                  <a:txBody>
                    <a:bodyPr/>
                    <a:lstStyle/>
                    <a:p>
                      <a:pPr algn="ctr"/>
                      <a:r>
                        <a:rPr lang="fr-FR" sz="1400" dirty="0"/>
                        <a:t>4.11</a:t>
                      </a:r>
                    </a:p>
                  </a:txBody>
                  <a:tcPr anchor="ctr"/>
                </a:tc>
                <a:tc>
                  <a:txBody>
                    <a:bodyPr/>
                    <a:lstStyle/>
                    <a:p>
                      <a:pPr algn="just"/>
                      <a:r>
                        <a:rPr lang="fr-FR" sz="1400" dirty="0"/>
                        <a:t>Améliorer l’égalité d’accès en temps utile à des services abordables, durables et de qualité…..</a:t>
                      </a:r>
                    </a:p>
                  </a:txBody>
                  <a:tcPr/>
                </a:tc>
                <a:tc>
                  <a:txBody>
                    <a:bodyPr/>
                    <a:lstStyle/>
                    <a:p>
                      <a:pPr algn="r"/>
                      <a:r>
                        <a:rPr lang="fr-FR" sz="1400" dirty="0"/>
                        <a:t>20 832 573,70 €</a:t>
                      </a:r>
                    </a:p>
                  </a:txBody>
                  <a:tcPr anchor="ctr"/>
                </a:tc>
                <a:tc>
                  <a:txBody>
                    <a:bodyPr/>
                    <a:lstStyle/>
                    <a:p>
                      <a:pPr algn="r"/>
                      <a:r>
                        <a:rPr lang="fr-FR" sz="1400" dirty="0"/>
                        <a:t>18 332 574,00 €</a:t>
                      </a:r>
                    </a:p>
                  </a:txBody>
                  <a:tcPr anchor="ctr"/>
                </a:tc>
                <a:extLst>
                  <a:ext uri="{0D108BD9-81ED-4DB2-BD59-A6C34878D82A}">
                    <a16:rowId xmlns:a16="http://schemas.microsoft.com/office/drawing/2014/main" val="2724135500"/>
                  </a:ext>
                </a:extLst>
              </a:tr>
              <a:tr h="459314">
                <a:tc vMerge="1">
                  <a:txBody>
                    <a:bodyPr/>
                    <a:lstStyle/>
                    <a:p>
                      <a:endParaRPr lang="fr-FR" dirty="0"/>
                    </a:p>
                  </a:txBody>
                  <a:tcPr/>
                </a:tc>
                <a:tc>
                  <a:txBody>
                    <a:bodyPr/>
                    <a:lstStyle/>
                    <a:p>
                      <a:pPr algn="ctr"/>
                      <a:r>
                        <a:rPr lang="fr-FR" sz="1400" dirty="0"/>
                        <a:t>4.12</a:t>
                      </a:r>
                    </a:p>
                  </a:txBody>
                  <a:tcPr anchor="ctr"/>
                </a:tc>
                <a:tc>
                  <a:txBody>
                    <a:bodyPr/>
                    <a:lstStyle/>
                    <a:p>
                      <a:pPr algn="just"/>
                      <a:r>
                        <a:rPr lang="fr-FR" sz="1400" dirty="0"/>
                        <a:t>Promouvoir l'intégration sociale des personnes exposées au risque de pauvreté et d'exclusion sociale…..</a:t>
                      </a:r>
                    </a:p>
                  </a:txBody>
                  <a:tcPr/>
                </a:tc>
                <a:tc>
                  <a:txBody>
                    <a:bodyPr/>
                    <a:lstStyle/>
                    <a:p>
                      <a:pPr algn="r"/>
                      <a:r>
                        <a:rPr lang="fr-FR" sz="1400" dirty="0"/>
                        <a:t>2 850 000,00</a:t>
                      </a:r>
                      <a:r>
                        <a:rPr lang="fr-FR" sz="1400" baseline="0" dirty="0"/>
                        <a:t> €</a:t>
                      </a:r>
                      <a:endParaRPr lang="fr-FR" sz="1400" dirty="0"/>
                    </a:p>
                  </a:txBody>
                  <a:tcPr anchor="ctr"/>
                </a:tc>
                <a:tc>
                  <a:txBody>
                    <a:bodyPr/>
                    <a:lstStyle/>
                    <a:p>
                      <a:pPr algn="r"/>
                      <a:r>
                        <a:rPr lang="fr-FR" sz="1400" dirty="0"/>
                        <a:t>6 850 000,</a:t>
                      </a:r>
                      <a:r>
                        <a:rPr lang="fr-FR" sz="1400" baseline="0" dirty="0"/>
                        <a:t> 00 €</a:t>
                      </a:r>
                      <a:endParaRPr lang="fr-FR" sz="1400" dirty="0"/>
                    </a:p>
                  </a:txBody>
                  <a:tcPr anchor="ctr"/>
                </a:tc>
                <a:extLst>
                  <a:ext uri="{0D108BD9-81ED-4DB2-BD59-A6C34878D82A}">
                    <a16:rowId xmlns:a16="http://schemas.microsoft.com/office/drawing/2014/main" val="172749174"/>
                  </a:ext>
                </a:extLst>
              </a:tr>
              <a:tr h="459314">
                <a:tc>
                  <a:txBody>
                    <a:bodyPr/>
                    <a:lstStyle/>
                    <a:p>
                      <a:pPr algn="ctr"/>
                      <a:r>
                        <a:rPr lang="fr-FR" sz="1400" b="1" dirty="0"/>
                        <a:t>Priorité 10</a:t>
                      </a:r>
                    </a:p>
                  </a:txBody>
                  <a:tcPr anchor="ctr"/>
                </a:tc>
                <a:tc>
                  <a:txBody>
                    <a:bodyPr/>
                    <a:lstStyle/>
                    <a:p>
                      <a:pPr algn="ctr"/>
                      <a:r>
                        <a:rPr lang="fr-FR" sz="1400" dirty="0"/>
                        <a:t>4.13</a:t>
                      </a:r>
                    </a:p>
                  </a:txBody>
                  <a:tcPr anchor="ctr"/>
                </a:tc>
                <a:tc>
                  <a:txBody>
                    <a:bodyPr/>
                    <a:lstStyle/>
                    <a:p>
                      <a:pPr algn="just"/>
                      <a:r>
                        <a:rPr lang="fr-FR" sz="1400" dirty="0"/>
                        <a:t>Lutter contre la privation matérielle en apportant une aide alimentaire et/ou une assistance matérielle…….</a:t>
                      </a:r>
                    </a:p>
                  </a:txBody>
                  <a:tcPr/>
                </a:tc>
                <a:tc>
                  <a:txBody>
                    <a:bodyPr/>
                    <a:lstStyle/>
                    <a:p>
                      <a:pPr algn="r"/>
                      <a:r>
                        <a:rPr lang="fr-FR" sz="1400" dirty="0"/>
                        <a:t>950 000,00 €</a:t>
                      </a:r>
                    </a:p>
                  </a:txBody>
                  <a:tcPr anchor="ctr"/>
                </a:tc>
                <a:tc>
                  <a:txBody>
                    <a:bodyPr/>
                    <a:lstStyle/>
                    <a:p>
                      <a:pPr algn="r"/>
                      <a:r>
                        <a:rPr lang="fr-FR" sz="1400" dirty="0"/>
                        <a:t>950 000,00 €</a:t>
                      </a:r>
                    </a:p>
                  </a:txBody>
                  <a:tcPr anchor="ctr"/>
                </a:tc>
                <a:extLst>
                  <a:ext uri="{0D108BD9-81ED-4DB2-BD59-A6C34878D82A}">
                    <a16:rowId xmlns:a16="http://schemas.microsoft.com/office/drawing/2014/main" val="4103731883"/>
                  </a:ext>
                </a:extLst>
              </a:tr>
              <a:tr h="372555">
                <a:tc rowSpan="2">
                  <a:txBody>
                    <a:bodyPr/>
                    <a:lstStyle/>
                    <a:p>
                      <a:pPr algn="ctr"/>
                      <a:r>
                        <a:rPr lang="fr-FR" sz="1400" b="1" dirty="0"/>
                        <a:t>Priorité</a:t>
                      </a:r>
                      <a:r>
                        <a:rPr lang="fr-FR" sz="1400" b="1" baseline="0" dirty="0"/>
                        <a:t> 11</a:t>
                      </a:r>
                      <a:endParaRPr lang="fr-FR" sz="1400" b="1" dirty="0"/>
                    </a:p>
                  </a:txBody>
                  <a:tcPr anchor="ctr"/>
                </a:tc>
                <a:tc>
                  <a:txBody>
                    <a:bodyPr/>
                    <a:lstStyle/>
                    <a:p>
                      <a:pPr algn="ctr"/>
                      <a:r>
                        <a:rPr lang="fr-FR" sz="1400" dirty="0"/>
                        <a:t>4.6.11</a:t>
                      </a:r>
                    </a:p>
                  </a:txBody>
                  <a:tcPr anchor="ctr"/>
                </a:tc>
                <a:tc>
                  <a:txBody>
                    <a:bodyPr/>
                    <a:lstStyle/>
                    <a:p>
                      <a:pPr algn="just"/>
                      <a:r>
                        <a:rPr lang="fr-FR" sz="1400" dirty="0"/>
                        <a:t>Préparer les jeunes en matière de préparation civile</a:t>
                      </a:r>
                    </a:p>
                  </a:txBody>
                  <a:tcPr/>
                </a:tc>
                <a:tc>
                  <a:txBody>
                    <a:bodyPr/>
                    <a:lstStyle/>
                    <a:p>
                      <a:pPr algn="ctr"/>
                      <a:r>
                        <a:rPr lang="fr-FR" sz="1400" dirty="0"/>
                        <a:t>/</a:t>
                      </a:r>
                    </a:p>
                  </a:txBody>
                  <a:tcPr anchor="ctr"/>
                </a:tc>
                <a:tc>
                  <a:txBody>
                    <a:bodyPr/>
                    <a:lstStyle/>
                    <a:p>
                      <a:pPr algn="r"/>
                      <a:r>
                        <a:rPr lang="fr-FR" sz="1400" dirty="0"/>
                        <a:t>1 293 050,00 €</a:t>
                      </a:r>
                    </a:p>
                  </a:txBody>
                  <a:tcPr anchor="ctr"/>
                </a:tc>
                <a:extLst>
                  <a:ext uri="{0D108BD9-81ED-4DB2-BD59-A6C34878D82A}">
                    <a16:rowId xmlns:a16="http://schemas.microsoft.com/office/drawing/2014/main" val="466529038"/>
                  </a:ext>
                </a:extLst>
              </a:tr>
              <a:tr h="459314">
                <a:tc vMerge="1">
                  <a:txBody>
                    <a:bodyPr/>
                    <a:lstStyle/>
                    <a:p>
                      <a:endParaRPr lang="fr-FR" dirty="0"/>
                    </a:p>
                  </a:txBody>
                  <a:tcPr/>
                </a:tc>
                <a:tc>
                  <a:txBody>
                    <a:bodyPr/>
                    <a:lstStyle/>
                    <a:p>
                      <a:pPr algn="ctr"/>
                      <a:r>
                        <a:rPr lang="fr-FR" sz="1400" dirty="0"/>
                        <a:t>4.7.11</a:t>
                      </a:r>
                    </a:p>
                  </a:txBody>
                  <a:tcPr anchor="ctr"/>
                </a:tc>
                <a:tc>
                  <a:txBody>
                    <a:bodyPr/>
                    <a:lstStyle/>
                    <a:p>
                      <a:pPr algn="just"/>
                      <a:r>
                        <a:rPr lang="fr-FR" sz="1400" dirty="0"/>
                        <a:t>Préparer la population ainsi que les personnels en matière de protection civile en cas d’événements exceptionnels</a:t>
                      </a:r>
                    </a:p>
                  </a:txBody>
                  <a:tcPr/>
                </a:tc>
                <a:tc>
                  <a:txBody>
                    <a:bodyPr/>
                    <a:lstStyle/>
                    <a:p>
                      <a:pPr algn="ctr"/>
                      <a:r>
                        <a:rPr lang="fr-FR" sz="1400" dirty="0"/>
                        <a:t>/</a:t>
                      </a:r>
                    </a:p>
                  </a:txBody>
                  <a:tcPr anchor="ctr"/>
                </a:tc>
                <a:tc>
                  <a:txBody>
                    <a:bodyPr/>
                    <a:lstStyle/>
                    <a:p>
                      <a:pPr algn="r"/>
                      <a:r>
                        <a:rPr lang="fr-FR" sz="1400" dirty="0"/>
                        <a:t>4 129 950,00 €</a:t>
                      </a:r>
                    </a:p>
                  </a:txBody>
                  <a:tcPr anchor="ctr"/>
                </a:tc>
                <a:extLst>
                  <a:ext uri="{0D108BD9-81ED-4DB2-BD59-A6C34878D82A}">
                    <a16:rowId xmlns:a16="http://schemas.microsoft.com/office/drawing/2014/main" val="2115601349"/>
                  </a:ext>
                </a:extLst>
              </a:tr>
            </a:tbl>
          </a:graphicData>
        </a:graphic>
      </p:graphicFrame>
    </p:spTree>
    <p:extLst>
      <p:ext uri="{BB962C8B-B14F-4D97-AF65-F5344CB8AC3E}">
        <p14:creationId xmlns:p14="http://schemas.microsoft.com/office/powerpoint/2010/main" val="4151837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196446" y="448407"/>
            <a:ext cx="8873070" cy="5187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SITUATION GLOBALE DES DOSSIERS FSE+ AU </a:t>
            </a:r>
            <a:r>
              <a:rPr kumimoji="0" lang="fr-FR" sz="24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02/06/2026</a:t>
            </a:r>
            <a:endParaRPr kumimoji="0" 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3" name="Tableau 2"/>
          <p:cNvGraphicFramePr>
            <a:graphicFrameLocks noGrp="1"/>
          </p:cNvGraphicFramePr>
          <p:nvPr>
            <p:extLst/>
          </p:nvPr>
        </p:nvGraphicFramePr>
        <p:xfrm>
          <a:off x="1951892" y="1969476"/>
          <a:ext cx="9785840" cy="3417500"/>
        </p:xfrm>
        <a:graphic>
          <a:graphicData uri="http://schemas.openxmlformats.org/drawingml/2006/table">
            <a:tbl>
              <a:tblPr firstRow="1" firstCol="1" bandRow="1">
                <a:tableStyleId>{5C22544A-7EE6-4342-B048-85BDC9FD1C3A}</a:tableStyleId>
              </a:tblPr>
              <a:tblGrid>
                <a:gridCol w="2167679">
                  <a:extLst>
                    <a:ext uri="{9D8B030D-6E8A-4147-A177-3AD203B41FA5}">
                      <a16:colId xmlns:a16="http://schemas.microsoft.com/office/drawing/2014/main" val="3268650628"/>
                    </a:ext>
                  </a:extLst>
                </a:gridCol>
                <a:gridCol w="2492244">
                  <a:extLst>
                    <a:ext uri="{9D8B030D-6E8A-4147-A177-3AD203B41FA5}">
                      <a16:colId xmlns:a16="http://schemas.microsoft.com/office/drawing/2014/main" val="1886350597"/>
                    </a:ext>
                  </a:extLst>
                </a:gridCol>
                <a:gridCol w="3101260">
                  <a:extLst>
                    <a:ext uri="{9D8B030D-6E8A-4147-A177-3AD203B41FA5}">
                      <a16:colId xmlns:a16="http://schemas.microsoft.com/office/drawing/2014/main" val="2951326923"/>
                    </a:ext>
                  </a:extLst>
                </a:gridCol>
                <a:gridCol w="2024657">
                  <a:extLst>
                    <a:ext uri="{9D8B030D-6E8A-4147-A177-3AD203B41FA5}">
                      <a16:colId xmlns:a16="http://schemas.microsoft.com/office/drawing/2014/main" val="558453820"/>
                    </a:ext>
                  </a:extLst>
                </a:gridCol>
              </a:tblGrid>
              <a:tr h="628300">
                <a:tc>
                  <a:txBody>
                    <a:bodyPr/>
                    <a:lstStyle/>
                    <a:p>
                      <a:pPr algn="ctr">
                        <a:spcAft>
                          <a:spcPts val="0"/>
                        </a:spcAft>
                      </a:pPr>
                      <a:r>
                        <a:rPr lang="fr-FR" sz="2400" kern="0" dirty="0">
                          <a:effectLst/>
                        </a:rPr>
                        <a:t> </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gridSpan="3">
                  <a:txBody>
                    <a:bodyPr/>
                    <a:lstStyle/>
                    <a:p>
                      <a:pPr algn="ctr">
                        <a:spcAft>
                          <a:spcPts val="0"/>
                        </a:spcAft>
                      </a:pPr>
                      <a:r>
                        <a:rPr lang="fr-FR" sz="2400" kern="0" dirty="0">
                          <a:effectLst/>
                        </a:rPr>
                        <a:t>FSE+</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25998016"/>
                  </a:ext>
                </a:extLst>
              </a:tr>
              <a:tr h="514420">
                <a:tc>
                  <a:txBody>
                    <a:bodyPr/>
                    <a:lstStyle/>
                    <a:p>
                      <a:pPr algn="ctr">
                        <a:spcAft>
                          <a:spcPts val="0"/>
                        </a:spcAft>
                      </a:pP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dirty="0">
                          <a:effectLst/>
                        </a:rPr>
                        <a:t>UE</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dirty="0">
                          <a:effectLst/>
                        </a:rPr>
                        <a:t>Coût total en cours</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a:effectLst/>
                        </a:rPr>
                        <a:t>Nombre dossier</a:t>
                      </a:r>
                      <a:endParaRPr lang="fr-FR" sz="2400" kern="5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408876116"/>
                  </a:ext>
                </a:extLst>
              </a:tr>
              <a:tr h="514420">
                <a:tc>
                  <a:txBody>
                    <a:bodyPr/>
                    <a:lstStyle/>
                    <a:p>
                      <a:pPr algn="ctr">
                        <a:spcAft>
                          <a:spcPts val="0"/>
                        </a:spcAft>
                      </a:pPr>
                      <a:r>
                        <a:rPr lang="fr-FR" sz="2400" kern="0" dirty="0">
                          <a:effectLst/>
                        </a:rPr>
                        <a:t>Déposé</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dirty="0">
                          <a:effectLst/>
                        </a:rPr>
                        <a:t>41</a:t>
                      </a:r>
                      <a:r>
                        <a:rPr lang="fr-FR" sz="2400" kern="0" baseline="0" dirty="0">
                          <a:effectLst/>
                        </a:rPr>
                        <a:t> 324 606,59</a:t>
                      </a:r>
                      <a:r>
                        <a:rPr lang="fr-FR" sz="2400" kern="0" dirty="0">
                          <a:effectLst/>
                        </a:rPr>
                        <a:t> €</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dirty="0">
                          <a:effectLst/>
                        </a:rPr>
                        <a:t>74</a:t>
                      </a:r>
                      <a:r>
                        <a:rPr lang="fr-FR" sz="2400" kern="0" baseline="0" dirty="0">
                          <a:effectLst/>
                        </a:rPr>
                        <a:t> 428 407,20</a:t>
                      </a:r>
                      <a:r>
                        <a:rPr lang="fr-FR" sz="2400" kern="0" dirty="0">
                          <a:effectLst/>
                        </a:rPr>
                        <a:t> €</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dirty="0">
                          <a:effectLst/>
                        </a:rPr>
                        <a:t>48</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911482487"/>
                  </a:ext>
                </a:extLst>
              </a:tr>
              <a:tr h="514420">
                <a:tc>
                  <a:txBody>
                    <a:bodyPr/>
                    <a:lstStyle/>
                    <a:p>
                      <a:pPr algn="ctr">
                        <a:spcAft>
                          <a:spcPts val="0"/>
                        </a:spcAft>
                      </a:pPr>
                      <a:r>
                        <a:rPr lang="fr-FR" sz="2400" kern="0">
                          <a:effectLst/>
                        </a:rPr>
                        <a:t>En instruction</a:t>
                      </a:r>
                      <a:endParaRPr lang="fr-FR" sz="2400" kern="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dirty="0">
                          <a:effectLst/>
                        </a:rPr>
                        <a:t>  6</a:t>
                      </a:r>
                      <a:r>
                        <a:rPr lang="fr-FR" sz="2400" kern="0" baseline="0" dirty="0">
                          <a:effectLst/>
                        </a:rPr>
                        <a:t> 474 753,91</a:t>
                      </a:r>
                      <a:r>
                        <a:rPr lang="fr-FR" sz="2400" kern="0" dirty="0">
                          <a:effectLst/>
                        </a:rPr>
                        <a:t> €</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dirty="0">
                          <a:effectLst/>
                        </a:rPr>
                        <a:t>18</a:t>
                      </a:r>
                      <a:r>
                        <a:rPr lang="fr-FR" sz="2400" kern="0" baseline="0" dirty="0">
                          <a:effectLst/>
                        </a:rPr>
                        <a:t> 046 540,11</a:t>
                      </a:r>
                      <a:r>
                        <a:rPr lang="fr-FR" sz="2400" kern="0" dirty="0">
                          <a:effectLst/>
                        </a:rPr>
                        <a:t> €</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dirty="0">
                          <a:effectLst/>
                        </a:rPr>
                        <a:t>12</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681944132"/>
                  </a:ext>
                </a:extLst>
              </a:tr>
              <a:tr h="514420">
                <a:tc>
                  <a:txBody>
                    <a:bodyPr/>
                    <a:lstStyle/>
                    <a:p>
                      <a:pPr algn="ctr">
                        <a:spcAft>
                          <a:spcPts val="0"/>
                        </a:spcAft>
                      </a:pPr>
                      <a:r>
                        <a:rPr lang="fr-FR" sz="2400" kern="0">
                          <a:effectLst/>
                        </a:rPr>
                        <a:t>Programmé</a:t>
                      </a:r>
                      <a:endParaRPr lang="fr-FR" sz="2400" kern="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dirty="0">
                          <a:effectLst/>
                        </a:rPr>
                        <a:t>44</a:t>
                      </a:r>
                      <a:r>
                        <a:rPr lang="fr-FR" sz="2400" kern="0" baseline="0" dirty="0">
                          <a:effectLst/>
                        </a:rPr>
                        <a:t> 800 637,65</a:t>
                      </a:r>
                      <a:r>
                        <a:rPr lang="fr-FR" sz="2400" kern="0" dirty="0">
                          <a:effectLst/>
                        </a:rPr>
                        <a:t> €</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dirty="0">
                          <a:effectLst/>
                        </a:rPr>
                        <a:t>72</a:t>
                      </a:r>
                      <a:r>
                        <a:rPr lang="fr-FR" sz="2400" kern="0" baseline="0" dirty="0">
                          <a:effectLst/>
                        </a:rPr>
                        <a:t> 246 271,94</a:t>
                      </a:r>
                      <a:r>
                        <a:rPr lang="fr-FR" sz="2400" kern="0" dirty="0">
                          <a:effectLst/>
                        </a:rPr>
                        <a:t> €</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dirty="0">
                          <a:effectLst/>
                        </a:rPr>
                        <a:t>38</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847169794"/>
                  </a:ext>
                </a:extLst>
              </a:tr>
              <a:tr h="514420">
                <a:tc>
                  <a:txBody>
                    <a:bodyPr/>
                    <a:lstStyle/>
                    <a:p>
                      <a:pPr algn="ctr">
                        <a:spcAft>
                          <a:spcPts val="0"/>
                        </a:spcAft>
                      </a:pPr>
                      <a:r>
                        <a:rPr lang="fr-FR" sz="2400" kern="0">
                          <a:effectLst/>
                        </a:rPr>
                        <a:t> </a:t>
                      </a:r>
                      <a:endParaRPr lang="fr-FR" sz="2400" kern="5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dirty="0">
                          <a:effectLst/>
                        </a:rPr>
                        <a:t>92</a:t>
                      </a:r>
                      <a:r>
                        <a:rPr lang="fr-FR" sz="2400" kern="0" baseline="0" dirty="0">
                          <a:effectLst/>
                        </a:rPr>
                        <a:t> 599 998, 15 </a:t>
                      </a:r>
                      <a:r>
                        <a:rPr lang="fr-FR" sz="2400" kern="0" dirty="0">
                          <a:effectLst/>
                        </a:rPr>
                        <a:t>€</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dirty="0">
                          <a:effectLst/>
                        </a:rPr>
                        <a:t>164 721 219,25 €</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fr-FR" sz="2400" kern="0" dirty="0">
                          <a:effectLst/>
                        </a:rPr>
                        <a:t>98</a:t>
                      </a:r>
                      <a:endParaRPr lang="fr-FR" sz="2400" kern="5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917882064"/>
                  </a:ext>
                </a:extLst>
              </a:tr>
            </a:tbl>
          </a:graphicData>
        </a:graphic>
      </p:graphicFrame>
    </p:spTree>
    <p:extLst>
      <p:ext uri="{BB962C8B-B14F-4D97-AF65-F5344CB8AC3E}">
        <p14:creationId xmlns:p14="http://schemas.microsoft.com/office/powerpoint/2010/main" val="3855636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389185" y="1503485"/>
            <a:ext cx="10559561" cy="4642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fr-FR" sz="2400" dirty="0"/>
              <a:t>Certains OS se distinguent par une dynamique particulièrement favorable en matière de programmation : OS 4.1.1/ OS 4.6.1/ OS 4.7.1/ OS 4.8.1/ OS 4.11.1</a:t>
            </a:r>
          </a:p>
          <a:p>
            <a:pPr algn="just"/>
            <a:endParaRPr lang="fr-FR" sz="2400" dirty="0"/>
          </a:p>
          <a:p>
            <a:pPr marL="342900" indent="-342900" algn="just">
              <a:buFont typeface="Arial" panose="020B0604020202020204" pitchFamily="34" charset="0"/>
              <a:buChar char="•"/>
            </a:pPr>
            <a:r>
              <a:rPr lang="fr-FR" sz="2400" dirty="0"/>
              <a:t>À l’inverse, les autres OS déployés depuis le lancement du Programme enregistrent un rythme de dépôt des dossiers plus hésitant de la part des porteurs de projet.</a:t>
            </a:r>
          </a:p>
          <a:p>
            <a:pPr algn="just"/>
            <a:endParaRPr lang="fr-FR" sz="2400" dirty="0"/>
          </a:p>
          <a:p>
            <a:pPr marL="342900" indent="-342900" algn="just">
              <a:buFont typeface="Arial" panose="020B0604020202020204" pitchFamily="34" charset="0"/>
              <a:buChar char="•"/>
            </a:pPr>
            <a:r>
              <a:rPr lang="fr-FR" sz="2400" dirty="0"/>
              <a:t>Par ailleurs, deux nouvelles priorités : la priorité 10 «Lutte contre la privation matérielle» et la priorité 11 «Préparation civile» entreront prochainement en phase de déploiement. De nombreux porteurs de projets ont d’ores et déjà été sensibilisés et sont dans l’attente de l’ouverture officielle de ces mesures.</a:t>
            </a:r>
          </a:p>
        </p:txBody>
      </p:sp>
      <p:sp>
        <p:nvSpPr>
          <p:cNvPr id="3" name="Rectangle à coins arrondis 2"/>
          <p:cNvSpPr/>
          <p:nvPr/>
        </p:nvSpPr>
        <p:spPr>
          <a:xfrm>
            <a:off x="2883877" y="536331"/>
            <a:ext cx="7939454" cy="668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Arial" panose="020B0604020202020204" pitchFamily="34" charset="0"/>
                <a:cs typeface="Arial" panose="020B0604020202020204" pitchFamily="34" charset="0"/>
              </a:rPr>
              <a:t>SITUATION D’AVANCEMENT DES OS</a:t>
            </a:r>
          </a:p>
        </p:txBody>
      </p:sp>
    </p:spTree>
    <p:extLst>
      <p:ext uri="{BB962C8B-B14F-4D97-AF65-F5344CB8AC3E}">
        <p14:creationId xmlns:p14="http://schemas.microsoft.com/office/powerpoint/2010/main" val="1442018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778370" y="474785"/>
            <a:ext cx="7719646" cy="6418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Arial" panose="020B0604020202020204" pitchFamily="34" charset="0"/>
                <a:cs typeface="Arial" panose="020B0604020202020204" pitchFamily="34" charset="0"/>
              </a:rPr>
              <a:t>OBJECTIF DEGAGEMENT D’OFFICE 2026</a:t>
            </a:r>
          </a:p>
        </p:txBody>
      </p:sp>
      <p:sp>
        <p:nvSpPr>
          <p:cNvPr id="3" name="Rectangle à coins arrondis 2"/>
          <p:cNvSpPr/>
          <p:nvPr/>
        </p:nvSpPr>
        <p:spPr>
          <a:xfrm>
            <a:off x="1652955" y="1811215"/>
            <a:ext cx="4290646" cy="12221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t>Cible DO 2026 FSE+</a:t>
            </a:r>
          </a:p>
          <a:p>
            <a:pPr algn="ctr"/>
            <a:r>
              <a:rPr lang="fr-FR" sz="2000" dirty="0"/>
              <a:t>33 518 101 €</a:t>
            </a:r>
          </a:p>
        </p:txBody>
      </p:sp>
      <p:sp>
        <p:nvSpPr>
          <p:cNvPr id="4" name="Rectangle à coins arrondis 3"/>
          <p:cNvSpPr/>
          <p:nvPr/>
        </p:nvSpPr>
        <p:spPr>
          <a:xfrm>
            <a:off x="6831624" y="1811214"/>
            <a:ext cx="4291200" cy="12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MONTANT UE </a:t>
            </a:r>
            <a:r>
              <a:rPr lang="fr-FR" dirty="0" smtClean="0"/>
              <a:t>PAYE </a:t>
            </a:r>
            <a:r>
              <a:rPr lang="fr-FR" dirty="0" smtClean="0"/>
              <a:t>CUMULE</a:t>
            </a:r>
            <a:endParaRPr lang="fr-FR" dirty="0"/>
          </a:p>
          <a:p>
            <a:pPr algn="ctr"/>
            <a:r>
              <a:rPr lang="fr-FR" dirty="0" smtClean="0">
                <a:solidFill>
                  <a:schemeClr val="bg1"/>
                </a:solidFill>
              </a:rPr>
              <a:t>21 533 020 € </a:t>
            </a:r>
            <a:endParaRPr lang="fr-FR" dirty="0">
              <a:solidFill>
                <a:schemeClr val="bg1"/>
              </a:solidFill>
            </a:endParaRPr>
          </a:p>
          <a:p>
            <a:pPr algn="ctr"/>
            <a:r>
              <a:rPr lang="fr-FR" dirty="0">
                <a:solidFill>
                  <a:schemeClr val="bg1"/>
                </a:solidFill>
              </a:rPr>
              <a:t>soit </a:t>
            </a:r>
            <a:r>
              <a:rPr lang="fr-FR" dirty="0" smtClean="0">
                <a:solidFill>
                  <a:schemeClr val="bg1"/>
                </a:solidFill>
              </a:rPr>
              <a:t>64 </a:t>
            </a:r>
            <a:r>
              <a:rPr lang="fr-FR" dirty="0" smtClean="0">
                <a:solidFill>
                  <a:schemeClr val="bg1"/>
                </a:solidFill>
              </a:rPr>
              <a:t>% </a:t>
            </a:r>
            <a:r>
              <a:rPr lang="fr-FR" dirty="0">
                <a:solidFill>
                  <a:schemeClr val="bg1"/>
                </a:solidFill>
              </a:rPr>
              <a:t>du DO</a:t>
            </a:r>
          </a:p>
        </p:txBody>
      </p:sp>
      <p:sp>
        <p:nvSpPr>
          <p:cNvPr id="5" name="Rectangle à coins arrondis 4"/>
          <p:cNvSpPr/>
          <p:nvPr/>
        </p:nvSpPr>
        <p:spPr>
          <a:xfrm>
            <a:off x="1652954" y="3833446"/>
            <a:ext cx="4291200" cy="12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RESTE A JUSTIFIER </a:t>
            </a:r>
          </a:p>
          <a:p>
            <a:pPr algn="ctr"/>
            <a:r>
              <a:rPr lang="fr-FR" dirty="0" smtClean="0"/>
              <a:t>11 985 081 €</a:t>
            </a:r>
            <a:endParaRPr lang="fr-FR" dirty="0"/>
          </a:p>
        </p:txBody>
      </p:sp>
      <p:sp>
        <p:nvSpPr>
          <p:cNvPr id="7" name="Ellipse 6"/>
          <p:cNvSpPr/>
          <p:nvPr/>
        </p:nvSpPr>
        <p:spPr>
          <a:xfrm>
            <a:off x="7694538" y="3221699"/>
            <a:ext cx="4361539" cy="330590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rPr>
              <a:t>Ces éléments traduisent une dynamique de programmation soutenue, mais souligne également la nécessité d’un accompagnement renforcé des bénéficiaires pour la remontée des demandes de paiement afin de sécuriser l’atteinte des objectifs pour 2026</a:t>
            </a:r>
          </a:p>
        </p:txBody>
      </p:sp>
      <p:sp>
        <p:nvSpPr>
          <p:cNvPr id="6" name="ZoneTexte 5"/>
          <p:cNvSpPr txBox="1"/>
          <p:nvPr/>
        </p:nvSpPr>
        <p:spPr>
          <a:xfrm>
            <a:off x="1517715" y="5815971"/>
            <a:ext cx="6918561" cy="646331"/>
          </a:xfrm>
          <a:prstGeom prst="rect">
            <a:avLst/>
          </a:prstGeom>
          <a:noFill/>
        </p:spPr>
        <p:txBody>
          <a:bodyPr wrap="none" rtlCol="0">
            <a:spAutoFit/>
          </a:bodyPr>
          <a:lstStyle/>
          <a:p>
            <a:r>
              <a:rPr lang="fr-FR" dirty="0" smtClean="0"/>
              <a:t>-6 DDP déposées pour un montant en CT de 6 267 376,55 €</a:t>
            </a:r>
          </a:p>
          <a:p>
            <a:r>
              <a:rPr lang="fr-FR" dirty="0" smtClean="0"/>
              <a:t>-3 CSF en cours de traitement pour un montant en CT de 1 194 568,14 €</a:t>
            </a:r>
          </a:p>
        </p:txBody>
      </p:sp>
    </p:spTree>
    <p:extLst>
      <p:ext uri="{BB962C8B-B14F-4D97-AF65-F5344CB8AC3E}">
        <p14:creationId xmlns:p14="http://schemas.microsoft.com/office/powerpoint/2010/main" val="3996692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1C96004-6D19-46DA-8B1F-6B115E14F413}"/>
              </a:ext>
            </a:extLst>
          </p:cNvPr>
          <p:cNvSpPr/>
          <p:nvPr/>
        </p:nvSpPr>
        <p:spPr>
          <a:xfrm>
            <a:off x="3114675" y="485775"/>
            <a:ext cx="7334250" cy="7905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Arial" panose="020B0604020202020204" pitchFamily="34" charset="0"/>
                <a:cs typeface="Arial" panose="020B0604020202020204" pitchFamily="34" charset="0"/>
              </a:rPr>
              <a:t>MODIFICATION DES FICHES DOMO EN COURS</a:t>
            </a:r>
            <a:endParaRPr lang="fr-MQ" sz="2400" b="1" dirty="0">
              <a:latin typeface="Arial" panose="020B0604020202020204" pitchFamily="34" charset="0"/>
              <a:cs typeface="Arial" panose="020B0604020202020204" pitchFamily="34" charset="0"/>
            </a:endParaRPr>
          </a:p>
        </p:txBody>
      </p:sp>
      <p:sp>
        <p:nvSpPr>
          <p:cNvPr id="5" name="Rectangle : coins arrondis 4">
            <a:extLst>
              <a:ext uri="{FF2B5EF4-FFF2-40B4-BE49-F238E27FC236}">
                <a16:creationId xmlns:a16="http://schemas.microsoft.com/office/drawing/2014/main" id="{E1345256-5E7B-4261-B482-0C3DD2D0DB0B}"/>
              </a:ext>
            </a:extLst>
          </p:cNvPr>
          <p:cNvSpPr/>
          <p:nvPr/>
        </p:nvSpPr>
        <p:spPr>
          <a:xfrm>
            <a:off x="1552576" y="2295525"/>
            <a:ext cx="9848850" cy="39338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a:solidFill>
                  <a:schemeClr val="tx1"/>
                </a:solidFill>
              </a:rPr>
              <a:t>OS 4.6.1 </a:t>
            </a:r>
            <a:r>
              <a:rPr lang="fr-FR" sz="2400" dirty="0">
                <a:solidFill>
                  <a:schemeClr val="tx1"/>
                </a:solidFill>
              </a:rPr>
              <a:t>: Soutenir la mobilité à des fins d’apprentissage pour tous</a:t>
            </a:r>
          </a:p>
          <a:p>
            <a:pPr algn="just"/>
            <a:endParaRPr lang="fr-FR" sz="2400" dirty="0">
              <a:solidFill>
                <a:schemeClr val="tx1"/>
              </a:solidFill>
            </a:endParaRPr>
          </a:p>
          <a:p>
            <a:pPr algn="just"/>
            <a:r>
              <a:rPr lang="fr-FR" sz="2400" b="1" dirty="0">
                <a:solidFill>
                  <a:schemeClr val="tx1"/>
                </a:solidFill>
              </a:rPr>
              <a:t>OS 4.7.1 </a:t>
            </a:r>
            <a:r>
              <a:rPr lang="fr-FR" sz="2400" dirty="0">
                <a:solidFill>
                  <a:schemeClr val="tx1"/>
                </a:solidFill>
              </a:rPr>
              <a:t>: Promouvoir la formation tout au long de la vie et la mobilité professionnelle</a:t>
            </a:r>
          </a:p>
          <a:p>
            <a:pPr algn="just"/>
            <a:endParaRPr lang="fr-FR" sz="2400" dirty="0">
              <a:solidFill>
                <a:schemeClr val="tx1"/>
              </a:solidFill>
            </a:endParaRPr>
          </a:p>
          <a:p>
            <a:pPr algn="just"/>
            <a:r>
              <a:rPr lang="fr-FR" sz="2400" b="1" dirty="0">
                <a:solidFill>
                  <a:schemeClr val="tx1"/>
                </a:solidFill>
              </a:rPr>
              <a:t>OS 4.12.1 </a:t>
            </a:r>
            <a:r>
              <a:rPr lang="fr-FR" sz="2400" dirty="0">
                <a:solidFill>
                  <a:schemeClr val="tx1"/>
                </a:solidFill>
              </a:rPr>
              <a:t>: Promotion de l’offre d’insertion et de l’intégration sociale</a:t>
            </a:r>
          </a:p>
          <a:p>
            <a:pPr algn="just"/>
            <a:endParaRPr lang="fr-FR" sz="2400" dirty="0">
              <a:solidFill>
                <a:schemeClr val="tx1"/>
              </a:solidFill>
            </a:endParaRPr>
          </a:p>
          <a:p>
            <a:pPr algn="just"/>
            <a:r>
              <a:rPr lang="fr-FR" sz="2400" b="1" dirty="0">
                <a:solidFill>
                  <a:schemeClr val="tx1"/>
                </a:solidFill>
              </a:rPr>
              <a:t>OS 4.12.2 </a:t>
            </a:r>
            <a:r>
              <a:rPr lang="fr-FR" sz="2400" dirty="0">
                <a:solidFill>
                  <a:schemeClr val="tx1"/>
                </a:solidFill>
              </a:rPr>
              <a:t>: animation et fonctionnement des stratégies Locales</a:t>
            </a:r>
          </a:p>
        </p:txBody>
      </p:sp>
    </p:spTree>
    <p:extLst>
      <p:ext uri="{BB962C8B-B14F-4D97-AF65-F5344CB8AC3E}">
        <p14:creationId xmlns:p14="http://schemas.microsoft.com/office/powerpoint/2010/main" val="1309631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9F87D6C-083B-4DD2-9CC2-0C6D1180212B}"/>
              </a:ext>
            </a:extLst>
          </p:cNvPr>
          <p:cNvPicPr>
            <a:picLocks noChangeAspect="1"/>
          </p:cNvPicPr>
          <p:nvPr/>
        </p:nvPicPr>
        <p:blipFill>
          <a:blip r:embed="rId2"/>
          <a:stretch>
            <a:fillRect/>
          </a:stretch>
        </p:blipFill>
        <p:spPr>
          <a:xfrm>
            <a:off x="2509957" y="169333"/>
            <a:ext cx="7438376" cy="1810669"/>
          </a:xfrm>
          <a:prstGeom prst="rect">
            <a:avLst/>
          </a:prstGeom>
        </p:spPr>
      </p:pic>
      <p:graphicFrame>
        <p:nvGraphicFramePr>
          <p:cNvPr id="3" name="Tableau 2">
            <a:extLst>
              <a:ext uri="{FF2B5EF4-FFF2-40B4-BE49-F238E27FC236}">
                <a16:creationId xmlns:a16="http://schemas.microsoft.com/office/drawing/2014/main" id="{44E5B665-6A87-4745-B028-F11B52AD0736}"/>
              </a:ext>
            </a:extLst>
          </p:cNvPr>
          <p:cNvGraphicFramePr>
            <a:graphicFrameLocks noGrp="1"/>
          </p:cNvGraphicFramePr>
          <p:nvPr>
            <p:extLst>
              <p:ext uri="{D42A27DB-BD31-4B8C-83A1-F6EECF244321}">
                <p14:modId xmlns:p14="http://schemas.microsoft.com/office/powerpoint/2010/main" val="3095000297"/>
              </p:ext>
            </p:extLst>
          </p:nvPr>
        </p:nvGraphicFramePr>
        <p:xfrm>
          <a:off x="1346200" y="1813168"/>
          <a:ext cx="10591800" cy="4376250"/>
        </p:xfrm>
        <a:graphic>
          <a:graphicData uri="http://schemas.openxmlformats.org/drawingml/2006/table">
            <a:tbl>
              <a:tblPr firstRow="1" bandRow="1">
                <a:tableStyleId>{5C22544A-7EE6-4342-B048-85BDC9FD1C3A}</a:tableStyleId>
              </a:tblPr>
              <a:tblGrid>
                <a:gridCol w="2456656">
                  <a:extLst>
                    <a:ext uri="{9D8B030D-6E8A-4147-A177-3AD203B41FA5}">
                      <a16:colId xmlns:a16="http://schemas.microsoft.com/office/drawing/2014/main" val="4243267908"/>
                    </a:ext>
                  </a:extLst>
                </a:gridCol>
                <a:gridCol w="2524190">
                  <a:extLst>
                    <a:ext uri="{9D8B030D-6E8A-4147-A177-3AD203B41FA5}">
                      <a16:colId xmlns:a16="http://schemas.microsoft.com/office/drawing/2014/main" val="535309305"/>
                    </a:ext>
                  </a:extLst>
                </a:gridCol>
                <a:gridCol w="2780472">
                  <a:extLst>
                    <a:ext uri="{9D8B030D-6E8A-4147-A177-3AD203B41FA5}">
                      <a16:colId xmlns:a16="http://schemas.microsoft.com/office/drawing/2014/main" val="615033014"/>
                    </a:ext>
                  </a:extLst>
                </a:gridCol>
                <a:gridCol w="2830482">
                  <a:extLst>
                    <a:ext uri="{9D8B030D-6E8A-4147-A177-3AD203B41FA5}">
                      <a16:colId xmlns:a16="http://schemas.microsoft.com/office/drawing/2014/main" val="2304885598"/>
                    </a:ext>
                  </a:extLst>
                </a:gridCol>
              </a:tblGrid>
              <a:tr h="1200700">
                <a:tc>
                  <a:txBody>
                    <a:bodyPr/>
                    <a:lstStyle/>
                    <a:p>
                      <a:pPr algn="ctr"/>
                      <a:r>
                        <a:rPr lang="fr-FR" sz="2800" b="1" dirty="0"/>
                        <a:t>ENVELOPPE</a:t>
                      </a:r>
                    </a:p>
                  </a:txBody>
                  <a:tcPr/>
                </a:tc>
                <a:tc>
                  <a:txBody>
                    <a:bodyPr/>
                    <a:lstStyle/>
                    <a:p>
                      <a:pPr algn="ctr"/>
                      <a:r>
                        <a:rPr lang="fr-FR" sz="2800" b="1" dirty="0"/>
                        <a:t>Montant</a:t>
                      </a:r>
                    </a:p>
                    <a:p>
                      <a:pPr algn="ctr"/>
                      <a:r>
                        <a:rPr lang="fr-FR" sz="2800" b="1" dirty="0"/>
                        <a:t>(part</a:t>
                      </a:r>
                      <a:r>
                        <a:rPr lang="fr-FR" sz="2800" b="1" baseline="0" dirty="0"/>
                        <a:t> UE)</a:t>
                      </a:r>
                      <a:endParaRPr lang="fr-FR" sz="2800" b="1" dirty="0"/>
                    </a:p>
                  </a:txBody>
                  <a:tcPr/>
                </a:tc>
                <a:tc>
                  <a:txBody>
                    <a:bodyPr/>
                    <a:lstStyle/>
                    <a:p>
                      <a:pPr algn="ctr"/>
                      <a:r>
                        <a:rPr lang="fr-FR" sz="2800" b="1" dirty="0"/>
                        <a:t>PROGRAMME</a:t>
                      </a:r>
                    </a:p>
                    <a:p>
                      <a:pPr algn="ctr"/>
                      <a:r>
                        <a:rPr lang="fr-FR" sz="2800" b="1" dirty="0"/>
                        <a:t>(Part UE)</a:t>
                      </a:r>
                    </a:p>
                  </a:txBody>
                  <a:tcPr/>
                </a:tc>
                <a:tc>
                  <a:txBody>
                    <a:bodyPr/>
                    <a:lstStyle/>
                    <a:p>
                      <a:pPr algn="ctr"/>
                      <a:r>
                        <a:rPr lang="fr-FR" sz="2800" b="1" dirty="0"/>
                        <a:t>CERTIFIE</a:t>
                      </a:r>
                    </a:p>
                    <a:p>
                      <a:pPr algn="ctr"/>
                      <a:r>
                        <a:rPr lang="fr-FR" sz="2800" b="1" dirty="0"/>
                        <a:t>(part</a:t>
                      </a:r>
                      <a:r>
                        <a:rPr lang="fr-FR" sz="2800" b="1" baseline="0" dirty="0"/>
                        <a:t> UE)</a:t>
                      </a:r>
                      <a:endParaRPr lang="fr-FR" sz="2800" b="1" dirty="0"/>
                    </a:p>
                  </a:txBody>
                  <a:tcPr/>
                </a:tc>
                <a:extLst>
                  <a:ext uri="{0D108BD9-81ED-4DB2-BD59-A6C34878D82A}">
                    <a16:rowId xmlns:a16="http://schemas.microsoft.com/office/drawing/2014/main" val="2911389107"/>
                  </a:ext>
                </a:extLst>
              </a:tr>
              <a:tr h="755609">
                <a:tc>
                  <a:txBody>
                    <a:bodyPr/>
                    <a:lstStyle/>
                    <a:p>
                      <a:pPr lvl="0" algn="ctr">
                        <a:buNone/>
                      </a:pPr>
                      <a:r>
                        <a:rPr lang="fr-FR" sz="2400" b="0" i="0" u="none" strike="noStrike" noProof="0" dirty="0">
                          <a:solidFill>
                            <a:srgbClr val="000000"/>
                          </a:solidFill>
                          <a:latin typeface="Calibri"/>
                          <a:ea typeface="Calibri"/>
                          <a:cs typeface="Calibri"/>
                        </a:rPr>
                        <a:t>FEDER 14-20</a:t>
                      </a:r>
                      <a:endParaRPr lang="fr-FR" dirty="0"/>
                    </a:p>
                  </a:txBody>
                  <a:tcPr/>
                </a:tc>
                <a:tc>
                  <a:txBody>
                    <a:bodyPr/>
                    <a:lstStyle/>
                    <a:p>
                      <a:pPr lvl="0" algn="r">
                        <a:buNone/>
                      </a:pPr>
                      <a:r>
                        <a:rPr lang="fr-FR" sz="2400" dirty="0"/>
                        <a:t>351 959 114 </a:t>
                      </a:r>
                      <a:r>
                        <a:rPr lang="fr-FR" sz="2400" baseline="0" dirty="0"/>
                        <a:t>€</a:t>
                      </a:r>
                      <a:endParaRPr lang="fr-FR" sz="2400" dirty="0"/>
                    </a:p>
                  </a:txBody>
                  <a:tcPr/>
                </a:tc>
                <a:tc>
                  <a:txBody>
                    <a:bodyPr/>
                    <a:lstStyle/>
                    <a:p>
                      <a:pPr lvl="0" algn="r">
                        <a:buNone/>
                      </a:pPr>
                      <a:r>
                        <a:rPr lang="fr-FR" sz="2400" dirty="0"/>
                        <a:t>448 292 726</a:t>
                      </a:r>
                      <a:r>
                        <a:rPr lang="fr-FR" sz="2400" baseline="0" dirty="0"/>
                        <a:t> €</a:t>
                      </a:r>
                      <a:endParaRPr lang="fr-FR" sz="2400" dirty="0"/>
                    </a:p>
                  </a:txBody>
                  <a:tcPr/>
                </a:tc>
                <a:tc>
                  <a:txBody>
                    <a:bodyPr/>
                    <a:lstStyle/>
                    <a:p>
                      <a:pPr lvl="0" algn="r">
                        <a:buNone/>
                      </a:pPr>
                      <a:r>
                        <a:rPr lang="fr-FR" sz="2400" dirty="0"/>
                        <a:t>361 873 237 €</a:t>
                      </a:r>
                      <a:endParaRPr lang="fr-FR" dirty="0"/>
                    </a:p>
                  </a:txBody>
                  <a:tcPr/>
                </a:tc>
                <a:extLst>
                  <a:ext uri="{0D108BD9-81ED-4DB2-BD59-A6C34878D82A}">
                    <a16:rowId xmlns:a16="http://schemas.microsoft.com/office/drawing/2014/main" val="668152154"/>
                  </a:ext>
                </a:extLst>
              </a:tr>
              <a:tr h="652101">
                <a:tc>
                  <a:txBody>
                    <a:bodyPr/>
                    <a:lstStyle/>
                    <a:p>
                      <a:r>
                        <a:rPr lang="fr-FR" sz="2400" dirty="0"/>
                        <a:t>      FEDER  RUP</a:t>
                      </a:r>
                      <a:endParaRPr lang="fr-FR" sz="2400" i="1" dirty="0"/>
                    </a:p>
                  </a:txBody>
                  <a:tcPr/>
                </a:tc>
                <a:tc>
                  <a:txBody>
                    <a:bodyPr/>
                    <a:lstStyle/>
                    <a:p>
                      <a:pPr algn="r"/>
                      <a:r>
                        <a:rPr lang="fr-FR" sz="2400" dirty="0"/>
                        <a:t>93 142 408 </a:t>
                      </a:r>
                      <a:r>
                        <a:rPr lang="fr-FR" sz="2400" baseline="0" dirty="0"/>
                        <a:t>€</a:t>
                      </a:r>
                      <a:endParaRPr lang="fr-FR" sz="2400" dirty="0"/>
                    </a:p>
                  </a:txBody>
                  <a:tcPr/>
                </a:tc>
                <a:tc>
                  <a:txBody>
                    <a:bodyPr/>
                    <a:lstStyle/>
                    <a:p>
                      <a:pPr algn="r"/>
                      <a:r>
                        <a:rPr lang="fr-FR" sz="2400" dirty="0"/>
                        <a:t>131 787 212  €</a:t>
                      </a:r>
                    </a:p>
                  </a:txBody>
                  <a:tcPr/>
                </a:tc>
                <a:tc>
                  <a:txBody>
                    <a:bodyPr/>
                    <a:lstStyle/>
                    <a:p>
                      <a:pPr algn="r"/>
                      <a:r>
                        <a:rPr lang="fr-FR" sz="2400" dirty="0"/>
                        <a:t>10</a:t>
                      </a:r>
                      <a:r>
                        <a:rPr lang="fr-FR" sz="2400" baseline="0" dirty="0"/>
                        <a:t>4 175 146</a:t>
                      </a:r>
                      <a:r>
                        <a:rPr lang="fr-FR" sz="2400" dirty="0"/>
                        <a:t> €</a:t>
                      </a:r>
                    </a:p>
                  </a:txBody>
                  <a:tcPr/>
                </a:tc>
                <a:extLst>
                  <a:ext uri="{0D108BD9-81ED-4DB2-BD59-A6C34878D82A}">
                    <a16:rowId xmlns:a16="http://schemas.microsoft.com/office/drawing/2014/main" val="1524581974"/>
                  </a:ext>
                </a:extLst>
              </a:tr>
              <a:tr h="817714">
                <a:tc>
                  <a:txBody>
                    <a:bodyPr/>
                    <a:lstStyle/>
                    <a:p>
                      <a:r>
                        <a:rPr lang="fr-FR" sz="2400" dirty="0"/>
                        <a:t>  REACT</a:t>
                      </a:r>
                      <a:r>
                        <a:rPr lang="fr-FR" sz="2400" baseline="0" dirty="0"/>
                        <a:t> EU  FEDER</a:t>
                      </a:r>
                      <a:endParaRPr lang="fr-FR" sz="2000" dirty="0"/>
                    </a:p>
                  </a:txBody>
                  <a:tcPr/>
                </a:tc>
                <a:tc>
                  <a:txBody>
                    <a:bodyPr/>
                    <a:lstStyle/>
                    <a:p>
                      <a:pPr algn="r"/>
                      <a:r>
                        <a:rPr lang="fr-FR" sz="2400" dirty="0"/>
                        <a:t>159 103 812 €</a:t>
                      </a:r>
                    </a:p>
                    <a:p>
                      <a:pPr algn="r"/>
                      <a:endParaRPr lang="fr-FR" sz="2000" i="1" dirty="0"/>
                    </a:p>
                  </a:txBody>
                  <a:tcPr/>
                </a:tc>
                <a:tc>
                  <a:txBody>
                    <a:bodyPr/>
                    <a:lstStyle/>
                    <a:p>
                      <a:pPr algn="r"/>
                      <a:r>
                        <a:rPr lang="fr-FR" sz="2400" i="0" dirty="0"/>
                        <a:t>197 484 709</a:t>
                      </a:r>
                      <a:r>
                        <a:rPr lang="fr-FR" sz="2400" i="0" baseline="0" dirty="0"/>
                        <a:t> €</a:t>
                      </a:r>
                    </a:p>
                    <a:p>
                      <a:pPr algn="r"/>
                      <a:endParaRPr lang="fr-FR" sz="2000" i="1" dirty="0"/>
                    </a:p>
                  </a:txBody>
                  <a:tcPr/>
                </a:tc>
                <a:tc>
                  <a:txBody>
                    <a:bodyPr/>
                    <a:lstStyle/>
                    <a:p>
                      <a:pPr algn="r"/>
                      <a:r>
                        <a:rPr lang="fr-FR" sz="2400" i="0" dirty="0"/>
                        <a:t>155</a:t>
                      </a:r>
                      <a:r>
                        <a:rPr lang="fr-FR" sz="2400" i="0" baseline="0" dirty="0"/>
                        <a:t> 907 716</a:t>
                      </a:r>
                      <a:r>
                        <a:rPr lang="fr-FR" sz="2400" i="0" dirty="0"/>
                        <a:t> €</a:t>
                      </a:r>
                      <a:r>
                        <a:rPr lang="fr-FR" sz="2000" i="1" dirty="0"/>
                        <a:t> </a:t>
                      </a:r>
                    </a:p>
                  </a:txBody>
                  <a:tcPr/>
                </a:tc>
                <a:extLst>
                  <a:ext uri="{0D108BD9-81ED-4DB2-BD59-A6C34878D82A}">
                    <a16:rowId xmlns:a16="http://schemas.microsoft.com/office/drawing/2014/main" val="1860662440"/>
                  </a:ext>
                </a:extLst>
              </a:tr>
              <a:tr h="817714">
                <a:tc>
                  <a:txBody>
                    <a:bodyPr/>
                    <a:lstStyle/>
                    <a:p>
                      <a:r>
                        <a:rPr lang="fr-FR" sz="2800" b="1" dirty="0"/>
                        <a:t>     TOTAL</a:t>
                      </a:r>
                    </a:p>
                  </a:txBody>
                  <a:tcPr/>
                </a:tc>
                <a:tc>
                  <a:txBody>
                    <a:bodyPr/>
                    <a:lstStyle/>
                    <a:p>
                      <a:pPr algn="r"/>
                      <a:r>
                        <a:rPr lang="fr-FR" sz="2800" b="1" i="1" dirty="0"/>
                        <a:t>604 205 334 €</a:t>
                      </a:r>
                    </a:p>
                  </a:txBody>
                  <a:tcPr/>
                </a:tc>
                <a:tc>
                  <a:txBody>
                    <a:bodyPr/>
                    <a:lstStyle/>
                    <a:p>
                      <a:pPr algn="r"/>
                      <a:r>
                        <a:rPr lang="fr-FR" sz="2800" b="1" i="1" dirty="0"/>
                        <a:t>777 564 647 €</a:t>
                      </a:r>
                    </a:p>
                    <a:p>
                      <a:pPr algn="r"/>
                      <a:r>
                        <a:rPr lang="fr-FR" sz="2800" b="1" i="1" dirty="0"/>
                        <a:t>( 128%)</a:t>
                      </a:r>
                    </a:p>
                  </a:txBody>
                  <a:tcPr/>
                </a:tc>
                <a:tc>
                  <a:txBody>
                    <a:bodyPr/>
                    <a:lstStyle/>
                    <a:p>
                      <a:pPr algn="r"/>
                      <a:r>
                        <a:rPr lang="fr-FR" sz="2800" b="1" i="1" dirty="0"/>
                        <a:t>621</a:t>
                      </a:r>
                      <a:r>
                        <a:rPr lang="fr-FR" sz="2800" b="1" i="1" baseline="0" dirty="0"/>
                        <a:t> 956 099</a:t>
                      </a:r>
                      <a:r>
                        <a:rPr lang="fr-FR" sz="2800" b="1" i="1" dirty="0"/>
                        <a:t> € </a:t>
                      </a:r>
                    </a:p>
                  </a:txBody>
                  <a:tcPr/>
                </a:tc>
                <a:extLst>
                  <a:ext uri="{0D108BD9-81ED-4DB2-BD59-A6C34878D82A}">
                    <a16:rowId xmlns:a16="http://schemas.microsoft.com/office/drawing/2014/main" val="2060483588"/>
                  </a:ext>
                </a:extLst>
              </a:tr>
            </a:tbl>
          </a:graphicData>
        </a:graphic>
      </p:graphicFrame>
    </p:spTree>
    <p:extLst>
      <p:ext uri="{BB962C8B-B14F-4D97-AF65-F5344CB8AC3E}">
        <p14:creationId xmlns:p14="http://schemas.microsoft.com/office/powerpoint/2010/main" val="3755531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417884" y="307731"/>
            <a:ext cx="7877908" cy="589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latin typeface="Arial" panose="020B0604020202020204" pitchFamily="34" charset="0"/>
                <a:cs typeface="Arial" panose="020B0604020202020204" pitchFamily="34" charset="0"/>
              </a:rPr>
              <a:t>Plan d’actions d’évitement du DO</a:t>
            </a:r>
          </a:p>
        </p:txBody>
      </p:sp>
      <p:sp>
        <p:nvSpPr>
          <p:cNvPr id="3" name="Rectangle : coins arrondis 37">
            <a:extLst>
              <a:ext uri="{FF2B5EF4-FFF2-40B4-BE49-F238E27FC236}">
                <a16:creationId xmlns:a16="http://schemas.microsoft.com/office/drawing/2014/main" id="{344994FF-2289-E181-0EB3-D8B38D366CC9}"/>
              </a:ext>
            </a:extLst>
          </p:cNvPr>
          <p:cNvSpPr/>
          <p:nvPr/>
        </p:nvSpPr>
        <p:spPr>
          <a:xfrm>
            <a:off x="4967878" y="1096412"/>
            <a:ext cx="7224122" cy="816406"/>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a:buChar char="•"/>
            </a:pPr>
            <a:endParaRPr lang="fr-FR" dirty="0">
              <a:solidFill>
                <a:srgbClr val="000000"/>
              </a:solidFill>
              <a:ea typeface="Calibri"/>
              <a:cs typeface="Calibri"/>
            </a:endParaRPr>
          </a:p>
          <a:p>
            <a:pPr marL="285750" indent="-285750">
              <a:buFont typeface="Arial"/>
              <a:buChar char="•"/>
            </a:pPr>
            <a:r>
              <a:rPr lang="fr-FR" dirty="0">
                <a:solidFill>
                  <a:srgbClr val="000000"/>
                </a:solidFill>
                <a:ea typeface="Calibri"/>
                <a:cs typeface="Calibri"/>
              </a:rPr>
              <a:t>Service instructeur  : 12 ETP + 1 ETP (à venir)</a:t>
            </a:r>
            <a:endParaRPr lang="fr-FR" dirty="0">
              <a:ea typeface="Calibri" panose="020F0502020204030204"/>
              <a:cs typeface="Calibri" panose="020F0502020204030204"/>
            </a:endParaRPr>
          </a:p>
          <a:p>
            <a:pPr marL="285750" indent="-285750">
              <a:buFont typeface="Arial"/>
              <a:buChar char="•"/>
            </a:pPr>
            <a:r>
              <a:rPr lang="fr-FR" dirty="0">
                <a:solidFill>
                  <a:srgbClr val="000000"/>
                </a:solidFill>
                <a:ea typeface="Calibri"/>
                <a:cs typeface="Calibri"/>
              </a:rPr>
              <a:t>Service certification : 12 ETP</a:t>
            </a:r>
          </a:p>
          <a:p>
            <a:pPr algn="ctr"/>
            <a:endParaRPr lang="fr-FR" dirty="0">
              <a:ea typeface="Calibri"/>
              <a:cs typeface="Calibri"/>
            </a:endParaRPr>
          </a:p>
        </p:txBody>
      </p:sp>
      <p:sp>
        <p:nvSpPr>
          <p:cNvPr id="7" name="Rectangle : coins arrondis 38">
            <a:extLst>
              <a:ext uri="{FF2B5EF4-FFF2-40B4-BE49-F238E27FC236}">
                <a16:creationId xmlns:a16="http://schemas.microsoft.com/office/drawing/2014/main" id="{E169D4E5-6453-B605-0993-0DCDDADCFB54}"/>
              </a:ext>
            </a:extLst>
          </p:cNvPr>
          <p:cNvSpPr/>
          <p:nvPr/>
        </p:nvSpPr>
        <p:spPr>
          <a:xfrm>
            <a:off x="4900472" y="2052898"/>
            <a:ext cx="7224122" cy="160601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solidFill>
                <a:srgbClr val="FFFFFF"/>
              </a:solidFill>
              <a:ea typeface="Calibri"/>
              <a:cs typeface="Calibri"/>
            </a:endParaRPr>
          </a:p>
          <a:p>
            <a:pPr algn="just">
              <a:buFont typeface="Arial"/>
              <a:buChar char="•"/>
            </a:pPr>
            <a:endParaRPr lang="fr-FR" dirty="0">
              <a:solidFill>
                <a:srgbClr val="000000"/>
              </a:solidFill>
              <a:ea typeface="+mn-lt"/>
              <a:cs typeface="+mn-lt"/>
            </a:endParaRPr>
          </a:p>
          <a:p>
            <a:pPr algn="just">
              <a:buFont typeface="Arial"/>
              <a:buChar char="•"/>
            </a:pPr>
            <a:r>
              <a:rPr lang="fr-FR" dirty="0">
                <a:solidFill>
                  <a:srgbClr val="000000"/>
                </a:solidFill>
                <a:ea typeface="+mn-lt"/>
                <a:cs typeface="+mn-lt"/>
              </a:rPr>
              <a:t>Dématérialisation et webinaires pour accélérer le traitement des dossiers.</a:t>
            </a:r>
            <a:endParaRPr lang="fr-FR" dirty="0">
              <a:ea typeface="Calibri" panose="020F0502020204030204"/>
              <a:cs typeface="Calibri" panose="020F0502020204030204"/>
            </a:endParaRPr>
          </a:p>
          <a:p>
            <a:pPr algn="just">
              <a:buFont typeface="Arial"/>
              <a:buChar char="•"/>
            </a:pPr>
            <a:r>
              <a:rPr lang="fr-FR" dirty="0">
                <a:solidFill>
                  <a:srgbClr val="000000"/>
                </a:solidFill>
                <a:ea typeface="+mn-lt"/>
                <a:cs typeface="+mn-lt"/>
              </a:rPr>
              <a:t>Délais de complétude encadrés : 2 × 30 jours maximum à mieux faire respecter</a:t>
            </a:r>
            <a:endParaRPr lang="fr-FR" dirty="0"/>
          </a:p>
          <a:p>
            <a:pPr algn="just">
              <a:buFont typeface="Arial"/>
              <a:buChar char="•"/>
            </a:pPr>
            <a:r>
              <a:rPr lang="fr-FR" dirty="0">
                <a:solidFill>
                  <a:srgbClr val="000000"/>
                </a:solidFill>
                <a:ea typeface="+mn-lt"/>
                <a:cs typeface="+mn-lt"/>
              </a:rPr>
              <a:t>Délai réglementaire de 6 mois respecté à 63 %.</a:t>
            </a:r>
            <a:endParaRPr lang="fr-FR" dirty="0"/>
          </a:p>
          <a:p>
            <a:pPr marL="285750" indent="-285750" algn="just">
              <a:buFont typeface="Arial"/>
              <a:buChar char="•"/>
            </a:pPr>
            <a:endParaRPr lang="fr-FR" dirty="0">
              <a:solidFill>
                <a:srgbClr val="000000"/>
              </a:solidFill>
              <a:ea typeface="Calibri" panose="020F0502020204030204"/>
              <a:cs typeface="Calibri" panose="020F0502020204030204"/>
            </a:endParaRPr>
          </a:p>
          <a:p>
            <a:endParaRPr lang="fr-FR" dirty="0">
              <a:ea typeface="Calibri"/>
              <a:cs typeface="Calibri"/>
            </a:endParaRPr>
          </a:p>
        </p:txBody>
      </p:sp>
      <p:sp>
        <p:nvSpPr>
          <p:cNvPr id="8" name="Rectangle : coins arrondis 40">
            <a:extLst>
              <a:ext uri="{FF2B5EF4-FFF2-40B4-BE49-F238E27FC236}">
                <a16:creationId xmlns:a16="http://schemas.microsoft.com/office/drawing/2014/main" id="{4391A3B4-BA84-A798-2357-12FD10B12B5B}"/>
              </a:ext>
            </a:extLst>
          </p:cNvPr>
          <p:cNvSpPr/>
          <p:nvPr/>
        </p:nvSpPr>
        <p:spPr>
          <a:xfrm>
            <a:off x="4900472" y="3798990"/>
            <a:ext cx="7224122" cy="166175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a:buChar char="•"/>
            </a:pPr>
            <a:endParaRPr lang="fr-FR" dirty="0">
              <a:solidFill>
                <a:schemeClr val="tx1"/>
              </a:solidFill>
              <a:ea typeface="Calibri" panose="020F0502020204030204"/>
              <a:cs typeface="Calibri" panose="020F0502020204030204"/>
            </a:endParaRPr>
          </a:p>
          <a:p>
            <a:pPr marL="285750" indent="-285750" algn="just">
              <a:buFont typeface="Arial"/>
              <a:buChar char="•"/>
            </a:pPr>
            <a:r>
              <a:rPr lang="fr-FR" dirty="0">
                <a:solidFill>
                  <a:schemeClr val="tx1"/>
                </a:solidFill>
                <a:ea typeface="Calibri" panose="020F0502020204030204"/>
                <a:cs typeface="Calibri" panose="020F0502020204030204"/>
              </a:rPr>
              <a:t>Abaissement du seuil d’éligibilité et élargissement du champ d’actions</a:t>
            </a:r>
          </a:p>
          <a:p>
            <a:pPr marL="285750" indent="-285750" algn="just">
              <a:buFont typeface="Arial"/>
              <a:buChar char="•"/>
            </a:pPr>
            <a:r>
              <a:rPr lang="fr-FR" dirty="0">
                <a:solidFill>
                  <a:schemeClr val="tx1"/>
                </a:solidFill>
                <a:ea typeface="Calibri" panose="020F0502020204030204"/>
                <a:cs typeface="Calibri" panose="020F0502020204030204"/>
              </a:rPr>
              <a:t>Renforcement de l’accompagnement des structures financées par la CTM (satellites) à la mobilisation des fonds européens lorsque c’est possible </a:t>
            </a:r>
          </a:p>
          <a:p>
            <a:pPr marL="285750" indent="-285750" algn="just">
              <a:buFont typeface="Arial"/>
              <a:buChar char="•"/>
            </a:pPr>
            <a:r>
              <a:rPr lang="fr-FR" dirty="0">
                <a:solidFill>
                  <a:schemeClr val="tx1"/>
                </a:solidFill>
                <a:ea typeface="Calibri" panose="020F0502020204030204"/>
                <a:cs typeface="Calibri" panose="020F0502020204030204"/>
              </a:rPr>
              <a:t>Modification des fiches DOMO</a:t>
            </a:r>
          </a:p>
          <a:p>
            <a:pPr marL="285750" indent="-285750" algn="just">
              <a:buFont typeface="Arial"/>
              <a:buChar char="•"/>
            </a:pPr>
            <a:r>
              <a:rPr lang="fr-FR" dirty="0">
                <a:solidFill>
                  <a:schemeClr val="tx1"/>
                </a:solidFill>
                <a:ea typeface="Calibri" panose="020F0502020204030204"/>
                <a:cs typeface="Calibri" panose="020F0502020204030204"/>
              </a:rPr>
              <a:t>Mise en place d’appels à projets ciblés</a:t>
            </a:r>
          </a:p>
          <a:p>
            <a:pPr algn="ctr"/>
            <a:endParaRPr lang="fr-FR" dirty="0">
              <a:solidFill>
                <a:schemeClr val="tx1"/>
              </a:solidFill>
              <a:ea typeface="Calibri" panose="020F0502020204030204"/>
              <a:cs typeface="Calibri" panose="020F0502020204030204"/>
            </a:endParaRPr>
          </a:p>
        </p:txBody>
      </p:sp>
      <p:sp>
        <p:nvSpPr>
          <p:cNvPr id="9" name="Rectangle : coins arrondis 43">
            <a:extLst>
              <a:ext uri="{FF2B5EF4-FFF2-40B4-BE49-F238E27FC236}">
                <a16:creationId xmlns:a16="http://schemas.microsoft.com/office/drawing/2014/main" id="{38DA43EB-BBBC-5CCD-EA38-58108F080752}"/>
              </a:ext>
            </a:extLst>
          </p:cNvPr>
          <p:cNvSpPr/>
          <p:nvPr/>
        </p:nvSpPr>
        <p:spPr>
          <a:xfrm>
            <a:off x="4900472" y="5600820"/>
            <a:ext cx="7224122" cy="905447"/>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a:buChar char="•"/>
            </a:pPr>
            <a:r>
              <a:rPr lang="fr-FR">
                <a:solidFill>
                  <a:schemeClr val="tx1"/>
                </a:solidFill>
                <a:ea typeface="+mn-lt"/>
                <a:cs typeface="+mn-lt"/>
              </a:rPr>
              <a:t>Un </a:t>
            </a:r>
            <a:r>
              <a:rPr lang="fr-FR" b="1">
                <a:solidFill>
                  <a:schemeClr val="tx1"/>
                </a:solidFill>
                <a:ea typeface="+mn-lt"/>
                <a:cs typeface="+mn-lt"/>
              </a:rPr>
              <a:t>entretien de gestion</a:t>
            </a:r>
            <a:r>
              <a:rPr lang="fr-FR">
                <a:solidFill>
                  <a:schemeClr val="tx1"/>
                </a:solidFill>
                <a:ea typeface="+mn-lt"/>
                <a:cs typeface="+mn-lt"/>
              </a:rPr>
              <a:t> est une réunion de suivi entre l’autorité de gestion et le bénéficiaire pour vérifier l’avancement, la conformité des dépenses et sécuriser l’aide européenne.</a:t>
            </a:r>
            <a:endParaRPr lang="fr-FR">
              <a:solidFill>
                <a:schemeClr val="tx1"/>
              </a:solidFill>
              <a:ea typeface="Calibri" panose="020F0502020204030204"/>
              <a:cs typeface="Calibri" panose="020F0502020204030204"/>
            </a:endParaRPr>
          </a:p>
        </p:txBody>
      </p:sp>
      <p:sp>
        <p:nvSpPr>
          <p:cNvPr id="10" name="Rectangle : coins arrondis 33">
            <a:extLst>
              <a:ext uri="{FF2B5EF4-FFF2-40B4-BE49-F238E27FC236}">
                <a16:creationId xmlns:a16="http://schemas.microsoft.com/office/drawing/2014/main" id="{EC1B445B-E55D-FE15-089F-1C0EFFA9AFA0}"/>
              </a:ext>
            </a:extLst>
          </p:cNvPr>
          <p:cNvSpPr/>
          <p:nvPr/>
        </p:nvSpPr>
        <p:spPr>
          <a:xfrm>
            <a:off x="232216" y="1041872"/>
            <a:ext cx="4624293" cy="870946"/>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a:ln w="0"/>
                <a:solidFill>
                  <a:schemeClr val="tx1"/>
                </a:solidFill>
                <a:effectLst>
                  <a:outerShdw blurRad="38100" dist="19050" dir="2700000" algn="tl" rotWithShape="0">
                    <a:schemeClr val="dk1">
                      <a:alpha val="40000"/>
                    </a:schemeClr>
                  </a:outerShdw>
                </a:effectLst>
                <a:ea typeface="Calibri"/>
                <a:cs typeface="Calibri"/>
              </a:rPr>
              <a:t>Renforcement des équipes</a:t>
            </a:r>
          </a:p>
        </p:txBody>
      </p:sp>
      <p:sp>
        <p:nvSpPr>
          <p:cNvPr id="11" name="Rectangle : coins arrondis 33">
            <a:extLst>
              <a:ext uri="{FF2B5EF4-FFF2-40B4-BE49-F238E27FC236}">
                <a16:creationId xmlns:a16="http://schemas.microsoft.com/office/drawing/2014/main" id="{EC1B445B-E55D-FE15-089F-1C0EFFA9AFA0}"/>
              </a:ext>
            </a:extLst>
          </p:cNvPr>
          <p:cNvSpPr/>
          <p:nvPr/>
        </p:nvSpPr>
        <p:spPr>
          <a:xfrm>
            <a:off x="105737" y="2386497"/>
            <a:ext cx="4624293" cy="870946"/>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a:ln w="0"/>
                <a:solidFill>
                  <a:schemeClr val="tx1"/>
                </a:solidFill>
                <a:effectLst>
                  <a:outerShdw blurRad="38100" dist="19050" dir="2700000" algn="tl" rotWithShape="0">
                    <a:schemeClr val="dk1">
                      <a:alpha val="40000"/>
                    </a:schemeClr>
                  </a:outerShdw>
                </a:effectLst>
                <a:ea typeface="Calibri"/>
                <a:cs typeface="Calibri"/>
              </a:rPr>
              <a:t>Gestion des délais</a:t>
            </a:r>
          </a:p>
        </p:txBody>
      </p:sp>
      <p:sp>
        <p:nvSpPr>
          <p:cNvPr id="12" name="Rectangle : coins arrondis 33">
            <a:extLst>
              <a:ext uri="{FF2B5EF4-FFF2-40B4-BE49-F238E27FC236}">
                <a16:creationId xmlns:a16="http://schemas.microsoft.com/office/drawing/2014/main" id="{EC1B445B-E55D-FE15-089F-1C0EFFA9AFA0}"/>
              </a:ext>
            </a:extLst>
          </p:cNvPr>
          <p:cNvSpPr/>
          <p:nvPr/>
        </p:nvSpPr>
        <p:spPr>
          <a:xfrm>
            <a:off x="105737" y="3988297"/>
            <a:ext cx="4624293" cy="870946"/>
          </a:xfrm>
          <a:prstGeom prst="rightArrow">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a:ln w="0"/>
                <a:solidFill>
                  <a:schemeClr val="tx1"/>
                </a:solidFill>
                <a:effectLst>
                  <a:outerShdw blurRad="38100" dist="19050" dir="2700000" algn="tl" rotWithShape="0">
                    <a:schemeClr val="dk1">
                      <a:alpha val="40000"/>
                    </a:schemeClr>
                  </a:outerShdw>
                </a:effectLst>
                <a:ea typeface="Calibri"/>
                <a:cs typeface="Calibri"/>
              </a:rPr>
              <a:t>Elargissement des bénéficiaires potentiels</a:t>
            </a:r>
          </a:p>
        </p:txBody>
      </p:sp>
      <p:sp>
        <p:nvSpPr>
          <p:cNvPr id="13" name="Rectangle : coins arrondis 33">
            <a:extLst>
              <a:ext uri="{FF2B5EF4-FFF2-40B4-BE49-F238E27FC236}">
                <a16:creationId xmlns:a16="http://schemas.microsoft.com/office/drawing/2014/main" id="{EC1B445B-E55D-FE15-089F-1C0EFFA9AFA0}"/>
              </a:ext>
            </a:extLst>
          </p:cNvPr>
          <p:cNvSpPr/>
          <p:nvPr/>
        </p:nvSpPr>
        <p:spPr>
          <a:xfrm>
            <a:off x="105737" y="5580692"/>
            <a:ext cx="4624293" cy="870946"/>
          </a:xfrm>
          <a:prstGeom prst="rightArrow">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dirty="0">
                <a:ln w="0"/>
                <a:solidFill>
                  <a:schemeClr val="tx1"/>
                </a:solidFill>
                <a:effectLst>
                  <a:outerShdw blurRad="38100" dist="19050" dir="2700000" algn="tl" rotWithShape="0">
                    <a:schemeClr val="dk1">
                      <a:alpha val="40000"/>
                    </a:schemeClr>
                  </a:outerShdw>
                </a:effectLst>
                <a:ea typeface="Calibri"/>
                <a:cs typeface="Calibri"/>
              </a:rPr>
              <a:t>Entretien de gestion</a:t>
            </a:r>
          </a:p>
        </p:txBody>
      </p:sp>
    </p:spTree>
    <p:extLst>
      <p:ext uri="{BB962C8B-B14F-4D97-AF65-F5344CB8AC3E}">
        <p14:creationId xmlns:p14="http://schemas.microsoft.com/office/powerpoint/2010/main" val="1852024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980593" y="509953"/>
            <a:ext cx="6989884" cy="571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SITUATION DES APPELS A PROJET CIBLES</a:t>
            </a:r>
          </a:p>
        </p:txBody>
      </p:sp>
      <p:sp>
        <p:nvSpPr>
          <p:cNvPr id="3" name="Rectangle 2"/>
          <p:cNvSpPr/>
          <p:nvPr/>
        </p:nvSpPr>
        <p:spPr>
          <a:xfrm>
            <a:off x="2198077" y="1946302"/>
            <a:ext cx="8976945" cy="3416320"/>
          </a:xfrm>
          <a:prstGeom prst="rect">
            <a:avLst/>
          </a:prstGeom>
        </p:spPr>
        <p:txBody>
          <a:bodyPr wrap="square">
            <a:spAutoFit/>
          </a:bodyPr>
          <a:lstStyle/>
          <a:p>
            <a:pPr>
              <a:spcAft>
                <a:spcPts val="0"/>
              </a:spcAft>
            </a:pPr>
            <a:r>
              <a:rPr lang="fr-FR" sz="2400" b="1" u="sng" dirty="0">
                <a:latin typeface="Calibri" panose="020F0502020204030204" pitchFamily="34" charset="0"/>
                <a:ea typeface="Calibri" panose="020F0502020204030204" pitchFamily="34" charset="0"/>
              </a:rPr>
              <a:t>Appel à projets publié le 30 avril 2026</a:t>
            </a:r>
            <a:r>
              <a:rPr lang="fr-FR" sz="2400" b="1" dirty="0">
                <a:latin typeface="Calibri" panose="020F0502020204030204" pitchFamily="34" charset="0"/>
                <a:ea typeface="Calibri" panose="020F0502020204030204" pitchFamily="34" charset="0"/>
              </a:rPr>
              <a:t> </a:t>
            </a:r>
            <a:r>
              <a:rPr lang="fr-FR" sz="2400" dirty="0">
                <a:latin typeface="Calibri" panose="020F0502020204030204" pitchFamily="34" charset="0"/>
                <a:ea typeface="Calibri" panose="020F0502020204030204" pitchFamily="34" charset="0"/>
              </a:rPr>
              <a:t>:</a:t>
            </a:r>
          </a:p>
          <a:p>
            <a:pPr marL="342900" lvl="0" indent="-342900">
              <a:spcAft>
                <a:spcPts val="0"/>
              </a:spcAft>
              <a:buFont typeface="Wingdings" panose="05000000000000000000" pitchFamily="2" charset="2"/>
              <a:buChar char="§"/>
            </a:pPr>
            <a:r>
              <a:rPr lang="fr-FR" sz="2400" dirty="0">
                <a:latin typeface="Calibri" panose="020F0502020204030204" pitchFamily="34" charset="0"/>
                <a:ea typeface="Times New Roman" panose="02020603050405020304" pitchFamily="18" charset="0"/>
              </a:rPr>
              <a:t>Parcours de la 3ème Chance - Insertion des jeunes sortant de prison et prévention de la délinquance.</a:t>
            </a:r>
            <a:endParaRPr lang="fr-FR" sz="2400" dirty="0">
              <a:latin typeface="Calibri" panose="020F0502020204030204" pitchFamily="34" charset="0"/>
              <a:ea typeface="Calibri" panose="020F0502020204030204" pitchFamily="34" charset="0"/>
            </a:endParaRPr>
          </a:p>
          <a:p>
            <a:pPr>
              <a:spcAft>
                <a:spcPts val="0"/>
              </a:spcAft>
            </a:pPr>
            <a:endParaRPr lang="fr-FR" sz="2400" dirty="0">
              <a:latin typeface="Calibri" panose="020F0502020204030204" pitchFamily="34" charset="0"/>
              <a:ea typeface="Calibri" panose="020F0502020204030204" pitchFamily="34" charset="0"/>
            </a:endParaRPr>
          </a:p>
          <a:p>
            <a:pPr>
              <a:spcAft>
                <a:spcPts val="0"/>
              </a:spcAft>
            </a:pPr>
            <a:r>
              <a:rPr lang="fr-FR" sz="2400" b="1" u="sng" dirty="0">
                <a:latin typeface="Calibri" panose="020F0502020204030204" pitchFamily="34" charset="0"/>
                <a:ea typeface="Calibri" panose="020F0502020204030204" pitchFamily="34" charset="0"/>
              </a:rPr>
              <a:t>Appels à projets à venir</a:t>
            </a:r>
            <a:r>
              <a:rPr lang="fr-FR" sz="2400" dirty="0">
                <a:latin typeface="Calibri" panose="020F0502020204030204" pitchFamily="34" charset="0"/>
                <a:ea typeface="Calibri" panose="020F0502020204030204" pitchFamily="34" charset="0"/>
              </a:rPr>
              <a:t> :</a:t>
            </a:r>
          </a:p>
          <a:p>
            <a:pPr marL="342900" lvl="0" indent="-342900">
              <a:spcAft>
                <a:spcPts val="0"/>
              </a:spcAft>
              <a:buFont typeface="Wingdings" panose="05000000000000000000" pitchFamily="2" charset="2"/>
              <a:buChar char="§"/>
            </a:pPr>
            <a:r>
              <a:rPr lang="fr-FR" sz="2400" dirty="0">
                <a:latin typeface="Calibri" panose="020F0502020204030204" pitchFamily="34" charset="0"/>
                <a:ea typeface="Times New Roman" panose="02020603050405020304" pitchFamily="18" charset="0"/>
              </a:rPr>
              <a:t>Dispositif Fos : lutte contre la privation matérielle </a:t>
            </a:r>
            <a:endParaRPr lang="fr-FR" sz="2400" dirty="0">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fr-FR" sz="2400" dirty="0">
                <a:latin typeface="Calibri" panose="020F0502020204030204" pitchFamily="34" charset="0"/>
                <a:ea typeface="Times New Roman" panose="02020603050405020304" pitchFamily="18" charset="0"/>
              </a:rPr>
              <a:t>Améliorer l’accès à l’emploi par la mobilité </a:t>
            </a:r>
            <a:endParaRPr lang="fr-FR" sz="2400" dirty="0">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
            </a:pPr>
            <a:r>
              <a:rPr lang="fr-FR" sz="2400" dirty="0">
                <a:latin typeface="Calibri" panose="020F0502020204030204" pitchFamily="34" charset="0"/>
                <a:ea typeface="Times New Roman" panose="02020603050405020304" pitchFamily="18" charset="0"/>
              </a:rPr>
              <a:t>Développer des compétences en matière de préparation civile pour les jeunes</a:t>
            </a:r>
            <a:endParaRPr lang="fr-FR"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93890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376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F57E1C3-69D3-4192-905D-164F8D4FFDBF}"/>
              </a:ext>
            </a:extLst>
          </p:cNvPr>
          <p:cNvPicPr>
            <a:picLocks noChangeAspect="1"/>
          </p:cNvPicPr>
          <p:nvPr/>
        </p:nvPicPr>
        <p:blipFill>
          <a:blip r:embed="rId2"/>
          <a:stretch>
            <a:fillRect/>
          </a:stretch>
        </p:blipFill>
        <p:spPr>
          <a:xfrm>
            <a:off x="1075268" y="161725"/>
            <a:ext cx="5418666" cy="1734808"/>
          </a:xfrm>
          <a:prstGeom prst="rect">
            <a:avLst/>
          </a:prstGeom>
        </p:spPr>
      </p:pic>
      <p:pic>
        <p:nvPicPr>
          <p:cNvPr id="3" name="Image 2">
            <a:extLst>
              <a:ext uri="{FF2B5EF4-FFF2-40B4-BE49-F238E27FC236}">
                <a16:creationId xmlns:a16="http://schemas.microsoft.com/office/drawing/2014/main" id="{77495159-CAFE-41FF-885A-4FB28FBB4D7E}"/>
              </a:ext>
            </a:extLst>
          </p:cNvPr>
          <p:cNvPicPr>
            <a:picLocks noChangeAspect="1"/>
          </p:cNvPicPr>
          <p:nvPr/>
        </p:nvPicPr>
        <p:blipFill>
          <a:blip r:embed="rId3"/>
          <a:stretch>
            <a:fillRect/>
          </a:stretch>
        </p:blipFill>
        <p:spPr>
          <a:xfrm>
            <a:off x="6805086" y="190929"/>
            <a:ext cx="5039781" cy="1434672"/>
          </a:xfrm>
          <a:prstGeom prst="rect">
            <a:avLst/>
          </a:prstGeom>
        </p:spPr>
      </p:pic>
      <p:pic>
        <p:nvPicPr>
          <p:cNvPr id="4" name="Image 3">
            <a:extLst>
              <a:ext uri="{FF2B5EF4-FFF2-40B4-BE49-F238E27FC236}">
                <a16:creationId xmlns:a16="http://schemas.microsoft.com/office/drawing/2014/main" id="{EA59D215-98BD-4794-B837-CA88A3A806C0}"/>
              </a:ext>
            </a:extLst>
          </p:cNvPr>
          <p:cNvPicPr>
            <a:picLocks noChangeAspect="1"/>
          </p:cNvPicPr>
          <p:nvPr/>
        </p:nvPicPr>
        <p:blipFill>
          <a:blip r:embed="rId4"/>
          <a:stretch>
            <a:fillRect/>
          </a:stretch>
        </p:blipFill>
        <p:spPr>
          <a:xfrm>
            <a:off x="1261533" y="1740498"/>
            <a:ext cx="6045200" cy="5117502"/>
          </a:xfrm>
          <a:prstGeom prst="rect">
            <a:avLst/>
          </a:prstGeom>
        </p:spPr>
      </p:pic>
      <p:pic>
        <p:nvPicPr>
          <p:cNvPr id="5" name="Image 4">
            <a:extLst>
              <a:ext uri="{FF2B5EF4-FFF2-40B4-BE49-F238E27FC236}">
                <a16:creationId xmlns:a16="http://schemas.microsoft.com/office/drawing/2014/main" id="{4522D91F-94AA-4C97-BB0B-F5C6692B1D12}"/>
              </a:ext>
            </a:extLst>
          </p:cNvPr>
          <p:cNvPicPr>
            <a:picLocks noChangeAspect="1"/>
          </p:cNvPicPr>
          <p:nvPr/>
        </p:nvPicPr>
        <p:blipFill>
          <a:blip r:embed="rId5"/>
          <a:stretch>
            <a:fillRect/>
          </a:stretch>
        </p:blipFill>
        <p:spPr>
          <a:xfrm>
            <a:off x="6307666" y="1545765"/>
            <a:ext cx="5748868" cy="4602879"/>
          </a:xfrm>
          <a:prstGeom prst="rect">
            <a:avLst/>
          </a:prstGeom>
        </p:spPr>
      </p:pic>
    </p:spTree>
    <p:extLst>
      <p:ext uri="{BB962C8B-B14F-4D97-AF65-F5344CB8AC3E}">
        <p14:creationId xmlns:p14="http://schemas.microsoft.com/office/powerpoint/2010/main" val="1997091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6F237F5-99B2-4EC2-A389-9E08C3C463FA}"/>
              </a:ext>
            </a:extLst>
          </p:cNvPr>
          <p:cNvPicPr>
            <a:picLocks noChangeAspect="1"/>
          </p:cNvPicPr>
          <p:nvPr/>
        </p:nvPicPr>
        <p:blipFill>
          <a:blip r:embed="rId2"/>
          <a:stretch>
            <a:fillRect/>
          </a:stretch>
        </p:blipFill>
        <p:spPr>
          <a:xfrm>
            <a:off x="2636220" y="188228"/>
            <a:ext cx="6919560" cy="1621677"/>
          </a:xfrm>
          <a:prstGeom prst="rect">
            <a:avLst/>
          </a:prstGeom>
        </p:spPr>
      </p:pic>
      <p:pic>
        <p:nvPicPr>
          <p:cNvPr id="3" name="Image 2">
            <a:extLst>
              <a:ext uri="{FF2B5EF4-FFF2-40B4-BE49-F238E27FC236}">
                <a16:creationId xmlns:a16="http://schemas.microsoft.com/office/drawing/2014/main" id="{8E11DC99-A946-46CE-9E25-280C6BE8E30E}"/>
              </a:ext>
            </a:extLst>
          </p:cNvPr>
          <p:cNvPicPr>
            <a:picLocks noChangeAspect="1"/>
          </p:cNvPicPr>
          <p:nvPr/>
        </p:nvPicPr>
        <p:blipFill>
          <a:blip r:embed="rId3"/>
          <a:stretch>
            <a:fillRect/>
          </a:stretch>
        </p:blipFill>
        <p:spPr>
          <a:xfrm>
            <a:off x="3740041" y="1809905"/>
            <a:ext cx="4474852" cy="1810669"/>
          </a:xfrm>
          <a:prstGeom prst="rect">
            <a:avLst/>
          </a:prstGeom>
        </p:spPr>
      </p:pic>
      <p:pic>
        <p:nvPicPr>
          <p:cNvPr id="4" name="Image 3">
            <a:extLst>
              <a:ext uri="{FF2B5EF4-FFF2-40B4-BE49-F238E27FC236}">
                <a16:creationId xmlns:a16="http://schemas.microsoft.com/office/drawing/2014/main" id="{C1F20B22-6C71-4CC8-B67D-02531DC00257}"/>
              </a:ext>
            </a:extLst>
          </p:cNvPr>
          <p:cNvPicPr>
            <a:picLocks noChangeAspect="1"/>
          </p:cNvPicPr>
          <p:nvPr/>
        </p:nvPicPr>
        <p:blipFill>
          <a:blip r:embed="rId4"/>
          <a:stretch>
            <a:fillRect/>
          </a:stretch>
        </p:blipFill>
        <p:spPr>
          <a:xfrm>
            <a:off x="1369374" y="4066555"/>
            <a:ext cx="4474852" cy="1963082"/>
          </a:xfrm>
          <a:prstGeom prst="rect">
            <a:avLst/>
          </a:prstGeom>
        </p:spPr>
      </p:pic>
      <p:pic>
        <p:nvPicPr>
          <p:cNvPr id="5" name="Image 4">
            <a:extLst>
              <a:ext uri="{FF2B5EF4-FFF2-40B4-BE49-F238E27FC236}">
                <a16:creationId xmlns:a16="http://schemas.microsoft.com/office/drawing/2014/main" id="{79AE7344-41F3-43C2-BA89-765767A72273}"/>
              </a:ext>
            </a:extLst>
          </p:cNvPr>
          <p:cNvPicPr>
            <a:picLocks noChangeAspect="1"/>
          </p:cNvPicPr>
          <p:nvPr/>
        </p:nvPicPr>
        <p:blipFill>
          <a:blip r:embed="rId5"/>
          <a:stretch>
            <a:fillRect/>
          </a:stretch>
        </p:blipFill>
        <p:spPr>
          <a:xfrm>
            <a:off x="7075907" y="4066555"/>
            <a:ext cx="4474852" cy="1963082"/>
          </a:xfrm>
          <a:prstGeom prst="rect">
            <a:avLst/>
          </a:prstGeom>
        </p:spPr>
      </p:pic>
    </p:spTree>
    <p:extLst>
      <p:ext uri="{BB962C8B-B14F-4D97-AF65-F5344CB8AC3E}">
        <p14:creationId xmlns:p14="http://schemas.microsoft.com/office/powerpoint/2010/main" val="444073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F7E5D9B-0334-4D35-9AC4-1F303F04FF6E}"/>
              </a:ext>
            </a:extLst>
          </p:cNvPr>
          <p:cNvSpPr txBox="1">
            <a:spLocks/>
          </p:cNvSpPr>
          <p:nvPr/>
        </p:nvSpPr>
        <p:spPr>
          <a:xfrm>
            <a:off x="1921934" y="1250949"/>
            <a:ext cx="9152466" cy="3566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54">
              <a:lnSpc>
                <a:spcPct val="150000"/>
              </a:lnSpc>
              <a:defRPr/>
            </a:pPr>
            <a:r>
              <a:rPr lang="fr-FR" sz="5400" b="1" dirty="0">
                <a:solidFill>
                  <a:srgbClr val="0C3B92"/>
                </a:solidFill>
                <a:latin typeface="Corbel,Bold"/>
              </a:rPr>
              <a:t>Programme 2021-2027</a:t>
            </a:r>
            <a:br>
              <a:rPr lang="fr-FR" sz="5400" b="1" dirty="0">
                <a:solidFill>
                  <a:srgbClr val="0C3B92"/>
                </a:solidFill>
                <a:latin typeface="Corbel,Bold"/>
              </a:rPr>
            </a:br>
            <a:r>
              <a:rPr lang="fr-FR" sz="5400" b="1" dirty="0">
                <a:solidFill>
                  <a:srgbClr val="0C3B92"/>
                </a:solidFill>
                <a:latin typeface="Corbel,Bold"/>
              </a:rPr>
              <a:t>Volet  FEDER</a:t>
            </a:r>
          </a:p>
        </p:txBody>
      </p:sp>
    </p:spTree>
    <p:extLst>
      <p:ext uri="{BB962C8B-B14F-4D97-AF65-F5344CB8AC3E}">
        <p14:creationId xmlns:p14="http://schemas.microsoft.com/office/powerpoint/2010/main" val="1285919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2098690-2B69-4337-A22D-92AD836A8904}"/>
              </a:ext>
            </a:extLst>
          </p:cNvPr>
          <p:cNvSpPr txBox="1"/>
          <p:nvPr/>
        </p:nvSpPr>
        <p:spPr>
          <a:xfrm>
            <a:off x="2751667" y="2726267"/>
            <a:ext cx="7179733" cy="369332"/>
          </a:xfrm>
          <a:prstGeom prst="rect">
            <a:avLst/>
          </a:prstGeom>
          <a:noFill/>
        </p:spPr>
        <p:txBody>
          <a:bodyPr wrap="square" rtlCol="0">
            <a:spAutoFit/>
          </a:bodyPr>
          <a:lstStyle/>
          <a:p>
            <a:r>
              <a:rPr lang="fr-FR" dirty="0"/>
              <a:t> </a:t>
            </a:r>
          </a:p>
        </p:txBody>
      </p:sp>
      <p:sp>
        <p:nvSpPr>
          <p:cNvPr id="6" name="ZoneTexte 5">
            <a:extLst>
              <a:ext uri="{FF2B5EF4-FFF2-40B4-BE49-F238E27FC236}">
                <a16:creationId xmlns:a16="http://schemas.microsoft.com/office/drawing/2014/main" id="{E1665C74-C3EE-4F79-9FF5-2EF641A5C19B}"/>
              </a:ext>
            </a:extLst>
          </p:cNvPr>
          <p:cNvSpPr txBox="1"/>
          <p:nvPr/>
        </p:nvSpPr>
        <p:spPr>
          <a:xfrm>
            <a:off x="2345267" y="677333"/>
            <a:ext cx="7899400" cy="523220"/>
          </a:xfrm>
          <a:prstGeom prst="rect">
            <a:avLst/>
          </a:prstGeom>
          <a:noFill/>
        </p:spPr>
        <p:txBody>
          <a:bodyPr wrap="square" lIns="91440" tIns="45720" rIns="91440" bIns="45720" rtlCol="0" anchor="t">
            <a:spAutoFit/>
          </a:bodyPr>
          <a:lstStyle/>
          <a:p>
            <a:pPr algn="ctr"/>
            <a:r>
              <a:rPr lang="fr-FR" sz="2800" i="1"/>
              <a:t>Révision à Mi-Parcours - Modification FITTO </a:t>
            </a:r>
          </a:p>
        </p:txBody>
      </p:sp>
      <p:graphicFrame>
        <p:nvGraphicFramePr>
          <p:cNvPr id="3" name="Table 2">
            <a:extLst>
              <a:ext uri="{FF2B5EF4-FFF2-40B4-BE49-F238E27FC236}">
                <a16:creationId xmlns:a16="http://schemas.microsoft.com/office/drawing/2014/main" id="{A47A3A7C-3306-3497-FB14-4865C3E5CA42}"/>
              </a:ext>
            </a:extLst>
          </p:cNvPr>
          <p:cNvGraphicFramePr>
            <a:graphicFrameLocks noGrp="1"/>
          </p:cNvGraphicFramePr>
          <p:nvPr>
            <p:extLst>
              <p:ext uri="{D42A27DB-BD31-4B8C-83A1-F6EECF244321}">
                <p14:modId xmlns:p14="http://schemas.microsoft.com/office/powerpoint/2010/main" val="3858112578"/>
              </p:ext>
            </p:extLst>
          </p:nvPr>
        </p:nvGraphicFramePr>
        <p:xfrm>
          <a:off x="1638245" y="1351761"/>
          <a:ext cx="9407515" cy="5455920"/>
        </p:xfrm>
        <a:graphic>
          <a:graphicData uri="http://schemas.openxmlformats.org/drawingml/2006/table">
            <a:tbl>
              <a:tblPr firstRow="1" bandRow="1">
                <a:tableStyleId>{5C22544A-7EE6-4342-B048-85BDC9FD1C3A}</a:tableStyleId>
              </a:tblPr>
              <a:tblGrid>
                <a:gridCol w="4776123">
                  <a:extLst>
                    <a:ext uri="{9D8B030D-6E8A-4147-A177-3AD203B41FA5}">
                      <a16:colId xmlns:a16="http://schemas.microsoft.com/office/drawing/2014/main" val="281971970"/>
                    </a:ext>
                  </a:extLst>
                </a:gridCol>
                <a:gridCol w="4631392">
                  <a:extLst>
                    <a:ext uri="{9D8B030D-6E8A-4147-A177-3AD203B41FA5}">
                      <a16:colId xmlns:a16="http://schemas.microsoft.com/office/drawing/2014/main" val="2899514690"/>
                    </a:ext>
                  </a:extLst>
                </a:gridCol>
              </a:tblGrid>
              <a:tr h="427209">
                <a:tc>
                  <a:txBody>
                    <a:bodyPr/>
                    <a:lstStyle/>
                    <a:p>
                      <a:pPr algn="ctr">
                        <a:buNone/>
                      </a:pPr>
                      <a:r>
                        <a:rPr lang="en-US" sz="2400" b="1" kern="1200" dirty="0">
                          <a:solidFill>
                            <a:srgbClr val="FFFFFF"/>
                          </a:solidFill>
                          <a:effectLst/>
                          <a:latin typeface="Calibri"/>
                          <a:ea typeface="Times New Roman" panose="02020603050405020304" pitchFamily="18" charset="0"/>
                          <a:cs typeface="Calibri"/>
                        </a:rPr>
                        <a:t>Cadre </a:t>
                      </a:r>
                      <a:r>
                        <a:rPr lang="en-US" sz="2400" b="1" kern="1200" dirty="0" err="1">
                          <a:solidFill>
                            <a:srgbClr val="FFFFFF"/>
                          </a:solidFill>
                          <a:effectLst/>
                          <a:latin typeface="Calibri"/>
                          <a:ea typeface="Times New Roman" panose="02020603050405020304" pitchFamily="18" charset="0"/>
                          <a:cs typeface="Calibri"/>
                        </a:rPr>
                        <a:t>Général</a:t>
                      </a:r>
                      <a:endParaRPr lang="en-US" dirty="0" err="1">
                        <a:effectLst/>
                        <a:latin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algn="ctr">
                        <a:buNone/>
                      </a:pPr>
                      <a:r>
                        <a:rPr lang="en-US" sz="2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Intervention du FEDER</a:t>
                      </a:r>
                      <a:endParaRPr lang="en-US">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814063308"/>
                  </a:ext>
                </a:extLst>
              </a:tr>
              <a:tr h="2446747">
                <a:tc>
                  <a:txBody>
                    <a:bodyPr/>
                    <a:lstStyle/>
                    <a:p>
                      <a:pPr algn="just">
                        <a:buNone/>
                      </a:pPr>
                      <a:r>
                        <a:rPr lang="en-US" sz="2000" b="1" u="sng" kern="1200" dirty="0">
                          <a:solidFill>
                            <a:srgbClr val="000000"/>
                          </a:solidFill>
                          <a:effectLst/>
                          <a:latin typeface="Calibri"/>
                          <a:ea typeface="Calibri"/>
                          <a:cs typeface="Calibri"/>
                        </a:rPr>
                        <a:t>Objectif</a:t>
                      </a:r>
                      <a:r>
                        <a:rPr lang="en-US" sz="2000" b="1" kern="1200" dirty="0">
                          <a:solidFill>
                            <a:srgbClr val="000000"/>
                          </a:solidFill>
                          <a:effectLst/>
                          <a:latin typeface="Calibri"/>
                          <a:ea typeface="Calibri"/>
                          <a:cs typeface="Calibri"/>
                        </a:rPr>
                        <a:t> :</a:t>
                      </a:r>
                      <a:r>
                        <a:rPr lang="en-US" sz="2000" kern="1200" dirty="0">
                          <a:solidFill>
                            <a:srgbClr val="000000"/>
                          </a:solidFill>
                          <a:effectLst/>
                          <a:latin typeface="Calibri"/>
                          <a:ea typeface="Calibri"/>
                          <a:cs typeface="Calibri"/>
                        </a:rPr>
                        <a:t> </a:t>
                      </a:r>
                      <a:r>
                        <a:rPr lang="en-US" sz="2000" kern="1200" dirty="0" err="1">
                          <a:solidFill>
                            <a:srgbClr val="000000"/>
                          </a:solidFill>
                          <a:effectLst/>
                          <a:latin typeface="Calibri"/>
                          <a:ea typeface="Calibri"/>
                          <a:cs typeface="Calibri"/>
                        </a:rPr>
                        <a:t>Favoriser</a:t>
                      </a:r>
                      <a:r>
                        <a:rPr lang="en-US" sz="2000" kern="1200" dirty="0">
                          <a:solidFill>
                            <a:srgbClr val="000000"/>
                          </a:solidFill>
                          <a:effectLst/>
                          <a:latin typeface="Calibri"/>
                          <a:ea typeface="Calibri"/>
                          <a:cs typeface="Calibri"/>
                        </a:rPr>
                        <a:t> les </a:t>
                      </a:r>
                      <a:r>
                        <a:rPr lang="en-US" sz="2000" kern="1200" dirty="0" err="1">
                          <a:solidFill>
                            <a:srgbClr val="000000"/>
                          </a:solidFill>
                          <a:effectLst/>
                          <a:latin typeface="Calibri"/>
                          <a:ea typeface="Calibri"/>
                          <a:cs typeface="Calibri"/>
                        </a:rPr>
                        <a:t>reprogrammations</a:t>
                      </a:r>
                      <a:r>
                        <a:rPr lang="en-US" sz="2000" kern="1200" dirty="0">
                          <a:solidFill>
                            <a:srgbClr val="000000"/>
                          </a:solidFill>
                          <a:effectLst/>
                          <a:latin typeface="Calibri"/>
                          <a:ea typeface="Calibri"/>
                          <a:cs typeface="Calibri"/>
                        </a:rPr>
                        <a:t> vers </a:t>
                      </a:r>
                      <a:r>
                        <a:rPr lang="en-US" sz="2000" b="1" kern="1200" dirty="0">
                          <a:solidFill>
                            <a:srgbClr val="000000"/>
                          </a:solidFill>
                          <a:effectLst/>
                          <a:latin typeface="Calibri"/>
                          <a:ea typeface="Calibri"/>
                          <a:cs typeface="Calibri"/>
                        </a:rPr>
                        <a:t>5 </a:t>
                      </a:r>
                      <a:r>
                        <a:rPr lang="en-US" sz="2000" b="1" kern="1200" dirty="0" err="1">
                          <a:solidFill>
                            <a:srgbClr val="000000"/>
                          </a:solidFill>
                          <a:effectLst/>
                          <a:latin typeface="Calibri"/>
                          <a:ea typeface="Calibri"/>
                          <a:cs typeface="Calibri"/>
                        </a:rPr>
                        <a:t>priorités</a:t>
                      </a:r>
                      <a:r>
                        <a:rPr lang="en-US" sz="2000" b="1" kern="1200" dirty="0">
                          <a:solidFill>
                            <a:srgbClr val="000000"/>
                          </a:solidFill>
                          <a:effectLst/>
                          <a:latin typeface="Calibri"/>
                          <a:ea typeface="Calibri"/>
                          <a:cs typeface="Calibri"/>
                        </a:rPr>
                        <a:t> </a:t>
                      </a:r>
                      <a:r>
                        <a:rPr lang="en-US" sz="2000" b="1" kern="1200" dirty="0" err="1">
                          <a:solidFill>
                            <a:srgbClr val="000000"/>
                          </a:solidFill>
                          <a:effectLst/>
                          <a:latin typeface="Calibri"/>
                          <a:ea typeface="Calibri"/>
                          <a:cs typeface="Calibri"/>
                        </a:rPr>
                        <a:t>stratégiques</a:t>
                      </a:r>
                      <a:r>
                        <a:rPr lang="en-US" sz="2000" kern="1200" dirty="0">
                          <a:solidFill>
                            <a:srgbClr val="000000"/>
                          </a:solidFill>
                          <a:effectLst/>
                          <a:latin typeface="Calibri"/>
                          <a:ea typeface="Calibri"/>
                          <a:cs typeface="Calibri"/>
                        </a:rPr>
                        <a:t>, avec </a:t>
                      </a:r>
                      <a:r>
                        <a:rPr lang="en-US" sz="2000" b="1" kern="1200" dirty="0">
                          <a:solidFill>
                            <a:srgbClr val="000000"/>
                          </a:solidFill>
                          <a:effectLst/>
                          <a:latin typeface="Calibri"/>
                          <a:ea typeface="Calibri"/>
                          <a:cs typeface="Calibri"/>
                        </a:rPr>
                        <a:t>augmentation des </a:t>
                      </a:r>
                      <a:r>
                        <a:rPr lang="en-US" sz="2000" b="1" kern="1200" dirty="0" err="1">
                          <a:solidFill>
                            <a:srgbClr val="000000"/>
                          </a:solidFill>
                          <a:effectLst/>
                          <a:latin typeface="Calibri"/>
                          <a:ea typeface="Calibri"/>
                          <a:cs typeface="Calibri"/>
                        </a:rPr>
                        <a:t>préfinancements</a:t>
                      </a:r>
                      <a:r>
                        <a:rPr lang="en-US" sz="2000" b="1" kern="1200" dirty="0">
                          <a:solidFill>
                            <a:srgbClr val="000000"/>
                          </a:solidFill>
                          <a:effectLst/>
                          <a:latin typeface="Calibri"/>
                          <a:ea typeface="Calibri"/>
                          <a:cs typeface="Calibri"/>
                        </a:rPr>
                        <a:t> et </a:t>
                      </a:r>
                      <a:r>
                        <a:rPr lang="en-US" sz="2000" b="1" kern="1200" dirty="0" err="1">
                          <a:solidFill>
                            <a:srgbClr val="000000"/>
                          </a:solidFill>
                          <a:effectLst/>
                          <a:latin typeface="Calibri"/>
                          <a:ea typeface="Calibri"/>
                          <a:cs typeface="Calibri"/>
                        </a:rPr>
                        <a:t>cofinancements</a:t>
                      </a:r>
                      <a:r>
                        <a:rPr lang="en-US" sz="2000" kern="1200" dirty="0">
                          <a:solidFill>
                            <a:srgbClr val="000000"/>
                          </a:solidFill>
                          <a:effectLst/>
                          <a:latin typeface="Calibri"/>
                          <a:ea typeface="Calibri"/>
                          <a:cs typeface="Calibri"/>
                        </a:rPr>
                        <a:t> pour </a:t>
                      </a:r>
                      <a:r>
                        <a:rPr lang="en-US" sz="2000" kern="1200" dirty="0" err="1">
                          <a:solidFill>
                            <a:srgbClr val="000000"/>
                          </a:solidFill>
                          <a:effectLst/>
                          <a:latin typeface="Calibri"/>
                          <a:ea typeface="Calibri"/>
                          <a:cs typeface="Calibri"/>
                        </a:rPr>
                        <a:t>accélérer</a:t>
                      </a:r>
                      <a:r>
                        <a:rPr lang="en-US" sz="2000" kern="1200" dirty="0">
                          <a:solidFill>
                            <a:srgbClr val="000000"/>
                          </a:solidFill>
                          <a:effectLst/>
                          <a:latin typeface="Calibri"/>
                          <a:ea typeface="Calibri"/>
                          <a:cs typeface="Calibri"/>
                        </a:rPr>
                        <a:t> la mise </a:t>
                      </a:r>
                      <a:r>
                        <a:rPr lang="en-US" sz="2000" kern="1200" dirty="0" err="1">
                          <a:solidFill>
                            <a:srgbClr val="000000"/>
                          </a:solidFill>
                          <a:effectLst/>
                          <a:latin typeface="Calibri"/>
                          <a:ea typeface="Calibri"/>
                          <a:cs typeface="Calibri"/>
                        </a:rPr>
                        <a:t>en</a:t>
                      </a:r>
                      <a:r>
                        <a:rPr lang="en-US" sz="2000" kern="1200" dirty="0">
                          <a:solidFill>
                            <a:srgbClr val="000000"/>
                          </a:solidFill>
                          <a:effectLst/>
                          <a:latin typeface="Calibri"/>
                          <a:ea typeface="Calibri"/>
                          <a:cs typeface="Calibri"/>
                        </a:rPr>
                        <a:t> </a:t>
                      </a:r>
                      <a:r>
                        <a:rPr lang="en-US" sz="2000" kern="1200" dirty="0" err="1">
                          <a:solidFill>
                            <a:srgbClr val="000000"/>
                          </a:solidFill>
                          <a:effectLst/>
                          <a:latin typeface="Calibri"/>
                          <a:ea typeface="Calibri"/>
                          <a:cs typeface="Calibri"/>
                        </a:rPr>
                        <a:t>œuvre</a:t>
                      </a:r>
                      <a:r>
                        <a:rPr lang="en-US" sz="2000" kern="1200" dirty="0">
                          <a:solidFill>
                            <a:srgbClr val="000000"/>
                          </a:solidFill>
                          <a:effectLst/>
                          <a:latin typeface="Calibri"/>
                          <a:ea typeface="Calibri"/>
                          <a:cs typeface="Calibri"/>
                        </a:rPr>
                        <a:t> du </a:t>
                      </a:r>
                      <a:r>
                        <a:rPr lang="en-US" sz="2000" kern="1200" dirty="0" err="1">
                          <a:solidFill>
                            <a:srgbClr val="000000"/>
                          </a:solidFill>
                          <a:effectLst/>
                          <a:latin typeface="Calibri"/>
                          <a:ea typeface="Calibri"/>
                          <a:cs typeface="Calibri"/>
                        </a:rPr>
                        <a:t>Programme</a:t>
                      </a:r>
                      <a:r>
                        <a:rPr lang="en-US" sz="2000" kern="1200" dirty="0">
                          <a:solidFill>
                            <a:srgbClr val="000000"/>
                          </a:solidFill>
                          <a:effectLst/>
                          <a:latin typeface="Calibri"/>
                          <a:ea typeface="Calibri"/>
                          <a:cs typeface="Calibri"/>
                        </a:rPr>
                        <a:t> 21-27.</a:t>
                      </a:r>
                      <a:endParaRPr lang="en-US" dirty="0">
                        <a:effectLst/>
                        <a:latin typeface="Calibri"/>
                        <a:ea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buNone/>
                      </a:pPr>
                      <a:r>
                        <a:rPr lang="en-US" sz="1600" kern="1200" dirty="0">
                          <a:solidFill>
                            <a:srgbClr val="000000"/>
                          </a:solidFill>
                          <a:effectLst/>
                          <a:latin typeface="Calibri"/>
                          <a:ea typeface="Calibri"/>
                          <a:cs typeface="Calibri"/>
                        </a:rPr>
                        <a:t>Le </a:t>
                      </a:r>
                      <a:r>
                        <a:rPr lang="en-US" sz="1600" b="1" kern="1200" dirty="0">
                          <a:solidFill>
                            <a:srgbClr val="000000"/>
                          </a:solidFill>
                          <a:effectLst/>
                          <a:latin typeface="Calibri"/>
                          <a:ea typeface="Calibri"/>
                          <a:cs typeface="Calibri"/>
                        </a:rPr>
                        <a:t>FEDER</a:t>
                      </a:r>
                      <a:r>
                        <a:rPr lang="en-US" sz="1600" kern="1200" dirty="0">
                          <a:solidFill>
                            <a:srgbClr val="000000"/>
                          </a:solidFill>
                          <a:effectLst/>
                          <a:latin typeface="Calibri"/>
                          <a:ea typeface="Calibri"/>
                          <a:cs typeface="Calibri"/>
                        </a:rPr>
                        <a:t> </a:t>
                      </a:r>
                      <a:r>
                        <a:rPr lang="en-US" sz="1600" kern="1200" dirty="0" err="1">
                          <a:solidFill>
                            <a:srgbClr val="000000"/>
                          </a:solidFill>
                          <a:effectLst/>
                          <a:latin typeface="Calibri"/>
                          <a:ea typeface="Calibri"/>
                          <a:cs typeface="Calibri"/>
                        </a:rPr>
                        <a:t>interviendra</a:t>
                      </a:r>
                      <a:r>
                        <a:rPr lang="en-US" sz="1600" kern="1200" dirty="0">
                          <a:solidFill>
                            <a:srgbClr val="000000"/>
                          </a:solidFill>
                          <a:effectLst/>
                          <a:latin typeface="Calibri"/>
                          <a:ea typeface="Calibri"/>
                          <a:cs typeface="Calibri"/>
                        </a:rPr>
                        <a:t> sur 2 </a:t>
                      </a:r>
                      <a:r>
                        <a:rPr lang="en-US" sz="1600" kern="1200" dirty="0" err="1">
                          <a:solidFill>
                            <a:srgbClr val="000000"/>
                          </a:solidFill>
                          <a:effectLst/>
                          <a:latin typeface="Calibri"/>
                          <a:ea typeface="Calibri"/>
                          <a:cs typeface="Calibri"/>
                        </a:rPr>
                        <a:t>priorités</a:t>
                      </a:r>
                      <a:r>
                        <a:rPr lang="en-US" sz="1600" kern="1200" dirty="0">
                          <a:solidFill>
                            <a:srgbClr val="000000"/>
                          </a:solidFill>
                          <a:effectLst/>
                          <a:latin typeface="Calibri"/>
                          <a:ea typeface="Calibri"/>
                          <a:cs typeface="Calibri"/>
                        </a:rPr>
                        <a:t> :</a:t>
                      </a:r>
                      <a:endParaRPr lang="en-US" dirty="0">
                        <a:effectLst/>
                        <a:latin typeface="Calibri"/>
                        <a:ea typeface="Calibri"/>
                        <a:cs typeface="Calibri"/>
                      </a:endParaRPr>
                    </a:p>
                    <a:p>
                      <a:pPr lvl="0">
                        <a:buNone/>
                      </a:pPr>
                      <a:endParaRPr lang="en-US" sz="1600" kern="1200" dirty="0">
                        <a:solidFill>
                          <a:srgbClr val="000000"/>
                        </a:solidFill>
                        <a:effectLst/>
                        <a:latin typeface="Calibri"/>
                        <a:ea typeface="Calibri"/>
                        <a:cs typeface="Calibri"/>
                      </a:endParaRPr>
                    </a:p>
                    <a:p>
                      <a:pPr marL="342900" lvl="0" indent="-342900" algn="just">
                        <a:buNone/>
                        <a:tabLst>
                          <a:tab pos="457200" algn="l"/>
                        </a:tabLst>
                      </a:pPr>
                      <a:r>
                        <a:rPr lang="en-US" sz="1600" b="1" kern="1200" dirty="0" err="1">
                          <a:solidFill>
                            <a:srgbClr val="000000"/>
                          </a:solidFill>
                          <a:effectLst/>
                          <a:latin typeface="Calibri"/>
                          <a:ea typeface="Calibri"/>
                          <a:cs typeface="Calibri"/>
                        </a:rPr>
                        <a:t>Priorité</a:t>
                      </a:r>
                      <a:r>
                        <a:rPr lang="en-US" sz="1600" b="1" kern="1200" dirty="0">
                          <a:solidFill>
                            <a:srgbClr val="000000"/>
                          </a:solidFill>
                          <a:effectLst/>
                          <a:latin typeface="Calibri"/>
                          <a:ea typeface="Calibri"/>
                          <a:cs typeface="Calibri"/>
                        </a:rPr>
                        <a:t> 12: Défense et sécurité: </a:t>
                      </a:r>
                      <a:endParaRPr lang="en-US" dirty="0">
                        <a:effectLst/>
                        <a:latin typeface="Calibri"/>
                        <a:ea typeface="Calibri"/>
                        <a:cs typeface="Calibri"/>
                      </a:endParaRPr>
                    </a:p>
                    <a:p>
                      <a:pPr algn="just">
                        <a:buNone/>
                      </a:pPr>
                      <a:r>
                        <a:rPr lang="en-US" sz="1600" kern="1200" dirty="0" err="1">
                          <a:solidFill>
                            <a:srgbClr val="000000"/>
                          </a:solidFill>
                          <a:effectLst/>
                          <a:latin typeface="Calibri"/>
                          <a:ea typeface="Calibri"/>
                          <a:cs typeface="Calibri"/>
                        </a:rPr>
                        <a:t>L'objectif</a:t>
                      </a:r>
                      <a:r>
                        <a:rPr lang="en-US" sz="1600" kern="1200" dirty="0">
                          <a:solidFill>
                            <a:srgbClr val="000000"/>
                          </a:solidFill>
                          <a:effectLst/>
                          <a:latin typeface="Calibri"/>
                          <a:ea typeface="Calibri"/>
                          <a:cs typeface="Calibri"/>
                        </a:rPr>
                        <a:t> est de </a:t>
                      </a:r>
                      <a:r>
                        <a:rPr lang="en-US" sz="1600" kern="1200" dirty="0" err="1">
                          <a:solidFill>
                            <a:srgbClr val="000000"/>
                          </a:solidFill>
                          <a:effectLst/>
                          <a:latin typeface="Calibri"/>
                          <a:ea typeface="Calibri"/>
                          <a:cs typeface="Calibri"/>
                        </a:rPr>
                        <a:t>répondre</a:t>
                      </a:r>
                      <a:r>
                        <a:rPr lang="en-US" sz="1600" kern="1200" dirty="0">
                          <a:solidFill>
                            <a:srgbClr val="000000"/>
                          </a:solidFill>
                          <a:effectLst/>
                          <a:latin typeface="Calibri"/>
                          <a:ea typeface="Calibri"/>
                          <a:cs typeface="Calibri"/>
                        </a:rPr>
                        <a:t> aux besoins de </a:t>
                      </a:r>
                      <a:r>
                        <a:rPr lang="en-US" sz="1600" kern="1200" dirty="0" err="1">
                          <a:solidFill>
                            <a:srgbClr val="000000"/>
                          </a:solidFill>
                          <a:effectLst/>
                          <a:latin typeface="Calibri"/>
                          <a:ea typeface="Calibri"/>
                          <a:cs typeface="Calibri"/>
                        </a:rPr>
                        <a:t>renforcement</a:t>
                      </a:r>
                      <a:r>
                        <a:rPr lang="en-US" sz="1600" kern="1200" dirty="0">
                          <a:solidFill>
                            <a:srgbClr val="000000"/>
                          </a:solidFill>
                          <a:effectLst/>
                          <a:latin typeface="Calibri"/>
                          <a:ea typeface="Calibri"/>
                          <a:cs typeface="Calibri"/>
                        </a:rPr>
                        <a:t> de la </a:t>
                      </a:r>
                      <a:r>
                        <a:rPr lang="en-US" sz="1600" kern="1200" dirty="0" err="1">
                          <a:solidFill>
                            <a:srgbClr val="000000"/>
                          </a:solidFill>
                          <a:effectLst/>
                          <a:latin typeface="Calibri"/>
                          <a:ea typeface="Calibri"/>
                          <a:cs typeface="Calibri"/>
                        </a:rPr>
                        <a:t>résilience</a:t>
                      </a:r>
                      <a:r>
                        <a:rPr lang="en-US" sz="1600" kern="1200" dirty="0">
                          <a:solidFill>
                            <a:srgbClr val="000000"/>
                          </a:solidFill>
                          <a:effectLst/>
                          <a:latin typeface="Calibri"/>
                          <a:ea typeface="Calibri"/>
                          <a:cs typeface="Calibri"/>
                        </a:rPr>
                        <a:t> et de sécurité sur </a:t>
                      </a:r>
                      <a:r>
                        <a:rPr lang="en-US" sz="1600" kern="1200" dirty="0" err="1">
                          <a:solidFill>
                            <a:srgbClr val="000000"/>
                          </a:solidFill>
                          <a:effectLst/>
                          <a:latin typeface="Calibri"/>
                          <a:ea typeface="Calibri"/>
                          <a:cs typeface="Calibri"/>
                        </a:rPr>
                        <a:t>notre</a:t>
                      </a:r>
                      <a:r>
                        <a:rPr lang="en-US" sz="1600" kern="1200" dirty="0">
                          <a:solidFill>
                            <a:srgbClr val="000000"/>
                          </a:solidFill>
                          <a:effectLst/>
                          <a:latin typeface="Calibri"/>
                          <a:ea typeface="Calibri"/>
                          <a:cs typeface="Calibri"/>
                        </a:rPr>
                        <a:t> </a:t>
                      </a:r>
                      <a:r>
                        <a:rPr lang="en-US" sz="1600" kern="1200" dirty="0" err="1">
                          <a:solidFill>
                            <a:srgbClr val="000000"/>
                          </a:solidFill>
                          <a:effectLst/>
                          <a:latin typeface="Calibri"/>
                          <a:ea typeface="Calibri"/>
                          <a:cs typeface="Calibri"/>
                        </a:rPr>
                        <a:t>territoire</a:t>
                      </a:r>
                      <a:r>
                        <a:rPr lang="en-US" sz="1600" kern="1200" dirty="0">
                          <a:solidFill>
                            <a:srgbClr val="000000"/>
                          </a:solidFill>
                          <a:effectLst/>
                          <a:latin typeface="Calibri"/>
                          <a:ea typeface="Calibri"/>
                          <a:cs typeface="Calibri"/>
                        </a:rPr>
                        <a:t>, en </a:t>
                      </a:r>
                      <a:r>
                        <a:rPr lang="en-US" sz="1600" kern="1200" dirty="0" err="1">
                          <a:solidFill>
                            <a:srgbClr val="000000"/>
                          </a:solidFill>
                          <a:effectLst/>
                          <a:latin typeface="Calibri"/>
                          <a:ea typeface="Calibri"/>
                          <a:cs typeface="Calibri"/>
                        </a:rPr>
                        <a:t>améliorant</a:t>
                      </a:r>
                      <a:r>
                        <a:rPr lang="en-US" sz="1600" kern="1200" dirty="0">
                          <a:solidFill>
                            <a:srgbClr val="000000"/>
                          </a:solidFill>
                          <a:effectLst/>
                          <a:latin typeface="Calibri"/>
                          <a:ea typeface="Calibri"/>
                          <a:cs typeface="Calibri"/>
                        </a:rPr>
                        <a:t> les infrastructures à double usage, </a:t>
                      </a:r>
                      <a:r>
                        <a:rPr lang="en-US" sz="1600" kern="1200" dirty="0" err="1">
                          <a:solidFill>
                            <a:srgbClr val="000000"/>
                          </a:solidFill>
                          <a:effectLst/>
                          <a:latin typeface="Calibri"/>
                          <a:ea typeface="Calibri"/>
                          <a:cs typeface="Calibri"/>
                        </a:rPr>
                        <a:t>portuaires</a:t>
                      </a:r>
                      <a:r>
                        <a:rPr lang="en-US" sz="1600" kern="1200" dirty="0">
                          <a:solidFill>
                            <a:srgbClr val="000000"/>
                          </a:solidFill>
                          <a:effectLst/>
                          <a:latin typeface="Calibri"/>
                          <a:ea typeface="Calibri"/>
                          <a:cs typeface="Calibri"/>
                        </a:rPr>
                        <a:t>, </a:t>
                      </a:r>
                      <a:r>
                        <a:rPr lang="en-US" sz="1600" kern="1200" dirty="0" err="1">
                          <a:solidFill>
                            <a:srgbClr val="000000"/>
                          </a:solidFill>
                          <a:effectLst/>
                          <a:latin typeface="Calibri"/>
                          <a:ea typeface="Calibri"/>
                          <a:cs typeface="Calibri"/>
                        </a:rPr>
                        <a:t>aéroportuaires</a:t>
                      </a:r>
                      <a:r>
                        <a:rPr lang="en-US" sz="1600" kern="1200" dirty="0">
                          <a:solidFill>
                            <a:srgbClr val="000000"/>
                          </a:solidFill>
                          <a:effectLst/>
                          <a:latin typeface="Calibri"/>
                          <a:ea typeface="Calibri"/>
                          <a:cs typeface="Calibri"/>
                        </a:rPr>
                        <a:t>, et </a:t>
                      </a:r>
                      <a:r>
                        <a:rPr lang="en-US" sz="1600" kern="1200" dirty="0" err="1">
                          <a:solidFill>
                            <a:srgbClr val="000000"/>
                          </a:solidFill>
                          <a:effectLst/>
                          <a:latin typeface="Calibri"/>
                          <a:ea typeface="Calibri"/>
                          <a:cs typeface="Calibri"/>
                        </a:rPr>
                        <a:t>routières</a:t>
                      </a:r>
                      <a:r>
                        <a:rPr lang="en-US" sz="1600" kern="1200" dirty="0">
                          <a:solidFill>
                            <a:srgbClr val="000000"/>
                          </a:solidFill>
                          <a:effectLst/>
                          <a:latin typeface="Calibri"/>
                          <a:ea typeface="Calibri"/>
                          <a:cs typeface="Calibri"/>
                        </a:rPr>
                        <a:t>. </a:t>
                      </a:r>
                      <a:endParaRPr lang="en-US" dirty="0">
                        <a:effectLst/>
                        <a:latin typeface="Calibri"/>
                        <a:ea typeface="Calibri"/>
                        <a:cs typeface="Calibri"/>
                      </a:endParaRPr>
                    </a:p>
                    <a:p>
                      <a:pPr lvl="0" algn="just">
                        <a:buNone/>
                      </a:pPr>
                      <a:endParaRPr lang="en-US" sz="1600" kern="1200" dirty="0">
                        <a:solidFill>
                          <a:srgbClr val="000000"/>
                        </a:solidFill>
                        <a:effectLst/>
                        <a:latin typeface="Calibri"/>
                        <a:ea typeface="Calibri"/>
                        <a:cs typeface="Calibri"/>
                      </a:endParaRPr>
                    </a:p>
                    <a:p>
                      <a:pPr marL="342900" lvl="0" indent="-342900" algn="just">
                        <a:buNone/>
                        <a:tabLst>
                          <a:tab pos="457200" algn="l"/>
                        </a:tabLst>
                      </a:pPr>
                      <a:r>
                        <a:rPr lang="en-US" sz="1600" b="1" kern="1200" dirty="0" err="1">
                          <a:solidFill>
                            <a:srgbClr val="000000"/>
                          </a:solidFill>
                          <a:effectLst/>
                          <a:latin typeface="Calibri"/>
                          <a:ea typeface="Calibri"/>
                          <a:cs typeface="Calibri"/>
                        </a:rPr>
                        <a:t>Priorité</a:t>
                      </a:r>
                      <a:r>
                        <a:rPr lang="en-US" sz="1600" b="1" kern="1200" dirty="0">
                          <a:solidFill>
                            <a:srgbClr val="000000"/>
                          </a:solidFill>
                          <a:effectLst/>
                          <a:latin typeface="Calibri"/>
                          <a:ea typeface="Calibri"/>
                          <a:cs typeface="Calibri"/>
                        </a:rPr>
                        <a:t> 13 : </a:t>
                      </a:r>
                      <a:r>
                        <a:rPr lang="en-US" sz="1600" b="1" kern="1200" dirty="0" err="1">
                          <a:solidFill>
                            <a:srgbClr val="000000"/>
                          </a:solidFill>
                          <a:effectLst/>
                          <a:latin typeface="Calibri"/>
                          <a:ea typeface="Calibri"/>
                          <a:cs typeface="Calibri"/>
                        </a:rPr>
                        <a:t>Logement</a:t>
                      </a:r>
                      <a:r>
                        <a:rPr lang="en-US" sz="1600" b="1" kern="1200" dirty="0">
                          <a:solidFill>
                            <a:srgbClr val="000000"/>
                          </a:solidFill>
                          <a:effectLst/>
                          <a:latin typeface="Calibri"/>
                          <a:ea typeface="Calibri"/>
                          <a:cs typeface="Calibri"/>
                        </a:rPr>
                        <a:t> </a:t>
                      </a:r>
                      <a:r>
                        <a:rPr lang="en-US" sz="1600" b="1" kern="1200" dirty="0" err="1">
                          <a:solidFill>
                            <a:srgbClr val="000000"/>
                          </a:solidFill>
                          <a:effectLst/>
                          <a:latin typeface="Calibri"/>
                          <a:ea typeface="Calibri"/>
                          <a:cs typeface="Calibri"/>
                        </a:rPr>
                        <a:t>abordable</a:t>
                      </a:r>
                      <a:r>
                        <a:rPr lang="en-US" sz="1600" b="1" kern="1200" dirty="0">
                          <a:solidFill>
                            <a:srgbClr val="000000"/>
                          </a:solidFill>
                          <a:effectLst/>
                          <a:latin typeface="Calibri"/>
                          <a:ea typeface="Calibri"/>
                          <a:cs typeface="Calibri"/>
                        </a:rPr>
                        <a:t>: </a:t>
                      </a:r>
                      <a:endParaRPr lang="en-US" dirty="0">
                        <a:effectLst/>
                        <a:latin typeface="Calibri"/>
                        <a:ea typeface="Calibri"/>
                        <a:cs typeface="Calibri"/>
                      </a:endParaRPr>
                    </a:p>
                    <a:p>
                      <a:pPr algn="just">
                        <a:buNone/>
                      </a:pPr>
                      <a:r>
                        <a:rPr lang="en-US" sz="1600" kern="1200" dirty="0" err="1">
                          <a:solidFill>
                            <a:srgbClr val="000000"/>
                          </a:solidFill>
                          <a:effectLst/>
                          <a:latin typeface="Calibri"/>
                          <a:ea typeface="Calibri"/>
                          <a:cs typeface="Calibri"/>
                        </a:rPr>
                        <a:t>Soutenir</a:t>
                      </a:r>
                      <a:r>
                        <a:rPr lang="en-US" sz="1600" kern="1200" dirty="0">
                          <a:solidFill>
                            <a:srgbClr val="000000"/>
                          </a:solidFill>
                          <a:effectLst/>
                          <a:latin typeface="Calibri"/>
                          <a:ea typeface="Calibri"/>
                          <a:cs typeface="Calibri"/>
                        </a:rPr>
                        <a:t> </a:t>
                      </a:r>
                      <a:r>
                        <a:rPr lang="en-US" sz="1600" kern="1200" dirty="0" err="1">
                          <a:solidFill>
                            <a:srgbClr val="000000"/>
                          </a:solidFill>
                          <a:effectLst/>
                          <a:latin typeface="Calibri"/>
                          <a:ea typeface="Calibri"/>
                          <a:cs typeface="Calibri"/>
                        </a:rPr>
                        <a:t>l'accès</a:t>
                      </a:r>
                      <a:r>
                        <a:rPr lang="en-US" sz="1600" kern="1200" dirty="0">
                          <a:solidFill>
                            <a:srgbClr val="000000"/>
                          </a:solidFill>
                          <a:effectLst/>
                          <a:latin typeface="Calibri"/>
                          <a:ea typeface="Calibri"/>
                          <a:cs typeface="Calibri"/>
                        </a:rPr>
                        <a:t> au </a:t>
                      </a:r>
                      <a:r>
                        <a:rPr lang="en-US" sz="1600" kern="1200" dirty="0" err="1">
                          <a:solidFill>
                            <a:srgbClr val="000000"/>
                          </a:solidFill>
                          <a:effectLst/>
                          <a:latin typeface="Calibri"/>
                          <a:ea typeface="Calibri"/>
                          <a:cs typeface="Calibri"/>
                        </a:rPr>
                        <a:t>logement</a:t>
                      </a:r>
                      <a:r>
                        <a:rPr lang="en-US" sz="1600" kern="1200" dirty="0">
                          <a:solidFill>
                            <a:srgbClr val="000000"/>
                          </a:solidFill>
                          <a:effectLst/>
                          <a:latin typeface="Calibri"/>
                          <a:ea typeface="Calibri"/>
                          <a:cs typeface="Calibri"/>
                        </a:rPr>
                        <a:t> </a:t>
                      </a:r>
                      <a:r>
                        <a:rPr lang="en-US" sz="1600" kern="1200" dirty="0" err="1">
                          <a:solidFill>
                            <a:srgbClr val="000000"/>
                          </a:solidFill>
                          <a:effectLst/>
                          <a:latin typeface="Calibri"/>
                          <a:ea typeface="Calibri"/>
                          <a:cs typeface="Calibri"/>
                        </a:rPr>
                        <a:t>abordable</a:t>
                      </a:r>
                      <a:r>
                        <a:rPr lang="en-US" sz="1600" kern="1200" dirty="0">
                          <a:solidFill>
                            <a:srgbClr val="000000"/>
                          </a:solidFill>
                          <a:effectLst/>
                          <a:latin typeface="Calibri"/>
                          <a:ea typeface="Calibri"/>
                          <a:cs typeface="Calibri"/>
                        </a:rPr>
                        <a:t>, </a:t>
                      </a:r>
                      <a:r>
                        <a:rPr lang="en-US" sz="1600" kern="1200" dirty="0" err="1">
                          <a:solidFill>
                            <a:srgbClr val="000000"/>
                          </a:solidFill>
                          <a:effectLst/>
                          <a:latin typeface="Calibri"/>
                          <a:ea typeface="Calibri"/>
                          <a:cs typeface="Calibri"/>
                        </a:rPr>
                        <a:t>décent</a:t>
                      </a:r>
                      <a:r>
                        <a:rPr lang="en-US" sz="1600" kern="1200" dirty="0">
                          <a:solidFill>
                            <a:srgbClr val="000000"/>
                          </a:solidFill>
                          <a:effectLst/>
                          <a:latin typeface="Calibri"/>
                          <a:ea typeface="Calibri"/>
                          <a:cs typeface="Calibri"/>
                        </a:rPr>
                        <a:t>, </a:t>
                      </a:r>
                      <a:r>
                        <a:rPr lang="en-US" sz="1600" kern="1200" dirty="0" err="1">
                          <a:solidFill>
                            <a:srgbClr val="000000"/>
                          </a:solidFill>
                          <a:effectLst/>
                          <a:latin typeface="Calibri"/>
                          <a:ea typeface="Calibri"/>
                          <a:cs typeface="Calibri"/>
                        </a:rPr>
                        <a:t>sobre</a:t>
                      </a:r>
                      <a:r>
                        <a:rPr lang="en-US" sz="1600" kern="1200" dirty="0">
                          <a:solidFill>
                            <a:srgbClr val="000000"/>
                          </a:solidFill>
                          <a:effectLst/>
                          <a:latin typeface="Calibri"/>
                          <a:ea typeface="Calibri"/>
                          <a:cs typeface="Calibri"/>
                        </a:rPr>
                        <a:t> et </a:t>
                      </a:r>
                      <a:r>
                        <a:rPr lang="en-US" sz="1600" kern="1200" dirty="0" err="1">
                          <a:solidFill>
                            <a:srgbClr val="000000"/>
                          </a:solidFill>
                          <a:effectLst/>
                          <a:latin typeface="Calibri"/>
                          <a:ea typeface="Calibri"/>
                          <a:cs typeface="Calibri"/>
                        </a:rPr>
                        <a:t>résilient</a:t>
                      </a:r>
                      <a:r>
                        <a:rPr lang="en-US" sz="1600" kern="1200" dirty="0">
                          <a:solidFill>
                            <a:srgbClr val="000000"/>
                          </a:solidFill>
                          <a:effectLst/>
                          <a:latin typeface="Calibri"/>
                          <a:ea typeface="Calibri"/>
                          <a:cs typeface="Calibri"/>
                        </a:rPr>
                        <a:t> pour la population </a:t>
                      </a:r>
                      <a:r>
                        <a:rPr lang="en-US" sz="1600" kern="1200" dirty="0" err="1">
                          <a:solidFill>
                            <a:srgbClr val="000000"/>
                          </a:solidFill>
                          <a:effectLst/>
                          <a:latin typeface="Calibri"/>
                          <a:ea typeface="Calibri"/>
                          <a:cs typeface="Calibri"/>
                        </a:rPr>
                        <a:t>vulnérable</a:t>
                      </a:r>
                      <a:r>
                        <a:rPr lang="en-US" sz="1600" kern="1200" dirty="0">
                          <a:solidFill>
                            <a:srgbClr val="000000"/>
                          </a:solidFill>
                          <a:effectLst/>
                          <a:latin typeface="Calibri"/>
                          <a:ea typeface="Calibri"/>
                          <a:cs typeface="Calibri"/>
                        </a:rPr>
                        <a:t>. </a:t>
                      </a:r>
                      <a:endParaRPr lang="en-US" dirty="0">
                        <a:effectLst/>
                        <a:latin typeface="Calibri"/>
                        <a:ea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839996265"/>
                  </a:ext>
                </a:extLst>
              </a:tr>
              <a:tr h="2136059">
                <a:tc>
                  <a:txBody>
                    <a:bodyPr/>
                    <a:lstStyle/>
                    <a:p>
                      <a:pPr>
                        <a:buNone/>
                      </a:pPr>
                      <a:r>
                        <a:rPr lang="en-US" sz="2000" b="1" u="sng" kern="1200" dirty="0">
                          <a:solidFill>
                            <a:srgbClr val="000000"/>
                          </a:solidFill>
                          <a:effectLst/>
                          <a:latin typeface="Calibri"/>
                          <a:ea typeface="Times New Roman" panose="02020603050405020304" pitchFamily="18" charset="0"/>
                          <a:cs typeface="Calibri"/>
                        </a:rPr>
                        <a:t>Les 5 </a:t>
                      </a:r>
                      <a:r>
                        <a:rPr lang="en-US" sz="2000" b="1" u="sng" kern="1200" dirty="0" err="1">
                          <a:solidFill>
                            <a:srgbClr val="000000"/>
                          </a:solidFill>
                          <a:effectLst/>
                          <a:latin typeface="Calibri"/>
                          <a:ea typeface="Times New Roman" panose="02020603050405020304" pitchFamily="18" charset="0"/>
                          <a:cs typeface="Calibri"/>
                        </a:rPr>
                        <a:t>priorités</a:t>
                      </a:r>
                      <a:r>
                        <a:rPr lang="en-US" sz="2000" b="1" u="sng" kern="1200" dirty="0">
                          <a:solidFill>
                            <a:srgbClr val="000000"/>
                          </a:solidFill>
                          <a:effectLst/>
                          <a:latin typeface="Calibri"/>
                          <a:ea typeface="Times New Roman" panose="02020603050405020304" pitchFamily="18" charset="0"/>
                          <a:cs typeface="Calibri"/>
                        </a:rPr>
                        <a:t> </a:t>
                      </a:r>
                      <a:r>
                        <a:rPr lang="en-US" sz="2000" b="1" u="sng" kern="1200" dirty="0" err="1">
                          <a:solidFill>
                            <a:srgbClr val="000000"/>
                          </a:solidFill>
                          <a:effectLst/>
                          <a:latin typeface="Calibri"/>
                          <a:ea typeface="Times New Roman" panose="02020603050405020304" pitchFamily="18" charset="0"/>
                          <a:cs typeface="Calibri"/>
                        </a:rPr>
                        <a:t>stratégiques</a:t>
                      </a:r>
                      <a:r>
                        <a:rPr lang="en-US" sz="2000" b="1" kern="1200" dirty="0">
                          <a:solidFill>
                            <a:srgbClr val="000000"/>
                          </a:solidFill>
                          <a:effectLst/>
                          <a:latin typeface="Calibri"/>
                          <a:ea typeface="Times New Roman" panose="02020603050405020304" pitchFamily="18" charset="0"/>
                          <a:cs typeface="Calibri"/>
                        </a:rPr>
                        <a:t> :</a:t>
                      </a:r>
                      <a:endParaRPr lang="en-US" dirty="0">
                        <a:effectLst/>
                        <a:latin typeface="Calibri"/>
                        <a:cs typeface="Calibri"/>
                      </a:endParaRPr>
                    </a:p>
                    <a:p>
                      <a:pPr marL="342900" lvl="0" indent="-342900">
                        <a:buNone/>
                        <a:tabLst>
                          <a:tab pos="457200" algn="l"/>
                        </a:tabLst>
                      </a:pPr>
                      <a:r>
                        <a:rPr lang="en-US" sz="2000" kern="1200" dirty="0">
                          <a:solidFill>
                            <a:srgbClr val="000000"/>
                          </a:solidFill>
                          <a:effectLst/>
                          <a:latin typeface="Segoe UI Symbol"/>
                          <a:ea typeface="Calibri"/>
                          <a:cs typeface="Segoe UI Symbol" panose="020B0502040204020203" pitchFamily="34" charset="0"/>
                        </a:rPr>
                        <a:t>🛡️</a:t>
                      </a:r>
                      <a:r>
                        <a:rPr lang="en-US" sz="2000" kern="1200" dirty="0">
                          <a:solidFill>
                            <a:srgbClr val="000000"/>
                          </a:solidFill>
                          <a:effectLst/>
                          <a:latin typeface="Calibri"/>
                          <a:ea typeface="Calibri"/>
                          <a:cs typeface="Calibri"/>
                        </a:rPr>
                        <a:t> </a:t>
                      </a:r>
                      <a:r>
                        <a:rPr lang="en-US" sz="2000" b="1" kern="1200" dirty="0">
                          <a:solidFill>
                            <a:srgbClr val="000000"/>
                          </a:solidFill>
                          <a:effectLst/>
                          <a:latin typeface="Calibri"/>
                          <a:ea typeface="Calibri"/>
                          <a:cs typeface="Calibri"/>
                        </a:rPr>
                        <a:t>Défense &amp; </a:t>
                      </a:r>
                      <a:r>
                        <a:rPr lang="en-US" sz="2000" b="1" kern="1200" dirty="0" err="1">
                          <a:solidFill>
                            <a:srgbClr val="000000"/>
                          </a:solidFill>
                          <a:effectLst/>
                          <a:latin typeface="Calibri"/>
                          <a:ea typeface="Calibri"/>
                          <a:cs typeface="Calibri"/>
                        </a:rPr>
                        <a:t>résilience</a:t>
                      </a:r>
                      <a:r>
                        <a:rPr lang="en-US" sz="2000" b="1" kern="1200" dirty="0">
                          <a:solidFill>
                            <a:srgbClr val="000000"/>
                          </a:solidFill>
                          <a:effectLst/>
                          <a:latin typeface="Calibri"/>
                          <a:ea typeface="Calibri"/>
                          <a:cs typeface="Calibri"/>
                        </a:rPr>
                        <a:t> </a:t>
                      </a:r>
                      <a:r>
                        <a:rPr lang="en-US" sz="2000" b="1" kern="1200" dirty="0" err="1">
                          <a:solidFill>
                            <a:srgbClr val="000000"/>
                          </a:solidFill>
                          <a:effectLst/>
                          <a:latin typeface="Calibri"/>
                          <a:ea typeface="Calibri"/>
                          <a:cs typeface="Calibri"/>
                        </a:rPr>
                        <a:t>territoriale</a:t>
                      </a:r>
                      <a:endParaRPr lang="en-US" dirty="0" err="1">
                        <a:effectLst/>
                        <a:latin typeface="Calibri"/>
                        <a:ea typeface="Calibri"/>
                        <a:cs typeface="Calibri"/>
                      </a:endParaRPr>
                    </a:p>
                    <a:p>
                      <a:pPr marL="342900" lvl="0" indent="-342900">
                        <a:buNone/>
                        <a:tabLst>
                          <a:tab pos="457200" algn="l"/>
                        </a:tabLst>
                      </a:pPr>
                      <a:r>
                        <a:rPr lang="en-US" sz="2000" kern="1200" dirty="0">
                          <a:solidFill>
                            <a:srgbClr val="000000"/>
                          </a:solidFill>
                          <a:effectLst/>
                          <a:latin typeface="Segoe UI Symbol"/>
                          <a:ea typeface="Calibri"/>
                          <a:cs typeface="Segoe UI Symbol" panose="020B0502040204020203" pitchFamily="34" charset="0"/>
                        </a:rPr>
                        <a:t>🚀</a:t>
                      </a:r>
                      <a:r>
                        <a:rPr lang="en-US" sz="2000" kern="1200" dirty="0">
                          <a:solidFill>
                            <a:srgbClr val="000000"/>
                          </a:solidFill>
                          <a:effectLst/>
                          <a:latin typeface="Calibri"/>
                          <a:ea typeface="Calibri"/>
                          <a:cs typeface="Calibri"/>
                        </a:rPr>
                        <a:t> </a:t>
                      </a:r>
                      <a:r>
                        <a:rPr lang="en-US" sz="2000" kern="1200" dirty="0" err="1">
                          <a:solidFill>
                            <a:srgbClr val="000000"/>
                          </a:solidFill>
                          <a:effectLst/>
                          <a:latin typeface="Calibri"/>
                          <a:ea typeface="Calibri"/>
                          <a:cs typeface="Calibri"/>
                        </a:rPr>
                        <a:t>Compétitivité</a:t>
                      </a:r>
                      <a:r>
                        <a:rPr lang="en-US" sz="2000" kern="1200" dirty="0">
                          <a:solidFill>
                            <a:srgbClr val="000000"/>
                          </a:solidFill>
                          <a:effectLst/>
                          <a:latin typeface="Calibri"/>
                          <a:ea typeface="Calibri"/>
                          <a:cs typeface="Calibri"/>
                        </a:rPr>
                        <a:t> &amp; </a:t>
                      </a:r>
                      <a:r>
                        <a:rPr lang="en-US" sz="2000" kern="1200" dirty="0" err="1">
                          <a:solidFill>
                            <a:srgbClr val="000000"/>
                          </a:solidFill>
                          <a:effectLst/>
                          <a:latin typeface="Calibri"/>
                          <a:ea typeface="Calibri"/>
                          <a:cs typeface="Calibri"/>
                        </a:rPr>
                        <a:t>développement</a:t>
                      </a:r>
                      <a:r>
                        <a:rPr lang="en-US" sz="2000" kern="1200" dirty="0">
                          <a:solidFill>
                            <a:srgbClr val="000000"/>
                          </a:solidFill>
                          <a:effectLst/>
                          <a:latin typeface="Calibri"/>
                          <a:ea typeface="Calibri"/>
                          <a:cs typeface="Calibri"/>
                        </a:rPr>
                        <a:t> économique</a:t>
                      </a:r>
                      <a:endParaRPr lang="en-US" dirty="0">
                        <a:effectLst/>
                        <a:latin typeface="Calibri"/>
                        <a:ea typeface="Calibri"/>
                        <a:cs typeface="Calibri"/>
                      </a:endParaRPr>
                    </a:p>
                    <a:p>
                      <a:pPr marL="342900" lvl="0" indent="-342900">
                        <a:buNone/>
                        <a:tabLst>
                          <a:tab pos="457200" algn="l"/>
                        </a:tabLst>
                      </a:pPr>
                      <a:r>
                        <a:rPr lang="en-US" sz="2000" kern="1200" dirty="0">
                          <a:solidFill>
                            <a:srgbClr val="000000"/>
                          </a:solidFill>
                          <a:effectLst/>
                          <a:latin typeface="Segoe UI Symbol"/>
                          <a:ea typeface="Calibri"/>
                          <a:cs typeface="Segoe UI Symbol" panose="020B0502040204020203" pitchFamily="34" charset="0"/>
                        </a:rPr>
                        <a:t>🏘️</a:t>
                      </a:r>
                      <a:r>
                        <a:rPr lang="en-US" sz="2000" kern="1200" dirty="0">
                          <a:solidFill>
                            <a:srgbClr val="000000"/>
                          </a:solidFill>
                          <a:effectLst/>
                          <a:latin typeface="Calibri"/>
                          <a:ea typeface="Calibri"/>
                          <a:cs typeface="Calibri"/>
                        </a:rPr>
                        <a:t> </a:t>
                      </a:r>
                      <a:r>
                        <a:rPr lang="en-US" sz="2000" b="1" kern="1200" dirty="0" err="1">
                          <a:solidFill>
                            <a:srgbClr val="000000"/>
                          </a:solidFill>
                          <a:effectLst/>
                          <a:latin typeface="Calibri"/>
                          <a:ea typeface="Calibri"/>
                          <a:cs typeface="Calibri"/>
                        </a:rPr>
                        <a:t>Logement</a:t>
                      </a:r>
                      <a:r>
                        <a:rPr lang="en-US" sz="2000" b="1" kern="1200" dirty="0">
                          <a:solidFill>
                            <a:srgbClr val="000000"/>
                          </a:solidFill>
                          <a:effectLst/>
                          <a:latin typeface="Calibri"/>
                          <a:ea typeface="Calibri"/>
                          <a:cs typeface="Calibri"/>
                        </a:rPr>
                        <a:t> </a:t>
                      </a:r>
                      <a:r>
                        <a:rPr lang="en-US" sz="2000" b="1" kern="1200" dirty="0" err="1">
                          <a:solidFill>
                            <a:srgbClr val="000000"/>
                          </a:solidFill>
                          <a:effectLst/>
                          <a:latin typeface="Calibri"/>
                          <a:ea typeface="Calibri"/>
                          <a:cs typeface="Calibri"/>
                        </a:rPr>
                        <a:t>abordable</a:t>
                      </a:r>
                      <a:endParaRPr lang="en-US" dirty="0" err="1">
                        <a:effectLst/>
                        <a:latin typeface="Calibri"/>
                        <a:ea typeface="Calibri"/>
                        <a:cs typeface="Calibri"/>
                      </a:endParaRPr>
                    </a:p>
                    <a:p>
                      <a:pPr marL="342900" lvl="0" indent="-342900">
                        <a:buNone/>
                        <a:tabLst>
                          <a:tab pos="457200" algn="l"/>
                        </a:tabLst>
                      </a:pPr>
                      <a:r>
                        <a:rPr lang="en-US" sz="2000" kern="1200" dirty="0">
                          <a:solidFill>
                            <a:srgbClr val="000000"/>
                          </a:solidFill>
                          <a:effectLst/>
                          <a:latin typeface="Segoe UI Symbol"/>
                          <a:ea typeface="Calibri"/>
                          <a:cs typeface="Segoe UI Symbol" panose="020B0502040204020203" pitchFamily="34" charset="0"/>
                        </a:rPr>
                        <a:t>💧</a:t>
                      </a:r>
                      <a:r>
                        <a:rPr lang="en-US" sz="2000" kern="1200" dirty="0">
                          <a:solidFill>
                            <a:srgbClr val="000000"/>
                          </a:solidFill>
                          <a:effectLst/>
                          <a:latin typeface="Calibri"/>
                          <a:ea typeface="Calibri"/>
                          <a:cs typeface="Calibri"/>
                        </a:rPr>
                        <a:t> Eau &amp; infrastructures </a:t>
                      </a:r>
                      <a:r>
                        <a:rPr lang="en-US" sz="2000" kern="1200" dirty="0" err="1">
                          <a:solidFill>
                            <a:srgbClr val="000000"/>
                          </a:solidFill>
                          <a:effectLst/>
                          <a:latin typeface="Calibri"/>
                          <a:ea typeface="Calibri"/>
                          <a:cs typeface="Calibri"/>
                        </a:rPr>
                        <a:t>hydrauliques</a:t>
                      </a:r>
                      <a:endParaRPr lang="en-US" dirty="0" err="1">
                        <a:effectLst/>
                        <a:latin typeface="Calibri"/>
                        <a:ea typeface="Calibri"/>
                        <a:cs typeface="Calibri"/>
                      </a:endParaRPr>
                    </a:p>
                    <a:p>
                      <a:pPr marL="342900" lvl="0" indent="-342900">
                        <a:buNone/>
                        <a:tabLst>
                          <a:tab pos="457200" algn="l"/>
                        </a:tabLst>
                      </a:pPr>
                      <a:r>
                        <a:rPr lang="en-US" sz="2000" kern="1200" dirty="0">
                          <a:solidFill>
                            <a:srgbClr val="000000"/>
                          </a:solidFill>
                          <a:effectLst/>
                          <a:latin typeface="Segoe UI Symbol"/>
                          <a:ea typeface="Calibri"/>
                          <a:cs typeface="Segoe UI Symbol" panose="020B0502040204020203" pitchFamily="34" charset="0"/>
                        </a:rPr>
                        <a:t>⚡</a:t>
                      </a:r>
                      <a:r>
                        <a:rPr lang="en-US" sz="2000" kern="1200" dirty="0">
                          <a:solidFill>
                            <a:srgbClr val="000000"/>
                          </a:solidFill>
                          <a:effectLst/>
                          <a:latin typeface="Calibri"/>
                          <a:ea typeface="Calibri"/>
                          <a:cs typeface="Calibri"/>
                        </a:rPr>
                        <a:t> Transition </a:t>
                      </a:r>
                      <a:r>
                        <a:rPr lang="en-US" sz="2000" kern="1200" dirty="0" err="1">
                          <a:solidFill>
                            <a:srgbClr val="000000"/>
                          </a:solidFill>
                          <a:effectLst/>
                          <a:latin typeface="Calibri"/>
                          <a:ea typeface="Calibri"/>
                          <a:cs typeface="Calibri"/>
                        </a:rPr>
                        <a:t>énergétique</a:t>
                      </a:r>
                      <a:endParaRPr lang="en-US" dirty="0" err="1">
                        <a:effectLst/>
                        <a:latin typeface="Calibri"/>
                        <a:ea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just">
                        <a:buNone/>
                      </a:pPr>
                      <a:r>
                        <a:rPr lang="en-US" sz="2000" kern="1200" dirty="0" err="1">
                          <a:solidFill>
                            <a:srgbClr val="000000"/>
                          </a:solidFill>
                          <a:effectLst/>
                          <a:latin typeface="Calibri"/>
                          <a:ea typeface="Times New Roman" panose="02020603050405020304" pitchFamily="18" charset="0"/>
                          <a:cs typeface="Calibri"/>
                        </a:rPr>
                        <a:t>Transfert</a:t>
                      </a:r>
                      <a:r>
                        <a:rPr lang="en-US" sz="2000" kern="1200" dirty="0">
                          <a:solidFill>
                            <a:srgbClr val="000000"/>
                          </a:solidFill>
                          <a:effectLst/>
                          <a:latin typeface="Calibri"/>
                          <a:ea typeface="Times New Roman" panose="02020603050405020304" pitchFamily="18" charset="0"/>
                          <a:cs typeface="Calibri"/>
                        </a:rPr>
                        <a:t> de 4,7 M€ du FSE+ </a:t>
                      </a:r>
                      <a:r>
                        <a:rPr lang="en-US" sz="2000" kern="1200" dirty="0" err="1">
                          <a:solidFill>
                            <a:srgbClr val="000000"/>
                          </a:solidFill>
                          <a:effectLst/>
                          <a:latin typeface="Calibri"/>
                          <a:ea typeface="Times New Roman" panose="02020603050405020304" pitchFamily="18" charset="0"/>
                          <a:cs typeface="Calibri"/>
                        </a:rPr>
                        <a:t>en</a:t>
                      </a:r>
                      <a:r>
                        <a:rPr lang="en-US" sz="2000" kern="1200" dirty="0">
                          <a:solidFill>
                            <a:srgbClr val="000000"/>
                          </a:solidFill>
                          <a:effectLst/>
                          <a:latin typeface="Calibri"/>
                          <a:ea typeface="Times New Roman" panose="02020603050405020304" pitchFamily="18" charset="0"/>
                          <a:cs typeface="Calibri"/>
                        </a:rPr>
                        <a:t> </a:t>
                      </a:r>
                      <a:r>
                        <a:rPr lang="en-US" sz="2000" kern="1200" dirty="0" err="1">
                          <a:solidFill>
                            <a:srgbClr val="000000"/>
                          </a:solidFill>
                          <a:effectLst/>
                          <a:latin typeface="Calibri"/>
                          <a:ea typeface="Times New Roman" panose="02020603050405020304" pitchFamily="18" charset="0"/>
                          <a:cs typeface="Calibri"/>
                        </a:rPr>
                        <a:t>faveur</a:t>
                      </a:r>
                      <a:r>
                        <a:rPr lang="en-US" sz="2000" kern="1200" dirty="0">
                          <a:solidFill>
                            <a:srgbClr val="000000"/>
                          </a:solidFill>
                          <a:effectLst/>
                          <a:latin typeface="Calibri"/>
                          <a:ea typeface="Times New Roman" panose="02020603050405020304" pitchFamily="18" charset="0"/>
                          <a:cs typeface="Calibri"/>
                        </a:rPr>
                        <a:t> du </a:t>
                      </a:r>
                      <a:r>
                        <a:rPr lang="en-US" sz="2000" b="1" kern="1200" dirty="0">
                          <a:solidFill>
                            <a:srgbClr val="000000"/>
                          </a:solidFill>
                          <a:effectLst/>
                          <a:latin typeface="Calibri"/>
                          <a:ea typeface="Times New Roman" panose="02020603050405020304" pitchFamily="18" charset="0"/>
                          <a:cs typeface="Calibri"/>
                        </a:rPr>
                        <a:t>FEDER</a:t>
                      </a:r>
                      <a:r>
                        <a:rPr lang="en-US" sz="2000" kern="1200" dirty="0">
                          <a:solidFill>
                            <a:srgbClr val="000000"/>
                          </a:solidFill>
                          <a:effectLst/>
                          <a:latin typeface="Calibri"/>
                          <a:ea typeface="Times New Roman" panose="02020603050405020304" pitchFamily="18" charset="0"/>
                          <a:cs typeface="Calibri"/>
                        </a:rPr>
                        <a:t> sur la </a:t>
                      </a:r>
                      <a:r>
                        <a:rPr lang="en-US" sz="2000" kern="1200" dirty="0" err="1">
                          <a:solidFill>
                            <a:srgbClr val="000000"/>
                          </a:solidFill>
                          <a:effectLst/>
                          <a:latin typeface="Calibri"/>
                          <a:ea typeface="Times New Roman" panose="02020603050405020304" pitchFamily="18" charset="0"/>
                          <a:cs typeface="Calibri"/>
                        </a:rPr>
                        <a:t>priorité</a:t>
                      </a:r>
                      <a:r>
                        <a:rPr lang="en-US" sz="2000" kern="1200" dirty="0">
                          <a:solidFill>
                            <a:srgbClr val="000000"/>
                          </a:solidFill>
                          <a:effectLst/>
                          <a:latin typeface="Calibri"/>
                          <a:ea typeface="Times New Roman" panose="02020603050405020304" pitchFamily="18" charset="0"/>
                          <a:cs typeface="Calibri"/>
                        </a:rPr>
                        <a:t> 13</a:t>
                      </a:r>
                      <a:endParaRPr lang="en-US" dirty="0">
                        <a:effectLst/>
                        <a:latin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331208885"/>
                  </a:ext>
                </a:extLst>
              </a:tr>
            </a:tbl>
          </a:graphicData>
        </a:graphic>
      </p:graphicFrame>
    </p:spTree>
    <p:extLst>
      <p:ext uri="{BB962C8B-B14F-4D97-AF65-F5344CB8AC3E}">
        <p14:creationId xmlns:p14="http://schemas.microsoft.com/office/powerpoint/2010/main" val="205482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8230BF8-E566-47DA-B25E-CF68608F2B60}"/>
              </a:ext>
            </a:extLst>
          </p:cNvPr>
          <p:cNvPicPr>
            <a:picLocks noChangeAspect="1"/>
          </p:cNvPicPr>
          <p:nvPr/>
        </p:nvPicPr>
        <p:blipFill>
          <a:blip r:embed="rId2"/>
          <a:stretch>
            <a:fillRect/>
          </a:stretch>
        </p:blipFill>
        <p:spPr>
          <a:xfrm>
            <a:off x="2126448" y="262434"/>
            <a:ext cx="8718036" cy="762066"/>
          </a:xfrm>
          <a:prstGeom prst="rect">
            <a:avLst/>
          </a:prstGeom>
        </p:spPr>
      </p:pic>
      <p:pic>
        <p:nvPicPr>
          <p:cNvPr id="3" name="Image 2">
            <a:extLst>
              <a:ext uri="{FF2B5EF4-FFF2-40B4-BE49-F238E27FC236}">
                <a16:creationId xmlns:a16="http://schemas.microsoft.com/office/drawing/2014/main" id="{B7B4899E-75BA-4B4D-ADAC-63061AC2E6CD}"/>
              </a:ext>
            </a:extLst>
          </p:cNvPr>
          <p:cNvPicPr>
            <a:picLocks noChangeAspect="1"/>
          </p:cNvPicPr>
          <p:nvPr/>
        </p:nvPicPr>
        <p:blipFill>
          <a:blip r:embed="rId3"/>
          <a:stretch>
            <a:fillRect/>
          </a:stretch>
        </p:blipFill>
        <p:spPr>
          <a:xfrm>
            <a:off x="1313905" y="1527554"/>
            <a:ext cx="10614056" cy="4111246"/>
          </a:xfrm>
          <a:prstGeom prst="rect">
            <a:avLst/>
          </a:prstGeom>
        </p:spPr>
      </p:pic>
    </p:spTree>
    <p:extLst>
      <p:ext uri="{BB962C8B-B14F-4D97-AF65-F5344CB8AC3E}">
        <p14:creationId xmlns:p14="http://schemas.microsoft.com/office/powerpoint/2010/main" val="3079223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F9CC41A-900A-4B4F-B0B5-C1645EBFD027}"/>
              </a:ext>
            </a:extLst>
          </p:cNvPr>
          <p:cNvPicPr>
            <a:picLocks noChangeAspect="1"/>
          </p:cNvPicPr>
          <p:nvPr/>
        </p:nvPicPr>
        <p:blipFill>
          <a:blip r:embed="rId2"/>
          <a:stretch>
            <a:fillRect/>
          </a:stretch>
        </p:blipFill>
        <p:spPr>
          <a:xfrm>
            <a:off x="2094275" y="171322"/>
            <a:ext cx="8748518" cy="1012024"/>
          </a:xfrm>
          <a:prstGeom prst="rect">
            <a:avLst/>
          </a:prstGeom>
        </p:spPr>
      </p:pic>
      <p:graphicFrame>
        <p:nvGraphicFramePr>
          <p:cNvPr id="3" name="Tableau 2">
            <a:extLst>
              <a:ext uri="{FF2B5EF4-FFF2-40B4-BE49-F238E27FC236}">
                <a16:creationId xmlns:a16="http://schemas.microsoft.com/office/drawing/2014/main" id="{8FE2648C-B756-43AC-9F87-CC24EBB1D300}"/>
              </a:ext>
            </a:extLst>
          </p:cNvPr>
          <p:cNvGraphicFramePr>
            <a:graphicFrameLocks noGrp="1"/>
          </p:cNvGraphicFramePr>
          <p:nvPr>
            <p:extLst>
              <p:ext uri="{D42A27DB-BD31-4B8C-83A1-F6EECF244321}">
                <p14:modId xmlns:p14="http://schemas.microsoft.com/office/powerpoint/2010/main" val="3960784678"/>
              </p:ext>
            </p:extLst>
          </p:nvPr>
        </p:nvGraphicFramePr>
        <p:xfrm>
          <a:off x="1380066" y="1615147"/>
          <a:ext cx="10481732" cy="4518079"/>
        </p:xfrm>
        <a:graphic>
          <a:graphicData uri="http://schemas.openxmlformats.org/drawingml/2006/table">
            <a:tbl>
              <a:tblPr firstRow="1" bandRow="1">
                <a:tableStyleId>{5C22544A-7EE6-4342-B048-85BDC9FD1C3A}</a:tableStyleId>
              </a:tblPr>
              <a:tblGrid>
                <a:gridCol w="2085740">
                  <a:extLst>
                    <a:ext uri="{9D8B030D-6E8A-4147-A177-3AD203B41FA5}">
                      <a16:colId xmlns:a16="http://schemas.microsoft.com/office/drawing/2014/main" val="4243267908"/>
                    </a:ext>
                  </a:extLst>
                </a:gridCol>
                <a:gridCol w="2427347">
                  <a:extLst>
                    <a:ext uri="{9D8B030D-6E8A-4147-A177-3AD203B41FA5}">
                      <a16:colId xmlns:a16="http://schemas.microsoft.com/office/drawing/2014/main" val="535309305"/>
                    </a:ext>
                  </a:extLst>
                </a:gridCol>
                <a:gridCol w="2131362">
                  <a:extLst>
                    <a:ext uri="{9D8B030D-6E8A-4147-A177-3AD203B41FA5}">
                      <a16:colId xmlns:a16="http://schemas.microsoft.com/office/drawing/2014/main" val="624181238"/>
                    </a:ext>
                  </a:extLst>
                </a:gridCol>
                <a:gridCol w="1584107">
                  <a:extLst>
                    <a:ext uri="{9D8B030D-6E8A-4147-A177-3AD203B41FA5}">
                      <a16:colId xmlns:a16="http://schemas.microsoft.com/office/drawing/2014/main" val="1309730295"/>
                    </a:ext>
                  </a:extLst>
                </a:gridCol>
                <a:gridCol w="2253176">
                  <a:extLst>
                    <a:ext uri="{9D8B030D-6E8A-4147-A177-3AD203B41FA5}">
                      <a16:colId xmlns:a16="http://schemas.microsoft.com/office/drawing/2014/main" val="3965836561"/>
                    </a:ext>
                  </a:extLst>
                </a:gridCol>
              </a:tblGrid>
              <a:tr h="1367521">
                <a:tc>
                  <a:txBody>
                    <a:bodyPr/>
                    <a:lstStyle/>
                    <a:p>
                      <a:pPr algn="ctr"/>
                      <a:r>
                        <a:rPr lang="fr-FR" sz="2800" b="1" dirty="0"/>
                        <a:t>ENVELOPPE</a:t>
                      </a:r>
                    </a:p>
                  </a:txBody>
                  <a:tcPr/>
                </a:tc>
                <a:tc>
                  <a:txBody>
                    <a:bodyPr/>
                    <a:lstStyle/>
                    <a:p>
                      <a:pPr algn="ctr"/>
                      <a:r>
                        <a:rPr lang="fr-FR" sz="2800" b="1" dirty="0"/>
                        <a:t>Montant  Initial</a:t>
                      </a:r>
                    </a:p>
                    <a:p>
                      <a:pPr algn="ctr"/>
                      <a:r>
                        <a:rPr lang="fr-FR" sz="2800" b="1" dirty="0"/>
                        <a:t>(part</a:t>
                      </a:r>
                      <a:r>
                        <a:rPr lang="fr-FR" sz="2800" b="1" baseline="0" dirty="0"/>
                        <a:t> UE)</a:t>
                      </a:r>
                      <a:endParaRPr lang="fr-FR" sz="2800" b="1" dirty="0"/>
                    </a:p>
                  </a:txBody>
                  <a:tcPr/>
                </a:tc>
                <a:tc>
                  <a:txBody>
                    <a:bodyPr/>
                    <a:lstStyle/>
                    <a:p>
                      <a:pPr algn="ctr"/>
                      <a:r>
                        <a:rPr lang="fr-FR" sz="2800" b="1">
                          <a:solidFill>
                            <a:schemeClr val="bg1">
                              <a:lumMod val="50000"/>
                            </a:schemeClr>
                          </a:solidFill>
                        </a:rPr>
                        <a:t>FITTO</a:t>
                      </a:r>
                      <a:endParaRPr lang="fr-FR" sz="2800" b="1" baseline="0">
                        <a:solidFill>
                          <a:schemeClr val="bg1">
                            <a:lumMod val="50000"/>
                          </a:schemeClr>
                        </a:solidFill>
                      </a:endParaRPr>
                    </a:p>
                  </a:txBody>
                  <a:tcPr>
                    <a:solidFill>
                      <a:schemeClr val="bg1">
                        <a:lumMod val="75000"/>
                      </a:schemeClr>
                    </a:solidFill>
                  </a:tcPr>
                </a:tc>
                <a:tc>
                  <a:txBody>
                    <a:bodyPr/>
                    <a:lstStyle/>
                    <a:p>
                      <a:pPr algn="ctr"/>
                      <a:r>
                        <a:rPr lang="fr-FR" sz="2800" b="1" dirty="0">
                          <a:solidFill>
                            <a:schemeClr val="bg1">
                              <a:lumMod val="50000"/>
                            </a:schemeClr>
                          </a:solidFill>
                        </a:rPr>
                        <a:t>Variation </a:t>
                      </a:r>
                    </a:p>
                    <a:p>
                      <a:pPr algn="ctr"/>
                      <a:endParaRPr lang="fr-FR" sz="2800" b="1" baseline="0" dirty="0">
                        <a:solidFill>
                          <a:schemeClr val="bg1">
                            <a:lumMod val="50000"/>
                          </a:schemeClr>
                        </a:solidFill>
                      </a:endParaRPr>
                    </a:p>
                  </a:txBody>
                  <a:tcPr>
                    <a:solidFill>
                      <a:schemeClr val="bg1">
                        <a:lumMod val="75000"/>
                      </a:schemeClr>
                    </a:solidFill>
                  </a:tcPr>
                </a:tc>
                <a:tc>
                  <a:txBody>
                    <a:bodyPr/>
                    <a:lstStyle/>
                    <a:p>
                      <a:pPr lvl="0" algn="ctr">
                        <a:buNone/>
                      </a:pPr>
                      <a:r>
                        <a:rPr lang="fr-FR" sz="2800" b="1" baseline="0" dirty="0">
                          <a:solidFill>
                            <a:schemeClr val="tx1"/>
                          </a:solidFill>
                        </a:rPr>
                        <a:t>Montant à l'issue de la modification</a:t>
                      </a:r>
                    </a:p>
                  </a:txBody>
                  <a:tcPr>
                    <a:solidFill>
                      <a:srgbClr val="ED7D31"/>
                    </a:solidFill>
                  </a:tcPr>
                </a:tc>
                <a:extLst>
                  <a:ext uri="{0D108BD9-81ED-4DB2-BD59-A6C34878D82A}">
                    <a16:rowId xmlns:a16="http://schemas.microsoft.com/office/drawing/2014/main" val="2911389107"/>
                  </a:ext>
                </a:extLst>
              </a:tr>
              <a:tr h="750150">
                <a:tc>
                  <a:txBody>
                    <a:bodyPr/>
                    <a:lstStyle/>
                    <a:p>
                      <a:pPr algn="ctr"/>
                      <a:r>
                        <a:rPr lang="fr-FR" sz="2400" dirty="0"/>
                        <a:t>FEDER (En transition)</a:t>
                      </a:r>
                    </a:p>
                  </a:txBody>
                  <a:tcPr/>
                </a:tc>
                <a:tc>
                  <a:txBody>
                    <a:bodyPr/>
                    <a:lstStyle/>
                    <a:p>
                      <a:pPr algn="ctr"/>
                      <a:r>
                        <a:rPr lang="fr-FR" sz="2400" dirty="0"/>
                        <a:t>393 021 844 €</a:t>
                      </a:r>
                    </a:p>
                  </a:txBody>
                  <a:tcPr/>
                </a:tc>
                <a:tc>
                  <a:txBody>
                    <a:bodyPr/>
                    <a:lstStyle/>
                    <a:p>
                      <a:pPr marL="0" indent="0" algn="ctr">
                        <a:buNone/>
                      </a:pPr>
                      <a:r>
                        <a:rPr lang="fr-FR" sz="2400" dirty="0"/>
                        <a:t>+2 077 000 €</a:t>
                      </a:r>
                    </a:p>
                  </a:txBody>
                  <a:tcPr>
                    <a:solidFill>
                      <a:schemeClr val="bg1"/>
                    </a:solidFill>
                  </a:tcPr>
                </a:tc>
                <a:tc>
                  <a:txBody>
                    <a:bodyPr/>
                    <a:lstStyle/>
                    <a:p>
                      <a:pPr algn="ctr"/>
                      <a:r>
                        <a:rPr lang="fr-FR" sz="2400" dirty="0"/>
                        <a:t>+ 0, 52%</a:t>
                      </a:r>
                    </a:p>
                  </a:txBody>
                  <a:tcPr>
                    <a:solidFill>
                      <a:schemeClr val="bg1"/>
                    </a:solidFill>
                  </a:tcPr>
                </a:tc>
                <a:tc>
                  <a:txBody>
                    <a:bodyPr/>
                    <a:lstStyle/>
                    <a:p>
                      <a:pPr lvl="0" algn="ctr">
                        <a:buNone/>
                      </a:pPr>
                      <a:r>
                        <a:rPr lang="fr-FR" sz="2400" dirty="0"/>
                        <a:t>395 098 844 €</a:t>
                      </a:r>
                    </a:p>
                  </a:txBody>
                  <a:tcPr>
                    <a:solidFill>
                      <a:srgbClr val="ED7D31"/>
                    </a:solidFill>
                  </a:tcPr>
                </a:tc>
                <a:extLst>
                  <a:ext uri="{0D108BD9-81ED-4DB2-BD59-A6C34878D82A}">
                    <a16:rowId xmlns:a16="http://schemas.microsoft.com/office/drawing/2014/main" val="1524581974"/>
                  </a:ext>
                </a:extLst>
              </a:tr>
              <a:tr h="769038">
                <a:tc>
                  <a:txBody>
                    <a:bodyPr/>
                    <a:lstStyle/>
                    <a:p>
                      <a:pPr algn="ctr"/>
                      <a:r>
                        <a:rPr lang="fr-FR" sz="2400" baseline="0" dirty="0"/>
                        <a:t>FEDER (Allocation Spécifique RUP)</a:t>
                      </a:r>
                      <a:endParaRPr lang="fr-FR" sz="2000" dirty="0"/>
                    </a:p>
                  </a:txBody>
                  <a:tcPr/>
                </a:tc>
                <a:tc>
                  <a:txBody>
                    <a:bodyPr/>
                    <a:lstStyle/>
                    <a:p>
                      <a:pPr algn="ctr"/>
                      <a:r>
                        <a:rPr lang="fr-FR" sz="2400" kern="1200" dirty="0">
                          <a:solidFill>
                            <a:schemeClr val="dk1"/>
                          </a:solidFill>
                          <a:latin typeface="+mn-lt"/>
                          <a:ea typeface="+mn-ea"/>
                          <a:cs typeface="+mn-cs"/>
                        </a:rPr>
                        <a:t>88 729 627 €</a:t>
                      </a:r>
                    </a:p>
                  </a:txBody>
                  <a:tcPr/>
                </a:tc>
                <a:tc>
                  <a:txBody>
                    <a:bodyPr/>
                    <a:lstStyle/>
                    <a:p>
                      <a:pPr marL="0" indent="0" algn="ctr">
                        <a:buNone/>
                      </a:pPr>
                      <a:r>
                        <a:rPr lang="fr-FR" sz="2400" i="0" dirty="0"/>
                        <a:t>+2 717 002 €</a:t>
                      </a:r>
                    </a:p>
                  </a:txBody>
                  <a:tcPr>
                    <a:solidFill>
                      <a:schemeClr val="bg1"/>
                    </a:solidFill>
                  </a:tcPr>
                </a:tc>
                <a:tc>
                  <a:txBody>
                    <a:bodyPr/>
                    <a:lstStyle/>
                    <a:p>
                      <a:pPr marL="0" indent="0" algn="ctr">
                        <a:buFont typeface="Calibri"/>
                        <a:buNone/>
                      </a:pPr>
                      <a:r>
                        <a:rPr lang="fr-FR" sz="2400" i="0" dirty="0"/>
                        <a:t>+ 3, 06 %</a:t>
                      </a:r>
                    </a:p>
                  </a:txBody>
                  <a:tcPr>
                    <a:solidFill>
                      <a:schemeClr val="bg1"/>
                    </a:solidFill>
                  </a:tcPr>
                </a:tc>
                <a:tc>
                  <a:txBody>
                    <a:bodyPr/>
                    <a:lstStyle/>
                    <a:p>
                      <a:pPr lvl="0" algn="ctr">
                        <a:buNone/>
                      </a:pPr>
                      <a:r>
                        <a:rPr lang="fr-FR" sz="2400" i="0" dirty="0"/>
                        <a:t>91 446 629 €</a:t>
                      </a:r>
                    </a:p>
                  </a:txBody>
                  <a:tcPr>
                    <a:solidFill>
                      <a:srgbClr val="ED7D31"/>
                    </a:solidFill>
                  </a:tcPr>
                </a:tc>
                <a:extLst>
                  <a:ext uri="{0D108BD9-81ED-4DB2-BD59-A6C34878D82A}">
                    <a16:rowId xmlns:a16="http://schemas.microsoft.com/office/drawing/2014/main" val="1860662440"/>
                  </a:ext>
                </a:extLst>
              </a:tr>
              <a:tr h="769039">
                <a:tc>
                  <a:txBody>
                    <a:bodyPr/>
                    <a:lstStyle/>
                    <a:p>
                      <a:pPr algn="ctr"/>
                      <a:r>
                        <a:rPr lang="fr-FR" sz="2800" b="1" dirty="0"/>
                        <a:t>TOTAL</a:t>
                      </a:r>
                    </a:p>
                  </a:txBody>
                  <a:tcPr/>
                </a:tc>
                <a:tc>
                  <a:txBody>
                    <a:bodyPr/>
                    <a:lstStyle/>
                    <a:p>
                      <a:pPr algn="ctr"/>
                      <a:r>
                        <a:rPr lang="fr-FR" sz="2800" b="1" i="0" dirty="0"/>
                        <a:t>481 751 471 €</a:t>
                      </a:r>
                    </a:p>
                  </a:txBody>
                  <a:tcPr/>
                </a:tc>
                <a:tc>
                  <a:txBody>
                    <a:bodyPr/>
                    <a:lstStyle/>
                    <a:p>
                      <a:pPr algn="ctr"/>
                      <a:r>
                        <a:rPr lang="fr-FR" sz="2800" b="1" i="0" baseline="0" dirty="0">
                          <a:solidFill>
                            <a:schemeClr val="bg1">
                              <a:lumMod val="50000"/>
                            </a:schemeClr>
                          </a:solidFill>
                        </a:rPr>
                        <a:t>4 794 002 €</a:t>
                      </a:r>
                    </a:p>
                  </a:txBody>
                  <a:tcPr>
                    <a:solidFill>
                      <a:schemeClr val="bg1">
                        <a:lumMod val="85000"/>
                      </a:schemeClr>
                    </a:solidFill>
                  </a:tcPr>
                </a:tc>
                <a:tc>
                  <a:txBody>
                    <a:bodyPr/>
                    <a:lstStyle/>
                    <a:p>
                      <a:pPr algn="ctr"/>
                      <a:endParaRPr lang="fr-FR" sz="2800" b="1" i="0" baseline="0" dirty="0">
                        <a:solidFill>
                          <a:schemeClr val="accent6"/>
                        </a:solidFill>
                      </a:endParaRPr>
                    </a:p>
                  </a:txBody>
                  <a:tcPr>
                    <a:solidFill>
                      <a:schemeClr val="bg1">
                        <a:lumMod val="85000"/>
                      </a:schemeClr>
                    </a:solidFill>
                  </a:tcPr>
                </a:tc>
                <a:tc>
                  <a:txBody>
                    <a:bodyPr/>
                    <a:lstStyle/>
                    <a:p>
                      <a:pPr lvl="0" algn="ctr">
                        <a:buNone/>
                      </a:pPr>
                      <a:r>
                        <a:rPr lang="fr-FR" sz="2800" b="1" i="0" baseline="0" dirty="0">
                          <a:solidFill>
                            <a:schemeClr val="tx1"/>
                          </a:solidFill>
                        </a:rPr>
                        <a:t>486 545 743 €</a:t>
                      </a:r>
                    </a:p>
                  </a:txBody>
                  <a:tcPr>
                    <a:solidFill>
                      <a:srgbClr val="ED7D31"/>
                    </a:solidFill>
                  </a:tcPr>
                </a:tc>
                <a:extLst>
                  <a:ext uri="{0D108BD9-81ED-4DB2-BD59-A6C34878D82A}">
                    <a16:rowId xmlns:a16="http://schemas.microsoft.com/office/drawing/2014/main" val="2060483588"/>
                  </a:ext>
                </a:extLst>
              </a:tr>
            </a:tbl>
          </a:graphicData>
        </a:graphic>
      </p:graphicFrame>
    </p:spTree>
    <p:extLst>
      <p:ext uri="{BB962C8B-B14F-4D97-AF65-F5344CB8AC3E}">
        <p14:creationId xmlns:p14="http://schemas.microsoft.com/office/powerpoint/2010/main" val="3839728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A407AF5331E4F84DD7E6B4FC755ED" ma:contentTypeVersion="3" ma:contentTypeDescription="Crée un document." ma:contentTypeScope="" ma:versionID="e82ef73f46f4d10af7ebc7ddd7dba794">
  <xsd:schema xmlns:xsd="http://www.w3.org/2001/XMLSchema" xmlns:xs="http://www.w3.org/2001/XMLSchema" xmlns:p="http://schemas.microsoft.com/office/2006/metadata/properties" xmlns:ns2="2b4ad9f7-ed19-432d-9832-6ee574fde3a9" targetNamespace="http://schemas.microsoft.com/office/2006/metadata/properties" ma:root="true" ma:fieldsID="b1374011058057d5b6a3c9396d0abb46" ns2:_="">
    <xsd:import namespace="2b4ad9f7-ed19-432d-9832-6ee574fde3a9"/>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4ad9f7-ed19-432d-9832-6ee574fde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0A0AEB-D521-41B8-8C67-938505FD3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4ad9f7-ed19-432d-9832-6ee574fde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26E3CE-E30D-46BC-80AF-F35B4AD36F45}">
  <ds:schemaRefs>
    <ds:schemaRef ds:uri="http://schemas.microsoft.com/sharepoint/v3/contenttype/forms"/>
  </ds:schemaRefs>
</ds:datastoreItem>
</file>

<file path=customXml/itemProps3.xml><?xml version="1.0" encoding="utf-8"?>
<ds:datastoreItem xmlns:ds="http://schemas.openxmlformats.org/officeDocument/2006/customXml" ds:itemID="{845619C0-E85F-4642-B936-2F76A0ED02AD}">
  <ds:schemaRefs>
    <ds:schemaRef ds:uri="http://purl.org/dc/elements/1.1/"/>
    <ds:schemaRef ds:uri="http://schemas.microsoft.com/office/2006/metadata/properties"/>
    <ds:schemaRef ds:uri="2b4ad9f7-ed19-432d-9832-6ee574fde3a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821</TotalTime>
  <Words>1939</Words>
  <Application>Microsoft Office PowerPoint</Application>
  <PresentationFormat>Grand écran</PresentationFormat>
  <Paragraphs>366</Paragraphs>
  <Slides>32</Slides>
  <Notes>0</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32</vt:i4>
      </vt:variant>
    </vt:vector>
  </HeadingPairs>
  <TitlesOfParts>
    <vt:vector size="45" baseType="lpstr">
      <vt:lpstr>Algerian</vt:lpstr>
      <vt:lpstr>Arial</vt:lpstr>
      <vt:lpstr>Arial,Sans-Serif</vt:lpstr>
      <vt:lpstr>Calibri</vt:lpstr>
      <vt:lpstr>Calibri Light</vt:lpstr>
      <vt:lpstr>Corbel,Bold</vt:lpstr>
      <vt:lpstr>Segoe UI Symbol</vt:lpstr>
      <vt:lpstr>Times New Roman</vt:lpstr>
      <vt:lpstr>Wingdings</vt:lpstr>
      <vt:lpstr>Thème Office</vt:lpstr>
      <vt:lpstr>Conception personnalisée</vt:lpstr>
      <vt:lpstr>3_Conception personnalisée</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HIERSO Nathalie</dc:creator>
  <cp:lastModifiedBy>JUMONTIER Clarisse</cp:lastModifiedBy>
  <cp:revision>1144</cp:revision>
  <dcterms:created xsi:type="dcterms:W3CDTF">2025-03-14T16:10:40Z</dcterms:created>
  <dcterms:modified xsi:type="dcterms:W3CDTF">2026-06-04T23:36:53Z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0x010100ECFA407AF5331E4F84DD7E6B4FC755ED</vt:lpwstr>
  </property>
</Properties>
</file>