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  <p:sldMasterId id="2147483707" r:id="rId5"/>
    <p:sldMasterId id="2147483735" r:id="rId6"/>
    <p:sldMasterId id="2147483737" r:id="rId7"/>
    <p:sldMasterId id="2147483720" r:id="rId8"/>
  </p:sldMasterIdLst>
  <p:handoutMasterIdLst>
    <p:handoutMasterId r:id="rId36"/>
  </p:handoutMasterIdLst>
  <p:sldIdLst>
    <p:sldId id="256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4" r:id="rId23"/>
    <p:sldId id="332" r:id="rId24"/>
    <p:sldId id="333" r:id="rId25"/>
    <p:sldId id="314" r:id="rId26"/>
    <p:sldId id="317" r:id="rId27"/>
    <p:sldId id="318" r:id="rId28"/>
    <p:sldId id="316" r:id="rId29"/>
    <p:sldId id="335" r:id="rId30"/>
    <p:sldId id="337" r:id="rId31"/>
    <p:sldId id="336" r:id="rId32"/>
    <p:sldId id="338" r:id="rId33"/>
    <p:sldId id="260" r:id="rId34"/>
    <p:sldId id="259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AJO VIRAYIE Odile" initials="MVO" lastIdx="4" clrIdx="0">
    <p:extLst>
      <p:ext uri="{19B8F6BF-5375-455C-9EA6-DF929625EA0E}">
        <p15:presenceInfo xmlns:p15="http://schemas.microsoft.com/office/powerpoint/2012/main" userId="S-1-5-21-344311662-3545640912-1479768337-217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7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101DD-B0B2-4222-8968-38908BFA614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57C31F6-4830-4C35-BBDA-7493A72498CC}">
      <dgm:prSet phldrT="[Texte]" custT="1"/>
      <dgm:spPr>
        <a:xfrm>
          <a:off x="80754" y="385570"/>
          <a:ext cx="700686" cy="532842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05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Dépôt dossier dématérialisé sur la plateforme </a:t>
          </a:r>
          <a:r>
            <a:rPr lang="fr-FR" sz="105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Europac</a:t>
          </a:r>
          <a:endParaRPr lang="fr-FR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fr-FR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7301B-AAP1</a:t>
          </a:r>
        </a:p>
      </dgm:t>
    </dgm:pt>
    <dgm:pt modelId="{2BB84078-AD14-458F-A156-E69E8BF56A64}" type="parTrans" cxnId="{3B24EB72-7F29-4542-BBC3-45F965D73A6F}">
      <dgm:prSet/>
      <dgm:spPr/>
      <dgm:t>
        <a:bodyPr/>
        <a:lstStyle/>
        <a:p>
          <a:endParaRPr lang="fr-FR"/>
        </a:p>
      </dgm:t>
    </dgm:pt>
    <dgm:pt modelId="{0C5AD127-0D9D-411F-B12E-2D8E45F93037}" type="sibTrans" cxnId="{3B24EB72-7F29-4542-BBC3-45F965D73A6F}">
      <dgm:prSet/>
      <dgm:spPr/>
      <dgm:t>
        <a:bodyPr/>
        <a:lstStyle/>
        <a:p>
          <a:endParaRPr lang="fr-FR"/>
        </a:p>
      </dgm:t>
    </dgm:pt>
    <dgm:pt modelId="{7BCE1071-BF1C-4B8C-9C42-7DC417D68232}">
      <dgm:prSet phldrT="[Texte]" custT="1"/>
      <dgm:spPr>
        <a:xfrm>
          <a:off x="814153" y="389866"/>
          <a:ext cx="751793" cy="559865"/>
        </a:xfrm>
        <a:prstGeom prst="roundRect">
          <a:avLst/>
        </a:prstGeom>
        <a:solidFill>
          <a:srgbClr val="4472C4">
            <a:hueOff val="-1050478"/>
            <a:satOff val="-1461"/>
            <a:lumOff val="-56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05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Réception des projets au sein service Guichet, animation, communication et archivage qui envoie une attestation de dépôt du dossier aux porteurs de projet.</a:t>
          </a:r>
        </a:p>
      </dgm:t>
    </dgm:pt>
    <dgm:pt modelId="{B50FB0C6-99E0-4B5F-BED4-7F2AAE480D39}" type="parTrans" cxnId="{5921C9A0-D20D-42CA-9D75-4BED4AE293BF}">
      <dgm:prSet/>
      <dgm:spPr/>
      <dgm:t>
        <a:bodyPr/>
        <a:lstStyle/>
        <a:p>
          <a:endParaRPr lang="fr-FR"/>
        </a:p>
      </dgm:t>
    </dgm:pt>
    <dgm:pt modelId="{BD656D5B-F68B-4C61-B863-7237BDF43B16}" type="sibTrans" cxnId="{5921C9A0-D20D-42CA-9D75-4BED4AE293BF}">
      <dgm:prSet/>
      <dgm:spPr/>
      <dgm:t>
        <a:bodyPr/>
        <a:lstStyle/>
        <a:p>
          <a:endParaRPr lang="fr-FR"/>
        </a:p>
      </dgm:t>
    </dgm:pt>
    <dgm:pt modelId="{32EA5CD3-6562-4D23-BBA2-BF66BFB1FB14}">
      <dgm:prSet phldrT="[Texte]" custT="1"/>
      <dgm:spPr>
        <a:xfrm>
          <a:off x="1686587" y="376069"/>
          <a:ext cx="751793" cy="559865"/>
        </a:xfrm>
        <a:prstGeom prst="roundRect">
          <a:avLst/>
        </a:prstGeom>
        <a:solidFill>
          <a:srgbClr val="4472C4">
            <a:hueOff val="-2100956"/>
            <a:satOff val="-2922"/>
            <a:lumOff val="-112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05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Comité Technique de pré-sélection</a:t>
          </a:r>
        </a:p>
      </dgm:t>
    </dgm:pt>
    <dgm:pt modelId="{A0640464-D988-48FD-8037-7E2A44523F60}" type="parTrans" cxnId="{B12D1316-2CE8-4856-92DD-FCAECC4472AF}">
      <dgm:prSet/>
      <dgm:spPr/>
      <dgm:t>
        <a:bodyPr/>
        <a:lstStyle/>
        <a:p>
          <a:endParaRPr lang="fr-FR"/>
        </a:p>
      </dgm:t>
    </dgm:pt>
    <dgm:pt modelId="{067DC534-D4BD-4571-B934-B009A89C4690}" type="sibTrans" cxnId="{B12D1316-2CE8-4856-92DD-FCAECC4472AF}">
      <dgm:prSet/>
      <dgm:spPr/>
      <dgm:t>
        <a:bodyPr/>
        <a:lstStyle/>
        <a:p>
          <a:endParaRPr lang="fr-FR"/>
        </a:p>
      </dgm:t>
    </dgm:pt>
    <dgm:pt modelId="{07166BED-41BA-4AA7-A20B-A66839308309}">
      <dgm:prSet phldrT="[Texte]" custT="1"/>
      <dgm:spPr>
        <a:xfrm>
          <a:off x="1686587" y="376069"/>
          <a:ext cx="751793" cy="559865"/>
        </a:xfrm>
        <a:solidFill>
          <a:srgbClr val="4472C4">
            <a:hueOff val="-2100956"/>
            <a:satOff val="-2922"/>
            <a:lumOff val="-112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05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 Comité Technique de pré-sélection émet son avis sur la base d’un </a:t>
          </a:r>
          <a:r>
            <a:rPr lang="fr-FR" sz="105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scoring</a:t>
          </a:r>
          <a:r>
            <a:rPr lang="fr-FR" sz="105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proposé par le Service instructeur en respect des critères de sélection établis dans l’appel à projets et établit un classement des dossiers ;</a:t>
          </a:r>
        </a:p>
      </dgm:t>
    </dgm:pt>
    <dgm:pt modelId="{4BF2B6CA-3BE4-41F8-92C5-3E72CD4C5E19}" type="parTrans" cxnId="{37AC302D-FE1D-4B5E-81A1-3BFB8759F6DB}">
      <dgm:prSet/>
      <dgm:spPr/>
      <dgm:t>
        <a:bodyPr/>
        <a:lstStyle/>
        <a:p>
          <a:endParaRPr lang="fr-FR"/>
        </a:p>
      </dgm:t>
    </dgm:pt>
    <dgm:pt modelId="{DB2E85E0-30D1-4D50-923D-437FA62311D7}" type="sibTrans" cxnId="{37AC302D-FE1D-4B5E-81A1-3BFB8759F6DB}">
      <dgm:prSet/>
      <dgm:spPr/>
      <dgm:t>
        <a:bodyPr/>
        <a:lstStyle/>
        <a:p>
          <a:endParaRPr lang="fr-FR"/>
        </a:p>
      </dgm:t>
    </dgm:pt>
    <dgm:pt modelId="{94D5A373-D7DE-42D8-B9E6-F9A43102B876}">
      <dgm:prSet phldrT="[Texte]"/>
      <dgm:spPr>
        <a:xfrm>
          <a:off x="1686587" y="376069"/>
          <a:ext cx="751793" cy="559865"/>
        </a:xfrm>
        <a:solidFill>
          <a:srgbClr val="4472C4">
            <a:hueOff val="-2100956"/>
            <a:satOff val="-2922"/>
            <a:lumOff val="-112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Le(s) service(s) instructeur(s) :</a:t>
          </a:r>
        </a:p>
        <a:p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a. Vérifie la complétude du dossier par rapport aux exigences mentionnées dans l’appel à projets.</a:t>
          </a:r>
        </a:p>
        <a:p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b. Pré-instruit les dossiers</a:t>
          </a:r>
        </a:p>
        <a:p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c. Réalise un pré-classement au titre du </a:t>
          </a:r>
          <a:r>
            <a:rPr lang="fr-FR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scoring</a:t>
          </a: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des critères de sélection prévu dans l’appel à projets qui sera soumis au Comité Technique de pré-sélection.</a:t>
          </a:r>
        </a:p>
      </dgm:t>
    </dgm:pt>
    <dgm:pt modelId="{0ECA6E8F-6FB3-4785-B825-10A75DA506CF}" type="parTrans" cxnId="{81D819B8-4DB5-44D5-A482-0B6253ED01EA}">
      <dgm:prSet/>
      <dgm:spPr/>
      <dgm:t>
        <a:bodyPr/>
        <a:lstStyle/>
        <a:p>
          <a:endParaRPr lang="fr-FR"/>
        </a:p>
      </dgm:t>
    </dgm:pt>
    <dgm:pt modelId="{DE2129DE-3E05-4A5D-88E0-E2074E4A745E}" type="sibTrans" cxnId="{81D819B8-4DB5-44D5-A482-0B6253ED01EA}">
      <dgm:prSet/>
      <dgm:spPr/>
      <dgm:t>
        <a:bodyPr/>
        <a:lstStyle/>
        <a:p>
          <a:endParaRPr lang="fr-FR"/>
        </a:p>
      </dgm:t>
    </dgm:pt>
    <dgm:pt modelId="{78EFD195-FF58-402C-A374-F7DB3B2454AC}">
      <dgm:prSet phldrT="[Texte]" custT="1"/>
      <dgm:spPr>
        <a:xfrm>
          <a:off x="2555162" y="338035"/>
          <a:ext cx="751793" cy="635931"/>
        </a:xfrm>
        <a:prstGeom prst="roundRect">
          <a:avLst/>
        </a:prstGeom>
        <a:solidFill>
          <a:srgbClr val="4472C4">
            <a:hueOff val="-3151433"/>
            <a:satOff val="-4383"/>
            <a:lumOff val="-16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05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Pré-sélection </a:t>
          </a:r>
          <a:r>
            <a:rPr lang="fr-FR" sz="105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 le Comité Technique de pré-sélection </a:t>
          </a:r>
        </a:p>
      </dgm:t>
    </dgm:pt>
    <dgm:pt modelId="{8ABCFDA2-4992-4461-AFD5-5A73899DE2A4}" type="sibTrans" cxnId="{33366830-C50C-474A-8605-0D08E325B92A}">
      <dgm:prSet/>
      <dgm:spPr/>
      <dgm:t>
        <a:bodyPr/>
        <a:lstStyle/>
        <a:p>
          <a:endParaRPr lang="fr-FR"/>
        </a:p>
      </dgm:t>
    </dgm:pt>
    <dgm:pt modelId="{F787C301-FD9C-43D3-B695-7F0ABADEB56E}" type="parTrans" cxnId="{33366830-C50C-474A-8605-0D08E325B92A}">
      <dgm:prSet/>
      <dgm:spPr/>
      <dgm:t>
        <a:bodyPr/>
        <a:lstStyle/>
        <a:p>
          <a:endParaRPr lang="fr-FR"/>
        </a:p>
      </dgm:t>
    </dgm:pt>
    <dgm:pt modelId="{93B54B99-5E27-4EF1-9713-3E8B142DABDE}" type="pres">
      <dgm:prSet presAssocID="{EF9101DD-B0B2-4222-8968-38908BFA614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DE468DB-D251-4A97-8076-8488BA051A24}" type="pres">
      <dgm:prSet presAssocID="{EF9101DD-B0B2-4222-8968-38908BFA6148}" presName="arrow" presStyleLbl="bgShp" presStyleIdx="0" presStyleCnt="1" custScaleX="117647" custScaleY="36805" custLinFactNeighborX="1506" custLinFactNeighborY="-1409"/>
      <dgm:spPr>
        <a:xfrm>
          <a:off x="3" y="192978"/>
          <a:ext cx="6781796" cy="161283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AAF1B6D3-10D5-4515-A3B6-F721858F7129}" type="pres">
      <dgm:prSet presAssocID="{EF9101DD-B0B2-4222-8968-38908BFA6148}" presName="linearProcess" presStyleCnt="0"/>
      <dgm:spPr/>
    </dgm:pt>
    <dgm:pt modelId="{368272DC-B261-4B73-8EDA-61DBAB806572}" type="pres">
      <dgm:prSet presAssocID="{557C31F6-4830-4C35-BBDA-7493A72498CC}" presName="textNode" presStyleLbl="node1" presStyleIdx="0" presStyleCnt="6" custScaleX="93202" custScaleY="110102" custLinFactX="-1073" custLinFactNeighborX="-100000" custLinFactNeighborY="-139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65352B-F731-45E7-8BCD-FD20EA05242E}" type="pres">
      <dgm:prSet presAssocID="{0C5AD127-0D9D-411F-B12E-2D8E45F93037}" presName="sibTrans" presStyleCnt="0"/>
      <dgm:spPr/>
    </dgm:pt>
    <dgm:pt modelId="{83B95281-9AA8-4341-A3D7-76443FBCBA56}" type="pres">
      <dgm:prSet presAssocID="{7BCE1071-BF1C-4B8C-9C42-7DC417D68232}" presName="textNode" presStyleLbl="node1" presStyleIdx="1" presStyleCnt="6" custScaleY="148306" custLinFactNeighborX="-39764" custLinFactNeighborY="30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BDDC9A-D9F8-4BA5-B64F-62F037749C7B}" type="pres">
      <dgm:prSet presAssocID="{BD656D5B-F68B-4C61-B863-7237BDF43B16}" presName="sibTrans" presStyleCnt="0"/>
      <dgm:spPr/>
    </dgm:pt>
    <dgm:pt modelId="{76571AD8-2403-4FD1-BF10-38F66BD73A5E}" type="pres">
      <dgm:prSet presAssocID="{32EA5CD3-6562-4D23-BBA2-BF66BFB1FB14}" presName="textNode" presStyleLbl="node1" presStyleIdx="2" presStyleCnt="6" custScaleX="102979" custScaleY="117749" custLinFactX="153104" custLinFactNeighborX="200000" custLinFactNeighborY="-4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BEFB46-2C24-43A3-8609-BBD6F5664C88}" type="pres">
      <dgm:prSet presAssocID="{067DC534-D4BD-4571-B934-B009A89C4690}" presName="sibTrans" presStyleCnt="0"/>
      <dgm:spPr/>
    </dgm:pt>
    <dgm:pt modelId="{E672772A-D4FD-4532-B475-F504727E8A09}" type="pres">
      <dgm:prSet presAssocID="{07166BED-41BA-4AA7-A20B-A66839308309}" presName="textNode" presStyleLbl="node1" presStyleIdx="3" presStyleCnt="6" custScaleY="179120" custLinFactX="152377" custLinFactNeighborX="200000" custLinFactNeighborY="108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BD2F21DC-1A8A-40DB-97FB-01EE9113DDC8}" type="pres">
      <dgm:prSet presAssocID="{DB2E85E0-30D1-4D50-923D-437FA62311D7}" presName="sibTrans" presStyleCnt="0"/>
      <dgm:spPr/>
    </dgm:pt>
    <dgm:pt modelId="{42B24579-03DB-4550-B67E-DB4CA8B521C2}" type="pres">
      <dgm:prSet presAssocID="{78EFD195-FF58-402C-A374-F7DB3B2454AC}" presName="textNode" presStyleLbl="node1" presStyleIdx="4" presStyleCnt="6" custScaleX="84723" custScaleY="110009" custLinFactX="149366" custLinFactNeighborX="200000" custLinFactNeighborY="-154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09BCE5-23A9-4A51-8042-70D6055EAAAD}" type="pres">
      <dgm:prSet presAssocID="{8ABCFDA2-4992-4461-AFD5-5A73899DE2A4}" presName="sibTrans" presStyleCnt="0"/>
      <dgm:spPr/>
    </dgm:pt>
    <dgm:pt modelId="{B14A669F-52CD-4457-A0F5-2ED236E7FC1F}" type="pres">
      <dgm:prSet presAssocID="{94D5A373-D7DE-42D8-B9E6-F9A43102B876}" presName="textNode" presStyleLbl="node1" presStyleIdx="5" presStyleCnt="6" custScaleX="163500" custScaleY="206731" custLinFactX="-290977" custLinFactNeighborX="-300000" custLinFactNeighborY="262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EEC2125B-74EF-4019-876F-0CE0BF178508}" type="presOf" srcId="{557C31F6-4830-4C35-BBDA-7493A72498CC}" destId="{368272DC-B261-4B73-8EDA-61DBAB806572}" srcOrd="0" destOrd="0" presId="urn:microsoft.com/office/officeart/2005/8/layout/hProcess9"/>
    <dgm:cxn modelId="{3B24EB72-7F29-4542-BBC3-45F965D73A6F}" srcId="{EF9101DD-B0B2-4222-8968-38908BFA6148}" destId="{557C31F6-4830-4C35-BBDA-7493A72498CC}" srcOrd="0" destOrd="0" parTransId="{2BB84078-AD14-458F-A156-E69E8BF56A64}" sibTransId="{0C5AD127-0D9D-411F-B12E-2D8E45F93037}"/>
    <dgm:cxn modelId="{6BDBA464-2C2D-409C-A460-38C31AB5243A}" type="presOf" srcId="{7BCE1071-BF1C-4B8C-9C42-7DC417D68232}" destId="{83B95281-9AA8-4341-A3D7-76443FBCBA56}" srcOrd="0" destOrd="0" presId="urn:microsoft.com/office/officeart/2005/8/layout/hProcess9"/>
    <dgm:cxn modelId="{81D819B8-4DB5-44D5-A482-0B6253ED01EA}" srcId="{EF9101DD-B0B2-4222-8968-38908BFA6148}" destId="{94D5A373-D7DE-42D8-B9E6-F9A43102B876}" srcOrd="5" destOrd="0" parTransId="{0ECA6E8F-6FB3-4785-B825-10A75DA506CF}" sibTransId="{DE2129DE-3E05-4A5D-88E0-E2074E4A745E}"/>
    <dgm:cxn modelId="{81745B4E-F11B-4640-8C83-0EAC5BED7C1C}" type="presOf" srcId="{78EFD195-FF58-402C-A374-F7DB3B2454AC}" destId="{42B24579-03DB-4550-B67E-DB4CA8B521C2}" srcOrd="0" destOrd="0" presId="urn:microsoft.com/office/officeart/2005/8/layout/hProcess9"/>
    <dgm:cxn modelId="{45B7F8FB-442E-4670-844C-476C88DB798F}" type="presOf" srcId="{94D5A373-D7DE-42D8-B9E6-F9A43102B876}" destId="{B14A669F-52CD-4457-A0F5-2ED236E7FC1F}" srcOrd="0" destOrd="0" presId="urn:microsoft.com/office/officeart/2005/8/layout/hProcess9"/>
    <dgm:cxn modelId="{831D4511-F672-40B9-B9DE-23A1E594A63D}" type="presOf" srcId="{EF9101DD-B0B2-4222-8968-38908BFA6148}" destId="{93B54B99-5E27-4EF1-9713-3E8B142DABDE}" srcOrd="0" destOrd="0" presId="urn:microsoft.com/office/officeart/2005/8/layout/hProcess9"/>
    <dgm:cxn modelId="{CEA1D5F8-D071-4A02-90DB-90E849420A99}" type="presOf" srcId="{32EA5CD3-6562-4D23-BBA2-BF66BFB1FB14}" destId="{76571AD8-2403-4FD1-BF10-38F66BD73A5E}" srcOrd="0" destOrd="0" presId="urn:microsoft.com/office/officeart/2005/8/layout/hProcess9"/>
    <dgm:cxn modelId="{529BBAD8-FB2E-4FFE-91C8-DD91CD1CF5B5}" type="presOf" srcId="{07166BED-41BA-4AA7-A20B-A66839308309}" destId="{E672772A-D4FD-4532-B475-F504727E8A09}" srcOrd="0" destOrd="0" presId="urn:microsoft.com/office/officeart/2005/8/layout/hProcess9"/>
    <dgm:cxn modelId="{37AC302D-FE1D-4B5E-81A1-3BFB8759F6DB}" srcId="{EF9101DD-B0B2-4222-8968-38908BFA6148}" destId="{07166BED-41BA-4AA7-A20B-A66839308309}" srcOrd="3" destOrd="0" parTransId="{4BF2B6CA-3BE4-41F8-92C5-3E72CD4C5E19}" sibTransId="{DB2E85E0-30D1-4D50-923D-437FA62311D7}"/>
    <dgm:cxn modelId="{33366830-C50C-474A-8605-0D08E325B92A}" srcId="{EF9101DD-B0B2-4222-8968-38908BFA6148}" destId="{78EFD195-FF58-402C-A374-F7DB3B2454AC}" srcOrd="4" destOrd="0" parTransId="{F787C301-FD9C-43D3-B695-7F0ABADEB56E}" sibTransId="{8ABCFDA2-4992-4461-AFD5-5A73899DE2A4}"/>
    <dgm:cxn modelId="{B12D1316-2CE8-4856-92DD-FCAECC4472AF}" srcId="{EF9101DD-B0B2-4222-8968-38908BFA6148}" destId="{32EA5CD3-6562-4D23-BBA2-BF66BFB1FB14}" srcOrd="2" destOrd="0" parTransId="{A0640464-D988-48FD-8037-7E2A44523F60}" sibTransId="{067DC534-D4BD-4571-B934-B009A89C4690}"/>
    <dgm:cxn modelId="{5921C9A0-D20D-42CA-9D75-4BED4AE293BF}" srcId="{EF9101DD-B0B2-4222-8968-38908BFA6148}" destId="{7BCE1071-BF1C-4B8C-9C42-7DC417D68232}" srcOrd="1" destOrd="0" parTransId="{B50FB0C6-99E0-4B5F-BED4-7F2AAE480D39}" sibTransId="{BD656D5B-F68B-4C61-B863-7237BDF43B16}"/>
    <dgm:cxn modelId="{F6EB64BB-56CF-4310-8799-4537AEF90F74}" type="presParOf" srcId="{93B54B99-5E27-4EF1-9713-3E8B142DABDE}" destId="{9DE468DB-D251-4A97-8076-8488BA051A24}" srcOrd="0" destOrd="0" presId="urn:microsoft.com/office/officeart/2005/8/layout/hProcess9"/>
    <dgm:cxn modelId="{D88FA953-09C9-4DCA-A6FE-4845AF0F05F3}" type="presParOf" srcId="{93B54B99-5E27-4EF1-9713-3E8B142DABDE}" destId="{AAF1B6D3-10D5-4515-A3B6-F721858F7129}" srcOrd="1" destOrd="0" presId="urn:microsoft.com/office/officeart/2005/8/layout/hProcess9"/>
    <dgm:cxn modelId="{CAA18543-FED1-4BB4-A159-34AC765FFFB1}" type="presParOf" srcId="{AAF1B6D3-10D5-4515-A3B6-F721858F7129}" destId="{368272DC-B261-4B73-8EDA-61DBAB806572}" srcOrd="0" destOrd="0" presId="urn:microsoft.com/office/officeart/2005/8/layout/hProcess9"/>
    <dgm:cxn modelId="{66943245-72A6-448C-AEA0-7B1D32534647}" type="presParOf" srcId="{AAF1B6D3-10D5-4515-A3B6-F721858F7129}" destId="{6365352B-F731-45E7-8BCD-FD20EA05242E}" srcOrd="1" destOrd="0" presId="urn:microsoft.com/office/officeart/2005/8/layout/hProcess9"/>
    <dgm:cxn modelId="{8118611B-9BD6-47AA-804F-39E8E3C35507}" type="presParOf" srcId="{AAF1B6D3-10D5-4515-A3B6-F721858F7129}" destId="{83B95281-9AA8-4341-A3D7-76443FBCBA56}" srcOrd="2" destOrd="0" presId="urn:microsoft.com/office/officeart/2005/8/layout/hProcess9"/>
    <dgm:cxn modelId="{D7053D6D-421D-4B15-869B-C16F1DD5E43E}" type="presParOf" srcId="{AAF1B6D3-10D5-4515-A3B6-F721858F7129}" destId="{60BDDC9A-D9F8-4BA5-B64F-62F037749C7B}" srcOrd="3" destOrd="0" presId="urn:microsoft.com/office/officeart/2005/8/layout/hProcess9"/>
    <dgm:cxn modelId="{19E8299A-64F0-43E9-8500-36B46530D50C}" type="presParOf" srcId="{AAF1B6D3-10D5-4515-A3B6-F721858F7129}" destId="{76571AD8-2403-4FD1-BF10-38F66BD73A5E}" srcOrd="4" destOrd="0" presId="urn:microsoft.com/office/officeart/2005/8/layout/hProcess9"/>
    <dgm:cxn modelId="{3977565A-CA3D-49BE-8A8A-AF3A2B9851BB}" type="presParOf" srcId="{AAF1B6D3-10D5-4515-A3B6-F721858F7129}" destId="{8FBEFB46-2C24-43A3-8609-BBD6F5664C88}" srcOrd="5" destOrd="0" presId="urn:microsoft.com/office/officeart/2005/8/layout/hProcess9"/>
    <dgm:cxn modelId="{0B61D1CD-9C07-46D1-9546-21728BA4C6F5}" type="presParOf" srcId="{AAF1B6D3-10D5-4515-A3B6-F721858F7129}" destId="{E672772A-D4FD-4532-B475-F504727E8A09}" srcOrd="6" destOrd="0" presId="urn:microsoft.com/office/officeart/2005/8/layout/hProcess9"/>
    <dgm:cxn modelId="{D55D80DB-7D63-44D9-8AB3-022781B28D94}" type="presParOf" srcId="{AAF1B6D3-10D5-4515-A3B6-F721858F7129}" destId="{BD2F21DC-1A8A-40DB-97FB-01EE9113DDC8}" srcOrd="7" destOrd="0" presId="urn:microsoft.com/office/officeart/2005/8/layout/hProcess9"/>
    <dgm:cxn modelId="{7BDCCAAC-04D4-4035-9F7E-7561D1CA3840}" type="presParOf" srcId="{AAF1B6D3-10D5-4515-A3B6-F721858F7129}" destId="{42B24579-03DB-4550-B67E-DB4CA8B521C2}" srcOrd="8" destOrd="0" presId="urn:microsoft.com/office/officeart/2005/8/layout/hProcess9"/>
    <dgm:cxn modelId="{ADADB1D3-9715-49D0-8952-43DC37327591}" type="presParOf" srcId="{AAF1B6D3-10D5-4515-A3B6-F721858F7129}" destId="{0709BCE5-23A9-4A51-8042-70D6055EAAAD}" srcOrd="9" destOrd="0" presId="urn:microsoft.com/office/officeart/2005/8/layout/hProcess9"/>
    <dgm:cxn modelId="{D630A04E-103A-45E2-B978-73B60BD4846A}" type="presParOf" srcId="{AAF1B6D3-10D5-4515-A3B6-F721858F7129}" destId="{B14A669F-52CD-4457-A0F5-2ED236E7FC1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101DD-B0B2-4222-8968-38908BFA614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561311C-3497-4FC7-9DF9-2C4A3D660CAA}">
      <dgm:prSet phldrT="[Texte]" custT="1"/>
      <dgm:spPr>
        <a:xfrm>
          <a:off x="3423737" y="338035"/>
          <a:ext cx="751793" cy="635931"/>
        </a:xfrm>
        <a:prstGeom prst="roundRect">
          <a:avLst/>
        </a:prstGeom>
        <a:solidFill>
          <a:srgbClr val="4472C4">
            <a:hueOff val="-4201911"/>
            <a:satOff val="-5845"/>
            <a:lumOff val="-224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Instruction</a:t>
          </a:r>
        </a:p>
        <a:p>
          <a:r>
            <a:rPr lang="fr-FR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(ARDC)</a:t>
          </a:r>
        </a:p>
      </dgm:t>
    </dgm:pt>
    <dgm:pt modelId="{78D896E5-9AA3-46CF-A4DB-E43AA9EE9499}" type="parTrans" cxnId="{B2BDE2D0-6931-4080-BD58-0D84F8CD92EF}">
      <dgm:prSet/>
      <dgm:spPr/>
      <dgm:t>
        <a:bodyPr/>
        <a:lstStyle/>
        <a:p>
          <a:endParaRPr lang="fr-FR"/>
        </a:p>
      </dgm:t>
    </dgm:pt>
    <dgm:pt modelId="{197E03D0-68E8-475E-9497-55508552945F}" type="sibTrans" cxnId="{B2BDE2D0-6931-4080-BD58-0D84F8CD92EF}">
      <dgm:prSet/>
      <dgm:spPr/>
      <dgm:t>
        <a:bodyPr/>
        <a:lstStyle/>
        <a:p>
          <a:endParaRPr lang="fr-FR"/>
        </a:p>
      </dgm:t>
    </dgm:pt>
    <dgm:pt modelId="{B6229DA9-CFDE-4D69-805A-BD7EACD8C177}">
      <dgm:prSet phldrT="[Texte]" custT="1"/>
      <dgm:spPr>
        <a:xfrm>
          <a:off x="5160886" y="338928"/>
          <a:ext cx="751793" cy="634145"/>
        </a:xfrm>
        <a:prstGeom prst="roundRect">
          <a:avLst/>
        </a:prstGeom>
        <a:solidFill>
          <a:srgbClr val="4472C4">
            <a:hueOff val="-6302867"/>
            <a:satOff val="-8767"/>
            <a:lumOff val="-336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Programmation des dossiers en Conseil exécutif ou assemblée plénière,</a:t>
          </a:r>
        </a:p>
      </dgm:t>
    </dgm:pt>
    <dgm:pt modelId="{E2A69E05-7795-46A6-803A-D391F7195C78}" type="parTrans" cxnId="{BECF4C28-0FAB-4D93-B3A6-8C70CE6FD05C}">
      <dgm:prSet/>
      <dgm:spPr/>
      <dgm:t>
        <a:bodyPr/>
        <a:lstStyle/>
        <a:p>
          <a:endParaRPr lang="fr-FR"/>
        </a:p>
      </dgm:t>
    </dgm:pt>
    <dgm:pt modelId="{A855945E-E955-40E0-BF80-9621EAD40069}" type="sibTrans" cxnId="{BECF4C28-0FAB-4D93-B3A6-8C70CE6FD05C}">
      <dgm:prSet/>
      <dgm:spPr/>
      <dgm:t>
        <a:bodyPr/>
        <a:lstStyle/>
        <a:p>
          <a:endParaRPr lang="fr-FR"/>
        </a:p>
      </dgm:t>
    </dgm:pt>
    <dgm:pt modelId="{CE14A2AA-7F2E-4898-B432-2DED3578752C}">
      <dgm:prSet phldrT="[Texte]" custT="1"/>
      <dgm:spPr>
        <a:xfrm>
          <a:off x="6029461" y="320531"/>
          <a:ext cx="751793" cy="670940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fr-FR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fr-FR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Convention</a:t>
          </a:r>
        </a:p>
        <a:p>
          <a:endParaRPr lang="fr-FR" sz="9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A54D213-023E-4C5B-9AE5-74C34CF69E0C}" type="parTrans" cxnId="{E3BEA3C5-DC52-4DAE-B43C-8352D5233956}">
      <dgm:prSet/>
      <dgm:spPr/>
      <dgm:t>
        <a:bodyPr/>
        <a:lstStyle/>
        <a:p>
          <a:endParaRPr lang="fr-FR"/>
        </a:p>
      </dgm:t>
    </dgm:pt>
    <dgm:pt modelId="{FEEE5BD9-CAE0-4EB0-BBC1-1D660C685ED2}" type="sibTrans" cxnId="{E3BEA3C5-DC52-4DAE-B43C-8352D5233956}">
      <dgm:prSet/>
      <dgm:spPr/>
      <dgm:t>
        <a:bodyPr/>
        <a:lstStyle/>
        <a:p>
          <a:endParaRPr lang="fr-FR"/>
        </a:p>
      </dgm:t>
    </dgm:pt>
    <dgm:pt modelId="{5C413E0C-CABB-4087-8747-578E289C6087}">
      <dgm:prSet phldrT="[Texte]" custT="1"/>
      <dgm:spPr>
        <a:xfrm>
          <a:off x="1686587" y="376069"/>
          <a:ext cx="751793" cy="559865"/>
        </a:xfrm>
        <a:solidFill>
          <a:srgbClr val="4472C4">
            <a:hueOff val="-2100956"/>
            <a:satOff val="-2922"/>
            <a:lumOff val="-112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Présentation des dossiers en Instance Technique partenariale (ITP) ;</a:t>
          </a:r>
        </a:p>
      </dgm:t>
    </dgm:pt>
    <dgm:pt modelId="{912EE931-CA50-4DF7-B9CB-3CE649C7B128}" type="parTrans" cxnId="{E8CE1ECC-6818-43C7-BC8A-9F4B00D640A1}">
      <dgm:prSet/>
      <dgm:spPr/>
      <dgm:t>
        <a:bodyPr/>
        <a:lstStyle/>
        <a:p>
          <a:endParaRPr lang="fr-FR"/>
        </a:p>
      </dgm:t>
    </dgm:pt>
    <dgm:pt modelId="{FA437D3C-3C99-49E0-B4C3-4F26B5EAB17F}" type="sibTrans" cxnId="{E8CE1ECC-6818-43C7-BC8A-9F4B00D640A1}">
      <dgm:prSet/>
      <dgm:spPr/>
      <dgm:t>
        <a:bodyPr/>
        <a:lstStyle/>
        <a:p>
          <a:endParaRPr lang="fr-FR"/>
        </a:p>
      </dgm:t>
    </dgm:pt>
    <dgm:pt modelId="{C8541321-02A3-4E30-97A9-A87296E65A5F}">
      <dgm:prSet phldrT="[Texte]" custT="1"/>
      <dgm:spPr>
        <a:xfrm>
          <a:off x="6029461" y="320531"/>
          <a:ext cx="751793" cy="670940"/>
        </a:xfr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fr-FR" sz="2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fr-F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Dépôt  demande(s) </a:t>
          </a:r>
          <a:r>
            <a:rPr lang="fr-FR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 </a:t>
          </a:r>
          <a:r>
            <a:rPr lang="fr-F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paiement sur EUROPAC</a:t>
          </a:r>
          <a:endParaRPr lang="fr-F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endParaRPr lang="fr-FR" sz="2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ACB1F22-3492-43A8-A3E6-6ACC4F9BD080}" type="parTrans" cxnId="{79E1A83A-D2CF-4114-9DE7-318AD0DE27DE}">
      <dgm:prSet/>
      <dgm:spPr/>
      <dgm:t>
        <a:bodyPr/>
        <a:lstStyle/>
        <a:p>
          <a:endParaRPr lang="fr-FR"/>
        </a:p>
      </dgm:t>
    </dgm:pt>
    <dgm:pt modelId="{7966ABEA-87C9-4D6E-8DF0-8A6109DCD0F1}" type="sibTrans" cxnId="{79E1A83A-D2CF-4114-9DE7-318AD0DE27DE}">
      <dgm:prSet/>
      <dgm:spPr/>
      <dgm:t>
        <a:bodyPr/>
        <a:lstStyle/>
        <a:p>
          <a:endParaRPr lang="fr-FR"/>
        </a:p>
      </dgm:t>
    </dgm:pt>
    <dgm:pt modelId="{9B40D5B6-9082-4299-A3D1-9AEDF2DD3F77}">
      <dgm:prSet phldrT="[Texte]"/>
      <dgm:spPr>
        <a:xfrm>
          <a:off x="6029461" y="320531"/>
          <a:ext cx="751793" cy="670940"/>
        </a:xfr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Certification</a:t>
          </a:r>
        </a:p>
        <a:p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08F3307-5457-48A3-A538-CEC4324D6CA2}" type="parTrans" cxnId="{19A7F9EA-6C82-4788-A3F6-0F77FB98EF64}">
      <dgm:prSet/>
      <dgm:spPr/>
      <dgm:t>
        <a:bodyPr/>
        <a:lstStyle/>
        <a:p>
          <a:endParaRPr lang="fr-FR"/>
        </a:p>
      </dgm:t>
    </dgm:pt>
    <dgm:pt modelId="{196D7D60-EAB7-4F69-8F5F-27FC1444E73F}" type="sibTrans" cxnId="{19A7F9EA-6C82-4788-A3F6-0F77FB98EF64}">
      <dgm:prSet/>
      <dgm:spPr/>
      <dgm:t>
        <a:bodyPr/>
        <a:lstStyle/>
        <a:p>
          <a:endParaRPr lang="fr-FR"/>
        </a:p>
      </dgm:t>
    </dgm:pt>
    <dgm:pt modelId="{B3B136F6-0274-49B0-AF10-B9A1AD2A1F0B}">
      <dgm:prSet phldrT="[Texte]"/>
      <dgm:spPr>
        <a:xfrm>
          <a:off x="6029461" y="320531"/>
          <a:ext cx="751793" cy="670940"/>
        </a:xfr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Paiement par l’ASP</a:t>
          </a:r>
        </a:p>
        <a:p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D61068-8009-4F0B-830C-0B3A52310DD5}" type="parTrans" cxnId="{2E996F3E-C2AD-42B8-9FE3-07CED946E758}">
      <dgm:prSet/>
      <dgm:spPr/>
      <dgm:t>
        <a:bodyPr/>
        <a:lstStyle/>
        <a:p>
          <a:endParaRPr lang="fr-FR"/>
        </a:p>
      </dgm:t>
    </dgm:pt>
    <dgm:pt modelId="{754E1EDD-4C97-4040-B656-B7D005F894AE}" type="sibTrans" cxnId="{2E996F3E-C2AD-42B8-9FE3-07CED946E758}">
      <dgm:prSet/>
      <dgm:spPr/>
      <dgm:t>
        <a:bodyPr/>
        <a:lstStyle/>
        <a:p>
          <a:endParaRPr lang="fr-FR"/>
        </a:p>
      </dgm:t>
    </dgm:pt>
    <dgm:pt modelId="{93B54B99-5E27-4EF1-9713-3E8B142DABDE}" type="pres">
      <dgm:prSet presAssocID="{EF9101DD-B0B2-4222-8968-38908BFA614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DE468DB-D251-4A97-8076-8488BA051A24}" type="pres">
      <dgm:prSet presAssocID="{EF9101DD-B0B2-4222-8968-38908BFA6148}" presName="arrow" presStyleLbl="bgShp" presStyleIdx="0" presStyleCnt="1" custScaleX="116640" custScaleY="22433" custLinFactNeighborX="-438" custLinFactNeighborY="-29942"/>
      <dgm:spPr>
        <a:xfrm>
          <a:off x="3" y="192978"/>
          <a:ext cx="6781796" cy="161283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AAF1B6D3-10D5-4515-A3B6-F721858F7129}" type="pres">
      <dgm:prSet presAssocID="{EF9101DD-B0B2-4222-8968-38908BFA6148}" presName="linearProcess" presStyleCnt="0"/>
      <dgm:spPr/>
    </dgm:pt>
    <dgm:pt modelId="{4A0EC2F7-EABA-45AD-ADCC-4535B3144ED2}" type="pres">
      <dgm:prSet presAssocID="{5C413E0C-CABB-4087-8747-578E289C6087}" presName="textNode" presStyleLbl="node1" presStyleIdx="0" presStyleCnt="7" custScaleX="49338" custScaleY="162319" custLinFactX="45503" custLinFactNeighborX="100000" custLinFactNeighborY="1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620A2C-9679-4FE7-B2EA-656799BDB647}" type="pres">
      <dgm:prSet presAssocID="{FA437D3C-3C99-49E0-B4C3-4F26B5EAB17F}" presName="sibTrans" presStyleCnt="0"/>
      <dgm:spPr/>
    </dgm:pt>
    <dgm:pt modelId="{09F7F915-7545-4A47-B62A-40285CC3DEA0}" type="pres">
      <dgm:prSet presAssocID="{E561311C-3497-4FC7-9DF9-2C4A3D660CAA}" presName="textNode" presStyleLbl="node1" presStyleIdx="1" presStyleCnt="7" custScaleX="42507" custScaleY="122231" custLinFactX="-43342" custLinFactNeighborX="-100000" custLinFactNeighborY="-198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15922C-625C-4F24-9A9B-1B9F15F1B4A4}" type="pres">
      <dgm:prSet presAssocID="{197E03D0-68E8-475E-9497-55508552945F}" presName="sibTrans" presStyleCnt="0"/>
      <dgm:spPr/>
    </dgm:pt>
    <dgm:pt modelId="{003695AF-5D7E-46E1-BFBD-DE82DF840D60}" type="pres">
      <dgm:prSet presAssocID="{B6229DA9-CFDE-4D69-805A-BD7EACD8C177}" presName="textNode" presStyleLbl="node1" presStyleIdx="2" presStyleCnt="7" custScaleX="48351" custScaleY="121657" custLinFactNeighborX="-13993" custLinFactNeighborY="-201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3253E5-BE13-489E-9402-CF31B7C44658}" type="pres">
      <dgm:prSet presAssocID="{A855945E-E955-40E0-BF80-9621EAD40069}" presName="sibTrans" presStyleCnt="0"/>
      <dgm:spPr/>
    </dgm:pt>
    <dgm:pt modelId="{D788D02E-F78D-42E0-9811-F3CAE5DAA5CE}" type="pres">
      <dgm:prSet presAssocID="{CE14A2AA-7F2E-4898-B432-2DED3578752C}" presName="textNode" presStyleLbl="node1" presStyleIdx="3" presStyleCnt="7" custScaleX="47705" custScaleY="122023" custLinFactNeighborX="-35090" custLinFactNeighborY="-199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07086D-6092-47F9-A8FB-2E436CD4C91A}" type="pres">
      <dgm:prSet presAssocID="{FEEE5BD9-CAE0-4EB0-BBC1-1D660C685ED2}" presName="sibTrans" presStyleCnt="0"/>
      <dgm:spPr/>
    </dgm:pt>
    <dgm:pt modelId="{81107D11-396F-4A17-BF2C-97CDA674E247}" type="pres">
      <dgm:prSet presAssocID="{C8541321-02A3-4E30-97A9-A87296E65A5F}" presName="textNode" presStyleLbl="node1" presStyleIdx="4" presStyleCnt="7" custScaleX="47705" custScaleY="122023" custLinFactNeighborX="-24399" custLinFactNeighborY="-199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C66F509-B26E-470E-B6C8-A57E442BFD6C}" type="pres">
      <dgm:prSet presAssocID="{7966ABEA-87C9-4D6E-8DF0-8A6109DCD0F1}" presName="sibTrans" presStyleCnt="0"/>
      <dgm:spPr/>
    </dgm:pt>
    <dgm:pt modelId="{BC34021B-9AC5-4EFE-82CE-774F13870AC8}" type="pres">
      <dgm:prSet presAssocID="{9B40D5B6-9082-4299-A3D1-9AEDF2DD3F77}" presName="textNode" presStyleLbl="node1" presStyleIdx="5" presStyleCnt="7" custScaleX="47705" custScaleY="122023" custLinFactNeighborX="-52042" custLinFactNeighborY="-199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2415CCF6-B917-4B77-90DD-9E6EC312CDE4}" type="pres">
      <dgm:prSet presAssocID="{196D7D60-EAB7-4F69-8F5F-27FC1444E73F}" presName="sibTrans" presStyleCnt="0"/>
      <dgm:spPr/>
    </dgm:pt>
    <dgm:pt modelId="{EDB01118-460D-472A-83DB-9537734E98AA}" type="pres">
      <dgm:prSet presAssocID="{B3B136F6-0274-49B0-AF10-B9A1AD2A1F0B}" presName="textNode" presStyleLbl="node1" presStyleIdx="6" presStyleCnt="7" custScaleX="47705" custScaleY="122023" custLinFactNeighborX="-64601" custLinFactNeighborY="-199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C79A6494-CB78-46EA-BA44-9A70645C9829}" type="presOf" srcId="{5C413E0C-CABB-4087-8747-578E289C6087}" destId="{4A0EC2F7-EABA-45AD-ADCC-4535B3144ED2}" srcOrd="0" destOrd="0" presId="urn:microsoft.com/office/officeart/2005/8/layout/hProcess9"/>
    <dgm:cxn modelId="{22CB7283-32C7-4B6F-A53E-C14A153E9F67}" type="presOf" srcId="{C8541321-02A3-4E30-97A9-A87296E65A5F}" destId="{81107D11-396F-4A17-BF2C-97CDA674E247}" srcOrd="0" destOrd="0" presId="urn:microsoft.com/office/officeart/2005/8/layout/hProcess9"/>
    <dgm:cxn modelId="{BECF4C28-0FAB-4D93-B3A6-8C70CE6FD05C}" srcId="{EF9101DD-B0B2-4222-8968-38908BFA6148}" destId="{B6229DA9-CFDE-4D69-805A-BD7EACD8C177}" srcOrd="2" destOrd="0" parTransId="{E2A69E05-7795-46A6-803A-D391F7195C78}" sibTransId="{A855945E-E955-40E0-BF80-9621EAD40069}"/>
    <dgm:cxn modelId="{E8CE1ECC-6818-43C7-BC8A-9F4B00D640A1}" srcId="{EF9101DD-B0B2-4222-8968-38908BFA6148}" destId="{5C413E0C-CABB-4087-8747-578E289C6087}" srcOrd="0" destOrd="0" parTransId="{912EE931-CA50-4DF7-B9CB-3CE649C7B128}" sibTransId="{FA437D3C-3C99-49E0-B4C3-4F26B5EAB17F}"/>
    <dgm:cxn modelId="{2053994B-8FD5-4227-A10D-9D9F0B75452C}" type="presOf" srcId="{B6229DA9-CFDE-4D69-805A-BD7EACD8C177}" destId="{003695AF-5D7E-46E1-BFBD-DE82DF840D60}" srcOrd="0" destOrd="0" presId="urn:microsoft.com/office/officeart/2005/8/layout/hProcess9"/>
    <dgm:cxn modelId="{E3BEA3C5-DC52-4DAE-B43C-8352D5233956}" srcId="{EF9101DD-B0B2-4222-8968-38908BFA6148}" destId="{CE14A2AA-7F2E-4898-B432-2DED3578752C}" srcOrd="3" destOrd="0" parTransId="{9A54D213-023E-4C5B-9AE5-74C34CF69E0C}" sibTransId="{FEEE5BD9-CAE0-4EB0-BBC1-1D660C685ED2}"/>
    <dgm:cxn modelId="{831D4511-F672-40B9-B9DE-23A1E594A63D}" type="presOf" srcId="{EF9101DD-B0B2-4222-8968-38908BFA6148}" destId="{93B54B99-5E27-4EF1-9713-3E8B142DABDE}" srcOrd="0" destOrd="0" presId="urn:microsoft.com/office/officeart/2005/8/layout/hProcess9"/>
    <dgm:cxn modelId="{8DF80831-4063-41D9-A0D1-1D1FD49FAB75}" type="presOf" srcId="{B3B136F6-0274-49B0-AF10-B9A1AD2A1F0B}" destId="{EDB01118-460D-472A-83DB-9537734E98AA}" srcOrd="0" destOrd="0" presId="urn:microsoft.com/office/officeart/2005/8/layout/hProcess9"/>
    <dgm:cxn modelId="{8FAC1F1E-9228-4274-A678-52905ED231F1}" type="presOf" srcId="{CE14A2AA-7F2E-4898-B432-2DED3578752C}" destId="{D788D02E-F78D-42E0-9811-F3CAE5DAA5CE}" srcOrd="0" destOrd="0" presId="urn:microsoft.com/office/officeart/2005/8/layout/hProcess9"/>
    <dgm:cxn modelId="{4F1F5F28-D9E8-421C-A826-710B9B9456E4}" type="presOf" srcId="{E561311C-3497-4FC7-9DF9-2C4A3D660CAA}" destId="{09F7F915-7545-4A47-B62A-40285CC3DEA0}" srcOrd="0" destOrd="0" presId="urn:microsoft.com/office/officeart/2005/8/layout/hProcess9"/>
    <dgm:cxn modelId="{19A7F9EA-6C82-4788-A3F6-0F77FB98EF64}" srcId="{EF9101DD-B0B2-4222-8968-38908BFA6148}" destId="{9B40D5B6-9082-4299-A3D1-9AEDF2DD3F77}" srcOrd="5" destOrd="0" parTransId="{D08F3307-5457-48A3-A538-CEC4324D6CA2}" sibTransId="{196D7D60-EAB7-4F69-8F5F-27FC1444E73F}"/>
    <dgm:cxn modelId="{B2BDE2D0-6931-4080-BD58-0D84F8CD92EF}" srcId="{EF9101DD-B0B2-4222-8968-38908BFA6148}" destId="{E561311C-3497-4FC7-9DF9-2C4A3D660CAA}" srcOrd="1" destOrd="0" parTransId="{78D896E5-9AA3-46CF-A4DB-E43AA9EE9499}" sibTransId="{197E03D0-68E8-475E-9497-55508552945F}"/>
    <dgm:cxn modelId="{48D0901C-102E-4F1E-A0B8-A12622BC7ADE}" type="presOf" srcId="{9B40D5B6-9082-4299-A3D1-9AEDF2DD3F77}" destId="{BC34021B-9AC5-4EFE-82CE-774F13870AC8}" srcOrd="0" destOrd="0" presId="urn:microsoft.com/office/officeart/2005/8/layout/hProcess9"/>
    <dgm:cxn modelId="{79E1A83A-D2CF-4114-9DE7-318AD0DE27DE}" srcId="{EF9101DD-B0B2-4222-8968-38908BFA6148}" destId="{C8541321-02A3-4E30-97A9-A87296E65A5F}" srcOrd="4" destOrd="0" parTransId="{EACB1F22-3492-43A8-A3E6-6ACC4F9BD080}" sibTransId="{7966ABEA-87C9-4D6E-8DF0-8A6109DCD0F1}"/>
    <dgm:cxn modelId="{2E996F3E-C2AD-42B8-9FE3-07CED946E758}" srcId="{EF9101DD-B0B2-4222-8968-38908BFA6148}" destId="{B3B136F6-0274-49B0-AF10-B9A1AD2A1F0B}" srcOrd="6" destOrd="0" parTransId="{53D61068-8009-4F0B-830C-0B3A52310DD5}" sibTransId="{754E1EDD-4C97-4040-B656-B7D005F894AE}"/>
    <dgm:cxn modelId="{F6EB64BB-56CF-4310-8799-4537AEF90F74}" type="presParOf" srcId="{93B54B99-5E27-4EF1-9713-3E8B142DABDE}" destId="{9DE468DB-D251-4A97-8076-8488BA051A24}" srcOrd="0" destOrd="0" presId="urn:microsoft.com/office/officeart/2005/8/layout/hProcess9"/>
    <dgm:cxn modelId="{D88FA953-09C9-4DCA-A6FE-4845AF0F05F3}" type="presParOf" srcId="{93B54B99-5E27-4EF1-9713-3E8B142DABDE}" destId="{AAF1B6D3-10D5-4515-A3B6-F721858F7129}" srcOrd="1" destOrd="0" presId="urn:microsoft.com/office/officeart/2005/8/layout/hProcess9"/>
    <dgm:cxn modelId="{59E56861-F9BD-4147-AF82-F994F0D7DDEF}" type="presParOf" srcId="{AAF1B6D3-10D5-4515-A3B6-F721858F7129}" destId="{4A0EC2F7-EABA-45AD-ADCC-4535B3144ED2}" srcOrd="0" destOrd="0" presId="urn:microsoft.com/office/officeart/2005/8/layout/hProcess9"/>
    <dgm:cxn modelId="{B26D33B4-0C64-4B54-A64B-D7ACB9E7AE39}" type="presParOf" srcId="{AAF1B6D3-10D5-4515-A3B6-F721858F7129}" destId="{58620A2C-9679-4FE7-B2EA-656799BDB647}" srcOrd="1" destOrd="0" presId="urn:microsoft.com/office/officeart/2005/8/layout/hProcess9"/>
    <dgm:cxn modelId="{AA6D9A5D-0329-4939-BCE2-5DF2FCDC06DA}" type="presParOf" srcId="{AAF1B6D3-10D5-4515-A3B6-F721858F7129}" destId="{09F7F915-7545-4A47-B62A-40285CC3DEA0}" srcOrd="2" destOrd="0" presId="urn:microsoft.com/office/officeart/2005/8/layout/hProcess9"/>
    <dgm:cxn modelId="{E5217AD5-EFD1-4678-9E2B-E5850B2B9B61}" type="presParOf" srcId="{AAF1B6D3-10D5-4515-A3B6-F721858F7129}" destId="{F515922C-625C-4F24-9A9B-1B9F15F1B4A4}" srcOrd="3" destOrd="0" presId="urn:microsoft.com/office/officeart/2005/8/layout/hProcess9"/>
    <dgm:cxn modelId="{72FFF995-1000-4A8A-B6C7-52604C46BF7D}" type="presParOf" srcId="{AAF1B6D3-10D5-4515-A3B6-F721858F7129}" destId="{003695AF-5D7E-46E1-BFBD-DE82DF840D60}" srcOrd="4" destOrd="0" presId="urn:microsoft.com/office/officeart/2005/8/layout/hProcess9"/>
    <dgm:cxn modelId="{39807B30-5ACF-4E18-8FBF-1B4B755BFB2D}" type="presParOf" srcId="{AAF1B6D3-10D5-4515-A3B6-F721858F7129}" destId="{A03253E5-BE13-489E-9402-CF31B7C44658}" srcOrd="5" destOrd="0" presId="urn:microsoft.com/office/officeart/2005/8/layout/hProcess9"/>
    <dgm:cxn modelId="{43E46E50-A981-4A90-8AB8-E98C724CD249}" type="presParOf" srcId="{AAF1B6D3-10D5-4515-A3B6-F721858F7129}" destId="{D788D02E-F78D-42E0-9811-F3CAE5DAA5CE}" srcOrd="6" destOrd="0" presId="urn:microsoft.com/office/officeart/2005/8/layout/hProcess9"/>
    <dgm:cxn modelId="{B46B6B5C-B895-4A21-B76A-CBC2D3025600}" type="presParOf" srcId="{AAF1B6D3-10D5-4515-A3B6-F721858F7129}" destId="{4107086D-6092-47F9-A8FB-2E436CD4C91A}" srcOrd="7" destOrd="0" presId="urn:microsoft.com/office/officeart/2005/8/layout/hProcess9"/>
    <dgm:cxn modelId="{26C90E1A-66D5-4CF7-A8BF-B553ECCED275}" type="presParOf" srcId="{AAF1B6D3-10D5-4515-A3B6-F721858F7129}" destId="{81107D11-396F-4A17-BF2C-97CDA674E247}" srcOrd="8" destOrd="0" presId="urn:microsoft.com/office/officeart/2005/8/layout/hProcess9"/>
    <dgm:cxn modelId="{4B8B82B5-7CC5-47FA-9F1B-00CA096374EC}" type="presParOf" srcId="{AAF1B6D3-10D5-4515-A3B6-F721858F7129}" destId="{6C66F509-B26E-470E-B6C8-A57E442BFD6C}" srcOrd="9" destOrd="0" presId="urn:microsoft.com/office/officeart/2005/8/layout/hProcess9"/>
    <dgm:cxn modelId="{1B0AD367-4574-42F1-B054-C300F2FF7691}" type="presParOf" srcId="{AAF1B6D3-10D5-4515-A3B6-F721858F7129}" destId="{BC34021B-9AC5-4EFE-82CE-774F13870AC8}" srcOrd="10" destOrd="0" presId="urn:microsoft.com/office/officeart/2005/8/layout/hProcess9"/>
    <dgm:cxn modelId="{AB5913B6-40C6-450E-A7B5-FF426457A740}" type="presParOf" srcId="{AAF1B6D3-10D5-4515-A3B6-F721858F7129}" destId="{2415CCF6-B917-4B77-90DD-9E6EC312CDE4}" srcOrd="11" destOrd="0" presId="urn:microsoft.com/office/officeart/2005/8/layout/hProcess9"/>
    <dgm:cxn modelId="{3DBB8752-B8D5-458D-B504-01E7A1F12B89}" type="presParOf" srcId="{AAF1B6D3-10D5-4515-A3B6-F721858F7129}" destId="{EDB01118-460D-472A-83DB-9537734E98AA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468DB-D251-4A97-8076-8488BA051A24}">
      <dsp:nvSpPr>
        <dsp:cNvPr id="0" name=""/>
        <dsp:cNvSpPr/>
      </dsp:nvSpPr>
      <dsp:spPr>
        <a:xfrm>
          <a:off x="4" y="509870"/>
          <a:ext cx="9793699" cy="621620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272DC-B261-4B73-8EDA-61DBAB806572}">
      <dsp:nvSpPr>
        <dsp:cNvPr id="0" name=""/>
        <dsp:cNvSpPr/>
      </dsp:nvSpPr>
      <dsp:spPr>
        <a:xfrm>
          <a:off x="0" y="1028416"/>
          <a:ext cx="1361612" cy="2021003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Dépôt dossier dématérialisé sur la plateforme </a:t>
          </a:r>
          <a:r>
            <a:rPr lang="fr-FR" sz="105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Europac</a:t>
          </a:r>
          <a:endParaRPr lang="fr-FR" sz="105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7301B-AAP1</a:t>
          </a:r>
        </a:p>
      </dsp:txBody>
      <dsp:txXfrm>
        <a:off x="66468" y="1094884"/>
        <a:ext cx="1228676" cy="1888067"/>
      </dsp:txXfrm>
    </dsp:sp>
    <dsp:sp modelId="{83B95281-9AA8-4341-A3D7-76443FBCBA56}">
      <dsp:nvSpPr>
        <dsp:cNvPr id="0" name=""/>
        <dsp:cNvSpPr/>
      </dsp:nvSpPr>
      <dsp:spPr>
        <a:xfrm>
          <a:off x="1412715" y="988493"/>
          <a:ext cx="1460926" cy="2722265"/>
        </a:xfrm>
        <a:prstGeom prst="roundRect">
          <a:avLst/>
        </a:prstGeom>
        <a:solidFill>
          <a:srgbClr val="4472C4">
            <a:hueOff val="-1050478"/>
            <a:satOff val="-1461"/>
            <a:lumOff val="-56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Réception des projets au sein service Guichet, animation, communication et archivage qui envoie une attestation de dépôt du dossier aux porteurs de projet.</a:t>
          </a:r>
        </a:p>
      </dsp:txBody>
      <dsp:txXfrm>
        <a:off x="1484032" y="1059810"/>
        <a:ext cx="1318292" cy="2579631"/>
      </dsp:txXfrm>
    </dsp:sp>
    <dsp:sp modelId="{76571AD8-2403-4FD1-BF10-38F66BD73A5E}">
      <dsp:nvSpPr>
        <dsp:cNvPr id="0" name=""/>
        <dsp:cNvSpPr/>
      </dsp:nvSpPr>
      <dsp:spPr>
        <a:xfrm>
          <a:off x="5358563" y="1129107"/>
          <a:ext cx="1504447" cy="2161369"/>
        </a:xfrm>
        <a:prstGeom prst="roundRect">
          <a:avLst/>
        </a:prstGeom>
        <a:solidFill>
          <a:srgbClr val="4472C4">
            <a:hueOff val="-2100956"/>
            <a:satOff val="-2922"/>
            <a:lumOff val="-112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Comité Technique de pré-sélection</a:t>
          </a:r>
        </a:p>
      </dsp:txBody>
      <dsp:txXfrm>
        <a:off x="5432004" y="1202548"/>
        <a:ext cx="1357565" cy="2014487"/>
      </dsp:txXfrm>
    </dsp:sp>
    <dsp:sp modelId="{E672772A-D4FD-4532-B475-F504727E8A09}">
      <dsp:nvSpPr>
        <dsp:cNvPr id="0" name=""/>
        <dsp:cNvSpPr/>
      </dsp:nvSpPr>
      <dsp:spPr>
        <a:xfrm>
          <a:off x="6925435" y="849228"/>
          <a:ext cx="1460926" cy="3287879"/>
        </a:xfrm>
        <a:prstGeom prst="roundRect">
          <a:avLst/>
        </a:prstGeom>
        <a:solidFill>
          <a:srgbClr val="4472C4">
            <a:hueOff val="-2100956"/>
            <a:satOff val="-2922"/>
            <a:lumOff val="-112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 Comité Technique de pré-sélection émet son avis sur la base d’un </a:t>
          </a:r>
          <a:r>
            <a:rPr lang="fr-FR" sz="105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scoring</a:t>
          </a:r>
          <a:r>
            <a:rPr lang="fr-FR" sz="105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proposé par le Service instructeur en respect des critères de sélection établis dans l’appel à projets et établit un classement des dossiers ;</a:t>
          </a:r>
        </a:p>
      </dsp:txBody>
      <dsp:txXfrm>
        <a:off x="6996752" y="920545"/>
        <a:ext cx="1318292" cy="3145245"/>
      </dsp:txXfrm>
    </dsp:sp>
    <dsp:sp modelId="{42B24579-03DB-4550-B67E-DB4CA8B521C2}">
      <dsp:nvSpPr>
        <dsp:cNvPr id="0" name=""/>
        <dsp:cNvSpPr/>
      </dsp:nvSpPr>
      <dsp:spPr>
        <a:xfrm>
          <a:off x="8415419" y="1001938"/>
          <a:ext cx="1237740" cy="2019296"/>
        </a:xfrm>
        <a:prstGeom prst="roundRect">
          <a:avLst/>
        </a:prstGeom>
        <a:solidFill>
          <a:srgbClr val="4472C4">
            <a:hueOff val="-3151433"/>
            <a:satOff val="-4383"/>
            <a:lumOff val="-16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Pré-sélection </a:t>
          </a:r>
          <a:r>
            <a:rPr lang="fr-FR" sz="105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 le Comité Technique de pré-sélection </a:t>
          </a:r>
        </a:p>
      </dsp:txBody>
      <dsp:txXfrm>
        <a:off x="8475840" y="1062359"/>
        <a:ext cx="1116898" cy="1898454"/>
      </dsp:txXfrm>
    </dsp:sp>
    <dsp:sp modelId="{B14A669F-52CD-4457-A0F5-2ED236E7FC1F}">
      <dsp:nvSpPr>
        <dsp:cNvPr id="0" name=""/>
        <dsp:cNvSpPr/>
      </dsp:nvSpPr>
      <dsp:spPr>
        <a:xfrm>
          <a:off x="2927888" y="794234"/>
          <a:ext cx="2388614" cy="3794699"/>
        </a:xfrm>
        <a:prstGeom prst="roundRect">
          <a:avLst/>
        </a:prstGeom>
        <a:solidFill>
          <a:srgbClr val="4472C4">
            <a:hueOff val="-2100956"/>
            <a:satOff val="-2922"/>
            <a:lumOff val="-112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Le(s) service(s) instructeur(s) 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a. Vérifie la complétude du dossier par rapport aux exigences mentionnées dans l’appel à projets.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b. Pré-instruit les dossiers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c. Réalise un pré-classement au titre du </a:t>
          </a:r>
          <a:r>
            <a:rPr lang="fr-FR" sz="13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scoring</a:t>
          </a:r>
          <a:r>
            <a:rPr lang="fr-FR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des critères de sélection prévu dans l’appel à projets qui sera soumis au Comité Technique de pré-sélection.</a:t>
          </a:r>
        </a:p>
      </dsp:txBody>
      <dsp:txXfrm>
        <a:off x="3044491" y="910837"/>
        <a:ext cx="2155408" cy="3561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468DB-D251-4A97-8076-8488BA051A24}">
      <dsp:nvSpPr>
        <dsp:cNvPr id="0" name=""/>
        <dsp:cNvSpPr/>
      </dsp:nvSpPr>
      <dsp:spPr>
        <a:xfrm>
          <a:off x="6025" y="241231"/>
          <a:ext cx="10725568" cy="189642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EC2F7-EABA-45AD-ADCC-4535B3144ED2}">
      <dsp:nvSpPr>
        <dsp:cNvPr id="0" name=""/>
        <dsp:cNvSpPr/>
      </dsp:nvSpPr>
      <dsp:spPr>
        <a:xfrm>
          <a:off x="1520357" y="830131"/>
          <a:ext cx="1468753" cy="2446755"/>
        </a:xfrm>
        <a:prstGeom prst="roundRect">
          <a:avLst/>
        </a:prstGeom>
        <a:solidFill>
          <a:srgbClr val="4472C4">
            <a:hueOff val="-2100956"/>
            <a:satOff val="-2922"/>
            <a:lumOff val="-112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Présentation des dossiers en Instance Technique partenariale (ITP) ;</a:t>
          </a:r>
        </a:p>
      </dsp:txBody>
      <dsp:txXfrm>
        <a:off x="1592056" y="901830"/>
        <a:ext cx="1325355" cy="2303357"/>
      </dsp:txXfrm>
    </dsp:sp>
    <dsp:sp modelId="{09F7F915-7545-4A47-B62A-40285CC3DEA0}">
      <dsp:nvSpPr>
        <dsp:cNvPr id="0" name=""/>
        <dsp:cNvSpPr/>
      </dsp:nvSpPr>
      <dsp:spPr>
        <a:xfrm>
          <a:off x="186128" y="830131"/>
          <a:ext cx="1265400" cy="1842479"/>
        </a:xfrm>
        <a:prstGeom prst="roundRect">
          <a:avLst/>
        </a:prstGeom>
        <a:solidFill>
          <a:srgbClr val="4472C4">
            <a:hueOff val="-4201911"/>
            <a:satOff val="-5845"/>
            <a:lumOff val="-224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Instruction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(ARDC)</a:t>
          </a:r>
        </a:p>
      </dsp:txBody>
      <dsp:txXfrm>
        <a:off x="247900" y="891903"/>
        <a:ext cx="1141856" cy="1718935"/>
      </dsp:txXfrm>
    </dsp:sp>
    <dsp:sp modelId="{003695AF-5D7E-46E1-BFBD-DE82DF840D60}">
      <dsp:nvSpPr>
        <dsp:cNvPr id="0" name=""/>
        <dsp:cNvSpPr/>
      </dsp:nvSpPr>
      <dsp:spPr>
        <a:xfrm>
          <a:off x="3035931" y="830131"/>
          <a:ext cx="1439371" cy="1833826"/>
        </a:xfrm>
        <a:prstGeom prst="roundRect">
          <a:avLst/>
        </a:prstGeom>
        <a:solidFill>
          <a:srgbClr val="4472C4">
            <a:hueOff val="-6302867"/>
            <a:satOff val="-8767"/>
            <a:lumOff val="-336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Programmation des dossiers en Conseil exécutif ou assemblée plénière,</a:t>
          </a:r>
        </a:p>
      </dsp:txBody>
      <dsp:txXfrm>
        <a:off x="3106195" y="900395"/>
        <a:ext cx="1298843" cy="1693298"/>
      </dsp:txXfrm>
    </dsp:sp>
    <dsp:sp modelId="{D788D02E-F78D-42E0-9811-F3CAE5DAA5CE}">
      <dsp:nvSpPr>
        <dsp:cNvPr id="0" name=""/>
        <dsp:cNvSpPr/>
      </dsp:nvSpPr>
      <dsp:spPr>
        <a:xfrm>
          <a:off x="4600077" y="830131"/>
          <a:ext cx="1420140" cy="1839343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Convention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69403" y="899457"/>
        <a:ext cx="1281488" cy="1700691"/>
      </dsp:txXfrm>
    </dsp:sp>
    <dsp:sp modelId="{81107D11-396F-4A17-BF2C-97CDA674E247}">
      <dsp:nvSpPr>
        <dsp:cNvPr id="0" name=""/>
        <dsp:cNvSpPr/>
      </dsp:nvSpPr>
      <dsp:spPr>
        <a:xfrm>
          <a:off x="6195261" y="830131"/>
          <a:ext cx="1420140" cy="1839343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Dépôt  demande(s) </a:t>
          </a:r>
          <a:r>
            <a:rPr lang="fr-FR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 </a:t>
          </a:r>
          <a:r>
            <a:rPr lang="fr-FR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paiement sur EUROPAC</a:t>
          </a:r>
          <a:endParaRPr lang="fr-FR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64587" y="899457"/>
        <a:ext cx="1281488" cy="1700691"/>
      </dsp:txXfrm>
    </dsp:sp>
    <dsp:sp modelId="{BC34021B-9AC5-4EFE-82CE-774F13870AC8}">
      <dsp:nvSpPr>
        <dsp:cNvPr id="0" name=""/>
        <dsp:cNvSpPr/>
      </dsp:nvSpPr>
      <dsp:spPr>
        <a:xfrm>
          <a:off x="7729824" y="830131"/>
          <a:ext cx="1420140" cy="1839343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Certification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799150" y="899457"/>
        <a:ext cx="1281488" cy="1700691"/>
      </dsp:txXfrm>
    </dsp:sp>
    <dsp:sp modelId="{EDB01118-460D-472A-83DB-9537734E98AA}">
      <dsp:nvSpPr>
        <dsp:cNvPr id="0" name=""/>
        <dsp:cNvSpPr/>
      </dsp:nvSpPr>
      <dsp:spPr>
        <a:xfrm>
          <a:off x="9288241" y="830131"/>
          <a:ext cx="1420140" cy="1839343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Paiement par l’ASP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357567" y="899457"/>
        <a:ext cx="1281488" cy="1700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6B69D-3625-4868-9FE3-CFD7E8111DCC}" type="datetimeFigureOut">
              <a:rPr lang="fr-FR" smtClean="0"/>
              <a:t>18/06/2026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44C4-9DEF-48A0-8A4A-8F8FDB2AB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402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4EA5-B18E-4601-A751-343E2D3256F2}" type="datetimeFigureOut">
              <a:rPr lang="fr-FR" smtClean="0"/>
              <a:t>18/06/2026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672-D507-409A-8621-A80DDEBEE63B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28" y="6216242"/>
            <a:ext cx="722544" cy="4829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36" y="6216242"/>
            <a:ext cx="825294" cy="5215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37AE11-1854-478F-B66C-2F00163EDB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166" y="6069360"/>
            <a:ext cx="722544" cy="7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882F-5671-458E-9ECA-290D7056F621}" type="datetimeFigureOut">
              <a:rPr lang="fr-FR" smtClean="0"/>
              <a:t>18/06/2026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7C3-0EFB-4AFE-84DC-F89B880C6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49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379E-D30F-45C8-A718-514F31B65ADC}" type="datetimeFigureOut">
              <a:rPr lang="fr-FR" smtClean="0"/>
              <a:t>18/06/2026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AAE-D87C-436C-9FD5-18DFB73599D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19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379E-D30F-45C8-A718-514F31B65ADC}" type="datetimeFigureOut">
              <a:rPr lang="fr-FR" smtClean="0"/>
              <a:t>18/06/2026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AAE-D87C-436C-9FD5-18DFB73599D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72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379E-D30F-45C8-A718-514F31B65ADC}" type="datetimeFigureOut">
              <a:rPr lang="fr-FR" smtClean="0"/>
              <a:t>18/06/2026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AAE-D87C-436C-9FD5-18DFB73599D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334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4BCB-0D57-45DE-A2E8-A5D61C698D0F}" type="datetimeFigureOut">
              <a:rPr lang="fr-FR" smtClean="0"/>
              <a:t>18/06/2026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9B2D-5DFE-4163-A0E1-68F4014004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27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appui.europe@collectivitedemartinique.mq" TargetMode="External"/><Relationship Id="rId7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ssistance-utilisateurdfe@collectivitedemartinique.mq" TargetMode="External"/><Relationship Id="rId5" Type="http://schemas.openxmlformats.org/officeDocument/2006/relationships/image" Target="../media/image6.png"/><Relationship Id="rId4" Type="http://schemas.openxmlformats.org/officeDocument/2006/relationships/hyperlink" Target="mailto:sgaca.dgpfe@collectivitedemartinique.mq" TargetMode="Externa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://www.europe-martinique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A882F-5671-458E-9ECA-290D7056F621}" type="datetimeFigureOut">
              <a:rPr lang="fr-FR" smtClean="0"/>
              <a:t>18/06/2026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857C3-0EFB-4AFE-84DC-F89B880C6B4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1367365" y="136525"/>
            <a:ext cx="3531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tx1"/>
                </a:solidFill>
              </a:rPr>
              <a:t>PROGRAMMATION </a:t>
            </a:r>
            <a:r>
              <a:rPr lang="fr-FR" sz="2000" b="1" baseline="0" dirty="0">
                <a:solidFill>
                  <a:schemeClr val="tx1"/>
                </a:solidFill>
              </a:rPr>
              <a:t>2023-2027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D5B3E4D-B859-4F94-805D-7F332CCA5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71457"/>
          <a:stretch/>
        </p:blipFill>
        <p:spPr>
          <a:xfrm>
            <a:off x="-25224" y="-2"/>
            <a:ext cx="2743200" cy="6858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8DF2E5-5353-4065-B84F-B3972614F5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87140" y="136525"/>
            <a:ext cx="1802055" cy="6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4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379E-D30F-45C8-A718-514F31B65ADC}" type="datetimeFigureOut">
              <a:rPr lang="fr-FR" smtClean="0"/>
              <a:t>18/06/2026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6AAE-D87C-436C-9FD5-18DFB73599D5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759A4D0-BCCC-4DD8-8B8A-724442984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71457"/>
          <a:stretch/>
        </p:blipFill>
        <p:spPr>
          <a:xfrm>
            <a:off x="-25224" y="-2"/>
            <a:ext cx="27432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379E-D30F-45C8-A718-514F31B65ADC}" type="datetimeFigureOut">
              <a:rPr lang="fr-FR" smtClean="0"/>
              <a:t>18/06/2026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6AAE-D87C-436C-9FD5-18DFB73599D5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976C559-17E2-46F1-B530-350988DAC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71457"/>
          <a:stretch/>
        </p:blipFill>
        <p:spPr>
          <a:xfrm>
            <a:off x="-25224" y="-2"/>
            <a:ext cx="27432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5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379E-D30F-45C8-A718-514F31B65ADC}" type="datetimeFigureOut">
              <a:rPr lang="fr-FR" smtClean="0"/>
              <a:t>18/06/2026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6AAE-D87C-436C-9FD5-18DFB73599D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/>
          <p:cNvSpPr txBox="1">
            <a:spLocks/>
          </p:cNvSpPr>
          <p:nvPr userDrawn="1"/>
        </p:nvSpPr>
        <p:spPr>
          <a:xfrm>
            <a:off x="2666915" y="-65570"/>
            <a:ext cx="7071360" cy="1097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 defTabSz="1733550">
              <a:spcAft>
                <a:spcPct val="35000"/>
              </a:spcAft>
            </a:pPr>
            <a:r>
              <a:rPr lang="fr-FR" dirty="0"/>
              <a:t>CONTACTS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71034" y="1026030"/>
            <a:ext cx="9611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baseline="0" dirty="0">
                <a:solidFill>
                  <a:schemeClr val="tx1"/>
                </a:solidFill>
              </a:rPr>
              <a:t>Vous avez un projet et souhaitez avoir des informations ?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</a:p>
          <a:p>
            <a:r>
              <a:rPr lang="fr-FR" sz="2400" dirty="0">
                <a:hlinkClick r:id="rId3"/>
              </a:rPr>
              <a:t>appui.europe@collectivitedemartinique.mq</a:t>
            </a:r>
            <a:endParaRPr lang="fr-FR" sz="2400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171502" y="2455739"/>
            <a:ext cx="9611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Vous souhaitez des informations sur le suivi de </a:t>
            </a:r>
            <a:r>
              <a:rPr lang="fr-FR" sz="2400" b="1" baseline="0" dirty="0">
                <a:solidFill>
                  <a:schemeClr val="tx1"/>
                </a:solidFill>
              </a:rPr>
              <a:t>votre demande ? </a:t>
            </a:r>
            <a:endParaRPr lang="fr-FR" sz="2400" b="1" dirty="0">
              <a:solidFill>
                <a:schemeClr val="tx1"/>
              </a:solidFill>
            </a:endParaRPr>
          </a:p>
          <a:p>
            <a:r>
              <a:rPr lang="fr-FR" sz="24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sgaca.dgpfe@collectivitedemartinique.mq</a:t>
            </a:r>
            <a:endParaRPr lang="fr-FR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271032" y="3885448"/>
            <a:ext cx="9611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Vous avez des questions </a:t>
            </a:r>
            <a:r>
              <a:rPr lang="fr-FR" sz="2400" b="1" baseline="0" dirty="0">
                <a:solidFill>
                  <a:schemeClr val="tx1"/>
                </a:solidFill>
              </a:rPr>
              <a:t>sur les obligations de publicité?</a:t>
            </a:r>
            <a:endParaRPr lang="fr-FR" sz="2400" b="1" dirty="0">
              <a:solidFill>
                <a:schemeClr val="tx1"/>
              </a:solidFill>
            </a:endParaRPr>
          </a:p>
          <a:p>
            <a:r>
              <a:rPr lang="fr-FR" sz="2400" dirty="0">
                <a:hlinkClick r:id="rId3"/>
              </a:rPr>
              <a:t>Communication</a:t>
            </a:r>
            <a:r>
              <a:rPr lang="fr-FR" sz="2400" baseline="0" dirty="0">
                <a:hlinkClick r:id="rId3"/>
              </a:rPr>
              <a:t>DGPFE</a:t>
            </a:r>
            <a:r>
              <a:rPr lang="fr-FR" sz="2400" dirty="0">
                <a:hlinkClick r:id="rId3"/>
              </a:rPr>
              <a:t>@collectivitedemartinique.mq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73678E5-C843-49D1-BD3B-040036FFD6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076" r="77098" b="59790"/>
          <a:stretch/>
        </p:blipFill>
        <p:spPr>
          <a:xfrm>
            <a:off x="1944812" y="867416"/>
            <a:ext cx="1146380" cy="1148227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3271033" y="5388827"/>
            <a:ext cx="9611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Vous souhaitez une assistance technique?</a:t>
            </a:r>
          </a:p>
          <a:p>
            <a:r>
              <a:rPr lang="fr-FR" sz="2400" dirty="0">
                <a:hlinkClick r:id="rId6"/>
              </a:rPr>
              <a:t>Assistance-utilisateurdfe@collectivitedemartinique.mq</a:t>
            </a:r>
            <a:endParaRPr lang="fr-FR" sz="2400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0A73E4A2-679F-49A0-8E4C-E67F8EA2EF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71457"/>
          <a:stretch/>
        </p:blipFill>
        <p:spPr>
          <a:xfrm>
            <a:off x="0" y="0"/>
            <a:ext cx="2743200" cy="6858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FF37D9-7C98-48EC-84E8-6D91CF15B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9630" r="53929" b="59444"/>
          <a:stretch/>
        </p:blipFill>
        <p:spPr>
          <a:xfrm>
            <a:off x="1944812" y="3802160"/>
            <a:ext cx="1146379" cy="113392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C51B6AA-1298-487A-B1AA-6D1ED1370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49999" r="77410" b="19818"/>
          <a:stretch/>
        </p:blipFill>
        <p:spPr>
          <a:xfrm>
            <a:off x="1944812" y="2309467"/>
            <a:ext cx="1160463" cy="114718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C72527A-93CD-42E0-B360-5D765DBC01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6" t="49917" r="54064" b="19074"/>
          <a:stretch/>
        </p:blipFill>
        <p:spPr>
          <a:xfrm>
            <a:off x="1944812" y="5290617"/>
            <a:ext cx="1160464" cy="11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94BCB-0D57-45DE-A2E8-A5D61C698D0F}" type="datetimeFigureOut">
              <a:rPr lang="fr-FR" smtClean="0"/>
              <a:t>18/06/2026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0AFB34-2839-47AF-9BF8-4B34D64B2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" b="30162"/>
          <a:stretch/>
        </p:blipFill>
        <p:spPr>
          <a:xfrm>
            <a:off x="-3" y="0"/>
            <a:ext cx="12192000" cy="4676353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9B2D-5DFE-4163-A0E1-68F40140048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137C8D3-932D-4410-B955-035FB7218633}"/>
              </a:ext>
            </a:extLst>
          </p:cNvPr>
          <p:cNvSpPr txBox="1">
            <a:spLocks/>
          </p:cNvSpPr>
          <p:nvPr userDrawn="1"/>
        </p:nvSpPr>
        <p:spPr>
          <a:xfrm>
            <a:off x="874010" y="1801484"/>
            <a:ext cx="10570360" cy="9082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54">
              <a:spcBef>
                <a:spcPct val="0"/>
              </a:spcBef>
              <a:buNone/>
            </a:pPr>
            <a:r>
              <a:rPr lang="fr-FR" sz="4800" b="1" dirty="0">
                <a:solidFill>
                  <a:srgbClr val="0C3B92"/>
                </a:solidFill>
                <a:latin typeface="Corbel,Bold"/>
              </a:rPr>
              <a:t>MERCI DE VOTRE ATTENTION </a:t>
            </a:r>
          </a:p>
          <a:p>
            <a:endParaRPr lang="fr-FR" sz="18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F9CDC72-4302-46C1-9E3E-E83C1F35E1B7}"/>
              </a:ext>
            </a:extLst>
          </p:cNvPr>
          <p:cNvSpPr txBox="1">
            <a:spLocks/>
          </p:cNvSpPr>
          <p:nvPr userDrawn="1"/>
        </p:nvSpPr>
        <p:spPr>
          <a:xfrm>
            <a:off x="916232" y="2182838"/>
            <a:ext cx="10400513" cy="24947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rgbClr val="1F1745"/>
                </a:solidFill>
              </a:rPr>
              <a:t/>
            </a:r>
            <a:br>
              <a:rPr lang="fr-FR" sz="2800" b="1" dirty="0">
                <a:solidFill>
                  <a:srgbClr val="1F1745"/>
                </a:solidFill>
              </a:rPr>
            </a:br>
            <a:r>
              <a:rPr lang="fr-FR" sz="2400" dirty="0">
                <a:solidFill>
                  <a:srgbClr val="1F1745"/>
                </a:solidFill>
                <a:latin typeface="+mn-lt"/>
              </a:rPr>
              <a:t>Direction de la Gestion Partagée des Fonds Européens</a:t>
            </a:r>
            <a:r>
              <a:rPr lang="fr-FR" sz="3200" dirty="0">
                <a:solidFill>
                  <a:srgbClr val="1F1745"/>
                </a:solidFill>
                <a:latin typeface="+mn-lt"/>
              </a:rPr>
              <a:t/>
            </a:r>
            <a:br>
              <a:rPr lang="fr-FR" sz="3200" dirty="0">
                <a:solidFill>
                  <a:srgbClr val="1F1745"/>
                </a:solidFill>
                <a:latin typeface="+mn-lt"/>
              </a:rPr>
            </a:br>
            <a:endParaRPr lang="fr-FR" sz="3200" b="0" dirty="0">
              <a:solidFill>
                <a:srgbClr val="1F1745"/>
              </a:solidFill>
              <a:latin typeface="+mn-lt"/>
            </a:endParaRPr>
          </a:p>
          <a:p>
            <a:pPr algn="ctr"/>
            <a:r>
              <a:rPr lang="fr-FR" sz="2400" b="1" dirty="0">
                <a:solidFill>
                  <a:srgbClr val="1F1745"/>
                </a:solidFill>
                <a:sym typeface="Wingdings" panose="05000000000000000000" pitchFamily="2" charset="2"/>
              </a:rPr>
              <a:t></a:t>
            </a:r>
            <a:r>
              <a:rPr lang="fr-FR" sz="2400" b="1" dirty="0">
                <a:solidFill>
                  <a:srgbClr val="1F1745"/>
                </a:solidFill>
              </a:rPr>
              <a:t> </a:t>
            </a:r>
            <a:r>
              <a:rPr lang="fr-FR" sz="3700" b="1" dirty="0">
                <a:solidFill>
                  <a:srgbClr val="1F1745"/>
                </a:solidFill>
              </a:rPr>
              <a:t>0596 51 85 78</a:t>
            </a:r>
            <a:endParaRPr lang="fr-FR" sz="4500" b="1" dirty="0">
              <a:solidFill>
                <a:srgbClr val="1F1745"/>
              </a:solidFill>
            </a:endParaRPr>
          </a:p>
          <a:p>
            <a:pPr algn="ctr"/>
            <a:r>
              <a:rPr lang="fr-FR" sz="2800" b="1" dirty="0">
                <a:solidFill>
                  <a:srgbClr val="1F1745"/>
                </a:solidFill>
                <a:hlinkClick r:id="rId4"/>
              </a:rPr>
              <a:t>www.europe-martinique.com</a:t>
            </a:r>
            <a:r>
              <a:rPr lang="fr-FR" sz="3600" dirty="0">
                <a:solidFill>
                  <a:srgbClr val="1F1745"/>
                </a:solidFill>
              </a:rPr>
              <a:t/>
            </a:r>
            <a:br>
              <a:rPr lang="fr-FR" sz="3600" dirty="0">
                <a:solidFill>
                  <a:srgbClr val="1F1745"/>
                </a:solidFill>
              </a:rPr>
            </a:br>
            <a:endParaRPr lang="fr-FR" sz="3200" dirty="0"/>
          </a:p>
        </p:txBody>
      </p:sp>
      <p:pic>
        <p:nvPicPr>
          <p:cNvPr id="12" name="Image 11" descr="C:\Users\Hierso\Downloads\frame (1).pn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037" y="3941151"/>
            <a:ext cx="1139117" cy="147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D7281E4-FAD1-4EFA-86DC-76812C6656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9" b="4750"/>
          <a:stretch/>
        </p:blipFill>
        <p:spPr>
          <a:xfrm>
            <a:off x="0" y="5002137"/>
            <a:ext cx="12192000" cy="18558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2B7186B-9F5D-4398-931B-B51ECF7DAA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65" y="5834589"/>
            <a:ext cx="702932" cy="4441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5836896-043B-409A-9DA7-50EB9854F8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29" y="5834589"/>
            <a:ext cx="702932" cy="4697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72F1472-75CE-4ACC-B291-2B6BAAF7C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12651" r="10366" b="7783"/>
          <a:stretch/>
        </p:blipFill>
        <p:spPr>
          <a:xfrm>
            <a:off x="6637693" y="5834589"/>
            <a:ext cx="510886" cy="46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3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c.europe-martinique.com/sub/tiers/authentificati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c.europe-martinique.com/sub/tiers/aides/fin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uropac.europe-martinique.com/sub/tiers/aides/details?sigle=7301B-AAP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c.europe-martinique.com/sub/tiers/aides/details?sigle=7301B-AAP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-martinique.com/wp-content/uploads/2026/05/GUIDE-UTILISATEUR-creation-compte-v3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hyperlink" Target="https://www.europe-martinique.com/wp-content/uploads/2026/05/GUIDE-UTILISATEUR-Saisir-demande-daide-7301B.pdf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EA7A1C3-8227-45D8-8ED9-44C7D0CB04AF}"/>
              </a:ext>
            </a:extLst>
          </p:cNvPr>
          <p:cNvSpPr txBox="1">
            <a:spLocks/>
          </p:cNvSpPr>
          <p:nvPr/>
        </p:nvSpPr>
        <p:spPr>
          <a:xfrm>
            <a:off x="1522593" y="1738613"/>
            <a:ext cx="9664931" cy="3474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54">
              <a:lnSpc>
                <a:spcPct val="150000"/>
              </a:lnSpc>
              <a:defRPr/>
            </a:pPr>
            <a:r>
              <a:rPr lang="fr-FR" sz="4800" b="1" i="1" dirty="0"/>
              <a:t>Présentation de l’Appel à projets n°1 sur le dispositif 73.01-B du PSN Martinique </a:t>
            </a:r>
          </a:p>
          <a:p>
            <a:pPr algn="ctr" defTabSz="914354">
              <a:lnSpc>
                <a:spcPct val="150000"/>
              </a:lnSpc>
              <a:defRPr/>
            </a:pPr>
            <a:r>
              <a:rPr lang="fr-FR" sz="4800" b="1" i="1" dirty="0"/>
              <a:t>Jeudi 18 juin 11h-12h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4351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C1968F-7916-468A-887B-ED6C31D01D02}"/>
              </a:ext>
            </a:extLst>
          </p:cNvPr>
          <p:cNvSpPr/>
          <p:nvPr/>
        </p:nvSpPr>
        <p:spPr>
          <a:xfrm>
            <a:off x="1320800" y="677333"/>
            <a:ext cx="5262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CRITERES DE SELECTION</a:t>
            </a:r>
            <a:endParaRPr lang="fr-FR" sz="16600" b="1" dirty="0"/>
          </a:p>
        </p:txBody>
      </p:sp>
      <p:sp>
        <p:nvSpPr>
          <p:cNvPr id="8" name="Rectangle à coins arrondis 1">
            <a:extLst>
              <a:ext uri="{FF2B5EF4-FFF2-40B4-BE49-F238E27FC236}">
                <a16:creationId xmlns:a16="http://schemas.microsoft.com/office/drawing/2014/main" id="{FCFE810B-4A19-4787-B076-AD6BF57CB3B7}"/>
              </a:ext>
            </a:extLst>
          </p:cNvPr>
          <p:cNvSpPr/>
          <p:nvPr/>
        </p:nvSpPr>
        <p:spPr>
          <a:xfrm>
            <a:off x="1190663" y="2290154"/>
            <a:ext cx="3604144" cy="3542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</a:rPr>
              <a:t>Impact du projet sur l’environnement et lien avec les objectifs transversaux européens (Protection de l’environnement et adaptation aux changements climatiques)</a:t>
            </a:r>
          </a:p>
        </p:txBody>
      </p:sp>
      <p:sp>
        <p:nvSpPr>
          <p:cNvPr id="9" name="Rectangle à coins arrondis 5">
            <a:extLst>
              <a:ext uri="{FF2B5EF4-FFF2-40B4-BE49-F238E27FC236}">
                <a16:creationId xmlns:a16="http://schemas.microsoft.com/office/drawing/2014/main" id="{7F8E9FBB-2859-4C78-B9A3-80CA9418736D}"/>
              </a:ext>
            </a:extLst>
          </p:cNvPr>
          <p:cNvSpPr/>
          <p:nvPr/>
        </p:nvSpPr>
        <p:spPr>
          <a:xfrm>
            <a:off x="4915148" y="1766198"/>
            <a:ext cx="5799674" cy="2841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Agroécologie</a:t>
            </a:r>
          </a:p>
          <a:p>
            <a:pPr marL="457200" indent="-457200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Souscription à une MAE ou engagement à y souscrire dans l’année suivant la date d’attribution de l’aide</a:t>
            </a:r>
          </a:p>
          <a:p>
            <a:pPr marL="457200" indent="-457200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Certification BIO ou inscription dans la démarche de certification BIO</a:t>
            </a:r>
          </a:p>
          <a:p>
            <a:pPr marL="457200" indent="-457200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Membre d’un réseau (fermes défis, </a:t>
            </a:r>
            <a:r>
              <a:rPr lang="fr-FR" sz="2000" dirty="0" err="1">
                <a:solidFill>
                  <a:schemeClr val="tx1"/>
                </a:solidFill>
              </a:rPr>
              <a:t>écophyto</a:t>
            </a:r>
            <a:r>
              <a:rPr lang="fr-FR" sz="2000" dirty="0">
                <a:solidFill>
                  <a:schemeClr val="tx1"/>
                </a:solidFill>
              </a:rPr>
              <a:t> …)</a:t>
            </a:r>
          </a:p>
          <a:p>
            <a:pPr marL="457200" indent="-457200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Membre d’un GIEE</a:t>
            </a:r>
          </a:p>
        </p:txBody>
      </p:sp>
      <p:sp>
        <p:nvSpPr>
          <p:cNvPr id="10" name="Rectangle à coins arrondis 7">
            <a:extLst>
              <a:ext uri="{FF2B5EF4-FFF2-40B4-BE49-F238E27FC236}">
                <a16:creationId xmlns:a16="http://schemas.microsoft.com/office/drawing/2014/main" id="{2157E304-6A9A-4ED1-BDD7-498CF48EDCF5}"/>
              </a:ext>
            </a:extLst>
          </p:cNvPr>
          <p:cNvSpPr/>
          <p:nvPr/>
        </p:nvSpPr>
        <p:spPr>
          <a:xfrm>
            <a:off x="10835163" y="5370738"/>
            <a:ext cx="1152412" cy="461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>
                <a:solidFill>
                  <a:srgbClr val="002060"/>
                </a:solidFill>
              </a:rPr>
              <a:t>50 points</a:t>
            </a:r>
          </a:p>
        </p:txBody>
      </p:sp>
      <p:sp>
        <p:nvSpPr>
          <p:cNvPr id="11" name="Rectangle à coins arrondis 6">
            <a:extLst>
              <a:ext uri="{FF2B5EF4-FFF2-40B4-BE49-F238E27FC236}">
                <a16:creationId xmlns:a16="http://schemas.microsoft.com/office/drawing/2014/main" id="{D2A90743-0264-42B5-8D1E-32078C7064F4}"/>
              </a:ext>
            </a:extLst>
          </p:cNvPr>
          <p:cNvSpPr/>
          <p:nvPr/>
        </p:nvSpPr>
        <p:spPr>
          <a:xfrm>
            <a:off x="4915148" y="4785562"/>
            <a:ext cx="5799674" cy="1632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Investissement visant l’utilisation efficace des ressources (économies d’énergie – utilisation efficace de l’eau - valorisation des déchets – réduction de l’usage des produits phytosanitaires)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2418F9D4-E9B5-4A39-8BB7-EC5D77FE6765}"/>
              </a:ext>
            </a:extLst>
          </p:cNvPr>
          <p:cNvSpPr/>
          <p:nvPr/>
        </p:nvSpPr>
        <p:spPr>
          <a:xfrm>
            <a:off x="10835163" y="2836333"/>
            <a:ext cx="1152412" cy="522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>
                <a:solidFill>
                  <a:srgbClr val="002060"/>
                </a:solidFill>
              </a:rPr>
              <a:t>40 points</a:t>
            </a:r>
          </a:p>
        </p:txBody>
      </p:sp>
    </p:spTree>
    <p:extLst>
      <p:ext uri="{BB962C8B-B14F-4D97-AF65-F5344CB8AC3E}">
        <p14:creationId xmlns:p14="http://schemas.microsoft.com/office/powerpoint/2010/main" val="33693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9">
            <a:extLst>
              <a:ext uri="{FF2B5EF4-FFF2-40B4-BE49-F238E27FC236}">
                <a16:creationId xmlns:a16="http://schemas.microsoft.com/office/drawing/2014/main" id="{7541F27B-AEB4-46D8-A33E-898B5A3CB90C}"/>
              </a:ext>
            </a:extLst>
          </p:cNvPr>
          <p:cNvSpPr/>
          <p:nvPr/>
        </p:nvSpPr>
        <p:spPr>
          <a:xfrm>
            <a:off x="1143000" y="2044956"/>
            <a:ext cx="3460370" cy="27680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</a:rPr>
              <a:t>Valeur ajoutée du projet y compris la participation à la création et/ou sauvegarde d’emplois directs, amélioration des conditions de travail et introduction de techniques ou pratiques innovantes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FCFF02-C3F5-4780-B5D0-6DAFD8172579}"/>
              </a:ext>
            </a:extLst>
          </p:cNvPr>
          <p:cNvSpPr/>
          <p:nvPr/>
        </p:nvSpPr>
        <p:spPr>
          <a:xfrm>
            <a:off x="1244600" y="808226"/>
            <a:ext cx="5262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CRITERES DE SELECTION</a:t>
            </a:r>
            <a:endParaRPr lang="fr-FR" sz="16600" b="1" dirty="0"/>
          </a:p>
        </p:txBody>
      </p:sp>
      <p:sp>
        <p:nvSpPr>
          <p:cNvPr id="9" name="Rectangle à coins arrondis 10">
            <a:extLst>
              <a:ext uri="{FF2B5EF4-FFF2-40B4-BE49-F238E27FC236}">
                <a16:creationId xmlns:a16="http://schemas.microsoft.com/office/drawing/2014/main" id="{14439CBC-08DE-4167-87C5-4C3A0C1B6A2E}"/>
              </a:ext>
            </a:extLst>
          </p:cNvPr>
          <p:cNvSpPr/>
          <p:nvPr/>
        </p:nvSpPr>
        <p:spPr>
          <a:xfrm>
            <a:off x="4840534" y="2044956"/>
            <a:ext cx="5805694" cy="181812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t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Valeur ajoutée</a:t>
            </a:r>
          </a:p>
          <a:p>
            <a:pPr marL="342900" indent="-342900" fontAlgn="t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Projet innovant (Techniques – Produits – Process)</a:t>
            </a:r>
          </a:p>
          <a:p>
            <a:pPr marL="342900" indent="-342900" fontAlgn="t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Création ou maintien d’emploi</a:t>
            </a:r>
          </a:p>
          <a:p>
            <a:pPr marL="342900" indent="-342900" fontAlgn="t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Amélioration des conditions et de la sécurité au travail</a:t>
            </a:r>
          </a:p>
          <a:p>
            <a:pPr marL="342900" indent="-342900" fontAlgn="t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Régime de qualité ou démarche qualité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0" name="Rectangle à coins arrondis 11">
            <a:extLst>
              <a:ext uri="{FF2B5EF4-FFF2-40B4-BE49-F238E27FC236}">
                <a16:creationId xmlns:a16="http://schemas.microsoft.com/office/drawing/2014/main" id="{6A410B39-BF34-4F57-8BF6-F5FF2CE7CB06}"/>
              </a:ext>
            </a:extLst>
          </p:cNvPr>
          <p:cNvSpPr/>
          <p:nvPr/>
        </p:nvSpPr>
        <p:spPr>
          <a:xfrm>
            <a:off x="10781793" y="2781775"/>
            <a:ext cx="1143338" cy="34448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>
                <a:solidFill>
                  <a:schemeClr val="tx1"/>
                </a:solidFill>
              </a:rPr>
              <a:t>30 </a:t>
            </a:r>
            <a:r>
              <a:rPr lang="fr-FR" b="1" i="1" dirty="0">
                <a:solidFill>
                  <a:srgbClr val="002060"/>
                </a:solidFill>
              </a:rPr>
              <a:t>points</a:t>
            </a:r>
          </a:p>
        </p:txBody>
      </p:sp>
      <p:sp>
        <p:nvSpPr>
          <p:cNvPr id="11" name="Rectangle à coins arrondis 15">
            <a:extLst>
              <a:ext uri="{FF2B5EF4-FFF2-40B4-BE49-F238E27FC236}">
                <a16:creationId xmlns:a16="http://schemas.microsoft.com/office/drawing/2014/main" id="{307C0C84-63D9-461B-9D2D-1F67F11D6E22}"/>
              </a:ext>
            </a:extLst>
          </p:cNvPr>
          <p:cNvSpPr/>
          <p:nvPr/>
        </p:nvSpPr>
        <p:spPr>
          <a:xfrm>
            <a:off x="10814714" y="4212243"/>
            <a:ext cx="1152412" cy="3444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>
                <a:solidFill>
                  <a:srgbClr val="002060"/>
                </a:solidFill>
              </a:rPr>
              <a:t>30 points</a:t>
            </a:r>
          </a:p>
        </p:txBody>
      </p:sp>
      <p:sp>
        <p:nvSpPr>
          <p:cNvPr id="12" name="Rectangle à coins arrondis 16">
            <a:extLst>
              <a:ext uri="{FF2B5EF4-FFF2-40B4-BE49-F238E27FC236}">
                <a16:creationId xmlns:a16="http://schemas.microsoft.com/office/drawing/2014/main" id="{7EC209E9-AAA2-4DA8-96BD-2B3ECECB2B54}"/>
              </a:ext>
            </a:extLst>
          </p:cNvPr>
          <p:cNvSpPr/>
          <p:nvPr/>
        </p:nvSpPr>
        <p:spPr>
          <a:xfrm>
            <a:off x="4920555" y="3955927"/>
            <a:ext cx="5725673" cy="8571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t"/>
            <a:r>
              <a:rPr lang="fr-FR" sz="2000" dirty="0">
                <a:solidFill>
                  <a:schemeClr val="tx1"/>
                </a:solidFill>
              </a:rPr>
              <a:t>- Diversification des activités agricoles (nouvel atelier, produit)</a:t>
            </a:r>
          </a:p>
        </p:txBody>
      </p:sp>
    </p:spTree>
    <p:extLst>
      <p:ext uri="{BB962C8B-B14F-4D97-AF65-F5344CB8AC3E}">
        <p14:creationId xmlns:p14="http://schemas.microsoft.com/office/powerpoint/2010/main" val="16881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24FC2-B168-4DDA-A406-A69B7B9F2387}"/>
              </a:ext>
            </a:extLst>
          </p:cNvPr>
          <p:cNvSpPr/>
          <p:nvPr/>
        </p:nvSpPr>
        <p:spPr>
          <a:xfrm>
            <a:off x="1261533" y="782117"/>
            <a:ext cx="5262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CRITERES DE SELECTION</a:t>
            </a:r>
            <a:endParaRPr lang="fr-FR" sz="16600" b="1" dirty="0"/>
          </a:p>
        </p:txBody>
      </p:sp>
      <p:sp>
        <p:nvSpPr>
          <p:cNvPr id="9" name="Rectangle à coins arrondis 1">
            <a:extLst>
              <a:ext uri="{FF2B5EF4-FFF2-40B4-BE49-F238E27FC236}">
                <a16:creationId xmlns:a16="http://schemas.microsoft.com/office/drawing/2014/main" id="{B99D13C9-CFCA-445E-8102-0F4792C84B94}"/>
              </a:ext>
            </a:extLst>
          </p:cNvPr>
          <p:cNvSpPr/>
          <p:nvPr/>
        </p:nvSpPr>
        <p:spPr>
          <a:xfrm>
            <a:off x="1347119" y="1863921"/>
            <a:ext cx="3284148" cy="2123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Aspect collectif du projet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0EA9015C-CF5C-489A-869F-43BE1B72F8D4}"/>
              </a:ext>
            </a:extLst>
          </p:cNvPr>
          <p:cNvSpPr/>
          <p:nvPr/>
        </p:nvSpPr>
        <p:spPr>
          <a:xfrm>
            <a:off x="4902720" y="1863921"/>
            <a:ext cx="5164147" cy="2123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chemeClr val="tx1"/>
                </a:solidFill>
              </a:rPr>
              <a:t>- Membre d’une structure collective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49A98761-0DDA-42C1-BD8A-5AC0FFD6270D}"/>
              </a:ext>
            </a:extLst>
          </p:cNvPr>
          <p:cNvSpPr/>
          <p:nvPr/>
        </p:nvSpPr>
        <p:spPr>
          <a:xfrm>
            <a:off x="10338321" y="2665712"/>
            <a:ext cx="1152412" cy="461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>
                <a:solidFill>
                  <a:srgbClr val="002060"/>
                </a:solidFill>
              </a:rPr>
              <a:t>10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dirty="0">
                <a:solidFill>
                  <a:srgbClr val="002060"/>
                </a:solidFill>
              </a:rPr>
              <a:t>points</a:t>
            </a:r>
          </a:p>
        </p:txBody>
      </p:sp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22572110-6858-442A-BB88-E9A762FF99E9}"/>
              </a:ext>
            </a:extLst>
          </p:cNvPr>
          <p:cNvSpPr/>
          <p:nvPr/>
        </p:nvSpPr>
        <p:spPr>
          <a:xfrm>
            <a:off x="4902721" y="4538585"/>
            <a:ext cx="5164146" cy="628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chemeClr val="tx1"/>
                </a:solidFill>
              </a:rPr>
              <a:t>- Primo demandeur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0">
            <a:extLst>
              <a:ext uri="{FF2B5EF4-FFF2-40B4-BE49-F238E27FC236}">
                <a16:creationId xmlns:a16="http://schemas.microsoft.com/office/drawing/2014/main" id="{9A2044DD-2605-4971-919A-BEBFD8BC0DE5}"/>
              </a:ext>
            </a:extLst>
          </p:cNvPr>
          <p:cNvSpPr/>
          <p:nvPr/>
        </p:nvSpPr>
        <p:spPr>
          <a:xfrm>
            <a:off x="10338321" y="4621779"/>
            <a:ext cx="1152412" cy="461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>
                <a:solidFill>
                  <a:srgbClr val="002060"/>
                </a:solidFill>
              </a:rPr>
              <a:t>20 points</a:t>
            </a:r>
          </a:p>
        </p:txBody>
      </p:sp>
      <p:sp>
        <p:nvSpPr>
          <p:cNvPr id="14" name="Rectangle à coins arrondis 11">
            <a:extLst>
              <a:ext uri="{FF2B5EF4-FFF2-40B4-BE49-F238E27FC236}">
                <a16:creationId xmlns:a16="http://schemas.microsoft.com/office/drawing/2014/main" id="{7EFE6BAE-33D9-47AD-86C9-E082C4839F32}"/>
              </a:ext>
            </a:extLst>
          </p:cNvPr>
          <p:cNvSpPr/>
          <p:nvPr/>
        </p:nvSpPr>
        <p:spPr>
          <a:xfrm>
            <a:off x="1347119" y="4260993"/>
            <a:ext cx="3284148" cy="1183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Qualité du porteur de projet</a:t>
            </a:r>
            <a:endParaRPr lang="fr-F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42954C-8C19-4F2C-AB5F-FF044583E018}"/>
              </a:ext>
            </a:extLst>
          </p:cNvPr>
          <p:cNvSpPr/>
          <p:nvPr/>
        </p:nvSpPr>
        <p:spPr>
          <a:xfrm>
            <a:off x="1276335" y="715376"/>
            <a:ext cx="10127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TAUX DE SOUTIEN PUBLIC </a:t>
            </a: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pour les plantations</a:t>
            </a: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fr-FR" sz="7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F397651-42F3-474B-935A-ABCE880FAC90}"/>
              </a:ext>
            </a:extLst>
          </p:cNvPr>
          <p:cNvSpPr/>
          <p:nvPr/>
        </p:nvSpPr>
        <p:spPr>
          <a:xfrm>
            <a:off x="4216400" y="2108198"/>
            <a:ext cx="4488585" cy="4114801"/>
          </a:xfrm>
          <a:prstGeom prst="ellipse">
            <a:avLst/>
          </a:prstGeom>
          <a:gradFill>
            <a:gsLst>
              <a:gs pos="15000">
                <a:srgbClr val="3C6FE4"/>
              </a:gs>
              <a:gs pos="66000">
                <a:srgbClr val="0070C0"/>
              </a:gs>
              <a:gs pos="100000">
                <a:srgbClr val="5B9BD5">
                  <a:lumMod val="40000"/>
                  <a:lumOff val="60000"/>
                </a:srgbClr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6 535€/ha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pour la banane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3 300€/ha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pour la canne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C973DFF-0FD7-4604-B550-97F4E0541958}"/>
              </a:ext>
            </a:extLst>
          </p:cNvPr>
          <p:cNvSpPr/>
          <p:nvPr/>
        </p:nvSpPr>
        <p:spPr>
          <a:xfrm>
            <a:off x="1105520" y="2415736"/>
            <a:ext cx="2914060" cy="2873194"/>
          </a:xfrm>
          <a:prstGeom prst="ellipse">
            <a:avLst/>
          </a:prstGeom>
          <a:gradFill>
            <a:gsLst>
              <a:gs pos="15000">
                <a:srgbClr val="0070C0"/>
              </a:gs>
              <a:gs pos="52000">
                <a:srgbClr val="3B6DE0"/>
              </a:gs>
              <a:gs pos="100000">
                <a:srgbClr val="5B9BD5">
                  <a:lumMod val="40000"/>
                  <a:lumOff val="60000"/>
                </a:srgbClr>
              </a:gs>
              <a:gs pos="86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65%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du coût forfaitaire pour la banane 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269A179-96D4-43D9-86BD-6D2083DA3BBE}"/>
              </a:ext>
            </a:extLst>
          </p:cNvPr>
          <p:cNvGrpSpPr/>
          <p:nvPr/>
        </p:nvGrpSpPr>
        <p:grpSpPr>
          <a:xfrm>
            <a:off x="8825605" y="2415736"/>
            <a:ext cx="3116491" cy="2873194"/>
            <a:chOff x="15714087" y="619381"/>
            <a:chExt cx="2136371" cy="2186454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891DD41-0AF5-4AC7-81F3-E665AC8A4CDF}"/>
                </a:ext>
              </a:extLst>
            </p:cNvPr>
            <p:cNvSpPr/>
            <p:nvPr/>
          </p:nvSpPr>
          <p:spPr>
            <a:xfrm>
              <a:off x="15714087" y="619381"/>
              <a:ext cx="2136371" cy="2186454"/>
            </a:xfrm>
            <a:prstGeom prst="ellipse">
              <a:avLst/>
            </a:prstGeom>
            <a:gradFill>
              <a:gsLst>
                <a:gs pos="15000">
                  <a:srgbClr val="005424"/>
                </a:gs>
                <a:gs pos="48000">
                  <a:srgbClr val="05BF94"/>
                </a:gs>
                <a:gs pos="88000">
                  <a:srgbClr val="6AC038"/>
                </a:gs>
                <a:gs pos="68000">
                  <a:srgbClr val="0070C0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6B5A88-05B5-47DD-8F57-BA068F0A32B6}"/>
                </a:ext>
              </a:extLst>
            </p:cNvPr>
            <p:cNvSpPr/>
            <p:nvPr/>
          </p:nvSpPr>
          <p:spPr>
            <a:xfrm>
              <a:off x="15752948" y="775260"/>
              <a:ext cx="2097510" cy="16701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65%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du coût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forfaitaire pour la canne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8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38A764-43B4-4D4A-ABE4-552446C45FC0}"/>
              </a:ext>
            </a:extLst>
          </p:cNvPr>
          <p:cNvSpPr/>
          <p:nvPr/>
        </p:nvSpPr>
        <p:spPr>
          <a:xfrm>
            <a:off x="1189178" y="874474"/>
            <a:ext cx="10723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/>
              <a:t>TAUX DE SOUTIEN PUBLIC pour les autres types de dépenses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7D9760A-3938-40C4-83D2-CEB1057C54A0}"/>
              </a:ext>
            </a:extLst>
          </p:cNvPr>
          <p:cNvSpPr/>
          <p:nvPr/>
        </p:nvSpPr>
        <p:spPr>
          <a:xfrm>
            <a:off x="4774991" y="1780353"/>
            <a:ext cx="3552273" cy="3297293"/>
          </a:xfrm>
          <a:prstGeom prst="ellipse">
            <a:avLst/>
          </a:prstGeom>
          <a:gradFill>
            <a:gsLst>
              <a:gs pos="15000">
                <a:srgbClr val="3C6FE4"/>
              </a:gs>
              <a:gs pos="66000">
                <a:srgbClr val="0070C0"/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bg1"/>
                </a:solidFill>
                <a:latin typeface="Calibri,Bold"/>
              </a:rPr>
              <a:t>65%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E8DFD6-37E6-4E18-9631-18DEFF9E6E49}"/>
              </a:ext>
            </a:extLst>
          </p:cNvPr>
          <p:cNvSpPr/>
          <p:nvPr/>
        </p:nvSpPr>
        <p:spPr>
          <a:xfrm>
            <a:off x="622264" y="5398750"/>
            <a:ext cx="11857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L’aide est basée sur le coût éligible des dépenses.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926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D9599C45-946F-49B4-8145-A3A6D59E73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765657"/>
              </p:ext>
            </p:extLst>
          </p:nvPr>
        </p:nvGraphicFramePr>
        <p:xfrm>
          <a:off x="1483896" y="1219200"/>
          <a:ext cx="9793704" cy="458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1977CAB-1E14-4E91-AEDD-A7B9A6804C16}"/>
              </a:ext>
            </a:extLst>
          </p:cNvPr>
          <p:cNvSpPr/>
          <p:nvPr/>
        </p:nvSpPr>
        <p:spPr>
          <a:xfrm>
            <a:off x="1307352" y="650608"/>
            <a:ext cx="9098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Appel </a:t>
            </a:r>
            <a:r>
              <a:rPr lang="fr-FR" sz="3600" b="1" dirty="0"/>
              <a:t>à </a:t>
            </a:r>
            <a:r>
              <a:rPr lang="fr-FR" sz="3600" b="1" dirty="0" smtClean="0"/>
              <a:t>projet : étapes de la pré-sélection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4924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D9599C45-946F-49B4-8145-A3A6D59E73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953210"/>
              </p:ext>
            </p:extLst>
          </p:nvPr>
        </p:nvGraphicFramePr>
        <p:xfrm>
          <a:off x="1094428" y="1635606"/>
          <a:ext cx="10818172" cy="376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1977CAB-1E14-4E91-AEDD-A7B9A6804C16}"/>
              </a:ext>
            </a:extLst>
          </p:cNvPr>
          <p:cNvSpPr/>
          <p:nvPr/>
        </p:nvSpPr>
        <p:spPr>
          <a:xfrm>
            <a:off x="1213083" y="848571"/>
            <a:ext cx="10400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/>
              <a:t>Vie d’un dossier de l’appel à projet après sa sélection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F9347C4E-7D8A-442C-8087-83875424C01A}"/>
              </a:ext>
            </a:extLst>
          </p:cNvPr>
          <p:cNvSpPr/>
          <p:nvPr/>
        </p:nvSpPr>
        <p:spPr>
          <a:xfrm>
            <a:off x="1094428" y="1635606"/>
            <a:ext cx="10818171" cy="830131"/>
          </a:xfrm>
          <a:prstGeom prst="rightArrow">
            <a:avLst/>
          </a:prstGeom>
          <a:solidFill>
            <a:srgbClr val="4472C4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046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78209FC-99B9-4A6A-8E0A-73E3079DC689}"/>
              </a:ext>
            </a:extLst>
          </p:cNvPr>
          <p:cNvSpPr txBox="1"/>
          <p:nvPr/>
        </p:nvSpPr>
        <p:spPr>
          <a:xfrm>
            <a:off x="1558406" y="1866024"/>
            <a:ext cx="9772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defRPr/>
            </a:pPr>
            <a:r>
              <a:rPr kumimoji="0" lang="fr-FR" altLang="fr-FR" sz="3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Le formulaire de demande d’aide est disponible sur la plateforme </a:t>
            </a:r>
            <a:r>
              <a:rPr lang="fr-FR" altLang="fr-FR" sz="3600" kern="0" dirty="0">
                <a:solidFill>
                  <a:schemeClr val="accent5">
                    <a:lumMod val="75000"/>
                  </a:schemeClr>
                </a:solidFill>
              </a:rPr>
              <a:t>EUROPAC </a:t>
            </a:r>
          </a:p>
          <a:p>
            <a:pPr marL="0" lvl="1" algn="ctr">
              <a:defRPr/>
            </a:pPr>
            <a:endParaRPr lang="fr-FR" altLang="fr-FR" sz="3600" kern="0" dirty="0">
              <a:solidFill>
                <a:srgbClr val="FF0000"/>
              </a:solidFill>
            </a:endParaRPr>
          </a:p>
          <a:p>
            <a:pPr marL="0" lvl="1" algn="ctr">
              <a:defRPr/>
            </a:pPr>
            <a:r>
              <a:rPr lang="fr-FR" altLang="fr-FR" sz="3600" kern="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fr-FR" altLang="fr-FR" sz="3600" kern="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https://</a:t>
            </a:r>
            <a:r>
              <a:rPr lang="fr-FR" altLang="fr-FR" sz="3600" kern="0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europac.europe-martinique.com/sub/tiers/authentification</a:t>
            </a:r>
            <a:r>
              <a:rPr lang="fr-FR" altLang="fr-FR" sz="3600" kern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0" lang="fr-FR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/>
            </a:r>
            <a:br>
              <a:rPr kumimoji="0" lang="fr-FR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endParaRPr kumimoji="0" lang="fr-FR" altLang="fr-FR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00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E01AA35-49F4-437D-8824-8D662A72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BB6AAE-D87C-436C-9FD5-18DFB73599D5}" type="slidenum">
              <a:rPr lang="fr-FR" smtClean="0"/>
              <a:t>18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982456-F2BE-44B3-A035-8DE352FC7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58" y="424530"/>
            <a:ext cx="1802055" cy="61223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F75E2B8-CA84-40C7-B5CB-C735DF439AF6}"/>
              </a:ext>
            </a:extLst>
          </p:cNvPr>
          <p:cNvSpPr txBox="1">
            <a:spLocks/>
          </p:cNvSpPr>
          <p:nvPr/>
        </p:nvSpPr>
        <p:spPr>
          <a:xfrm>
            <a:off x="3173324" y="424530"/>
            <a:ext cx="6525285" cy="7658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70AD47"/>
                </a:solidFill>
                <a:latin typeface="+mn-lt"/>
                <a:sym typeface="Wingdings" panose="05000000000000000000" pitchFamily="2" charset="2"/>
              </a:rPr>
              <a:t>DEPÔT SUR LA PLAFORME </a:t>
            </a:r>
            <a:r>
              <a:rPr lang="fr-FR" sz="3200" b="1" dirty="0" smtClean="0">
                <a:solidFill>
                  <a:srgbClr val="70AD47"/>
                </a:solidFill>
                <a:latin typeface="+mn-lt"/>
                <a:sym typeface="Wingdings" panose="05000000000000000000" pitchFamily="2" charset="2"/>
              </a:rPr>
              <a:t>EUROPAC</a:t>
            </a:r>
          </a:p>
          <a:p>
            <a:pPr algn="ctr"/>
            <a:r>
              <a:rPr lang="fr-FR" sz="3200" b="1" dirty="0" smtClean="0">
                <a:solidFill>
                  <a:srgbClr val="70AD47"/>
                </a:solidFill>
                <a:latin typeface="+mn-lt"/>
                <a:sym typeface="Wingdings" panose="05000000000000000000" pitchFamily="2" charset="2"/>
              </a:rPr>
              <a:t>CHOIX DU DISPOSITIF</a:t>
            </a:r>
            <a:endParaRPr lang="fr-FR" sz="3200" b="1" dirty="0">
              <a:solidFill>
                <a:srgbClr val="70AD47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838" y="1190363"/>
            <a:ext cx="5921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https://europac.europe-martinique.com/sub/tiers/aides/find</a:t>
            </a:r>
            <a:r>
              <a:rPr lang="fr-FR" dirty="0"/>
              <a:t>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125" y="1713291"/>
            <a:ext cx="10141681" cy="47129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373359" y="5902363"/>
            <a:ext cx="859725" cy="534081"/>
          </a:xfrm>
          <a:prstGeom prst="rect">
            <a:avLst/>
          </a:prstGeom>
          <a:noFill/>
          <a:ln w="476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9784079" y="5686123"/>
            <a:ext cx="589280" cy="40876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37359" y="5827845"/>
            <a:ext cx="7620001" cy="752035"/>
          </a:xfrm>
          <a:prstGeom prst="rect">
            <a:avLst/>
          </a:prstGeom>
          <a:noFill/>
          <a:ln w="476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8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E01AA35-49F4-437D-8824-8D662A72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BB6AAE-D87C-436C-9FD5-18DFB73599D5}" type="slidenum">
              <a:rPr lang="fr-FR" smtClean="0"/>
              <a:t>19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982456-F2BE-44B3-A035-8DE352FC7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58" y="424530"/>
            <a:ext cx="1802055" cy="61223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F75E2B8-CA84-40C7-B5CB-C735DF439AF6}"/>
              </a:ext>
            </a:extLst>
          </p:cNvPr>
          <p:cNvSpPr txBox="1">
            <a:spLocks/>
          </p:cNvSpPr>
          <p:nvPr/>
        </p:nvSpPr>
        <p:spPr>
          <a:xfrm>
            <a:off x="3173324" y="424530"/>
            <a:ext cx="6525285" cy="7658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70AD47"/>
                </a:solidFill>
                <a:latin typeface="+mn-lt"/>
                <a:sym typeface="Wingdings" panose="05000000000000000000" pitchFamily="2" charset="2"/>
              </a:rPr>
              <a:t>DEPÔT SUR LA PLAFORME </a:t>
            </a:r>
            <a:r>
              <a:rPr lang="fr-FR" sz="3200" b="1" dirty="0" smtClean="0">
                <a:solidFill>
                  <a:srgbClr val="70AD47"/>
                </a:solidFill>
                <a:latin typeface="+mn-lt"/>
                <a:sym typeface="Wingdings" panose="05000000000000000000" pitchFamily="2" charset="2"/>
              </a:rPr>
              <a:t>EUROPAC</a:t>
            </a:r>
          </a:p>
          <a:p>
            <a:pPr algn="ctr"/>
            <a:r>
              <a:rPr lang="fr-FR" sz="3200" b="1" dirty="0" smtClean="0">
                <a:solidFill>
                  <a:srgbClr val="70AD47"/>
                </a:solidFill>
                <a:latin typeface="+mn-lt"/>
                <a:sym typeface="Wingdings" panose="05000000000000000000" pitchFamily="2" charset="2"/>
              </a:rPr>
              <a:t>DETAILS DU DISPOSITIF</a:t>
            </a:r>
            <a:endParaRPr lang="fr-FR" sz="3200" b="1" dirty="0">
              <a:solidFill>
                <a:srgbClr val="70AD47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60" y="1711128"/>
            <a:ext cx="9960158" cy="46135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9360" y="1125473"/>
            <a:ext cx="814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https://europac.europe-martinique.com/sub/tiers/aides/details?sigle=7301B-AAP1</a:t>
            </a:r>
            <a:r>
              <a:rPr lang="fr-FR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6734" y="4618805"/>
            <a:ext cx="2592372" cy="486873"/>
          </a:xfrm>
          <a:prstGeom prst="rect">
            <a:avLst/>
          </a:prstGeom>
          <a:noFill/>
          <a:ln w="476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521831" y="5439266"/>
            <a:ext cx="1630837" cy="340773"/>
          </a:xfrm>
          <a:prstGeom prst="rect">
            <a:avLst/>
          </a:prstGeom>
          <a:noFill/>
          <a:ln w="476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5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4E03C-BFCE-4C61-BA8F-EEF159ED2A11}"/>
              </a:ext>
            </a:extLst>
          </p:cNvPr>
          <p:cNvSpPr txBox="1">
            <a:spLocks/>
          </p:cNvSpPr>
          <p:nvPr/>
        </p:nvSpPr>
        <p:spPr>
          <a:xfrm>
            <a:off x="1468965" y="1065476"/>
            <a:ext cx="9254067" cy="2992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APPEL A PROJETS : FEADER </a:t>
            </a:r>
            <a:r>
              <a:rPr lang="fr-BE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_73.01-B</a:t>
            </a:r>
            <a:r>
              <a:rPr lang="fr-FR" sz="6600">
                <a:solidFill>
                  <a:srgbClr val="FF0000"/>
                </a:solidFill>
              </a:rPr>
              <a:t/>
            </a:r>
            <a:br>
              <a:rPr lang="fr-FR" sz="6600">
                <a:solidFill>
                  <a:srgbClr val="FF0000"/>
                </a:solidFill>
              </a:rPr>
            </a:br>
            <a:r>
              <a:rPr lang="fr-FR" sz="2800" b="1">
                <a:latin typeface="Calibri" panose="020F0502020204030204" pitchFamily="34" charset="0"/>
              </a:rPr>
              <a:t>73.01 - B</a:t>
            </a:r>
            <a:r>
              <a:rPr lang="fr-FR" sz="2800">
                <a:latin typeface="Calibri" panose="020F0502020204030204" pitchFamily="34" charset="0"/>
              </a:rPr>
              <a:t> -   </a:t>
            </a:r>
            <a:r>
              <a:rPr lang="fr-FR" sz="2800">
                <a:solidFill>
                  <a:srgbClr val="000000"/>
                </a:solidFill>
                <a:latin typeface="Myriad Pro"/>
                <a:ea typeface="Times New Roman" panose="02020603050405020304" pitchFamily="18" charset="0"/>
                <a:cs typeface="Calibri" panose="020F0502020204030204" pitchFamily="34" charset="0"/>
              </a:rPr>
              <a:t>Modernisation des exploitations agricoles en vue de l’autonomie alimentaire (hors CTEA)</a:t>
            </a:r>
            <a:br>
              <a:rPr lang="fr-FR" sz="2800">
                <a:solidFill>
                  <a:srgbClr val="000000"/>
                </a:solidFill>
                <a:latin typeface="Myriad Pro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2800">
                <a:solidFill>
                  <a:srgbClr val="000000"/>
                </a:solidFill>
                <a:latin typeface="Myriad Pro"/>
                <a:ea typeface="Times New Roman" panose="02020603050405020304" pitchFamily="18" charset="0"/>
                <a:cs typeface="Calibri" panose="020F0502020204030204" pitchFamily="34" charset="0"/>
              </a:rPr>
              <a:t>(fiche DOMO V2 du 28/04/2026) </a:t>
            </a:r>
            <a:br>
              <a:rPr lang="fr-FR" sz="2800">
                <a:solidFill>
                  <a:srgbClr val="000000"/>
                </a:solidFill>
                <a:latin typeface="Myriad Pro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2800" b="1">
                <a:solidFill>
                  <a:srgbClr val="000000"/>
                </a:solidFill>
                <a:latin typeface="Myriad Pro"/>
                <a:ea typeface="Times New Roman" panose="02020603050405020304" pitchFamily="18" charset="0"/>
                <a:cs typeface="Calibri" panose="020F0502020204030204" pitchFamily="34" charset="0"/>
              </a:rPr>
              <a:t>Plantation banane et canne à sucre – amélioration foncière – création et amélioration de traces – Stations d’emballages</a:t>
            </a:r>
            <a:r>
              <a:rPr lang="fr-FR" sz="5400">
                <a:solidFill>
                  <a:srgbClr val="FF0000"/>
                </a:solidFill>
              </a:rPr>
              <a:t/>
            </a:r>
            <a:br>
              <a:rPr lang="fr-FR" sz="540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268C64-45F5-4978-8DAD-2A9875A8DF5A}"/>
              </a:ext>
            </a:extLst>
          </p:cNvPr>
          <p:cNvSpPr txBox="1">
            <a:spLocks/>
          </p:cNvSpPr>
          <p:nvPr/>
        </p:nvSpPr>
        <p:spPr>
          <a:xfrm>
            <a:off x="3318933" y="4296305"/>
            <a:ext cx="5554133" cy="1037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3200" b="1">
                <a:solidFill>
                  <a:srgbClr val="FF0000"/>
                </a:solidFill>
              </a:rPr>
              <a:t>Ouverture :  1er juin 2026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3200" b="1">
                <a:solidFill>
                  <a:srgbClr val="FF0000"/>
                </a:solidFill>
              </a:rPr>
              <a:t>Clôture : 31 juillet 2026 à 12h00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7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E01AA35-49F4-437D-8824-8D662A72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BB6AAE-D87C-436C-9FD5-18DFB73599D5}" type="slidenum">
              <a:rPr lang="fr-FR" smtClean="0"/>
              <a:t>20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982456-F2BE-44B3-A035-8DE352FC7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58" y="424530"/>
            <a:ext cx="1802055" cy="61223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F75E2B8-CA84-40C7-B5CB-C735DF439AF6}"/>
              </a:ext>
            </a:extLst>
          </p:cNvPr>
          <p:cNvSpPr txBox="1">
            <a:spLocks/>
          </p:cNvSpPr>
          <p:nvPr/>
        </p:nvSpPr>
        <p:spPr>
          <a:xfrm>
            <a:off x="3163897" y="306344"/>
            <a:ext cx="6525285" cy="7658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70AD47"/>
                </a:solidFill>
                <a:latin typeface="+mn-lt"/>
                <a:sym typeface="Wingdings" panose="05000000000000000000" pitchFamily="2" charset="2"/>
              </a:rPr>
              <a:t>DEPÔT SUR LA PLAFORME </a:t>
            </a:r>
            <a:r>
              <a:rPr lang="fr-FR" sz="3200" b="1" dirty="0" smtClean="0">
                <a:solidFill>
                  <a:srgbClr val="70AD47"/>
                </a:solidFill>
                <a:latin typeface="+mn-lt"/>
                <a:sym typeface="Wingdings" panose="05000000000000000000" pitchFamily="2" charset="2"/>
              </a:rPr>
              <a:t>EUROPAC</a:t>
            </a:r>
          </a:p>
          <a:p>
            <a:pPr algn="ctr"/>
            <a:r>
              <a:rPr lang="fr-FR" sz="3200" b="1" dirty="0" smtClean="0">
                <a:solidFill>
                  <a:srgbClr val="70AD47"/>
                </a:solidFill>
                <a:latin typeface="+mn-lt"/>
                <a:sym typeface="Wingdings" panose="05000000000000000000" pitchFamily="2" charset="2"/>
              </a:rPr>
              <a:t>LE REGLEMENT DU DISPOTIF</a:t>
            </a:r>
            <a:endParaRPr lang="fr-FR" sz="3200" b="1" dirty="0">
              <a:solidFill>
                <a:srgbClr val="70AD47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9360" y="1125473"/>
            <a:ext cx="814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https://europac.europe-martinique.com/sub/tiers/aides/details?sigle=7301B-AAP1</a:t>
            </a:r>
            <a:r>
              <a:rPr lang="fr-FR" dirty="0"/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39" y="1891306"/>
            <a:ext cx="3909617" cy="1367236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4820224" y="2849779"/>
            <a:ext cx="589280" cy="40876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086" y="1583511"/>
            <a:ext cx="5762714" cy="50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E01AA35-49F4-437D-8824-8D662A72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BB6AAE-D87C-436C-9FD5-18DFB73599D5}" type="slidenum">
              <a:rPr lang="fr-FR" smtClean="0"/>
              <a:t>21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982456-F2BE-44B3-A035-8DE352FC7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58" y="424530"/>
            <a:ext cx="1802055" cy="61223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F75E2B8-CA84-40C7-B5CB-C735DF439AF6}"/>
              </a:ext>
            </a:extLst>
          </p:cNvPr>
          <p:cNvSpPr txBox="1">
            <a:spLocks/>
          </p:cNvSpPr>
          <p:nvPr/>
        </p:nvSpPr>
        <p:spPr>
          <a:xfrm>
            <a:off x="3173324" y="424530"/>
            <a:ext cx="6525285" cy="7658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70AD47"/>
                </a:solidFill>
                <a:latin typeface="+mn-lt"/>
                <a:sym typeface="Wingdings" panose="05000000000000000000" pitchFamily="2" charset="2"/>
              </a:rPr>
              <a:t>TUTORIELS EUROPAC</a:t>
            </a:r>
            <a:endParaRPr lang="fr-FR" sz="3200" b="1" dirty="0">
              <a:solidFill>
                <a:srgbClr val="70AD47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530" y="1190363"/>
            <a:ext cx="5134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https://www.europe-martinique.com/wp-content/uploads/2026/05/GUIDE-UTILISATEUR-creation-compte-v3.pdf</a:t>
            </a:r>
            <a:r>
              <a:rPr lang="fr-FR" dirty="0"/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81" y="2267289"/>
            <a:ext cx="4110919" cy="43749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68824" y="1190363"/>
            <a:ext cx="5297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https://www.europe-martinique.com/wp-content/uploads/2026/05/GUIDE-UTILISATEUR-Saisir-demande-daide-7301B.pdf</a:t>
            </a:r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323" y="2259970"/>
            <a:ext cx="4143199" cy="44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E01AA35-49F4-437D-8824-8D662A72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BB6AAE-D87C-436C-9FD5-18DFB73599D5}" type="slidenum">
              <a:rPr lang="fr-FR" smtClean="0"/>
              <a:t>22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982456-F2BE-44B3-A035-8DE352FC7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58" y="424530"/>
            <a:ext cx="1802055" cy="61223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F75E2B8-CA84-40C7-B5CB-C735DF439AF6}"/>
              </a:ext>
            </a:extLst>
          </p:cNvPr>
          <p:cNvSpPr txBox="1">
            <a:spLocks/>
          </p:cNvSpPr>
          <p:nvPr/>
        </p:nvSpPr>
        <p:spPr>
          <a:xfrm>
            <a:off x="3173324" y="424530"/>
            <a:ext cx="6525285" cy="7658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solidFill>
                  <a:srgbClr val="70AD47"/>
                </a:solidFill>
                <a:latin typeface="+mn-lt"/>
                <a:sym typeface="Wingdings" panose="05000000000000000000" pitchFamily="2" charset="2"/>
              </a:rPr>
              <a:t>EUROPAC – AIDE EN LIGNE</a:t>
            </a:r>
            <a:endParaRPr lang="fr-FR" sz="3200" b="1" dirty="0">
              <a:solidFill>
                <a:srgbClr val="70AD47"/>
              </a:solidFill>
              <a:latin typeface="+mn-l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284" y="1490138"/>
            <a:ext cx="10144623" cy="47126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180190" y="3120272"/>
            <a:ext cx="829558" cy="433633"/>
          </a:xfrm>
          <a:prstGeom prst="rect">
            <a:avLst/>
          </a:prstGeom>
          <a:noFill/>
          <a:ln w="476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993" y="2363233"/>
            <a:ext cx="3743847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E01AA35-49F4-437D-8824-8D662A72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BB6AAE-D87C-436C-9FD5-18DFB73599D5}" type="slidenum">
              <a:rPr lang="fr-FR" smtClean="0"/>
              <a:t>23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982456-F2BE-44B3-A035-8DE352FC7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58" y="424530"/>
            <a:ext cx="1802055" cy="61223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F75E2B8-CA84-40C7-B5CB-C735DF439AF6}"/>
              </a:ext>
            </a:extLst>
          </p:cNvPr>
          <p:cNvSpPr txBox="1">
            <a:spLocks/>
          </p:cNvSpPr>
          <p:nvPr/>
        </p:nvSpPr>
        <p:spPr>
          <a:xfrm>
            <a:off x="3173324" y="424530"/>
            <a:ext cx="6525285" cy="7658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solidFill>
                  <a:srgbClr val="70AD47"/>
                </a:solidFill>
                <a:latin typeface="+mn-lt"/>
                <a:sym typeface="Wingdings" panose="05000000000000000000" pitchFamily="2" charset="2"/>
              </a:rPr>
              <a:t>EUROPAC – AIDE EN LIGNE</a:t>
            </a:r>
            <a:endParaRPr lang="fr-FR" sz="3200" b="1" dirty="0">
              <a:solidFill>
                <a:srgbClr val="70AD47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620" y="2298085"/>
            <a:ext cx="10218692" cy="343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E01AA35-49F4-437D-8824-8D662A72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BB6AAE-D87C-436C-9FD5-18DFB73599D5}" type="slidenum">
              <a:rPr lang="fr-FR" smtClean="0"/>
              <a:t>24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982456-F2BE-44B3-A035-8DE352FC7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58" y="424530"/>
            <a:ext cx="1802055" cy="61223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F75E2B8-CA84-40C7-B5CB-C735DF439AF6}"/>
              </a:ext>
            </a:extLst>
          </p:cNvPr>
          <p:cNvSpPr txBox="1">
            <a:spLocks/>
          </p:cNvSpPr>
          <p:nvPr/>
        </p:nvSpPr>
        <p:spPr>
          <a:xfrm>
            <a:off x="3173324" y="424530"/>
            <a:ext cx="6525285" cy="7658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solidFill>
                  <a:srgbClr val="70AD47"/>
                </a:solidFill>
                <a:latin typeface="+mn-lt"/>
                <a:sym typeface="Wingdings" panose="05000000000000000000" pitchFamily="2" charset="2"/>
              </a:rPr>
              <a:t>EUROPAC – AIDE EN LIGNE</a:t>
            </a:r>
            <a:endParaRPr lang="fr-FR" sz="3200" b="1" dirty="0">
              <a:solidFill>
                <a:srgbClr val="70AD47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231" y="1812220"/>
            <a:ext cx="10636463" cy="35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E01AA35-49F4-437D-8824-8D662A72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BB6AAE-D87C-436C-9FD5-18DFB73599D5}" type="slidenum">
              <a:rPr lang="fr-FR" smtClean="0"/>
              <a:t>25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982456-F2BE-44B3-A035-8DE352FC7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58" y="424530"/>
            <a:ext cx="1802055" cy="61223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F75E2B8-CA84-40C7-B5CB-C735DF439AF6}"/>
              </a:ext>
            </a:extLst>
          </p:cNvPr>
          <p:cNvSpPr txBox="1">
            <a:spLocks/>
          </p:cNvSpPr>
          <p:nvPr/>
        </p:nvSpPr>
        <p:spPr>
          <a:xfrm>
            <a:off x="3173324" y="424530"/>
            <a:ext cx="6525285" cy="7658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solidFill>
                  <a:srgbClr val="70AD47"/>
                </a:solidFill>
                <a:latin typeface="+mn-lt"/>
                <a:sym typeface="Wingdings" panose="05000000000000000000" pitchFamily="2" charset="2"/>
              </a:rPr>
              <a:t>EUROPAC – AIDE EN LIGNE</a:t>
            </a:r>
            <a:endParaRPr lang="fr-FR" sz="3200" b="1" dirty="0">
              <a:solidFill>
                <a:srgbClr val="70AD47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526" y="1373112"/>
            <a:ext cx="10263992" cy="462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5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8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060CDE-4D21-447E-8407-7833A9830DFA}"/>
              </a:ext>
            </a:extLst>
          </p:cNvPr>
          <p:cNvSpPr/>
          <p:nvPr/>
        </p:nvSpPr>
        <p:spPr>
          <a:xfrm>
            <a:off x="1733632" y="1240045"/>
            <a:ext cx="8722131" cy="1775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Montant de l’enveloppe FEADER 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15 000 000€</a:t>
            </a:r>
            <a:endParaRPr lang="fr-FR" sz="4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F38E43-DE26-4ABB-BA98-C4F68B72D932}"/>
              </a:ext>
            </a:extLst>
          </p:cNvPr>
          <p:cNvSpPr/>
          <p:nvPr/>
        </p:nvSpPr>
        <p:spPr>
          <a:xfrm>
            <a:off x="1733632" y="3842342"/>
            <a:ext cx="3364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BANANE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10 000 000€</a:t>
            </a:r>
            <a:endParaRPr kumimoji="0" lang="fr-FR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5D0356-901A-431B-9567-8E61A77B68D9}"/>
              </a:ext>
            </a:extLst>
          </p:cNvPr>
          <p:cNvSpPr/>
          <p:nvPr/>
        </p:nvSpPr>
        <p:spPr>
          <a:xfrm>
            <a:off x="7731940" y="3842342"/>
            <a:ext cx="27238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CANNE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5 000 000€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38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C16193-9DCD-4529-8A5D-7E21BF398380}"/>
              </a:ext>
            </a:extLst>
          </p:cNvPr>
          <p:cNvSpPr/>
          <p:nvPr/>
        </p:nvSpPr>
        <p:spPr>
          <a:xfrm>
            <a:off x="1621638" y="1035443"/>
            <a:ext cx="9866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LES INVESTISSEMENTS ELIGIBLES : Plantations</a:t>
            </a:r>
            <a:endParaRPr lang="fr-FR" sz="7200" b="1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06C22E-F7AD-4AD8-A4B9-5719CAE37746}"/>
              </a:ext>
            </a:extLst>
          </p:cNvPr>
          <p:cNvSpPr/>
          <p:nvPr/>
        </p:nvSpPr>
        <p:spPr>
          <a:xfrm>
            <a:off x="2509655" y="3740564"/>
            <a:ext cx="9088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Plantation / replantation de </a:t>
            </a:r>
            <a:r>
              <a:rPr lang="fr-FR" sz="2800" b="1" dirty="0"/>
              <a:t>banane</a:t>
            </a:r>
            <a:r>
              <a:rPr lang="fr-FR" sz="2800" dirty="0"/>
              <a:t> au forfait de </a:t>
            </a:r>
            <a:r>
              <a:rPr lang="fr-FR" sz="2800" b="1" dirty="0"/>
              <a:t>6 535€/ha </a:t>
            </a:r>
          </a:p>
        </p:txBody>
      </p:sp>
      <p:sp>
        <p:nvSpPr>
          <p:cNvPr id="4" name="Flèche courbée vers la droite 17">
            <a:extLst>
              <a:ext uri="{FF2B5EF4-FFF2-40B4-BE49-F238E27FC236}">
                <a16:creationId xmlns:a16="http://schemas.microsoft.com/office/drawing/2014/main" id="{81260A96-C135-4A3E-9BEB-7C4D34BDF2EC}"/>
              </a:ext>
            </a:extLst>
          </p:cNvPr>
          <p:cNvSpPr/>
          <p:nvPr/>
        </p:nvSpPr>
        <p:spPr>
          <a:xfrm>
            <a:off x="1783003" y="2818030"/>
            <a:ext cx="726652" cy="578302"/>
          </a:xfrm>
          <a:prstGeom prst="curvedRightArrow">
            <a:avLst>
              <a:gd name="adj1" fmla="val 25000"/>
              <a:gd name="adj2" fmla="val 54968"/>
              <a:gd name="adj3" fmla="val 212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0915D7-E945-446B-A3B6-CDF36BF9C629}"/>
              </a:ext>
            </a:extLst>
          </p:cNvPr>
          <p:cNvSpPr/>
          <p:nvPr/>
        </p:nvSpPr>
        <p:spPr>
          <a:xfrm>
            <a:off x="2679984" y="2722564"/>
            <a:ext cx="87804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Plantation / replantation de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forfait de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3 300€/ha</a:t>
            </a:r>
            <a:r>
              <a:rPr lang="fr-B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800" b="1" dirty="0">
              <a:solidFill>
                <a:srgbClr val="00B050"/>
              </a:solidFill>
              <a:latin typeface="Calibri,Bold"/>
            </a:endParaRPr>
          </a:p>
        </p:txBody>
      </p:sp>
      <p:sp>
        <p:nvSpPr>
          <p:cNvPr id="6" name="Flèche courbée vers la droite 17">
            <a:extLst>
              <a:ext uri="{FF2B5EF4-FFF2-40B4-BE49-F238E27FC236}">
                <a16:creationId xmlns:a16="http://schemas.microsoft.com/office/drawing/2014/main" id="{5288881B-E4E6-4B36-B51B-9BA5ED000FB2}"/>
              </a:ext>
            </a:extLst>
          </p:cNvPr>
          <p:cNvSpPr/>
          <p:nvPr/>
        </p:nvSpPr>
        <p:spPr>
          <a:xfrm>
            <a:off x="1621638" y="3913888"/>
            <a:ext cx="726652" cy="578302"/>
          </a:xfrm>
          <a:prstGeom prst="curvedRightArrow">
            <a:avLst>
              <a:gd name="adj1" fmla="val 25000"/>
              <a:gd name="adj2" fmla="val 54968"/>
              <a:gd name="adj3" fmla="val 212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82023A-A66E-4463-A75B-58672C22BD58}"/>
              </a:ext>
            </a:extLst>
          </p:cNvPr>
          <p:cNvSpPr txBox="1"/>
          <p:nvPr/>
        </p:nvSpPr>
        <p:spPr>
          <a:xfrm>
            <a:off x="2470210" y="4471033"/>
            <a:ext cx="899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OBLIGATION : Jachère 1 an minimum ou analyse attestant absence de nématodes</a:t>
            </a:r>
          </a:p>
        </p:txBody>
      </p:sp>
    </p:spTree>
    <p:extLst>
      <p:ext uri="{BB962C8B-B14F-4D97-AF65-F5344CB8AC3E}">
        <p14:creationId xmlns:p14="http://schemas.microsoft.com/office/powerpoint/2010/main" val="24665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2DD885-75EB-480D-8E8C-E94ED92FFBF8}"/>
              </a:ext>
            </a:extLst>
          </p:cNvPr>
          <p:cNvSpPr/>
          <p:nvPr/>
        </p:nvSpPr>
        <p:spPr>
          <a:xfrm>
            <a:off x="827903" y="757118"/>
            <a:ext cx="1107123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400" b="1" dirty="0"/>
              <a:t>LES INVESTISSEMENTS ELIGIBLES : Investissements matériels</a:t>
            </a:r>
            <a:endParaRPr lang="fr-FR" sz="3400" b="1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F55358-DD2A-4023-8C9B-6E4C6A05B6E2}"/>
              </a:ext>
            </a:extLst>
          </p:cNvPr>
          <p:cNvSpPr/>
          <p:nvPr/>
        </p:nvSpPr>
        <p:spPr>
          <a:xfrm>
            <a:off x="2242604" y="1540415"/>
            <a:ext cx="10037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Stations d’emballage pour la filière banane : aménagement et équipement de bâtiments ;</a:t>
            </a:r>
            <a:endParaRPr lang="fr-FR" sz="2800" dirty="0"/>
          </a:p>
        </p:txBody>
      </p:sp>
      <p:sp>
        <p:nvSpPr>
          <p:cNvPr id="4" name="Flèche courbée vers la droite 17">
            <a:extLst>
              <a:ext uri="{FF2B5EF4-FFF2-40B4-BE49-F238E27FC236}">
                <a16:creationId xmlns:a16="http://schemas.microsoft.com/office/drawing/2014/main" id="{45E9CAB2-8142-4518-9DE1-41B73EB6848C}"/>
              </a:ext>
            </a:extLst>
          </p:cNvPr>
          <p:cNvSpPr/>
          <p:nvPr/>
        </p:nvSpPr>
        <p:spPr>
          <a:xfrm>
            <a:off x="1515952" y="1728318"/>
            <a:ext cx="726652" cy="578302"/>
          </a:xfrm>
          <a:prstGeom prst="curvedRightArrow">
            <a:avLst>
              <a:gd name="adj1" fmla="val 25000"/>
              <a:gd name="adj2" fmla="val 54968"/>
              <a:gd name="adj3" fmla="val 212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A0B7F-8F52-43BA-A576-AA40E39FF066}"/>
              </a:ext>
            </a:extLst>
          </p:cNvPr>
          <p:cNvSpPr/>
          <p:nvPr/>
        </p:nvSpPr>
        <p:spPr>
          <a:xfrm>
            <a:off x="1953039" y="2574707"/>
            <a:ext cx="10059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Amélioration foncière « </a:t>
            </a:r>
            <a:r>
              <a:rPr lang="fr-FR" sz="28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liée à la plantation »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drainage, défrichement, terrassement, talutage, dérochage, dessouchage, épierrage, griffage, apports d’amendements organiques et calciques de fond (achat, transport et épandage);</a:t>
            </a:r>
          </a:p>
          <a:p>
            <a:pPr algn="just"/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NB : Pour la filière banane, apport minimum 80t/ha pour les amendements organiques pour que cet investissement soit éligible</a:t>
            </a:r>
            <a:endParaRPr lang="fr-FR" sz="2400" dirty="0"/>
          </a:p>
        </p:txBody>
      </p:sp>
      <p:sp>
        <p:nvSpPr>
          <p:cNvPr id="6" name="Flèche courbée vers la droite 17">
            <a:extLst>
              <a:ext uri="{FF2B5EF4-FFF2-40B4-BE49-F238E27FC236}">
                <a16:creationId xmlns:a16="http://schemas.microsoft.com/office/drawing/2014/main" id="{34C08171-F7F7-481E-A626-A2FA3A9BD501}"/>
              </a:ext>
            </a:extLst>
          </p:cNvPr>
          <p:cNvSpPr/>
          <p:nvPr/>
        </p:nvSpPr>
        <p:spPr>
          <a:xfrm>
            <a:off x="1307845" y="5408457"/>
            <a:ext cx="726652" cy="578302"/>
          </a:xfrm>
          <a:prstGeom prst="curvedRightArrow">
            <a:avLst>
              <a:gd name="adj1" fmla="val 25000"/>
              <a:gd name="adj2" fmla="val 54968"/>
              <a:gd name="adj3" fmla="val 212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91C5A-04B5-4959-A9AE-BE273F0CBB94}"/>
              </a:ext>
            </a:extLst>
          </p:cNvPr>
          <p:cNvSpPr/>
          <p:nvPr/>
        </p:nvSpPr>
        <p:spPr>
          <a:xfrm>
            <a:off x="2034497" y="5239903"/>
            <a:ext cx="10751379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Travaux de réalisation ou d’amélioration des voiries d’exploitation (investissements en Traces);</a:t>
            </a:r>
            <a:endParaRPr lang="fr-FR" sz="2800" dirty="0"/>
          </a:p>
        </p:txBody>
      </p:sp>
      <p:sp>
        <p:nvSpPr>
          <p:cNvPr id="8" name="Flèche courbée vers la droite 17">
            <a:extLst>
              <a:ext uri="{FF2B5EF4-FFF2-40B4-BE49-F238E27FC236}">
                <a16:creationId xmlns:a16="http://schemas.microsoft.com/office/drawing/2014/main" id="{ECE2B25B-FE6A-4DAF-8882-0AFC0C1D0A31}"/>
              </a:ext>
            </a:extLst>
          </p:cNvPr>
          <p:cNvSpPr/>
          <p:nvPr/>
        </p:nvSpPr>
        <p:spPr>
          <a:xfrm>
            <a:off x="1153045" y="3568387"/>
            <a:ext cx="726652" cy="578302"/>
          </a:xfrm>
          <a:prstGeom prst="curvedRightArrow">
            <a:avLst>
              <a:gd name="adj1" fmla="val 25000"/>
              <a:gd name="adj2" fmla="val 54968"/>
              <a:gd name="adj3" fmla="val 212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6CDB43-CC48-41C8-9672-58ACBBB054D6}"/>
              </a:ext>
            </a:extLst>
          </p:cNvPr>
          <p:cNvSpPr/>
          <p:nvPr/>
        </p:nvSpPr>
        <p:spPr>
          <a:xfrm>
            <a:off x="1210733" y="1121279"/>
            <a:ext cx="10614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LES INVESTISSEMENTS ELIGIBLES : Frais généraux</a:t>
            </a:r>
            <a:endParaRPr lang="fr-FR" sz="72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07F10-BAA6-4426-9F92-96693899F01E}"/>
              </a:ext>
            </a:extLst>
          </p:cNvPr>
          <p:cNvSpPr/>
          <p:nvPr/>
        </p:nvSpPr>
        <p:spPr>
          <a:xfrm>
            <a:off x="2291843" y="2522531"/>
            <a:ext cx="9000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 au montage du dossier</a:t>
            </a:r>
            <a:r>
              <a:rPr lang="fr-B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3600" dirty="0">
              <a:solidFill>
                <a:srgbClr val="00B050"/>
              </a:solidFill>
              <a:latin typeface="Calibri,Bol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944D73-EB65-4D08-BD11-80034A30A61D}"/>
              </a:ext>
            </a:extLst>
          </p:cNvPr>
          <p:cNvSpPr/>
          <p:nvPr/>
        </p:nvSpPr>
        <p:spPr>
          <a:xfrm>
            <a:off x="3005667" y="3999984"/>
            <a:ext cx="7162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plafond de 1 500€ éligible</a:t>
            </a:r>
            <a:r>
              <a:rPr lang="fr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3200" b="1" dirty="0"/>
          </a:p>
        </p:txBody>
      </p:sp>
      <p:sp>
        <p:nvSpPr>
          <p:cNvPr id="6" name="Flèche courbée vers la droite 17">
            <a:extLst>
              <a:ext uri="{FF2B5EF4-FFF2-40B4-BE49-F238E27FC236}">
                <a16:creationId xmlns:a16="http://schemas.microsoft.com/office/drawing/2014/main" id="{6AF0E790-5CBE-4073-A2FB-A03D1F1B4370}"/>
              </a:ext>
            </a:extLst>
          </p:cNvPr>
          <p:cNvSpPr/>
          <p:nvPr/>
        </p:nvSpPr>
        <p:spPr>
          <a:xfrm>
            <a:off x="1565191" y="2652115"/>
            <a:ext cx="726652" cy="578302"/>
          </a:xfrm>
          <a:prstGeom prst="curvedRightArrow">
            <a:avLst>
              <a:gd name="adj1" fmla="val 25000"/>
              <a:gd name="adj2" fmla="val 54968"/>
              <a:gd name="adj3" fmla="val 212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308BE-ADCF-47A8-9E1D-4A1F23488A38}"/>
              </a:ext>
            </a:extLst>
          </p:cNvPr>
          <p:cNvSpPr/>
          <p:nvPr/>
        </p:nvSpPr>
        <p:spPr>
          <a:xfrm>
            <a:off x="2370667" y="577438"/>
            <a:ext cx="7742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/>
              <a:t>LES INVESTISSEMENTS  INELIGIBLES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</a:p>
          <a:p>
            <a:r>
              <a:rPr lang="fr-FR" sz="4000" b="1" dirty="0">
                <a:solidFill>
                  <a:srgbClr val="FF0000"/>
                </a:solidFill>
              </a:rPr>
              <a:t>   </a:t>
            </a:r>
            <a:r>
              <a:rPr lang="fr-FR" sz="4000" b="1">
                <a:solidFill>
                  <a:srgbClr val="FF0000"/>
                </a:solidFill>
              </a:rPr>
              <a:t>(</a:t>
            </a:r>
            <a:r>
              <a:rPr lang="fr-FR" sz="4000" b="1" smtClean="0">
                <a:solidFill>
                  <a:srgbClr val="FF0000"/>
                </a:solidFill>
              </a:rPr>
              <a:t>ceux </a:t>
            </a:r>
            <a:r>
              <a:rPr lang="fr-FR" sz="4000" b="1">
                <a:solidFill>
                  <a:srgbClr val="FF0000"/>
                </a:solidFill>
              </a:rPr>
              <a:t>non </a:t>
            </a:r>
            <a:r>
              <a:rPr lang="fr-FR" sz="4000" b="1" smtClean="0">
                <a:solidFill>
                  <a:srgbClr val="FF0000"/>
                </a:solidFill>
              </a:rPr>
              <a:t>prévus </a:t>
            </a:r>
            <a:r>
              <a:rPr lang="fr-FR" sz="4000" b="1" dirty="0">
                <a:solidFill>
                  <a:srgbClr val="FF0000"/>
                </a:solidFill>
              </a:rPr>
              <a:t>dans l’AAP)</a:t>
            </a:r>
            <a:endParaRPr lang="fr-FR" sz="72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C409E-7FC8-47EF-AA77-85BE88199280}"/>
              </a:ext>
            </a:extLst>
          </p:cNvPr>
          <p:cNvSpPr/>
          <p:nvPr/>
        </p:nvSpPr>
        <p:spPr>
          <a:xfrm>
            <a:off x="997810" y="2911620"/>
            <a:ext cx="10112393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fr-BE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L’acquisition de droits de production agricole, droits à paiement, animaux, plantes annuelles et leurs plantations.</a:t>
            </a:r>
            <a:endParaRPr lang="fr-FR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5C374-6860-4631-848E-9C8996A78F9C}"/>
              </a:ext>
            </a:extLst>
          </p:cNvPr>
          <p:cNvSpPr/>
          <p:nvPr/>
        </p:nvSpPr>
        <p:spPr>
          <a:xfrm>
            <a:off x="2700866" y="4254520"/>
            <a:ext cx="88983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dépenses indemnisées dans le cadre des </a:t>
            </a:r>
            <a:r>
              <a:rPr lang="fr-BE" sz="32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calamités agricoles</a:t>
            </a:r>
            <a:r>
              <a:rPr lang="fr-BE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33FDFC-C44C-4544-B90F-D27CC13D5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48" y="5748555"/>
            <a:ext cx="683637" cy="6836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48851DA-6338-403E-BCA4-97A0A3B0E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01" y="5748555"/>
            <a:ext cx="683637" cy="6836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635AF8-CA1F-435C-B9C7-B2A719BCBE0D}"/>
              </a:ext>
            </a:extLst>
          </p:cNvPr>
          <p:cNvSpPr/>
          <p:nvPr/>
        </p:nvSpPr>
        <p:spPr>
          <a:xfrm>
            <a:off x="4334187" y="2257941"/>
            <a:ext cx="4197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Projets liés à l’irrigation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D35802-0DDA-4FEA-8645-8A7D436EC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979" y="2257941"/>
            <a:ext cx="688908" cy="6828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568F13-C20F-40C1-A819-99B610ED6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033" y="2257940"/>
            <a:ext cx="688908" cy="6828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596F876-925E-4622-89C3-BB413237D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45" y="3131649"/>
            <a:ext cx="688908" cy="6828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A770343-DADE-4B2D-9BBC-3E33DD496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913" y="3131649"/>
            <a:ext cx="688908" cy="6828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0E7BC8-560A-4A3E-BBB2-58CBE78ACF9A}"/>
              </a:ext>
            </a:extLst>
          </p:cNvPr>
          <p:cNvSpPr/>
          <p:nvPr/>
        </p:nvSpPr>
        <p:spPr>
          <a:xfrm>
            <a:off x="2194713" y="5551765"/>
            <a:ext cx="8404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Matériel agricole (tracteur, véhicules, remorques, épandeurs, …)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574BFFB-A852-4F4B-BF22-3DC7349DC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29" y="4451310"/>
            <a:ext cx="683637" cy="68363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A98ABE8-9007-4D7D-8FB2-67CF79B9C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307" y="4451309"/>
            <a:ext cx="683637" cy="6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D18F8F-3070-41E7-B264-0CFA0BF525F0}"/>
              </a:ext>
            </a:extLst>
          </p:cNvPr>
          <p:cNvSpPr/>
          <p:nvPr/>
        </p:nvSpPr>
        <p:spPr>
          <a:xfrm>
            <a:off x="1363132" y="886976"/>
            <a:ext cx="9465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/>
              <a:t>LES BENEFICIAIRES</a:t>
            </a:r>
            <a:r>
              <a:rPr lang="fr-FR" sz="3600" dirty="0">
                <a:solidFill>
                  <a:prstClr val="black"/>
                </a:solidFill>
                <a:latin typeface="Calibri,Bold"/>
              </a:rPr>
              <a:t> des filières Canne et Banane </a:t>
            </a:r>
            <a:endParaRPr lang="fr-FR" sz="7200" b="1" dirty="0">
              <a:solidFill>
                <a:srgbClr val="002060"/>
              </a:solidFill>
            </a:endParaRPr>
          </a:p>
        </p:txBody>
      </p:sp>
      <p:sp>
        <p:nvSpPr>
          <p:cNvPr id="3" name="Flèche courbée vers la droite 1">
            <a:extLst>
              <a:ext uri="{FF2B5EF4-FFF2-40B4-BE49-F238E27FC236}">
                <a16:creationId xmlns:a16="http://schemas.microsoft.com/office/drawing/2014/main" id="{FCA9574C-CB64-46CD-A0A6-6AA2FDC2915B}"/>
              </a:ext>
            </a:extLst>
          </p:cNvPr>
          <p:cNvSpPr/>
          <p:nvPr/>
        </p:nvSpPr>
        <p:spPr>
          <a:xfrm>
            <a:off x="3376072" y="1830843"/>
            <a:ext cx="1155218" cy="920119"/>
          </a:xfrm>
          <a:prstGeom prst="curvedRightArrow">
            <a:avLst>
              <a:gd name="adj1" fmla="val 25000"/>
              <a:gd name="adj2" fmla="val 54968"/>
              <a:gd name="adj3" fmla="val 212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184A18-0BA4-4222-9D7C-235762A4D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458" y="3019985"/>
            <a:ext cx="1296331" cy="10185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17EAEE-E741-4B51-BF7C-0F4285E48F39}"/>
              </a:ext>
            </a:extLst>
          </p:cNvPr>
          <p:cNvSpPr/>
          <p:nvPr/>
        </p:nvSpPr>
        <p:spPr>
          <a:xfrm>
            <a:off x="4763560" y="1830843"/>
            <a:ext cx="4010527" cy="68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latin typeface="Calibri,Bold"/>
              </a:rPr>
              <a:t>Les agriculteurs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089605-A7EB-4508-9C46-36457565F2F3}"/>
              </a:ext>
            </a:extLst>
          </p:cNvPr>
          <p:cNvSpPr txBox="1"/>
          <p:nvPr/>
        </p:nvSpPr>
        <p:spPr>
          <a:xfrm>
            <a:off x="3590556" y="3170011"/>
            <a:ext cx="666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Calibri,Bold"/>
              </a:rPr>
              <a:t>Les groupements d’agriculteurs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8C5B8-61CD-428E-AC4C-2E7AA75F40EA}"/>
              </a:ext>
            </a:extLst>
          </p:cNvPr>
          <p:cNvSpPr/>
          <p:nvPr/>
        </p:nvSpPr>
        <p:spPr>
          <a:xfrm>
            <a:off x="1363132" y="4606661"/>
            <a:ext cx="10447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la filière canne les bénéficiaires sont ceux n’ayant pas de contrat de livraison avec l’unité sucrière; </a:t>
            </a:r>
          </a:p>
          <a:p>
            <a:pPr algn="just"/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la filière banane et ceux ayant plus de 20ha de surfaces déclarées en banane export.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716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9">
            <a:extLst>
              <a:ext uri="{FF2B5EF4-FFF2-40B4-BE49-F238E27FC236}">
                <a16:creationId xmlns:a16="http://schemas.microsoft.com/office/drawing/2014/main" id="{ECC97591-0A4B-477C-8D40-0BC794334CF6}"/>
              </a:ext>
            </a:extLst>
          </p:cNvPr>
          <p:cNvSpPr/>
          <p:nvPr/>
        </p:nvSpPr>
        <p:spPr>
          <a:xfrm>
            <a:off x="1456267" y="2083908"/>
            <a:ext cx="3744077" cy="3210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b="1" dirty="0">
                <a:solidFill>
                  <a:schemeClr val="tx1"/>
                </a:solidFill>
              </a:rPr>
              <a:t>Projets en lien avec la création – reprise d’exploitations agricoles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16BF6B-FC8C-4F5C-A8FB-9ACD5878FA62}"/>
              </a:ext>
            </a:extLst>
          </p:cNvPr>
          <p:cNvSpPr/>
          <p:nvPr/>
        </p:nvSpPr>
        <p:spPr>
          <a:xfrm>
            <a:off x="1236133" y="680573"/>
            <a:ext cx="5262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CRITERES DE SELECTION</a:t>
            </a:r>
            <a:endParaRPr lang="fr-FR" sz="16600" b="1" dirty="0"/>
          </a:p>
        </p:txBody>
      </p:sp>
      <p:sp>
        <p:nvSpPr>
          <p:cNvPr id="4" name="Rectangle à coins arrondis 10">
            <a:extLst>
              <a:ext uri="{FF2B5EF4-FFF2-40B4-BE49-F238E27FC236}">
                <a16:creationId xmlns:a16="http://schemas.microsoft.com/office/drawing/2014/main" id="{F31553D6-ED11-47F7-A4E1-684551530850}"/>
              </a:ext>
            </a:extLst>
          </p:cNvPr>
          <p:cNvSpPr/>
          <p:nvPr/>
        </p:nvSpPr>
        <p:spPr>
          <a:xfrm>
            <a:off x="5306015" y="2480248"/>
            <a:ext cx="5234986" cy="258704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fontAlgn="t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Création d’entreprise agricole (sans bénéfice de la DJA)</a:t>
            </a:r>
          </a:p>
        </p:txBody>
      </p:sp>
      <p:sp>
        <p:nvSpPr>
          <p:cNvPr id="5" name="Rectangle à coins arrondis 11">
            <a:extLst>
              <a:ext uri="{FF2B5EF4-FFF2-40B4-BE49-F238E27FC236}">
                <a16:creationId xmlns:a16="http://schemas.microsoft.com/office/drawing/2014/main" id="{586524DA-AC2F-47B6-81AE-CAB838340568}"/>
              </a:ext>
            </a:extLst>
          </p:cNvPr>
          <p:cNvSpPr/>
          <p:nvPr/>
        </p:nvSpPr>
        <p:spPr>
          <a:xfrm>
            <a:off x="10646672" y="3601531"/>
            <a:ext cx="1152412" cy="34448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>
                <a:solidFill>
                  <a:srgbClr val="002060"/>
                </a:solidFill>
              </a:rPr>
              <a:t>70 points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5D4379-4D27-475E-B0D4-F4AE2BB1486D}"/>
              </a:ext>
            </a:extLst>
          </p:cNvPr>
          <p:cNvSpPr txBox="1"/>
          <p:nvPr/>
        </p:nvSpPr>
        <p:spPr>
          <a:xfrm>
            <a:off x="1735183" y="1309158"/>
            <a:ext cx="10456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Note minimale totale pour être sélectionné : 70 / 250 points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A947926FD3F4EB022A06084FD63D4" ma:contentTypeVersion="16" ma:contentTypeDescription="Crée un document." ma:contentTypeScope="" ma:versionID="c68e7a78b2ca7ef6b85a7d487ef45a58">
  <xsd:schema xmlns:xsd="http://www.w3.org/2001/XMLSchema" xmlns:xs="http://www.w3.org/2001/XMLSchema" xmlns:p="http://schemas.microsoft.com/office/2006/metadata/properties" xmlns:ns3="cdcc675a-955d-4eac-8ce0-69c954cdd6ee" xmlns:ns4="b190f906-07d7-4a0c-92f6-a8a5cec48973" targetNamespace="http://schemas.microsoft.com/office/2006/metadata/properties" ma:root="true" ma:fieldsID="e75bd9cd43dfea931a628153574fa681" ns3:_="" ns4:_="">
    <xsd:import namespace="cdcc675a-955d-4eac-8ce0-69c954cdd6ee"/>
    <xsd:import namespace="b190f906-07d7-4a0c-92f6-a8a5cec489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AutoTags" minOccurs="0"/>
                <xsd:element ref="ns4:MediaServiceSearchProperties" minOccurs="0"/>
                <xsd:element ref="ns4:MediaServiceSystem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c675a-955d-4eac-8ce0-69c954cdd6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0f906-07d7-4a0c-92f6-a8a5cec489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90f906-07d7-4a0c-92f6-a8a5cec48973" xsi:nil="true"/>
  </documentManagement>
</p:properties>
</file>

<file path=customXml/itemProps1.xml><?xml version="1.0" encoding="utf-8"?>
<ds:datastoreItem xmlns:ds="http://schemas.openxmlformats.org/officeDocument/2006/customXml" ds:itemID="{6B78688B-4474-4019-BEBA-5780E7202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762612-20AA-44CF-8B7E-E0861AB1C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cc675a-955d-4eac-8ce0-69c954cdd6ee"/>
    <ds:schemaRef ds:uri="b190f906-07d7-4a0c-92f6-a8a5cec489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8AD2D2-BC63-4BB9-8E8C-AF17497903A9}">
  <ds:schemaRefs>
    <ds:schemaRef ds:uri="http://schemas.microsoft.com/office/infopath/2007/PartnerControls"/>
    <ds:schemaRef ds:uri="cdcc675a-955d-4eac-8ce0-69c954cdd6ee"/>
    <ds:schemaRef ds:uri="http://purl.org/dc/terms/"/>
    <ds:schemaRef ds:uri="http://schemas.microsoft.com/office/2006/documentManagement/types"/>
    <ds:schemaRef ds:uri="b190f906-07d7-4a0c-92f6-a8a5cec48973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</TotalTime>
  <Words>934</Words>
  <Application>Microsoft Office PowerPoint</Application>
  <PresentationFormat>Grand écran</PresentationFormat>
  <Paragraphs>133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Calibri,Bold</vt:lpstr>
      <vt:lpstr>Corbel,Bold</vt:lpstr>
      <vt:lpstr>Myriad Pro</vt:lpstr>
      <vt:lpstr>Times New Roman</vt:lpstr>
      <vt:lpstr>Wingdings</vt:lpstr>
      <vt:lpstr>Thème Office</vt:lpstr>
      <vt:lpstr>Conception personnalisée</vt:lpstr>
      <vt:lpstr>3_Conception personnalisée</vt:lpstr>
      <vt:lpstr>1_Conception personnalisée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HIERSO Nathalie</dc:creator>
  <cp:lastModifiedBy>MARAJO VIRAYIE Odile</cp:lastModifiedBy>
  <cp:revision>117</cp:revision>
  <dcterms:created xsi:type="dcterms:W3CDTF">2025-03-14T16:10:40Z</dcterms:created>
  <dcterms:modified xsi:type="dcterms:W3CDTF">2026-06-18T16:13:32Z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0x010100015A947926FD3F4EB022A06084FD63D4</vt:lpwstr>
  </property>
</Properties>
</file>