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823" r:id="rId4"/>
    <p:sldId id="3826" r:id="rId5"/>
    <p:sldId id="3827" r:id="rId6"/>
    <p:sldId id="259" r:id="rId7"/>
    <p:sldId id="3828" r:id="rId8"/>
    <p:sldId id="260" r:id="rId9"/>
    <p:sldId id="3807" r:id="rId10"/>
    <p:sldId id="3808" r:id="rId11"/>
    <p:sldId id="3809" r:id="rId12"/>
    <p:sldId id="3810" r:id="rId13"/>
    <p:sldId id="262" r:id="rId14"/>
    <p:sldId id="3822" r:id="rId15"/>
    <p:sldId id="382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C58"/>
    <a:srgbClr val="F9E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B0CAF-E51E-6E4A-8548-34C088868196}" type="doc">
      <dgm:prSet loTypeId="urn:microsoft.com/office/officeart/2005/8/layout/radial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C141412-01FD-584A-8935-2E21A86576E8}">
      <dgm:prSet phldrT="[Texte]" custT="1"/>
      <dgm:spPr/>
      <dgm:t>
        <a:bodyPr/>
        <a:lstStyle/>
        <a:p>
          <a:r>
            <a:rPr lang="fr-FR" sz="2400" dirty="0"/>
            <a:t>Les principaux points de contrôle</a:t>
          </a:r>
        </a:p>
      </dgm:t>
    </dgm:pt>
    <dgm:pt modelId="{D1CB7566-3107-F742-BAB6-D360A7FC881E}" type="parTrans" cxnId="{5EC92F35-B9E9-394A-AA78-0BB70B5D7E05}">
      <dgm:prSet/>
      <dgm:spPr/>
      <dgm:t>
        <a:bodyPr/>
        <a:lstStyle/>
        <a:p>
          <a:endParaRPr lang="fr-FR"/>
        </a:p>
      </dgm:t>
    </dgm:pt>
    <dgm:pt modelId="{9348AB26-CCF9-E248-B002-52943B06CAA7}" type="sibTrans" cxnId="{5EC92F35-B9E9-394A-AA78-0BB70B5D7E05}">
      <dgm:prSet/>
      <dgm:spPr/>
      <dgm:t>
        <a:bodyPr/>
        <a:lstStyle/>
        <a:p>
          <a:endParaRPr lang="fr-FR"/>
        </a:p>
      </dgm:t>
    </dgm:pt>
    <dgm:pt modelId="{42A59E2F-B5EC-AE4E-92EC-F8A8CEC1F087}">
      <dgm:prSet phldrT="[Texte]"/>
      <dgm:spPr/>
      <dgm:t>
        <a:bodyPr/>
        <a:lstStyle/>
        <a:p>
          <a:r>
            <a:rPr lang="fr-FR" dirty="0"/>
            <a:t>Date du transport </a:t>
          </a:r>
        </a:p>
      </dgm:t>
    </dgm:pt>
    <dgm:pt modelId="{0E7241AF-72EE-7C4C-8951-CC688FA948CD}" type="parTrans" cxnId="{05F719A0-36DF-214C-B528-73D7D1E114F9}">
      <dgm:prSet/>
      <dgm:spPr/>
      <dgm:t>
        <a:bodyPr/>
        <a:lstStyle/>
        <a:p>
          <a:endParaRPr lang="fr-FR"/>
        </a:p>
      </dgm:t>
    </dgm:pt>
    <dgm:pt modelId="{9DFA9A11-A96B-B74C-A297-C8E202144C53}" type="sibTrans" cxnId="{05F719A0-36DF-214C-B528-73D7D1E114F9}">
      <dgm:prSet/>
      <dgm:spPr/>
      <dgm:t>
        <a:bodyPr/>
        <a:lstStyle/>
        <a:p>
          <a:endParaRPr lang="fr-FR"/>
        </a:p>
      </dgm:t>
    </dgm:pt>
    <dgm:pt modelId="{42A7A7FC-4694-FB46-BC03-E21870E295CF}">
      <dgm:prSet phldrT="[Texte]"/>
      <dgm:spPr/>
      <dgm:t>
        <a:bodyPr/>
        <a:lstStyle/>
        <a:p>
          <a:r>
            <a:rPr lang="fr-FR" dirty="0"/>
            <a:t>Type de transport</a:t>
          </a:r>
        </a:p>
      </dgm:t>
    </dgm:pt>
    <dgm:pt modelId="{DBDA2F25-23C2-8D4D-98D0-0AAB80DE8A30}" type="parTrans" cxnId="{E67BCF68-5882-F64B-A3CF-04AD4E42B051}">
      <dgm:prSet/>
      <dgm:spPr/>
      <dgm:t>
        <a:bodyPr/>
        <a:lstStyle/>
        <a:p>
          <a:endParaRPr lang="fr-FR"/>
        </a:p>
      </dgm:t>
    </dgm:pt>
    <dgm:pt modelId="{C609F919-1999-AC41-B1DD-39C265D3BC5A}" type="sibTrans" cxnId="{E67BCF68-5882-F64B-A3CF-04AD4E42B051}">
      <dgm:prSet/>
      <dgm:spPr/>
      <dgm:t>
        <a:bodyPr/>
        <a:lstStyle/>
        <a:p>
          <a:endParaRPr lang="fr-FR"/>
        </a:p>
      </dgm:t>
    </dgm:pt>
    <dgm:pt modelId="{6469CF3C-89F8-5B49-8345-28997A566C07}">
      <dgm:prSet phldrT="[Texte]"/>
      <dgm:spPr/>
      <dgm:t>
        <a:bodyPr/>
        <a:lstStyle/>
        <a:p>
          <a:r>
            <a:rPr lang="fr-FR" dirty="0"/>
            <a:t>Volume transporté (m</a:t>
          </a:r>
          <a:r>
            <a:rPr lang="fr-FR" baseline="30000" dirty="0"/>
            <a:t>3</a:t>
          </a:r>
          <a:r>
            <a:rPr lang="fr-FR" dirty="0"/>
            <a:t>) </a:t>
          </a:r>
        </a:p>
      </dgm:t>
    </dgm:pt>
    <dgm:pt modelId="{3C8A8B02-C04A-B942-922F-16F65035DD99}" type="parTrans" cxnId="{78023DB1-EB5D-2D45-9D44-3705F8CED6CD}">
      <dgm:prSet/>
      <dgm:spPr/>
      <dgm:t>
        <a:bodyPr/>
        <a:lstStyle/>
        <a:p>
          <a:endParaRPr lang="fr-FR"/>
        </a:p>
      </dgm:t>
    </dgm:pt>
    <dgm:pt modelId="{D6CB7360-2369-B948-ABAC-63937963C6C3}" type="sibTrans" cxnId="{78023DB1-EB5D-2D45-9D44-3705F8CED6CD}">
      <dgm:prSet/>
      <dgm:spPr/>
      <dgm:t>
        <a:bodyPr/>
        <a:lstStyle/>
        <a:p>
          <a:endParaRPr lang="fr-FR"/>
        </a:p>
      </dgm:t>
    </dgm:pt>
    <dgm:pt modelId="{39620D06-4B60-7F42-B67F-DFF3F720CC6C}">
      <dgm:prSet phldrT="[Texte]"/>
      <dgm:spPr/>
      <dgm:t>
        <a:bodyPr/>
        <a:lstStyle/>
        <a:p>
          <a:r>
            <a:rPr lang="fr-FR" dirty="0"/>
            <a:t>Part de produits éligibles</a:t>
          </a:r>
        </a:p>
      </dgm:t>
    </dgm:pt>
    <dgm:pt modelId="{049DFFD8-1696-DE4F-A65D-2E558E3AF376}" type="parTrans" cxnId="{FED826D8-5968-2D42-95BE-96D6800470A1}">
      <dgm:prSet/>
      <dgm:spPr/>
      <dgm:t>
        <a:bodyPr/>
        <a:lstStyle/>
        <a:p>
          <a:endParaRPr lang="fr-FR"/>
        </a:p>
      </dgm:t>
    </dgm:pt>
    <dgm:pt modelId="{C0EDB23E-B949-3B47-B5C6-1D07699090A0}" type="sibTrans" cxnId="{FED826D8-5968-2D42-95BE-96D6800470A1}">
      <dgm:prSet/>
      <dgm:spPr/>
      <dgm:t>
        <a:bodyPr/>
        <a:lstStyle/>
        <a:p>
          <a:endParaRPr lang="fr-FR"/>
        </a:p>
      </dgm:t>
    </dgm:pt>
    <dgm:pt modelId="{AB07B324-5224-314A-9F94-8C8EEB0D7290}" type="pres">
      <dgm:prSet presAssocID="{29DB0CAF-E51E-6E4A-8548-34C0888681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0E9C79-E7F4-C044-BEBD-314903D8A7FA}" type="pres">
      <dgm:prSet presAssocID="{29DB0CAF-E51E-6E4A-8548-34C088868196}" presName="radial" presStyleCnt="0">
        <dgm:presLayoutVars>
          <dgm:animLvl val="ctr"/>
        </dgm:presLayoutVars>
      </dgm:prSet>
      <dgm:spPr/>
    </dgm:pt>
    <dgm:pt modelId="{9660216A-74BE-0D42-98E8-AB7A7A9DF0C3}" type="pres">
      <dgm:prSet presAssocID="{7C141412-01FD-584A-8935-2E21A86576E8}" presName="centerShape" presStyleLbl="vennNode1" presStyleIdx="0" presStyleCnt="5"/>
      <dgm:spPr/>
      <dgm:t>
        <a:bodyPr/>
        <a:lstStyle/>
        <a:p>
          <a:endParaRPr lang="fr-FR"/>
        </a:p>
      </dgm:t>
    </dgm:pt>
    <dgm:pt modelId="{47658A51-F3AC-3942-AFD3-43409A75222C}" type="pres">
      <dgm:prSet presAssocID="{42A59E2F-B5EC-AE4E-92EC-F8A8CEC1F087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9FAF91-BB06-8B46-A154-657A07A2C7C5}" type="pres">
      <dgm:prSet presAssocID="{42A7A7FC-4694-FB46-BC03-E21870E295C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050F4A-208F-C04D-AB87-D1DCD5DF38C9}" type="pres">
      <dgm:prSet presAssocID="{6469CF3C-89F8-5B49-8345-28997A566C0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546DA1-301E-0049-9FCC-23A0CDBDA6FA}" type="pres">
      <dgm:prSet presAssocID="{39620D06-4B60-7F42-B67F-DFF3F720CC6C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023DB1-EB5D-2D45-9D44-3705F8CED6CD}" srcId="{7C141412-01FD-584A-8935-2E21A86576E8}" destId="{6469CF3C-89F8-5B49-8345-28997A566C07}" srcOrd="2" destOrd="0" parTransId="{3C8A8B02-C04A-B942-922F-16F65035DD99}" sibTransId="{D6CB7360-2369-B948-ABAC-63937963C6C3}"/>
    <dgm:cxn modelId="{FED826D8-5968-2D42-95BE-96D6800470A1}" srcId="{7C141412-01FD-584A-8935-2E21A86576E8}" destId="{39620D06-4B60-7F42-B67F-DFF3F720CC6C}" srcOrd="3" destOrd="0" parTransId="{049DFFD8-1696-DE4F-A65D-2E558E3AF376}" sibTransId="{C0EDB23E-B949-3B47-B5C6-1D07699090A0}"/>
    <dgm:cxn modelId="{61D3F90D-C205-D94E-821B-3680605ADEC7}" type="presOf" srcId="{7C141412-01FD-584A-8935-2E21A86576E8}" destId="{9660216A-74BE-0D42-98E8-AB7A7A9DF0C3}" srcOrd="0" destOrd="0" presId="urn:microsoft.com/office/officeart/2005/8/layout/radial3"/>
    <dgm:cxn modelId="{1C61F207-EE6E-E641-877F-23658F99DEF4}" type="presOf" srcId="{39620D06-4B60-7F42-B67F-DFF3F720CC6C}" destId="{53546DA1-301E-0049-9FCC-23A0CDBDA6FA}" srcOrd="0" destOrd="0" presId="urn:microsoft.com/office/officeart/2005/8/layout/radial3"/>
    <dgm:cxn modelId="{05E1EA28-109D-E24C-B3F3-64CF4BC6D2F6}" type="presOf" srcId="{29DB0CAF-E51E-6E4A-8548-34C088868196}" destId="{AB07B324-5224-314A-9F94-8C8EEB0D7290}" srcOrd="0" destOrd="0" presId="urn:microsoft.com/office/officeart/2005/8/layout/radial3"/>
    <dgm:cxn modelId="{B5A75130-1A8B-B049-92BC-C879BDF75FA1}" type="presOf" srcId="{6469CF3C-89F8-5B49-8345-28997A566C07}" destId="{2C050F4A-208F-C04D-AB87-D1DCD5DF38C9}" srcOrd="0" destOrd="0" presId="urn:microsoft.com/office/officeart/2005/8/layout/radial3"/>
    <dgm:cxn modelId="{DA64F492-4FAA-4A41-9653-8EA9B2EA3CBD}" type="presOf" srcId="{42A59E2F-B5EC-AE4E-92EC-F8A8CEC1F087}" destId="{47658A51-F3AC-3942-AFD3-43409A75222C}" srcOrd="0" destOrd="0" presId="urn:microsoft.com/office/officeart/2005/8/layout/radial3"/>
    <dgm:cxn modelId="{E67BCF68-5882-F64B-A3CF-04AD4E42B051}" srcId="{7C141412-01FD-584A-8935-2E21A86576E8}" destId="{42A7A7FC-4694-FB46-BC03-E21870E295CF}" srcOrd="1" destOrd="0" parTransId="{DBDA2F25-23C2-8D4D-98D0-0AAB80DE8A30}" sibTransId="{C609F919-1999-AC41-B1DD-39C265D3BC5A}"/>
    <dgm:cxn modelId="{05F719A0-36DF-214C-B528-73D7D1E114F9}" srcId="{7C141412-01FD-584A-8935-2E21A86576E8}" destId="{42A59E2F-B5EC-AE4E-92EC-F8A8CEC1F087}" srcOrd="0" destOrd="0" parTransId="{0E7241AF-72EE-7C4C-8951-CC688FA948CD}" sibTransId="{9DFA9A11-A96B-B74C-A297-C8E202144C53}"/>
    <dgm:cxn modelId="{07D85524-8D1E-1742-B770-34690000D09C}" type="presOf" srcId="{42A7A7FC-4694-FB46-BC03-E21870E295CF}" destId="{699FAF91-BB06-8B46-A154-657A07A2C7C5}" srcOrd="0" destOrd="0" presId="urn:microsoft.com/office/officeart/2005/8/layout/radial3"/>
    <dgm:cxn modelId="{5EC92F35-B9E9-394A-AA78-0BB70B5D7E05}" srcId="{29DB0CAF-E51E-6E4A-8548-34C088868196}" destId="{7C141412-01FD-584A-8935-2E21A86576E8}" srcOrd="0" destOrd="0" parTransId="{D1CB7566-3107-F742-BAB6-D360A7FC881E}" sibTransId="{9348AB26-CCF9-E248-B002-52943B06CAA7}"/>
    <dgm:cxn modelId="{E01F4FA2-DE72-7F45-AA18-B32CBF7BE766}" type="presParOf" srcId="{AB07B324-5224-314A-9F94-8C8EEB0D7290}" destId="{2B0E9C79-E7F4-C044-BEBD-314903D8A7FA}" srcOrd="0" destOrd="0" presId="urn:microsoft.com/office/officeart/2005/8/layout/radial3"/>
    <dgm:cxn modelId="{21D03686-935E-DD48-9CFA-CB3A268150B8}" type="presParOf" srcId="{2B0E9C79-E7F4-C044-BEBD-314903D8A7FA}" destId="{9660216A-74BE-0D42-98E8-AB7A7A9DF0C3}" srcOrd="0" destOrd="0" presId="urn:microsoft.com/office/officeart/2005/8/layout/radial3"/>
    <dgm:cxn modelId="{89AFC476-65FC-6140-A714-7DD5B59464AD}" type="presParOf" srcId="{2B0E9C79-E7F4-C044-BEBD-314903D8A7FA}" destId="{47658A51-F3AC-3942-AFD3-43409A75222C}" srcOrd="1" destOrd="0" presId="urn:microsoft.com/office/officeart/2005/8/layout/radial3"/>
    <dgm:cxn modelId="{F9526F52-B790-AD4C-8753-377A894A1B75}" type="presParOf" srcId="{2B0E9C79-E7F4-C044-BEBD-314903D8A7FA}" destId="{699FAF91-BB06-8B46-A154-657A07A2C7C5}" srcOrd="2" destOrd="0" presId="urn:microsoft.com/office/officeart/2005/8/layout/radial3"/>
    <dgm:cxn modelId="{FE17CE00-7A4B-9443-9E9B-B91D9A2296D2}" type="presParOf" srcId="{2B0E9C79-E7F4-C044-BEBD-314903D8A7FA}" destId="{2C050F4A-208F-C04D-AB87-D1DCD5DF38C9}" srcOrd="3" destOrd="0" presId="urn:microsoft.com/office/officeart/2005/8/layout/radial3"/>
    <dgm:cxn modelId="{32D45F35-6785-E640-B88C-E14D2615AC4A}" type="presParOf" srcId="{2B0E9C79-E7F4-C044-BEBD-314903D8A7FA}" destId="{53546DA1-301E-0049-9FCC-23A0CDBDA6F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ED6D8-BD62-9447-9E56-FFCDC0C73DF3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00B56C6-345D-C94C-A37A-83118B3BBF13}">
      <dgm:prSet phldrT="[Texte]"/>
      <dgm:spPr/>
      <dgm:t>
        <a:bodyPr/>
        <a:lstStyle/>
        <a:p>
          <a:r>
            <a:rPr lang="fr-FR" dirty="0"/>
            <a:t>Document COA – déclaration en douane</a:t>
          </a:r>
        </a:p>
      </dgm:t>
    </dgm:pt>
    <dgm:pt modelId="{761B3756-8EEA-0141-B261-2D5E79A173D9}" type="parTrans" cxnId="{9301806D-600E-2948-B21B-3D3E9FCB0623}">
      <dgm:prSet/>
      <dgm:spPr/>
      <dgm:t>
        <a:bodyPr/>
        <a:lstStyle/>
        <a:p>
          <a:endParaRPr lang="fr-FR"/>
        </a:p>
      </dgm:t>
    </dgm:pt>
    <dgm:pt modelId="{B7431DB2-F9BA-F04A-A159-813D4D16E388}" type="sibTrans" cxnId="{9301806D-600E-2948-B21B-3D3E9FCB0623}">
      <dgm:prSet/>
      <dgm:spPr/>
      <dgm:t>
        <a:bodyPr/>
        <a:lstStyle/>
        <a:p>
          <a:endParaRPr lang="fr-FR"/>
        </a:p>
      </dgm:t>
    </dgm:pt>
    <dgm:pt modelId="{B39F94C7-0768-2747-853C-FC00A0D63785}">
      <dgm:prSet phldrT="[Texte]"/>
      <dgm:spPr/>
      <dgm:t>
        <a:bodyPr/>
        <a:lstStyle/>
        <a:p>
          <a:pPr algn="l"/>
          <a:r>
            <a:rPr lang="fr-FR" dirty="0"/>
            <a:t>Permet de confirmer l’acheminement effectif au port de destination </a:t>
          </a:r>
        </a:p>
      </dgm:t>
    </dgm:pt>
    <dgm:pt modelId="{41A94041-A141-B342-91F7-797476F377D1}" type="parTrans" cxnId="{912CCAAA-249B-DC45-B748-E808E2B8F3EB}">
      <dgm:prSet/>
      <dgm:spPr/>
      <dgm:t>
        <a:bodyPr/>
        <a:lstStyle/>
        <a:p>
          <a:endParaRPr lang="fr-FR"/>
        </a:p>
      </dgm:t>
    </dgm:pt>
    <dgm:pt modelId="{385B9623-1865-7844-A7C7-0FEFD218B39B}" type="sibTrans" cxnId="{912CCAAA-249B-DC45-B748-E808E2B8F3EB}">
      <dgm:prSet/>
      <dgm:spPr/>
      <dgm:t>
        <a:bodyPr/>
        <a:lstStyle/>
        <a:p>
          <a:endParaRPr lang="fr-FR"/>
        </a:p>
      </dgm:t>
    </dgm:pt>
    <dgm:pt modelId="{016A7C28-D5C0-AD46-A6B0-D73E8DF48BED}">
      <dgm:prSet phldrT="[Texte]" custT="1"/>
      <dgm:spPr/>
      <dgm:t>
        <a:bodyPr/>
        <a:lstStyle/>
        <a:p>
          <a:r>
            <a:rPr lang="fr-FR" sz="1600" dirty="0"/>
            <a:t>Bill of landing (WAYBILL)</a:t>
          </a:r>
        </a:p>
      </dgm:t>
    </dgm:pt>
    <dgm:pt modelId="{A64E1BCC-8025-0E45-8BD6-B006F88ACB71}" type="parTrans" cxnId="{81B25C84-DCB4-714E-BDB5-6E936DEE9FB4}">
      <dgm:prSet/>
      <dgm:spPr/>
      <dgm:t>
        <a:bodyPr/>
        <a:lstStyle/>
        <a:p>
          <a:endParaRPr lang="fr-FR"/>
        </a:p>
      </dgm:t>
    </dgm:pt>
    <dgm:pt modelId="{95531A43-1B10-2B4F-8CE3-094BEB86B052}" type="sibTrans" cxnId="{81B25C84-DCB4-714E-BDB5-6E936DEE9FB4}">
      <dgm:prSet/>
      <dgm:spPr/>
      <dgm:t>
        <a:bodyPr/>
        <a:lstStyle/>
        <a:p>
          <a:endParaRPr lang="fr-FR"/>
        </a:p>
      </dgm:t>
    </dgm:pt>
    <dgm:pt modelId="{E550A92B-550C-7748-92EC-449975A9B8A7}">
      <dgm:prSet phldrT="[Texte]" custT="1"/>
      <dgm:spPr/>
      <dgm:t>
        <a:bodyPr/>
        <a:lstStyle/>
        <a:p>
          <a:r>
            <a:rPr lang="fr-FR" sz="1600" dirty="0"/>
            <a:t>Liste de colisage</a:t>
          </a:r>
        </a:p>
      </dgm:t>
    </dgm:pt>
    <dgm:pt modelId="{EFEC8BEF-00A8-044B-8DB6-05E4647B81BE}" type="parTrans" cxnId="{E12FBE22-EC04-9241-9971-26AD7B6F6733}">
      <dgm:prSet/>
      <dgm:spPr/>
      <dgm:t>
        <a:bodyPr/>
        <a:lstStyle/>
        <a:p>
          <a:endParaRPr lang="fr-FR"/>
        </a:p>
      </dgm:t>
    </dgm:pt>
    <dgm:pt modelId="{8547E7E8-0D61-274C-AAA1-F6979E040423}" type="sibTrans" cxnId="{E12FBE22-EC04-9241-9971-26AD7B6F6733}">
      <dgm:prSet/>
      <dgm:spPr/>
      <dgm:t>
        <a:bodyPr/>
        <a:lstStyle/>
        <a:p>
          <a:endParaRPr lang="fr-FR"/>
        </a:p>
      </dgm:t>
    </dgm:pt>
    <dgm:pt modelId="{D0F4C349-15A6-CE4D-B2A3-435961F99B2B}">
      <dgm:prSet phldrT="[Texte]"/>
      <dgm:spPr/>
      <dgm:t>
        <a:bodyPr/>
        <a:lstStyle/>
        <a:p>
          <a:pPr algn="l"/>
          <a:r>
            <a:rPr lang="fr-FR" dirty="0"/>
            <a:t>Établie par le transitaire</a:t>
          </a:r>
        </a:p>
      </dgm:t>
    </dgm:pt>
    <dgm:pt modelId="{83CCD7FD-3827-A64A-9BA2-63E761A5B54D}" type="parTrans" cxnId="{20E61A53-05AE-A645-BC80-02A6E3DE121C}">
      <dgm:prSet/>
      <dgm:spPr/>
      <dgm:t>
        <a:bodyPr/>
        <a:lstStyle/>
        <a:p>
          <a:endParaRPr lang="fr-FR"/>
        </a:p>
      </dgm:t>
    </dgm:pt>
    <dgm:pt modelId="{C36BD552-BFF6-FC4B-8E59-52E254AD267A}" type="sibTrans" cxnId="{20E61A53-05AE-A645-BC80-02A6E3DE121C}">
      <dgm:prSet/>
      <dgm:spPr/>
      <dgm:t>
        <a:bodyPr/>
        <a:lstStyle/>
        <a:p>
          <a:endParaRPr lang="fr-FR"/>
        </a:p>
      </dgm:t>
    </dgm:pt>
    <dgm:pt modelId="{05BD008F-CBAB-E148-93C5-494A77043DC6}">
      <dgm:prSet phldrT="[Texte]"/>
      <dgm:spPr/>
      <dgm:t>
        <a:bodyPr/>
        <a:lstStyle/>
        <a:p>
          <a:pPr algn="l"/>
          <a:r>
            <a:rPr lang="fr-FR" dirty="0"/>
            <a:t>Pour les acheminements en mode groupage</a:t>
          </a:r>
        </a:p>
      </dgm:t>
    </dgm:pt>
    <dgm:pt modelId="{FE4A0006-7635-E24C-B2DE-9BDC92DFF1DE}" type="parTrans" cxnId="{CA0911E1-E643-C84A-AF95-0AFFA0527F79}">
      <dgm:prSet/>
      <dgm:spPr/>
      <dgm:t>
        <a:bodyPr/>
        <a:lstStyle/>
        <a:p>
          <a:endParaRPr lang="fr-FR"/>
        </a:p>
      </dgm:t>
    </dgm:pt>
    <dgm:pt modelId="{93E95C9C-30FB-994E-ABB4-3DAE5472EEDB}" type="sibTrans" cxnId="{CA0911E1-E643-C84A-AF95-0AFFA0527F79}">
      <dgm:prSet/>
      <dgm:spPr/>
      <dgm:t>
        <a:bodyPr/>
        <a:lstStyle/>
        <a:p>
          <a:endParaRPr lang="fr-FR"/>
        </a:p>
      </dgm:t>
    </dgm:pt>
    <dgm:pt modelId="{AD10AC91-DDC5-3D43-ACE6-2F37EA779F0B}">
      <dgm:prSet phldrT="[Texte]"/>
      <dgm:spPr/>
      <dgm:t>
        <a:bodyPr/>
        <a:lstStyle/>
        <a:p>
          <a:pPr algn="l"/>
          <a:r>
            <a:rPr lang="fr-FR" b="1" dirty="0"/>
            <a:t>OU</a:t>
          </a:r>
          <a:r>
            <a:rPr lang="fr-FR" dirty="0"/>
            <a:t>, Document de connaissement maritime </a:t>
          </a:r>
        </a:p>
      </dgm:t>
    </dgm:pt>
    <dgm:pt modelId="{3C4E154F-9C0F-9240-A405-A6FC29147BE6}" type="sibTrans" cxnId="{56A19A1F-45BF-C84E-A6E5-911385071EAA}">
      <dgm:prSet/>
      <dgm:spPr/>
      <dgm:t>
        <a:bodyPr/>
        <a:lstStyle/>
        <a:p>
          <a:endParaRPr lang="fr-FR"/>
        </a:p>
      </dgm:t>
    </dgm:pt>
    <dgm:pt modelId="{02DD71E3-FC4E-7E46-9748-7C2650A9E2CC}" type="parTrans" cxnId="{56A19A1F-45BF-C84E-A6E5-911385071EAA}">
      <dgm:prSet/>
      <dgm:spPr/>
      <dgm:t>
        <a:bodyPr/>
        <a:lstStyle/>
        <a:p>
          <a:endParaRPr lang="fr-FR"/>
        </a:p>
      </dgm:t>
    </dgm:pt>
    <dgm:pt modelId="{6FBCC75E-B02D-BB46-930C-0DBD6876B65A}">
      <dgm:prSet phldrT="[Texte]"/>
      <dgm:spPr/>
      <dgm:t>
        <a:bodyPr/>
        <a:lstStyle/>
        <a:p>
          <a:pPr algn="l"/>
          <a:r>
            <a:rPr lang="fr-FR" b="1" dirty="0"/>
            <a:t>OU</a:t>
          </a:r>
          <a:r>
            <a:rPr lang="fr-FR" dirty="0"/>
            <a:t>, Lettre de transport aérien (LTA)</a:t>
          </a:r>
        </a:p>
      </dgm:t>
    </dgm:pt>
    <dgm:pt modelId="{D2888977-89A6-A74A-8B43-C34E030A5545}" type="parTrans" cxnId="{A32E4782-D0B7-774C-9D04-3B480D7784AC}">
      <dgm:prSet/>
      <dgm:spPr/>
      <dgm:t>
        <a:bodyPr/>
        <a:lstStyle/>
        <a:p>
          <a:endParaRPr lang="fr-FR"/>
        </a:p>
      </dgm:t>
    </dgm:pt>
    <dgm:pt modelId="{67A4F776-EEF2-204D-9943-2BA65C0DF3C6}" type="sibTrans" cxnId="{A32E4782-D0B7-774C-9D04-3B480D7784AC}">
      <dgm:prSet/>
      <dgm:spPr/>
      <dgm:t>
        <a:bodyPr/>
        <a:lstStyle/>
        <a:p>
          <a:endParaRPr lang="fr-FR"/>
        </a:p>
      </dgm:t>
    </dgm:pt>
    <dgm:pt modelId="{3C0CF318-10E3-9549-8A6E-E88058D7FEC1}">
      <dgm:prSet phldrT="[Texte]"/>
      <dgm:spPr/>
      <dgm:t>
        <a:bodyPr/>
        <a:lstStyle/>
        <a:p>
          <a:pPr algn="l"/>
          <a:r>
            <a:rPr lang="fr-FR" dirty="0"/>
            <a:t>Dans le cas d’un tarif « conteneur plein » avec  des produits éligibles ou non à l’aide au fret </a:t>
          </a:r>
        </a:p>
      </dgm:t>
    </dgm:pt>
    <dgm:pt modelId="{23598A4D-40B5-D844-830D-4390DBC8BC29}" type="parTrans" cxnId="{19FA3C37-542F-8A45-8C5D-18DF973D181E}">
      <dgm:prSet/>
      <dgm:spPr/>
      <dgm:t>
        <a:bodyPr/>
        <a:lstStyle/>
        <a:p>
          <a:endParaRPr lang="fr-FR"/>
        </a:p>
      </dgm:t>
    </dgm:pt>
    <dgm:pt modelId="{61260A56-88E9-0844-B886-8B64CA5ED60D}" type="sibTrans" cxnId="{19FA3C37-542F-8A45-8C5D-18DF973D181E}">
      <dgm:prSet/>
      <dgm:spPr/>
      <dgm:t>
        <a:bodyPr/>
        <a:lstStyle/>
        <a:p>
          <a:endParaRPr lang="fr-FR"/>
        </a:p>
      </dgm:t>
    </dgm:pt>
    <dgm:pt modelId="{FD25FB26-8E5F-1045-9481-309C4AE1C78E}" type="pres">
      <dgm:prSet presAssocID="{570ED6D8-BD62-9447-9E56-FFCDC0C73D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0F1909-5C56-6D4E-8E31-F23391EBEB74}" type="pres">
      <dgm:prSet presAssocID="{E00B56C6-345D-C94C-A37A-83118B3BBF13}" presName="composite" presStyleCnt="0"/>
      <dgm:spPr/>
    </dgm:pt>
    <dgm:pt modelId="{3AC1F3E0-D780-FB49-BE5A-B8E88BD306F9}" type="pres">
      <dgm:prSet presAssocID="{E00B56C6-345D-C94C-A37A-83118B3BBF1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F12736-06BB-9A4D-84B6-721D1A879B0D}" type="pres">
      <dgm:prSet presAssocID="{E00B56C6-345D-C94C-A37A-83118B3BBF1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984D5-4055-374D-B5F7-2E85A4B95523}" type="pres">
      <dgm:prSet presAssocID="{B7431DB2-F9BA-F04A-A159-813D4D16E388}" presName="space" presStyleCnt="0"/>
      <dgm:spPr/>
    </dgm:pt>
    <dgm:pt modelId="{D8CBF05A-46FE-0E40-A609-E6B5A4A9EFE4}" type="pres">
      <dgm:prSet presAssocID="{016A7C28-D5C0-AD46-A6B0-D73E8DF48BED}" presName="composite" presStyleCnt="0"/>
      <dgm:spPr/>
    </dgm:pt>
    <dgm:pt modelId="{781E071B-582E-6249-9387-BF73F45E335C}" type="pres">
      <dgm:prSet presAssocID="{016A7C28-D5C0-AD46-A6B0-D73E8DF48BED}" presName="parTx" presStyleLbl="alignNode1" presStyleIdx="1" presStyleCnt="3" custScaleX="100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E2AD4C-3077-C340-BA20-4C4FF11B5D64}" type="pres">
      <dgm:prSet presAssocID="{016A7C28-D5C0-AD46-A6B0-D73E8DF48BE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2AB240-5015-414F-8984-87DA4179E6A5}" type="pres">
      <dgm:prSet presAssocID="{95531A43-1B10-2B4F-8CE3-094BEB86B052}" presName="space" presStyleCnt="0"/>
      <dgm:spPr/>
    </dgm:pt>
    <dgm:pt modelId="{EA8A3D70-BC30-5C4D-B516-35EE7163FD37}" type="pres">
      <dgm:prSet presAssocID="{E550A92B-550C-7748-92EC-449975A9B8A7}" presName="composite" presStyleCnt="0"/>
      <dgm:spPr/>
    </dgm:pt>
    <dgm:pt modelId="{55AFACC6-CB29-9E46-AD9B-88E85A3DFC70}" type="pres">
      <dgm:prSet presAssocID="{E550A92B-550C-7748-92EC-449975A9B8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45147E-B0A6-604D-89FC-F4AD6D4B3634}" type="pres">
      <dgm:prSet presAssocID="{E550A92B-550C-7748-92EC-449975A9B8A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EF450F-3D34-B34B-B4A2-057A78C7C92B}" type="presOf" srcId="{05BD008F-CBAB-E148-93C5-494A77043DC6}" destId="{4C45147E-B0A6-604D-89FC-F4AD6D4B3634}" srcOrd="0" destOrd="1" presId="urn:microsoft.com/office/officeart/2005/8/layout/hList1"/>
    <dgm:cxn modelId="{19FA3C37-542F-8A45-8C5D-18DF973D181E}" srcId="{E550A92B-550C-7748-92EC-449975A9B8A7}" destId="{3C0CF318-10E3-9549-8A6E-E88058D7FEC1}" srcOrd="2" destOrd="0" parTransId="{23598A4D-40B5-D844-830D-4390DBC8BC29}" sibTransId="{61260A56-88E9-0844-B886-8B64CA5ED60D}"/>
    <dgm:cxn modelId="{66D5AAB9-6251-804C-A912-455811F9FCD1}" type="presOf" srcId="{3C0CF318-10E3-9549-8A6E-E88058D7FEC1}" destId="{4C45147E-B0A6-604D-89FC-F4AD6D4B3634}" srcOrd="0" destOrd="2" presId="urn:microsoft.com/office/officeart/2005/8/layout/hList1"/>
    <dgm:cxn modelId="{2CFA74A0-EFEB-D044-9909-A20DB2924E81}" type="presOf" srcId="{6FBCC75E-B02D-BB46-930C-0DBD6876B65A}" destId="{86E2AD4C-3077-C340-BA20-4C4FF11B5D64}" srcOrd="0" destOrd="1" presId="urn:microsoft.com/office/officeart/2005/8/layout/hList1"/>
    <dgm:cxn modelId="{E12FBE22-EC04-9241-9971-26AD7B6F6733}" srcId="{570ED6D8-BD62-9447-9E56-FFCDC0C73DF3}" destId="{E550A92B-550C-7748-92EC-449975A9B8A7}" srcOrd="2" destOrd="0" parTransId="{EFEC8BEF-00A8-044B-8DB6-05E4647B81BE}" sibTransId="{8547E7E8-0D61-274C-AAA1-F6979E040423}"/>
    <dgm:cxn modelId="{DEE9F3DA-E192-7848-9FAD-719E5436879A}" type="presOf" srcId="{E550A92B-550C-7748-92EC-449975A9B8A7}" destId="{55AFACC6-CB29-9E46-AD9B-88E85A3DFC70}" srcOrd="0" destOrd="0" presId="urn:microsoft.com/office/officeart/2005/8/layout/hList1"/>
    <dgm:cxn modelId="{5C1C6189-7755-8546-90D3-49E0BE8B9395}" type="presOf" srcId="{B39F94C7-0768-2747-853C-FC00A0D63785}" destId="{2CF12736-06BB-9A4D-84B6-721D1A879B0D}" srcOrd="0" destOrd="0" presId="urn:microsoft.com/office/officeart/2005/8/layout/hList1"/>
    <dgm:cxn modelId="{20E61A53-05AE-A645-BC80-02A6E3DE121C}" srcId="{E550A92B-550C-7748-92EC-449975A9B8A7}" destId="{D0F4C349-15A6-CE4D-B2A3-435961F99B2B}" srcOrd="0" destOrd="0" parTransId="{83CCD7FD-3827-A64A-9BA2-63E761A5B54D}" sibTransId="{C36BD552-BFF6-FC4B-8E59-52E254AD267A}"/>
    <dgm:cxn modelId="{81B25C84-DCB4-714E-BDB5-6E936DEE9FB4}" srcId="{570ED6D8-BD62-9447-9E56-FFCDC0C73DF3}" destId="{016A7C28-D5C0-AD46-A6B0-D73E8DF48BED}" srcOrd="1" destOrd="0" parTransId="{A64E1BCC-8025-0E45-8BD6-B006F88ACB71}" sibTransId="{95531A43-1B10-2B4F-8CE3-094BEB86B052}"/>
    <dgm:cxn modelId="{B71C2B40-2DFB-1748-A739-F8C1717B8A44}" type="presOf" srcId="{E00B56C6-345D-C94C-A37A-83118B3BBF13}" destId="{3AC1F3E0-D780-FB49-BE5A-B8E88BD306F9}" srcOrd="0" destOrd="0" presId="urn:microsoft.com/office/officeart/2005/8/layout/hList1"/>
    <dgm:cxn modelId="{56A19A1F-45BF-C84E-A6E5-911385071EAA}" srcId="{016A7C28-D5C0-AD46-A6B0-D73E8DF48BED}" destId="{AD10AC91-DDC5-3D43-ACE6-2F37EA779F0B}" srcOrd="0" destOrd="0" parTransId="{02DD71E3-FC4E-7E46-9748-7C2650A9E2CC}" sibTransId="{3C4E154F-9C0F-9240-A405-A6FC29147BE6}"/>
    <dgm:cxn modelId="{2E6E820E-05BB-7E40-9447-0045A3F16225}" type="presOf" srcId="{570ED6D8-BD62-9447-9E56-FFCDC0C73DF3}" destId="{FD25FB26-8E5F-1045-9481-309C4AE1C78E}" srcOrd="0" destOrd="0" presId="urn:microsoft.com/office/officeart/2005/8/layout/hList1"/>
    <dgm:cxn modelId="{CA0911E1-E643-C84A-AF95-0AFFA0527F79}" srcId="{E550A92B-550C-7748-92EC-449975A9B8A7}" destId="{05BD008F-CBAB-E148-93C5-494A77043DC6}" srcOrd="1" destOrd="0" parTransId="{FE4A0006-7635-E24C-B2DE-9BDC92DFF1DE}" sibTransId="{93E95C9C-30FB-994E-ABB4-3DAE5472EEDB}"/>
    <dgm:cxn modelId="{A32E4782-D0B7-774C-9D04-3B480D7784AC}" srcId="{016A7C28-D5C0-AD46-A6B0-D73E8DF48BED}" destId="{6FBCC75E-B02D-BB46-930C-0DBD6876B65A}" srcOrd="1" destOrd="0" parTransId="{D2888977-89A6-A74A-8B43-C34E030A5545}" sibTransId="{67A4F776-EEF2-204D-9943-2BA65C0DF3C6}"/>
    <dgm:cxn modelId="{912CCAAA-249B-DC45-B748-E808E2B8F3EB}" srcId="{E00B56C6-345D-C94C-A37A-83118B3BBF13}" destId="{B39F94C7-0768-2747-853C-FC00A0D63785}" srcOrd="0" destOrd="0" parTransId="{41A94041-A141-B342-91F7-797476F377D1}" sibTransId="{385B9623-1865-7844-A7C7-0FEFD218B39B}"/>
    <dgm:cxn modelId="{6BA340B2-E080-6649-BE01-E38C59E2ECEF}" type="presOf" srcId="{016A7C28-D5C0-AD46-A6B0-D73E8DF48BED}" destId="{781E071B-582E-6249-9387-BF73F45E335C}" srcOrd="0" destOrd="0" presId="urn:microsoft.com/office/officeart/2005/8/layout/hList1"/>
    <dgm:cxn modelId="{79A8354B-EC6A-504C-BEAE-F23D479CF844}" type="presOf" srcId="{AD10AC91-DDC5-3D43-ACE6-2F37EA779F0B}" destId="{86E2AD4C-3077-C340-BA20-4C4FF11B5D64}" srcOrd="0" destOrd="0" presId="urn:microsoft.com/office/officeart/2005/8/layout/hList1"/>
    <dgm:cxn modelId="{9301806D-600E-2948-B21B-3D3E9FCB0623}" srcId="{570ED6D8-BD62-9447-9E56-FFCDC0C73DF3}" destId="{E00B56C6-345D-C94C-A37A-83118B3BBF13}" srcOrd="0" destOrd="0" parTransId="{761B3756-8EEA-0141-B261-2D5E79A173D9}" sibTransId="{B7431DB2-F9BA-F04A-A159-813D4D16E388}"/>
    <dgm:cxn modelId="{333B1245-4307-1F47-97E5-B2EF91A3DE9A}" type="presOf" srcId="{D0F4C349-15A6-CE4D-B2A3-435961F99B2B}" destId="{4C45147E-B0A6-604D-89FC-F4AD6D4B3634}" srcOrd="0" destOrd="0" presId="urn:microsoft.com/office/officeart/2005/8/layout/hList1"/>
    <dgm:cxn modelId="{6BB424A1-FAA0-F743-9164-31024BAABA13}" type="presParOf" srcId="{FD25FB26-8E5F-1045-9481-309C4AE1C78E}" destId="{D80F1909-5C56-6D4E-8E31-F23391EBEB74}" srcOrd="0" destOrd="0" presId="urn:microsoft.com/office/officeart/2005/8/layout/hList1"/>
    <dgm:cxn modelId="{6AFE0891-5639-C043-9B92-7F975D91BA85}" type="presParOf" srcId="{D80F1909-5C56-6D4E-8E31-F23391EBEB74}" destId="{3AC1F3E0-D780-FB49-BE5A-B8E88BD306F9}" srcOrd="0" destOrd="0" presId="urn:microsoft.com/office/officeart/2005/8/layout/hList1"/>
    <dgm:cxn modelId="{9529BDB5-77CD-1142-AA0C-093E492F4941}" type="presParOf" srcId="{D80F1909-5C56-6D4E-8E31-F23391EBEB74}" destId="{2CF12736-06BB-9A4D-84B6-721D1A879B0D}" srcOrd="1" destOrd="0" presId="urn:microsoft.com/office/officeart/2005/8/layout/hList1"/>
    <dgm:cxn modelId="{571F068C-0238-7349-A6EA-9668A6FF1D32}" type="presParOf" srcId="{FD25FB26-8E5F-1045-9481-309C4AE1C78E}" destId="{7FA984D5-4055-374D-B5F7-2E85A4B95523}" srcOrd="1" destOrd="0" presId="urn:microsoft.com/office/officeart/2005/8/layout/hList1"/>
    <dgm:cxn modelId="{F2763D46-8A29-8E47-96E8-DA2866C219F2}" type="presParOf" srcId="{FD25FB26-8E5F-1045-9481-309C4AE1C78E}" destId="{D8CBF05A-46FE-0E40-A609-E6B5A4A9EFE4}" srcOrd="2" destOrd="0" presId="urn:microsoft.com/office/officeart/2005/8/layout/hList1"/>
    <dgm:cxn modelId="{7DC29E8E-29F3-D74A-916D-A30A9C7DC46F}" type="presParOf" srcId="{D8CBF05A-46FE-0E40-A609-E6B5A4A9EFE4}" destId="{781E071B-582E-6249-9387-BF73F45E335C}" srcOrd="0" destOrd="0" presId="urn:microsoft.com/office/officeart/2005/8/layout/hList1"/>
    <dgm:cxn modelId="{98A73FC2-C3A8-6242-939E-9BD4CA225399}" type="presParOf" srcId="{D8CBF05A-46FE-0E40-A609-E6B5A4A9EFE4}" destId="{86E2AD4C-3077-C340-BA20-4C4FF11B5D64}" srcOrd="1" destOrd="0" presId="urn:microsoft.com/office/officeart/2005/8/layout/hList1"/>
    <dgm:cxn modelId="{BE0B4857-A08B-0042-A750-BD42A680EB34}" type="presParOf" srcId="{FD25FB26-8E5F-1045-9481-309C4AE1C78E}" destId="{D52AB240-5015-414F-8984-87DA4179E6A5}" srcOrd="3" destOrd="0" presId="urn:microsoft.com/office/officeart/2005/8/layout/hList1"/>
    <dgm:cxn modelId="{FA996DC7-2CEA-9448-AE09-32608931CBE1}" type="presParOf" srcId="{FD25FB26-8E5F-1045-9481-309C4AE1C78E}" destId="{EA8A3D70-BC30-5C4D-B516-35EE7163FD37}" srcOrd="4" destOrd="0" presId="urn:microsoft.com/office/officeart/2005/8/layout/hList1"/>
    <dgm:cxn modelId="{F162565D-16B4-1E49-B52A-3D5F8C2BC0FC}" type="presParOf" srcId="{EA8A3D70-BC30-5C4D-B516-35EE7163FD37}" destId="{55AFACC6-CB29-9E46-AD9B-88E85A3DFC70}" srcOrd="0" destOrd="0" presId="urn:microsoft.com/office/officeart/2005/8/layout/hList1"/>
    <dgm:cxn modelId="{264347CE-2CF1-3A40-831F-DFF487FC4A70}" type="presParOf" srcId="{EA8A3D70-BC30-5C4D-B516-35EE7163FD37}" destId="{4C45147E-B0A6-604D-89FC-F4AD6D4B36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0216A-74BE-0D42-98E8-AB7A7A9DF0C3}">
      <dsp:nvSpPr>
        <dsp:cNvPr id="0" name=""/>
        <dsp:cNvSpPr/>
      </dsp:nvSpPr>
      <dsp:spPr>
        <a:xfrm>
          <a:off x="1291879" y="908855"/>
          <a:ext cx="2264166" cy="22641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Les principaux points de contrôle</a:t>
          </a:r>
        </a:p>
      </dsp:txBody>
      <dsp:txXfrm>
        <a:off x="1623458" y="1240434"/>
        <a:ext cx="1601008" cy="1601008"/>
      </dsp:txXfrm>
    </dsp:sp>
    <dsp:sp modelId="{47658A51-F3AC-3942-AFD3-43409A75222C}">
      <dsp:nvSpPr>
        <dsp:cNvPr id="0" name=""/>
        <dsp:cNvSpPr/>
      </dsp:nvSpPr>
      <dsp:spPr>
        <a:xfrm>
          <a:off x="1857921" y="404"/>
          <a:ext cx="1132083" cy="11320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Date du transport </a:t>
          </a:r>
        </a:p>
      </dsp:txBody>
      <dsp:txXfrm>
        <a:off x="2023711" y="166194"/>
        <a:ext cx="800503" cy="800503"/>
      </dsp:txXfrm>
    </dsp:sp>
    <dsp:sp modelId="{699FAF91-BB06-8B46-A154-657A07A2C7C5}">
      <dsp:nvSpPr>
        <dsp:cNvPr id="0" name=""/>
        <dsp:cNvSpPr/>
      </dsp:nvSpPr>
      <dsp:spPr>
        <a:xfrm>
          <a:off x="3332414" y="1474897"/>
          <a:ext cx="1132083" cy="11320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Type de transport</a:t>
          </a:r>
        </a:p>
      </dsp:txBody>
      <dsp:txXfrm>
        <a:off x="3498204" y="1640687"/>
        <a:ext cx="800503" cy="800503"/>
      </dsp:txXfrm>
    </dsp:sp>
    <dsp:sp modelId="{2C050F4A-208F-C04D-AB87-D1DCD5DF38C9}">
      <dsp:nvSpPr>
        <dsp:cNvPr id="0" name=""/>
        <dsp:cNvSpPr/>
      </dsp:nvSpPr>
      <dsp:spPr>
        <a:xfrm>
          <a:off x="1857921" y="2949390"/>
          <a:ext cx="1132083" cy="11320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Volume transporté (m</a:t>
          </a:r>
          <a:r>
            <a:rPr lang="fr-FR" sz="1400" kern="1200" baseline="30000" dirty="0"/>
            <a:t>3</a:t>
          </a:r>
          <a:r>
            <a:rPr lang="fr-FR" sz="1400" kern="1200" dirty="0"/>
            <a:t>) </a:t>
          </a:r>
        </a:p>
      </dsp:txBody>
      <dsp:txXfrm>
        <a:off x="2023711" y="3115180"/>
        <a:ext cx="800503" cy="800503"/>
      </dsp:txXfrm>
    </dsp:sp>
    <dsp:sp modelId="{53546DA1-301E-0049-9FCC-23A0CDBDA6FA}">
      <dsp:nvSpPr>
        <dsp:cNvPr id="0" name=""/>
        <dsp:cNvSpPr/>
      </dsp:nvSpPr>
      <dsp:spPr>
        <a:xfrm>
          <a:off x="383428" y="1474897"/>
          <a:ext cx="1132083" cy="11320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Part de produits éligibles</a:t>
          </a:r>
        </a:p>
      </dsp:txBody>
      <dsp:txXfrm>
        <a:off x="549218" y="1640687"/>
        <a:ext cx="800503" cy="800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1F3E0-D780-FB49-BE5A-B8E88BD306F9}">
      <dsp:nvSpPr>
        <dsp:cNvPr id="0" name=""/>
        <dsp:cNvSpPr/>
      </dsp:nvSpPr>
      <dsp:spPr>
        <a:xfrm>
          <a:off x="316" y="336661"/>
          <a:ext cx="1625759" cy="6503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Document COA – déclaration en douane</a:t>
          </a:r>
        </a:p>
      </dsp:txBody>
      <dsp:txXfrm>
        <a:off x="316" y="336661"/>
        <a:ext cx="1625759" cy="650303"/>
      </dsp:txXfrm>
    </dsp:sp>
    <dsp:sp modelId="{2CF12736-06BB-9A4D-84B6-721D1A879B0D}">
      <dsp:nvSpPr>
        <dsp:cNvPr id="0" name=""/>
        <dsp:cNvSpPr/>
      </dsp:nvSpPr>
      <dsp:spPr>
        <a:xfrm>
          <a:off x="316" y="986965"/>
          <a:ext cx="1625759" cy="22618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Permet de confirmer l’acheminement effectif au port de destination </a:t>
          </a:r>
        </a:p>
      </dsp:txBody>
      <dsp:txXfrm>
        <a:off x="316" y="986965"/>
        <a:ext cx="1625759" cy="2261815"/>
      </dsp:txXfrm>
    </dsp:sp>
    <dsp:sp modelId="{781E071B-582E-6249-9387-BF73F45E335C}">
      <dsp:nvSpPr>
        <dsp:cNvPr id="0" name=""/>
        <dsp:cNvSpPr/>
      </dsp:nvSpPr>
      <dsp:spPr>
        <a:xfrm>
          <a:off x="1853682" y="336661"/>
          <a:ext cx="1637026" cy="6503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Bill of landing (WAYBILL)</a:t>
          </a:r>
        </a:p>
      </dsp:txBody>
      <dsp:txXfrm>
        <a:off x="1853682" y="336661"/>
        <a:ext cx="1637026" cy="650303"/>
      </dsp:txXfrm>
    </dsp:sp>
    <dsp:sp modelId="{86E2AD4C-3077-C340-BA20-4C4FF11B5D64}">
      <dsp:nvSpPr>
        <dsp:cNvPr id="0" name=""/>
        <dsp:cNvSpPr/>
      </dsp:nvSpPr>
      <dsp:spPr>
        <a:xfrm>
          <a:off x="1859316" y="986965"/>
          <a:ext cx="1625759" cy="22618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/>
            <a:t>OU</a:t>
          </a:r>
          <a:r>
            <a:rPr lang="fr-FR" sz="1300" kern="1200" dirty="0"/>
            <a:t>, Document de connaissement maritime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/>
            <a:t>OU</a:t>
          </a:r>
          <a:r>
            <a:rPr lang="fr-FR" sz="1300" kern="1200" dirty="0"/>
            <a:t>, Lettre de transport aérien (LTA)</a:t>
          </a:r>
        </a:p>
      </dsp:txBody>
      <dsp:txXfrm>
        <a:off x="1859316" y="986965"/>
        <a:ext cx="1625759" cy="2261815"/>
      </dsp:txXfrm>
    </dsp:sp>
    <dsp:sp modelId="{55AFACC6-CB29-9E46-AD9B-88E85A3DFC70}">
      <dsp:nvSpPr>
        <dsp:cNvPr id="0" name=""/>
        <dsp:cNvSpPr/>
      </dsp:nvSpPr>
      <dsp:spPr>
        <a:xfrm>
          <a:off x="3718315" y="336661"/>
          <a:ext cx="1625759" cy="6503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Liste de colisage</a:t>
          </a:r>
        </a:p>
      </dsp:txBody>
      <dsp:txXfrm>
        <a:off x="3718315" y="336661"/>
        <a:ext cx="1625759" cy="650303"/>
      </dsp:txXfrm>
    </dsp:sp>
    <dsp:sp modelId="{4C45147E-B0A6-604D-89FC-F4AD6D4B3634}">
      <dsp:nvSpPr>
        <dsp:cNvPr id="0" name=""/>
        <dsp:cNvSpPr/>
      </dsp:nvSpPr>
      <dsp:spPr>
        <a:xfrm>
          <a:off x="3718315" y="986965"/>
          <a:ext cx="1625759" cy="22618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Établie par le transitaire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Pour les acheminements en mode groupage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/>
            <a:t>Dans le cas d’un tarif « conteneur plein » avec  des produits éligibles ou non à l’aide au fret </a:t>
          </a:r>
        </a:p>
      </dsp:txBody>
      <dsp:txXfrm>
        <a:off x="3718315" y="986965"/>
        <a:ext cx="1625759" cy="2261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86.40776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5-05-06T13:16:16.3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417BC-C233-4B8F-9BDC-C75078E2A6E0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8D0C8-F4C8-4DD2-B73B-A163512AA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31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Type de transport (</a:t>
            </a:r>
            <a:r>
              <a:rPr lang="fr-BE" sz="12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intrant ou extrant, groupage ou container plein, type de container, fret aérien)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BF829-2EB4-C240-AA45-63401AD211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0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BF829-2EB4-C240-AA45-63401AD2119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9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6B2AA-CFE3-4454-86C6-18F9ECFA6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F10449-D024-452A-A41A-779E38321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15513C-05E0-4456-8351-B1429017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51DA68-12F0-45F3-B726-6FF36723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184D16-81D0-47FF-A395-A7A58B04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16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40136-0C4A-44A3-94B3-D6DA5D0A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6C62C-A319-4367-AF5A-22463E11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CF11EE-F6D7-470C-9393-BEA8177C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3779B6-78F7-4215-9267-16DEF894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9F188D-5BEE-4DAF-ACE2-E3E6E4F2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44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04D3F-6AC0-4222-8A07-E3BC258A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D52DF-3107-4F99-A0FA-88676DA02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9892A0-6755-4239-9F99-7959C612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AC377-31D6-4280-B420-2D00B0D7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41508B-C76A-4A1A-8FC8-A26167D8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65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E3F2E-EA9E-49E3-A71A-C822066A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2DC63-ADA1-44F7-A42D-B75F81114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36540F-4B6B-4B85-977C-C05D1E75C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908F41-BF04-4F3C-8EEB-D5A39BC0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D11BB6-D413-4CC8-8F07-E24F5994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79CEE1-B8F9-4A6E-AB31-DEEA2186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72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E794D-F6E0-4A56-BC12-881E4472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C01836-C418-4D20-B6AA-18A20B5EE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3501A6-0E8E-4942-9D29-FFFFBEBF9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D95427-65D7-4E09-9181-849C23035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96BA47-9F5E-4C00-835D-7A7A45C81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013530-4D91-47DC-B0D9-A3676BEB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725B20-72BE-4292-A267-2C8EC1A4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190F68-0726-4FC1-A514-CD36F12F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44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A72E2-8E4A-45BA-99F6-74579785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396C60-2C00-42CA-BDE3-61668BE5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4DD532-873B-4137-883C-99D94C0E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41BF08-FFD8-4140-ABF1-32FBAB0B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208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0BC065-05E4-4CC5-84E0-26293F73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EA0A19-D36C-44D9-B033-48C2E39F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32A724-C2D1-4B57-9B82-01E4A358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410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9AAE5-C49A-499F-BEE8-9A4C7B2A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984263-128F-4371-92A6-DA93F87D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5EB118-9CF6-466A-B436-3430AA1CD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AA2111-C2EC-4AAA-8227-BB90483D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3AEDF4-6803-43C6-98A1-2A69FCC2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F3CB30-F7F2-440F-859C-BABF4801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9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28A56-32A9-4777-BC11-FFBB7609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DD5C61-66D9-4202-B591-497734B0D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2DD3A8-ED43-4AFF-AB9A-B4CBE4937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38A5AB-0199-455C-9F33-2D6EECF9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321CFE-81AC-40F2-BB79-517F9DE2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91631B-868D-4C42-95E5-250B753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6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23890-0440-4998-8898-A7F684E8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573606-45D8-477D-B431-33A164489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4FC5C7-6C18-45D1-BAE3-E386045F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C497AA-A76B-43AF-ABF8-7F90881C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9B5E0-C5C6-4B96-AF03-B5CE17C2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28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E9C944-B99D-4282-B386-89101DAB5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A1A9C4-4D3E-419C-9D29-E8FB8C549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F38A83-FD7D-411A-9FE3-B8A00694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74E1C6-52B6-47E2-9E1A-1101864F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416ED5-1CB6-4AE8-8B09-90FF53C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087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0305" y="116634"/>
            <a:ext cx="8885361" cy="5514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170303" y="1517064"/>
            <a:ext cx="8803392" cy="4959936"/>
          </a:xfrm>
          <a:prstGeom prst="rect">
            <a:avLst/>
          </a:prstGeom>
        </p:spPr>
        <p:txBody>
          <a:bodyPr lIns="121899" tIns="60949" rIns="121899" bIns="60949" anchor="t"/>
          <a:lstStyle>
            <a:lvl1pPr marL="214313" indent="-214313" algn="just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050" b="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  <a:lvl2pPr marL="404813" indent="-214313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050">
                <a:solidFill>
                  <a:schemeClr val="tx1"/>
                </a:solidFill>
              </a:defRPr>
            </a:lvl2pPr>
            <a:lvl3pPr marL="603647" indent="-227410"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05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noProof="0"/>
              <a:t>QDQD</a:t>
            </a:r>
          </a:p>
          <a:p>
            <a:pPr lvl="1"/>
            <a:r>
              <a:rPr lang="fr-FR" noProof="0"/>
              <a:t>,!:,:,!:,!:,:</a:t>
            </a:r>
          </a:p>
          <a:p>
            <a:pPr lvl="2"/>
            <a:r>
              <a:rPr lang="fr-FR" noProof="0" err="1"/>
              <a:t>ùmk</a:t>
            </a:r>
            <a:endParaRPr lang="fr-FR" noProof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170305" y="1013008"/>
            <a:ext cx="8803391" cy="327760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 algn="l">
              <a:lnSpc>
                <a:spcPct val="120000"/>
              </a:lnSpc>
              <a:buNone/>
              <a:defRPr sz="1200" b="1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383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6986A1-7CDD-413A-A64D-5717B3AD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58AC1D-C621-48CA-A5B6-71FD174F9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F84553-2EF2-4567-9F3C-5B601D166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2348-0767-4586-95F8-21F5275D9DC1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3DA93F-5A10-47FF-B083-A7A862C05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F11371-181E-47C6-8133-7CC344C27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B67C-C77F-4042-ABB6-A6F0E1FED2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0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appui.europe@collectivitedemartinique.mq" TargetMode="External"/><Relationship Id="rId13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.jpeg"/><Relationship Id="rId5" Type="http://schemas.openxmlformats.org/officeDocument/2006/relationships/image" Target="../media/image17.png"/><Relationship Id="rId10" Type="http://schemas.openxmlformats.org/officeDocument/2006/relationships/hyperlink" Target="mailto:assistance-utilisateurdfe@collectivitedemartinique.mq" TargetMode="External"/><Relationship Id="rId4" Type="http://schemas.openxmlformats.org/officeDocument/2006/relationships/image" Target="../media/image16.png"/><Relationship Id="rId9" Type="http://schemas.openxmlformats.org/officeDocument/2006/relationships/hyperlink" Target="mailto:CommunicationDFE@collectivitedemartinique.m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urope-martinique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290" r="-2497"/>
          <a:stretch/>
        </p:blipFill>
        <p:spPr>
          <a:xfrm>
            <a:off x="837527" y="319665"/>
            <a:ext cx="7625669" cy="57263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7764B6-07F4-421E-96EB-8C79C691BF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13" y="6113635"/>
            <a:ext cx="1067383" cy="6744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74C69F-EF2E-46E6-A376-A422541028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28" y="6046042"/>
            <a:ext cx="697551" cy="6914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6EE797-60D7-44CD-9F9C-15D52275F6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11" y="6113635"/>
            <a:ext cx="832310" cy="5562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15D8E156-E8C1-4840-A7FD-88B617E74049}"/>
              </a:ext>
            </a:extLst>
          </p:cNvPr>
          <p:cNvGrpSpPr/>
          <p:nvPr/>
        </p:nvGrpSpPr>
        <p:grpSpPr>
          <a:xfrm>
            <a:off x="910552" y="1057936"/>
            <a:ext cx="7688657" cy="4357688"/>
            <a:chOff x="1181755" y="224038"/>
            <a:chExt cx="10251543" cy="5810250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A3FC052D-0929-4F4E-B7C0-0F05723DBF05}"/>
                </a:ext>
              </a:extLst>
            </p:cNvPr>
            <p:cNvGrpSpPr/>
            <p:nvPr/>
          </p:nvGrpSpPr>
          <p:grpSpPr>
            <a:xfrm>
              <a:off x="1215259" y="224038"/>
              <a:ext cx="10218039" cy="5810250"/>
              <a:chOff x="623075" y="406917"/>
              <a:chExt cx="10218039" cy="5810250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FD811B49-3AAF-4E6F-93BD-A67D3FC46F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4" t="6342" r="3810" b="4019"/>
              <a:stretch/>
            </p:blipFill>
            <p:spPr>
              <a:xfrm>
                <a:off x="2704621" y="406917"/>
                <a:ext cx="4429125" cy="581025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6E57D60-E77C-404F-B07E-B1FD66003872}"/>
                  </a:ext>
                </a:extLst>
              </p:cNvPr>
              <p:cNvSpPr/>
              <p:nvPr/>
            </p:nvSpPr>
            <p:spPr>
              <a:xfrm>
                <a:off x="6098314" y="1728742"/>
                <a:ext cx="353961" cy="110613"/>
              </a:xfrm>
              <a:prstGeom prst="rect">
                <a:avLst/>
              </a:prstGeom>
              <a:solidFill>
                <a:srgbClr val="FFFF0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087BE1-33E9-4F74-AC9B-CA4B3EE906BE}"/>
                  </a:ext>
                </a:extLst>
              </p:cNvPr>
              <p:cNvSpPr/>
              <p:nvPr/>
            </p:nvSpPr>
            <p:spPr>
              <a:xfrm>
                <a:off x="3279808" y="1728742"/>
                <a:ext cx="538316" cy="232472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BC254A-D089-4463-B74A-927576A8D5EE}"/>
                  </a:ext>
                </a:extLst>
              </p:cNvPr>
              <p:cNvSpPr/>
              <p:nvPr/>
            </p:nvSpPr>
            <p:spPr>
              <a:xfrm>
                <a:off x="4784143" y="1964715"/>
                <a:ext cx="435078" cy="58993"/>
              </a:xfrm>
              <a:prstGeom prst="rect">
                <a:avLst/>
              </a:prstGeom>
              <a:solidFill>
                <a:srgbClr val="FFFF0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8EFA4D-8CE7-485E-97F0-82F2838ED5FD}"/>
                  </a:ext>
                </a:extLst>
              </p:cNvPr>
              <p:cNvSpPr/>
              <p:nvPr/>
            </p:nvSpPr>
            <p:spPr>
              <a:xfrm>
                <a:off x="4784143" y="2075330"/>
                <a:ext cx="435078" cy="73741"/>
              </a:xfrm>
              <a:prstGeom prst="rect">
                <a:avLst/>
              </a:prstGeom>
              <a:solidFill>
                <a:srgbClr val="FFFF0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D98F1A-1062-4B7A-8525-2CC335D82737}"/>
                  </a:ext>
                </a:extLst>
              </p:cNvPr>
              <p:cNvSpPr/>
              <p:nvPr/>
            </p:nvSpPr>
            <p:spPr>
              <a:xfrm>
                <a:off x="4784143" y="1728742"/>
                <a:ext cx="538316" cy="110613"/>
              </a:xfrm>
              <a:prstGeom prst="rect">
                <a:avLst/>
              </a:prstGeom>
              <a:solidFill>
                <a:srgbClr val="FFFF00">
                  <a:alpha val="32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2" name="Bulle narrative : rectangle à coins arrondis 11">
                <a:extLst>
                  <a:ext uri="{FF2B5EF4-FFF2-40B4-BE49-F238E27FC236}">
                    <a16:creationId xmlns:a16="http://schemas.microsoft.com/office/drawing/2014/main" id="{892BDFFE-762C-4A59-872B-1A4BCEF76724}"/>
                  </a:ext>
                </a:extLst>
              </p:cNvPr>
              <p:cNvSpPr/>
              <p:nvPr/>
            </p:nvSpPr>
            <p:spPr>
              <a:xfrm>
                <a:off x="714237" y="839647"/>
                <a:ext cx="1266147" cy="612648"/>
              </a:xfrm>
              <a:prstGeom prst="wedgeRoundRect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/>
                  <a:t>Bénéficiaire</a:t>
                </a:r>
              </a:p>
            </p:txBody>
          </p:sp>
          <p:sp>
            <p:nvSpPr>
              <p:cNvPr id="13" name="Bulle narrative : rectangle à coins arrondis 12">
                <a:extLst>
                  <a:ext uri="{FF2B5EF4-FFF2-40B4-BE49-F238E27FC236}">
                    <a16:creationId xmlns:a16="http://schemas.microsoft.com/office/drawing/2014/main" id="{0947DC65-2127-483E-998C-CCF50D5F412F}"/>
                  </a:ext>
                </a:extLst>
              </p:cNvPr>
              <p:cNvSpPr/>
              <p:nvPr/>
            </p:nvSpPr>
            <p:spPr>
              <a:xfrm>
                <a:off x="9574967" y="1978362"/>
                <a:ext cx="1266147" cy="612648"/>
              </a:xfrm>
              <a:prstGeom prst="wedgeRoundRect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/>
                  <a:t>Type container</a:t>
                </a:r>
              </a:p>
            </p:txBody>
          </p:sp>
          <p:sp>
            <p:nvSpPr>
              <p:cNvPr id="14" name="Bulle narrative : rectangle à coins arrondis 13">
                <a:extLst>
                  <a:ext uri="{FF2B5EF4-FFF2-40B4-BE49-F238E27FC236}">
                    <a16:creationId xmlns:a16="http://schemas.microsoft.com/office/drawing/2014/main" id="{B0BD1BB7-E9EC-4AE2-839B-08D61C412831}"/>
                  </a:ext>
                </a:extLst>
              </p:cNvPr>
              <p:cNvSpPr/>
              <p:nvPr/>
            </p:nvSpPr>
            <p:spPr>
              <a:xfrm>
                <a:off x="623075" y="2463458"/>
                <a:ext cx="1266147" cy="612648"/>
              </a:xfrm>
              <a:prstGeom prst="wedgeRoundRect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/>
                  <a:t>Date de départ</a:t>
                </a:r>
              </a:p>
            </p:txBody>
          </p:sp>
          <p:sp>
            <p:nvSpPr>
              <p:cNvPr id="15" name="Bulle narrative : rectangle à coins arrondis 14">
                <a:extLst>
                  <a:ext uri="{FF2B5EF4-FFF2-40B4-BE49-F238E27FC236}">
                    <a16:creationId xmlns:a16="http://schemas.microsoft.com/office/drawing/2014/main" id="{D8250011-62FD-451C-8B27-EE2F586CCC0F}"/>
                  </a:ext>
                </a:extLst>
              </p:cNvPr>
              <p:cNvSpPr/>
              <p:nvPr/>
            </p:nvSpPr>
            <p:spPr>
              <a:xfrm>
                <a:off x="7845690" y="4130885"/>
                <a:ext cx="1266147" cy="612648"/>
              </a:xfrm>
              <a:prstGeom prst="wedgeRoundRect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/>
                  <a:t>N° container</a:t>
                </a:r>
              </a:p>
            </p:txBody>
          </p:sp>
          <p:cxnSp>
            <p:nvCxnSpPr>
              <p:cNvPr id="21" name="Connecteur : en angle 20">
                <a:extLst>
                  <a:ext uri="{FF2B5EF4-FFF2-40B4-BE49-F238E27FC236}">
                    <a16:creationId xmlns:a16="http://schemas.microsoft.com/office/drawing/2014/main" id="{A30E2F98-B363-43B5-A032-9E08D15D9AF8}"/>
                  </a:ext>
                </a:extLst>
              </p:cNvPr>
              <p:cNvCxnSpPr>
                <a:cxnSpLocks/>
                <a:stCxn id="12" idx="4"/>
                <a:endCxn id="5" idx="1"/>
              </p:cNvCxnSpPr>
              <p:nvPr/>
            </p:nvCxnSpPr>
            <p:spPr>
              <a:xfrm rot="16200000" flipH="1">
                <a:off x="2023620" y="588790"/>
                <a:ext cx="316102" cy="2196274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 : en angle 27">
                <a:extLst>
                  <a:ext uri="{FF2B5EF4-FFF2-40B4-BE49-F238E27FC236}">
                    <a16:creationId xmlns:a16="http://schemas.microsoft.com/office/drawing/2014/main" id="{F388C11B-3F38-4F88-9ED8-3A3DAE8D0E38}"/>
                  </a:ext>
                </a:extLst>
              </p:cNvPr>
              <p:cNvCxnSpPr>
                <a:cxnSpLocks/>
                <a:stCxn id="14" idx="4"/>
                <a:endCxn id="7" idx="1"/>
              </p:cNvCxnSpPr>
              <p:nvPr/>
            </p:nvCxnSpPr>
            <p:spPr>
              <a:xfrm rot="5400000" flipH="1" flipV="1">
                <a:off x="2368014" y="736558"/>
                <a:ext cx="1040486" cy="3791771"/>
              </a:xfrm>
              <a:prstGeom prst="bentConnector4">
                <a:avLst>
                  <a:gd name="adj1" fmla="val -21971"/>
                  <a:gd name="adj2" fmla="val 61826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 : en angle 36">
                <a:extLst>
                  <a:ext uri="{FF2B5EF4-FFF2-40B4-BE49-F238E27FC236}">
                    <a16:creationId xmlns:a16="http://schemas.microsoft.com/office/drawing/2014/main" id="{AF167A94-3A72-4E57-9244-577ECE023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1980" y="1784048"/>
                <a:ext cx="3652729" cy="914400"/>
              </a:xfrm>
              <a:prstGeom prst="bent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 : en angle 40">
                <a:extLst>
                  <a:ext uri="{FF2B5EF4-FFF2-40B4-BE49-F238E27FC236}">
                    <a16:creationId xmlns:a16="http://schemas.microsoft.com/office/drawing/2014/main" id="{0E4BFA85-C176-45F6-88F2-905E0B196857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 rot="16200000" flipH="1">
                <a:off x="5132761" y="1759895"/>
                <a:ext cx="3006746" cy="3165666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AEC11B-57C6-4262-8538-1219BB4480E1}"/>
                </a:ext>
              </a:extLst>
            </p:cNvPr>
            <p:cNvSpPr/>
            <p:nvPr/>
          </p:nvSpPr>
          <p:spPr>
            <a:xfrm>
              <a:off x="4132441" y="3584662"/>
              <a:ext cx="538316" cy="183326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F65C4B-4290-4930-9D66-52FBA982661E}"/>
                </a:ext>
              </a:extLst>
            </p:cNvPr>
            <p:cNvSpPr/>
            <p:nvPr/>
          </p:nvSpPr>
          <p:spPr>
            <a:xfrm>
              <a:off x="4058949" y="4066906"/>
              <a:ext cx="611808" cy="210146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B72F83-6316-4009-8A80-3EE9963CD393}"/>
                </a:ext>
              </a:extLst>
            </p:cNvPr>
            <p:cNvSpPr/>
            <p:nvPr/>
          </p:nvSpPr>
          <p:spPr>
            <a:xfrm>
              <a:off x="4041202" y="4560655"/>
              <a:ext cx="629555" cy="218834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2D32BD-BC76-4A34-A319-61CE7250FAEE}"/>
                </a:ext>
              </a:extLst>
            </p:cNvPr>
            <p:cNvSpPr/>
            <p:nvPr/>
          </p:nvSpPr>
          <p:spPr>
            <a:xfrm>
              <a:off x="4041202" y="4930474"/>
              <a:ext cx="538316" cy="195209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BE404476-11FC-4F35-9824-66E1EDDC01EC}"/>
                </a:ext>
              </a:extLst>
            </p:cNvPr>
            <p:cNvSpPr/>
            <p:nvPr/>
          </p:nvSpPr>
          <p:spPr>
            <a:xfrm>
              <a:off x="1181755" y="3760691"/>
              <a:ext cx="1140321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/>
                <a:t>DIVERS ACHETEURS</a:t>
              </a:r>
            </a:p>
          </p:txBody>
        </p:sp>
        <p:cxnSp>
          <p:nvCxnSpPr>
            <p:cNvPr id="39" name="Connecteur : en angle 38">
              <a:extLst>
                <a:ext uri="{FF2B5EF4-FFF2-40B4-BE49-F238E27FC236}">
                  <a16:creationId xmlns:a16="http://schemas.microsoft.com/office/drawing/2014/main" id="{C23F384F-3ABD-4BA1-A123-121625C2D38C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2322076" y="4217891"/>
              <a:ext cx="1712250" cy="89887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 : en angle 43">
              <a:extLst>
                <a:ext uri="{FF2B5EF4-FFF2-40B4-BE49-F238E27FC236}">
                  <a16:creationId xmlns:a16="http://schemas.microsoft.com/office/drawing/2014/main" id="{4C72C4F1-D721-4DE8-8CD4-1DA73E9550CA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2322076" y="3820243"/>
              <a:ext cx="2033904" cy="959246"/>
            </a:xfrm>
            <a:prstGeom prst="bentConnector4">
              <a:avLst>
                <a:gd name="adj1" fmla="val 42262"/>
                <a:gd name="adj2" fmla="val 12383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 : en angle 47">
              <a:extLst>
                <a:ext uri="{FF2B5EF4-FFF2-40B4-BE49-F238E27FC236}">
                  <a16:creationId xmlns:a16="http://schemas.microsoft.com/office/drawing/2014/main" id="{6A8798DF-C991-4E2D-BF66-68238843D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6699" y="3779521"/>
              <a:ext cx="2059838" cy="28738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 : en angle 50">
              <a:extLst>
                <a:ext uri="{FF2B5EF4-FFF2-40B4-BE49-F238E27FC236}">
                  <a16:creationId xmlns:a16="http://schemas.microsoft.com/office/drawing/2014/main" id="{CA6B9AFD-1E61-46A6-BE5A-091AE0A3ACA6}"/>
                </a:ext>
              </a:extLst>
            </p:cNvPr>
            <p:cNvCxnSpPr>
              <a:cxnSpLocks/>
              <a:stCxn id="36" idx="3"/>
              <a:endCxn id="18" idx="2"/>
            </p:cNvCxnSpPr>
            <p:nvPr/>
          </p:nvCxnSpPr>
          <p:spPr>
            <a:xfrm>
              <a:off x="2322076" y="4217891"/>
              <a:ext cx="2042777" cy="59161"/>
            </a:xfrm>
            <a:prstGeom prst="bentConnector4">
              <a:avLst>
                <a:gd name="adj1" fmla="val 42513"/>
                <a:gd name="adj2" fmla="val 4864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4F5938A-C97D-408C-A490-30BB676BC23F}"/>
              </a:ext>
            </a:extLst>
          </p:cNvPr>
          <p:cNvSpPr/>
          <p:nvPr/>
        </p:nvSpPr>
        <p:spPr>
          <a:xfrm>
            <a:off x="2935354" y="1337212"/>
            <a:ext cx="1819526" cy="17886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B054AA-A357-4A4D-9DE9-0D3734D178E7}"/>
              </a:ext>
            </a:extLst>
          </p:cNvPr>
          <p:cNvSpPr/>
          <p:nvPr/>
        </p:nvSpPr>
        <p:spPr>
          <a:xfrm>
            <a:off x="2619021" y="5023556"/>
            <a:ext cx="3002845" cy="34805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56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FB56860-9827-4A4F-B71E-8B8DDC12A32F}"/>
              </a:ext>
            </a:extLst>
          </p:cNvPr>
          <p:cNvGrpSpPr/>
          <p:nvPr/>
        </p:nvGrpSpPr>
        <p:grpSpPr>
          <a:xfrm>
            <a:off x="1819893" y="914782"/>
            <a:ext cx="5822683" cy="5023172"/>
            <a:chOff x="2874747" y="672979"/>
            <a:chExt cx="6753895" cy="5894650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048ADAB8-8CC2-4B5D-B1F1-28C04A9BA003}"/>
                </a:ext>
              </a:extLst>
            </p:cNvPr>
            <p:cNvGrpSpPr/>
            <p:nvPr/>
          </p:nvGrpSpPr>
          <p:grpSpPr>
            <a:xfrm>
              <a:off x="2874747" y="672979"/>
              <a:ext cx="6753895" cy="5894650"/>
              <a:chOff x="2874747" y="672979"/>
              <a:chExt cx="6753895" cy="5894650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C9D60A49-F510-4719-A870-8E2B6C8277AD}"/>
                  </a:ext>
                </a:extLst>
              </p:cNvPr>
              <p:cNvGrpSpPr/>
              <p:nvPr/>
            </p:nvGrpSpPr>
            <p:grpSpPr>
              <a:xfrm>
                <a:off x="2874747" y="672979"/>
                <a:ext cx="6753895" cy="5894650"/>
                <a:chOff x="2517696" y="655562"/>
                <a:chExt cx="6753895" cy="5894650"/>
              </a:xfrm>
            </p:grpSpPr>
            <p:pic>
              <p:nvPicPr>
                <p:cNvPr id="3" name="Image 2">
                  <a:extLst>
                    <a:ext uri="{FF2B5EF4-FFF2-40B4-BE49-F238E27FC236}">
                      <a16:creationId xmlns:a16="http://schemas.microsoft.com/office/drawing/2014/main" id="{B6D5BE0D-691C-4E8B-910B-8F62810EDC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" t="4878" r="4829" b="4696"/>
                <a:stretch/>
              </p:blipFill>
              <p:spPr>
                <a:xfrm>
                  <a:off x="2517696" y="655562"/>
                  <a:ext cx="4039263" cy="5894650"/>
                </a:xfrm>
                <a:prstGeom prst="rect">
                  <a:avLst/>
                </a:prstGeom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37C40BB-4B14-4560-80CB-6726AB2B2C01}"/>
                    </a:ext>
                  </a:extLst>
                </p:cNvPr>
                <p:cNvSpPr/>
                <p:nvPr/>
              </p:nvSpPr>
              <p:spPr>
                <a:xfrm>
                  <a:off x="6039785" y="1998586"/>
                  <a:ext cx="322284" cy="273152"/>
                </a:xfrm>
                <a:prstGeom prst="rect">
                  <a:avLst/>
                </a:prstGeom>
                <a:solidFill>
                  <a:srgbClr val="FFFF00">
                    <a:alpha val="32000"/>
                  </a:srgbClr>
                </a:solidFill>
                <a:ln>
                  <a:noFill/>
                </a:ln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6" name="Bulle narrative : rectangle à coins arrondis 5">
                  <a:extLst>
                    <a:ext uri="{FF2B5EF4-FFF2-40B4-BE49-F238E27FC236}">
                      <a16:creationId xmlns:a16="http://schemas.microsoft.com/office/drawing/2014/main" id="{3A310E4D-EF11-49CD-AF19-3A030F103E57}"/>
                    </a:ext>
                  </a:extLst>
                </p:cNvPr>
                <p:cNvSpPr/>
                <p:nvPr/>
              </p:nvSpPr>
              <p:spPr>
                <a:xfrm>
                  <a:off x="7472887" y="1156533"/>
                  <a:ext cx="1798704" cy="612648"/>
                </a:xfrm>
                <a:prstGeom prst="wedgeRoundRectCallou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b="1" dirty="0"/>
                    <a:t>Volume container</a:t>
                  </a:r>
                </a:p>
              </p:txBody>
            </p:sp>
            <p:cxnSp>
              <p:nvCxnSpPr>
                <p:cNvPr id="8" name="Connecteur : en angle 7">
                  <a:extLst>
                    <a:ext uri="{FF2B5EF4-FFF2-40B4-BE49-F238E27FC236}">
                      <a16:creationId xmlns:a16="http://schemas.microsoft.com/office/drawing/2014/main" id="{B531DA83-5868-4B67-98C3-36C5963C4B62}"/>
                    </a:ext>
                  </a:extLst>
                </p:cNvPr>
                <p:cNvCxnSpPr>
                  <a:cxnSpLocks/>
                  <a:endCxn id="6" idx="4"/>
                </p:cNvCxnSpPr>
                <p:nvPr/>
              </p:nvCxnSpPr>
              <p:spPr>
                <a:xfrm flipV="1">
                  <a:off x="6556959" y="1845762"/>
                  <a:ext cx="1440556" cy="270118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F109BC-6953-45B0-9241-E5870DF79813}"/>
                  </a:ext>
                </a:extLst>
              </p:cNvPr>
              <p:cNvSpPr/>
              <p:nvPr/>
            </p:nvSpPr>
            <p:spPr>
              <a:xfrm>
                <a:off x="3594329" y="1807872"/>
                <a:ext cx="538316" cy="110613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0DD90E4-0BFD-47CB-974F-B8A9701F6E50}"/>
                  </a:ext>
                </a:extLst>
              </p:cNvPr>
              <p:cNvSpPr/>
              <p:nvPr/>
            </p:nvSpPr>
            <p:spPr>
              <a:xfrm>
                <a:off x="4498096" y="2543601"/>
                <a:ext cx="538316" cy="110613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6E6F98-DB22-4FF3-8870-29E1BF0DC520}"/>
                  </a:ext>
                </a:extLst>
              </p:cNvPr>
              <p:cNvSpPr/>
              <p:nvPr/>
            </p:nvSpPr>
            <p:spPr>
              <a:xfrm>
                <a:off x="4498096" y="2734987"/>
                <a:ext cx="538316" cy="110613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9C2121-2543-4984-B58A-F2A2EF65090D}"/>
                  </a:ext>
                </a:extLst>
              </p:cNvPr>
              <p:cNvSpPr/>
              <p:nvPr/>
            </p:nvSpPr>
            <p:spPr>
              <a:xfrm>
                <a:off x="4498096" y="2926373"/>
                <a:ext cx="538316" cy="110613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353A49F8-EF56-4022-A0AC-492F4B19C286}"/>
                  </a:ext>
                </a:extLst>
              </p:cNvPr>
              <p:cNvSpPr/>
              <p:nvPr/>
            </p:nvSpPr>
            <p:spPr>
              <a:xfrm>
                <a:off x="4946468" y="4110446"/>
                <a:ext cx="1184366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/>
                  <a:t>VOLUME DES ACHETEUR </a:t>
                </a:r>
              </a:p>
            </p:txBody>
          </p:sp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74C6C4DF-6185-450F-B905-E4693583FAE5}"/>
                  </a:ext>
                </a:extLst>
              </p:cNvPr>
              <p:cNvCxnSpPr/>
              <p:nvPr/>
            </p:nvCxnSpPr>
            <p:spPr>
              <a:xfrm>
                <a:off x="5111931" y="2543601"/>
                <a:ext cx="480587" cy="15036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F359A916-006E-4DFD-A323-3FAC548865A9}"/>
                  </a:ext>
                </a:extLst>
              </p:cNvPr>
              <p:cNvCxnSpPr>
                <a:stCxn id="26" idx="3"/>
              </p:cNvCxnSpPr>
              <p:nvPr/>
            </p:nvCxnSpPr>
            <p:spPr>
              <a:xfrm>
                <a:off x="5036412" y="2790294"/>
                <a:ext cx="380319" cy="13201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F68E1548-C5F1-4976-B831-7DD30BD2014B}"/>
                  </a:ext>
                </a:extLst>
              </p:cNvPr>
              <p:cNvCxnSpPr/>
              <p:nvPr/>
            </p:nvCxnSpPr>
            <p:spPr>
              <a:xfrm>
                <a:off x="4676502" y="3036986"/>
                <a:ext cx="435429" cy="10734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FE272D2-82AF-4C90-995C-B7611EE8963B}"/>
                </a:ext>
              </a:extLst>
            </p:cNvPr>
            <p:cNvSpPr/>
            <p:nvPr/>
          </p:nvSpPr>
          <p:spPr>
            <a:xfrm>
              <a:off x="3631706" y="1088395"/>
              <a:ext cx="2089592" cy="238490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51DE2BB-15C5-4AA9-BBCA-EB1A6F6A4B87}"/>
                </a:ext>
              </a:extLst>
            </p:cNvPr>
            <p:cNvSpPr/>
            <p:nvPr/>
          </p:nvSpPr>
          <p:spPr>
            <a:xfrm>
              <a:off x="3143794" y="5946531"/>
              <a:ext cx="3575326" cy="621098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62631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6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• La transparence administrative garantit une aide au fret rapide et juste.</a:t>
            </a:r>
          </a:p>
          <a:p>
            <a:pPr marL="0" indent="0">
              <a:buNone/>
            </a:pPr>
            <a:r>
              <a:rPr lang="fr-FR" dirty="0" smtClean="0"/>
              <a:t>• Une coopération efficace entre porteurs, transitaires est essentielle.</a:t>
            </a:r>
          </a:p>
          <a:p>
            <a:pPr marL="0" indent="0">
              <a:buNone/>
            </a:pPr>
            <a:r>
              <a:rPr lang="fr-FR" dirty="0" smtClean="0"/>
              <a:t>• Sans justificatifs, les aides risquent de ne pas être attribuée à leur juste valeur.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5987144" y="5965254"/>
            <a:ext cx="2721425" cy="617370"/>
            <a:chOff x="5987144" y="5965254"/>
            <a:chExt cx="2721425" cy="61737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73AF8CA-9BFC-4BC4-B919-8EF2098E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144" y="5976818"/>
              <a:ext cx="945541" cy="59749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7AC9141-8B98-4924-8ED5-3F9BADA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60" y="5965254"/>
              <a:ext cx="622818" cy="61737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4998F26-10C8-4A2D-9111-3CDE8AD8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71" y="6014519"/>
              <a:ext cx="838198" cy="560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32BF0BF5-9CB9-4867-A2AB-0F1A68ED9BFF}"/>
              </a:ext>
            </a:extLst>
          </p:cNvPr>
          <p:cNvGrpSpPr/>
          <p:nvPr/>
        </p:nvGrpSpPr>
        <p:grpSpPr>
          <a:xfrm>
            <a:off x="291019" y="681708"/>
            <a:ext cx="720000" cy="720000"/>
            <a:chOff x="476574" y="302218"/>
            <a:chExt cx="1102439" cy="1076073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4275EE9-9A09-42EB-8BFE-7C6AA1B10091}"/>
                </a:ext>
              </a:extLst>
            </p:cNvPr>
            <p:cNvSpPr/>
            <p:nvPr/>
          </p:nvSpPr>
          <p:spPr>
            <a:xfrm>
              <a:off x="476574" y="302218"/>
              <a:ext cx="1102439" cy="10760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103D5D9D-C84F-480D-8B7A-BA96105EA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4176" y="484774"/>
              <a:ext cx="776500" cy="776500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B01886E-CE18-4BF9-82CC-77BAF31D4D09}"/>
              </a:ext>
            </a:extLst>
          </p:cNvPr>
          <p:cNvGrpSpPr/>
          <p:nvPr/>
        </p:nvGrpSpPr>
        <p:grpSpPr>
          <a:xfrm>
            <a:off x="291019" y="2032010"/>
            <a:ext cx="720000" cy="720000"/>
            <a:chOff x="476572" y="1911073"/>
            <a:chExt cx="1336729" cy="1325105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6F98208-E4E5-4AC3-AAC0-49732A4E41C4}"/>
                </a:ext>
              </a:extLst>
            </p:cNvPr>
            <p:cNvSpPr/>
            <p:nvPr/>
          </p:nvSpPr>
          <p:spPr>
            <a:xfrm>
              <a:off x="476572" y="1911073"/>
              <a:ext cx="1336729" cy="132510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B927014A-9ED1-442D-BDD9-8ADEE33873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b="7985"/>
            <a:stretch/>
          </p:blipFill>
          <p:spPr>
            <a:xfrm>
              <a:off x="685800" y="2127109"/>
              <a:ext cx="941521" cy="866336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BDB1C3B-5A3A-4853-A8F9-9FAD2AFB05F4}"/>
              </a:ext>
            </a:extLst>
          </p:cNvPr>
          <p:cNvGrpSpPr/>
          <p:nvPr/>
        </p:nvGrpSpPr>
        <p:grpSpPr>
          <a:xfrm>
            <a:off x="311809" y="3365701"/>
            <a:ext cx="720000" cy="720000"/>
            <a:chOff x="464949" y="3499693"/>
            <a:chExt cx="1336729" cy="1325105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E3B9E5B-8BDE-43F9-BBC1-B3B14B4FFDF9}"/>
                </a:ext>
              </a:extLst>
            </p:cNvPr>
            <p:cNvSpPr/>
            <p:nvPr/>
          </p:nvSpPr>
          <p:spPr>
            <a:xfrm>
              <a:off x="464949" y="3499693"/>
              <a:ext cx="1336729" cy="132510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1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22F8A118-AC31-4041-B520-3F1F7A07C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4177" y="3692715"/>
              <a:ext cx="953144" cy="953144"/>
            </a:xfrm>
            <a:prstGeom prst="rect">
              <a:avLst/>
            </a:prstGeom>
          </p:spPr>
        </p:pic>
      </p:grpSp>
      <p:pic>
        <p:nvPicPr>
          <p:cNvPr id="31" name="Image 30" descr="Free illustration: Laptop, Learn, School, Computer - Free Image on ...">
            <a:extLst>
              <a:ext uri="{FF2B5EF4-FFF2-40B4-BE49-F238E27FC236}">
                <a16:creationId xmlns:a16="http://schemas.microsoft.com/office/drawing/2014/main" id="{A5EAE88A-91A0-45F3-8140-22625CDF742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2" y="4669099"/>
            <a:ext cx="793577" cy="720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7A6A22B5-48CA-4E0D-AC93-2BC55C70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28" y="201307"/>
            <a:ext cx="9053483" cy="1769806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fr-FR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Avant dépôt de votre dossier</a:t>
            </a:r>
            <a:r>
              <a:rPr lang="fr-FR" sz="1800" b="1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fr-FR" sz="1800" b="1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fr-FR" sz="1800" b="1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SERVICE ORIENTATION ET ACCOMPAGNEMENT DES PORTEURS DE PROJETS</a:t>
            </a:r>
            <a:br>
              <a:rPr lang="fr-FR" sz="1800" b="1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fr-FR" sz="18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appui.europe@collectivitedem</a:t>
            </a:r>
            <a:r>
              <a:rPr lang="fr-FR" sz="1800" dirty="0">
                <a:solidFill>
                  <a:srgbClr val="4472C4"/>
                </a:solidFill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art</a:t>
            </a:r>
            <a:r>
              <a:rPr lang="fr-FR" sz="18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inique.mq</a:t>
            </a:r>
            <a:endParaRPr lang="fr-FR" sz="3600" dirty="0"/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374E1BCE-2F92-4435-8B5C-743DE10D599A}"/>
              </a:ext>
            </a:extLst>
          </p:cNvPr>
          <p:cNvSpPr txBox="1">
            <a:spLocks/>
          </p:cNvSpPr>
          <p:nvPr/>
        </p:nvSpPr>
        <p:spPr>
          <a:xfrm>
            <a:off x="1195328" y="2082234"/>
            <a:ext cx="8902097" cy="9746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800" b="1" dirty="0">
                <a:solidFill>
                  <a:prstClr val="black"/>
                </a:solidFill>
              </a:rPr>
              <a:t>Après dépôt de votre dossier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b="1" dirty="0">
                <a:solidFill>
                  <a:srgbClr val="FFC000"/>
                </a:solidFill>
              </a:rPr>
              <a:t>BUREAU GUICHET ET ARCHIVAGE PUIS CELLULE FRE</a:t>
            </a: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23261C-AABC-44EC-A1AD-D543C59E3BC0}"/>
              </a:ext>
            </a:extLst>
          </p:cNvPr>
          <p:cNvSpPr/>
          <p:nvPr/>
        </p:nvSpPr>
        <p:spPr>
          <a:xfrm>
            <a:off x="1195327" y="3457304"/>
            <a:ext cx="9053483" cy="55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>
                <a:solidFill>
                  <a:srgbClr val="FFC000"/>
                </a:solidFill>
              </a:rPr>
              <a:t>C</a:t>
            </a:r>
            <a:r>
              <a:rPr lang="fr-FR" b="1" dirty="0" smtClean="0">
                <a:solidFill>
                  <a:srgbClr val="FFC000"/>
                </a:solidFill>
              </a:rPr>
              <a:t>OMMUNICATION </a:t>
            </a:r>
            <a:r>
              <a:rPr lang="fr-FR" b="1" dirty="0">
                <a:solidFill>
                  <a:srgbClr val="FFC000"/>
                </a:solidFill>
              </a:rPr>
              <a:t>/ </a:t>
            </a:r>
            <a:r>
              <a:rPr lang="fr-FR" b="1" dirty="0" smtClean="0">
                <a:solidFill>
                  <a:srgbClr val="FFC000"/>
                </a:solidFill>
              </a:rPr>
              <a:t>RESPECT DES OBLIGATIONS </a:t>
            </a:r>
            <a:r>
              <a:rPr lang="fr-FR" b="1" dirty="0">
                <a:solidFill>
                  <a:srgbClr val="FFC000"/>
                </a:solidFill>
              </a:rPr>
              <a:t>DE PUBLICITE</a:t>
            </a:r>
          </a:p>
          <a:p>
            <a:pPr lvl="0"/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CommunicationDFE@collectivitedemartinique.mq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C6765F-AFC2-424C-97B4-283012735AEA}"/>
              </a:ext>
            </a:extLst>
          </p:cNvPr>
          <p:cNvSpPr/>
          <p:nvPr/>
        </p:nvSpPr>
        <p:spPr>
          <a:xfrm>
            <a:off x="1195328" y="4458664"/>
            <a:ext cx="8902096" cy="1105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>
                <a:solidFill>
                  <a:srgbClr val="FFC000"/>
                </a:solidFill>
              </a:rPr>
              <a:t>DIFFICULTES TECHNIQUE / UTILISATION LOGICIEL E-SYNERGIE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assistance-utilisateurdfe@collectivitedemartinique.mq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987144" y="5965254"/>
            <a:ext cx="2721425" cy="617370"/>
            <a:chOff x="5987144" y="5965254"/>
            <a:chExt cx="2721425" cy="61737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73AF8CA-9BFC-4BC4-B919-8EF2098E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144" y="5976818"/>
              <a:ext cx="945541" cy="597499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7AC9141-8B98-4924-8ED5-3F9BADA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60" y="5965254"/>
              <a:ext cx="622818" cy="61737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B4998F26-10C8-4A2D-9111-3CDE8AD8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71" y="6014519"/>
              <a:ext cx="838198" cy="56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89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0C823-374B-4F3F-8B15-4D9CF60C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69" y="2107778"/>
            <a:ext cx="7886700" cy="65325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Merci de </a:t>
            </a:r>
            <a:r>
              <a:rPr lang="fr-FR" dirty="0" smtClean="0"/>
              <a:t>votre attention !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978E926-079D-4C3F-9210-2A2C1A9CD395}"/>
              </a:ext>
            </a:extLst>
          </p:cNvPr>
          <p:cNvSpPr txBox="1">
            <a:spLocks/>
          </p:cNvSpPr>
          <p:nvPr/>
        </p:nvSpPr>
        <p:spPr>
          <a:xfrm>
            <a:off x="-696646" y="3150752"/>
            <a:ext cx="10768813" cy="29534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1F1745"/>
                </a:solidFill>
              </a:rPr>
              <a:t/>
            </a:r>
            <a:br>
              <a:rPr lang="fr-FR" sz="3200" dirty="0">
                <a:solidFill>
                  <a:srgbClr val="1F1745"/>
                </a:solidFill>
              </a:rPr>
            </a:br>
            <a:r>
              <a:rPr lang="fr-FR" sz="2400" dirty="0">
                <a:solidFill>
                  <a:srgbClr val="1F1745"/>
                </a:solidFill>
                <a:latin typeface="+mn-lt"/>
              </a:rPr>
              <a:t>Direction de la Gestion Partagée des Fonds Européens</a:t>
            </a:r>
            <a:br>
              <a:rPr lang="fr-FR" sz="2400" dirty="0">
                <a:solidFill>
                  <a:srgbClr val="1F1745"/>
                </a:solidFill>
                <a:latin typeface="+mn-lt"/>
              </a:rPr>
            </a:br>
            <a:r>
              <a:rPr lang="fr-FR" sz="2400" dirty="0">
                <a:solidFill>
                  <a:srgbClr val="1F1745"/>
                </a:solidFill>
                <a:sym typeface="Wingdings" panose="05000000000000000000" pitchFamily="2" charset="2"/>
              </a:rPr>
              <a:t></a:t>
            </a:r>
            <a:r>
              <a:rPr lang="fr-FR" sz="2400" dirty="0">
                <a:solidFill>
                  <a:srgbClr val="1F1745"/>
                </a:solidFill>
              </a:rPr>
              <a:t> 0596 59 89 00</a:t>
            </a:r>
            <a:br>
              <a:rPr lang="fr-FR" sz="2400" dirty="0">
                <a:solidFill>
                  <a:srgbClr val="1F1745"/>
                </a:solidFill>
              </a:rPr>
            </a:br>
            <a:r>
              <a:rPr lang="fr-FR" sz="2400" dirty="0">
                <a:solidFill>
                  <a:srgbClr val="1F1745"/>
                </a:solidFill>
              </a:rPr>
              <a:t>        </a:t>
            </a:r>
            <a:r>
              <a:rPr lang="fr-FR" sz="2400" dirty="0">
                <a:solidFill>
                  <a:srgbClr val="1F1745"/>
                </a:solidFill>
                <a:hlinkClick r:id="rId2"/>
              </a:rPr>
              <a:t>www.europe-martinique.com</a:t>
            </a:r>
            <a:r>
              <a:rPr lang="fr-FR" dirty="0">
                <a:solidFill>
                  <a:srgbClr val="1F1745"/>
                </a:solidFill>
              </a:rPr>
              <a:t/>
            </a:r>
            <a:br>
              <a:rPr lang="fr-FR" dirty="0">
                <a:solidFill>
                  <a:srgbClr val="1F1745"/>
                </a:solidFill>
              </a:rPr>
            </a:br>
            <a:endParaRPr lang="fr-FR" sz="3200" dirty="0"/>
          </a:p>
        </p:txBody>
      </p:sp>
      <p:pic>
        <p:nvPicPr>
          <p:cNvPr id="11" name="Image 10" descr="C:\Users\Hierso\Downloads\frame (1).png">
            <a:extLst>
              <a:ext uri="{FF2B5EF4-FFF2-40B4-BE49-F238E27FC236}">
                <a16:creationId xmlns:a16="http://schemas.microsoft.com/office/drawing/2014/main" id="{1B784689-6797-4491-80BD-AE2F3A5D9D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0" y="4389376"/>
            <a:ext cx="1146126" cy="12276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e 11"/>
          <p:cNvGrpSpPr/>
          <p:nvPr/>
        </p:nvGrpSpPr>
        <p:grpSpPr>
          <a:xfrm>
            <a:off x="5987144" y="5965254"/>
            <a:ext cx="2721425" cy="617370"/>
            <a:chOff x="5987144" y="5965254"/>
            <a:chExt cx="2721425" cy="61737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73AF8CA-9BFC-4BC4-B919-8EF2098E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144" y="5976818"/>
              <a:ext cx="945541" cy="59749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7AC9141-8B98-4924-8ED5-3F9BADA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60" y="5965254"/>
              <a:ext cx="622818" cy="61737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4998F26-10C8-4A2D-9111-3CDE8AD8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71" y="6014519"/>
              <a:ext cx="838198" cy="56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39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ECE0AF71-3319-427B-B2AC-1C780C2CFA28}"/>
              </a:ext>
            </a:extLst>
          </p:cNvPr>
          <p:cNvGrpSpPr/>
          <p:nvPr/>
        </p:nvGrpSpPr>
        <p:grpSpPr>
          <a:xfrm>
            <a:off x="1802434" y="350004"/>
            <a:ext cx="5677808" cy="5289603"/>
            <a:chOff x="1422903" y="219375"/>
            <a:chExt cx="6298194" cy="641925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3ECB3E3-87FE-4159-B26C-93A3583FB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2903" y="219375"/>
              <a:ext cx="6298194" cy="64192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0C65FF-3DB6-45A5-A464-90BEC327C01E}"/>
                </a:ext>
              </a:extLst>
            </p:cNvPr>
            <p:cNvSpPr/>
            <p:nvPr/>
          </p:nvSpPr>
          <p:spPr>
            <a:xfrm>
              <a:off x="1851378" y="1550003"/>
              <a:ext cx="5249333" cy="474133"/>
            </a:xfrm>
            <a:prstGeom prst="rect">
              <a:avLst/>
            </a:prstGeom>
            <a:solidFill>
              <a:srgbClr val="F9EAC9"/>
            </a:solidFill>
            <a:ln>
              <a:solidFill>
                <a:srgbClr val="F9EAC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rgbClr val="263C58"/>
                  </a:solidFill>
                </a:rPr>
                <a:t>Les justificatifs des dépenses aide au fret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5987144" y="5965254"/>
            <a:ext cx="2721425" cy="617370"/>
            <a:chOff x="5987144" y="5965254"/>
            <a:chExt cx="2721425" cy="61737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73AF8CA-9BFC-4BC4-B919-8EF2098E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144" y="5976818"/>
              <a:ext cx="945541" cy="597499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7AC9141-8B98-4924-8ED5-3F9BADA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60" y="5965254"/>
              <a:ext cx="622818" cy="61737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4998F26-10C8-4A2D-9111-3CDE8AD8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71" y="6014519"/>
              <a:ext cx="838198" cy="56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387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E685660-F8D0-F4B9-9D5A-EE876FA743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20" y="369455"/>
            <a:ext cx="8885361" cy="740437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4472C4"/>
                </a:solidFill>
              </a:rPr>
              <a:t>Contrôle des dépenses 2021-2027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3C1BEB9-15E0-1815-1E45-5C3A9A7516C6}"/>
              </a:ext>
            </a:extLst>
          </p:cNvPr>
          <p:cNvGraphicFramePr/>
          <p:nvPr>
            <p:extLst/>
          </p:nvPr>
        </p:nvGraphicFramePr>
        <p:xfrm>
          <a:off x="4166755" y="1311565"/>
          <a:ext cx="4847926" cy="408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10A3791A-97E3-BBF1-50C5-93EEB5C1BAE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42895" y="1533236"/>
            <a:ext cx="4167180" cy="3472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1600" b="1" dirty="0">
                <a:ea typeface="Times New Roman" panose="02020603050405020304" pitchFamily="18" charset="0"/>
              </a:rPr>
              <a:t>Ce qui change par rapport à 2014-2020 </a:t>
            </a:r>
            <a:r>
              <a:rPr lang="fr-BE" sz="1400" b="1" dirty="0">
                <a:ea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fr-BE" sz="1400" dirty="0">
              <a:ea typeface="Times New Roman" panose="02020603050405020304" pitchFamily="18" charset="0"/>
            </a:endParaRPr>
          </a:p>
          <a:p>
            <a:pPr marL="257175" indent="-257175">
              <a:buAutoNum type="arabicPeriod"/>
            </a:pPr>
            <a:r>
              <a:rPr lang="fr-FR" sz="1400" dirty="0">
                <a:latin typeface="Calibri (Corps)"/>
                <a:ea typeface="Times New Roman" panose="02020603050405020304" pitchFamily="18" charset="0"/>
              </a:rPr>
              <a:t>Plus de vérification des montants facturés ni d’analyse du détail des dépenses éligibles à l’aide au fret</a:t>
            </a:r>
          </a:p>
          <a:p>
            <a:pPr marL="257175" indent="-257175">
              <a:buAutoNum type="arabicPeriod"/>
            </a:pPr>
            <a:endParaRPr lang="fr-BE" sz="1400" dirty="0">
              <a:latin typeface="Calibri (Corps)"/>
              <a:ea typeface="Times New Roman" panose="02020603050405020304" pitchFamily="18" charset="0"/>
            </a:endParaRPr>
          </a:p>
          <a:p>
            <a:pPr marL="257175" indent="-257175">
              <a:buAutoNum type="arabicPeriod"/>
            </a:pPr>
            <a:r>
              <a:rPr lang="fr-FR" sz="1400" dirty="0">
                <a:latin typeface="Calibri (Corps)"/>
                <a:ea typeface="Times New Roman" panose="02020603050405020304" pitchFamily="18" charset="0"/>
              </a:rPr>
              <a:t>Identification des volumes transportés et de la part éligible </a:t>
            </a:r>
          </a:p>
          <a:p>
            <a:pPr marL="257175" indent="-257175">
              <a:buAutoNum type="arabicPeriod"/>
            </a:pPr>
            <a:endParaRPr lang="fr-FR" sz="1400" dirty="0">
              <a:latin typeface="Calibri (Corps)"/>
              <a:ea typeface="Times New Roman" panose="02020603050405020304" pitchFamily="18" charset="0"/>
            </a:endParaRPr>
          </a:p>
          <a:p>
            <a:pPr marL="257175" indent="-257175">
              <a:buAutoNum type="arabicPeriod"/>
            </a:pPr>
            <a:r>
              <a:rPr lang="fr-FR" sz="1400" dirty="0">
                <a:latin typeface="Calibri (Corps)"/>
                <a:ea typeface="Times New Roman" panose="02020603050405020304" pitchFamily="18" charset="0"/>
              </a:rPr>
              <a:t>Montant d'aide plus égal au montant des dépenses du bénéficiaire</a:t>
            </a:r>
          </a:p>
          <a:p>
            <a:pPr marL="0" indent="0">
              <a:buNone/>
            </a:pPr>
            <a:endParaRPr lang="fr-BE" sz="1400" dirty="0">
              <a:latin typeface="Calibri (Corps)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400" dirty="0">
                <a:latin typeface="Calibri (Corps)"/>
                <a:ea typeface="Times New Roman" panose="02020603050405020304" pitchFamily="18" charset="0"/>
              </a:rPr>
              <a:t>On vérifie la réalité et l’éligibilité du transport pas son coût car on applique un BSCU </a:t>
            </a:r>
            <a:r>
              <a:rPr lang="fr-FR" sz="1400" dirty="0">
                <a:latin typeface="Calibri (Corps)"/>
              </a:rPr>
              <a:t>(Barème Standard de Coût Unitaire).</a:t>
            </a:r>
          </a:p>
          <a:p>
            <a:pPr marL="0" indent="0">
              <a:buNone/>
            </a:pPr>
            <a:endParaRPr lang="fr-BE" sz="1200" dirty="0">
              <a:latin typeface="Calibri (Corps)"/>
              <a:ea typeface="Times New Roman" panose="02020603050405020304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987144" y="5965254"/>
            <a:ext cx="2721425" cy="617370"/>
            <a:chOff x="5987144" y="5965254"/>
            <a:chExt cx="2721425" cy="61737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73AF8CA-9BFC-4BC4-B919-8EF2098E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144" y="5976818"/>
              <a:ext cx="945541" cy="59749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7AC9141-8B98-4924-8ED5-3F9BADA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60" y="5965254"/>
              <a:ext cx="622818" cy="61737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4998F26-10C8-4A2D-9111-3CDE8AD8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71" y="6014519"/>
              <a:ext cx="838198" cy="56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0937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A3455-1A2C-1085-CBF8-5758ECB2F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AB5BB52B-60E2-2847-D386-FC95F5BAB860}"/>
              </a:ext>
            </a:extLst>
          </p:cNvPr>
          <p:cNvSpPr txBox="1">
            <a:spLocks/>
          </p:cNvSpPr>
          <p:nvPr/>
        </p:nvSpPr>
        <p:spPr>
          <a:xfrm>
            <a:off x="129320" y="584400"/>
            <a:ext cx="8885361" cy="413569"/>
          </a:xfrm>
          <a:prstGeom prst="rect">
            <a:avLst/>
          </a:prstGeom>
          <a:noFill/>
        </p:spPr>
        <p:txBody>
          <a:bodyPr vert="horz" lIns="91424" tIns="45712" rIns="91424" bIns="45712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</a:pPr>
            <a:r>
              <a:rPr lang="fr-FR" sz="2400" dirty="0">
                <a:solidFill>
                  <a:srgbClr val="4472C4"/>
                </a:solidFill>
              </a:rPr>
              <a:t>Contrôle des dépenses 2021-2027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BD22FE0-2A02-6E2D-AD01-A9AF8ED28356}"/>
              </a:ext>
            </a:extLst>
          </p:cNvPr>
          <p:cNvSpPr txBox="1">
            <a:spLocks/>
          </p:cNvSpPr>
          <p:nvPr/>
        </p:nvSpPr>
        <p:spPr>
          <a:xfrm>
            <a:off x="572940" y="1390298"/>
            <a:ext cx="4800600" cy="413569"/>
          </a:xfrm>
          <a:prstGeom prst="rect">
            <a:avLst/>
          </a:prstGeom>
        </p:spPr>
        <p:txBody>
          <a:bodyPr vert="horz" lIns="91424" tIns="45712" rIns="91424" bIns="45712" rtlCol="0" anchor="t">
            <a:normAutofit/>
          </a:bodyPr>
          <a:lstStyle>
            <a:lvl1pPr marL="285750" indent="-28575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1400" b="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539750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03213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Font typeface="Segoe UI" panose="020B0502040204020203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150"/>
              </a:spcBef>
              <a:spcAft>
                <a:spcPts val="150"/>
              </a:spcAft>
              <a:buNone/>
            </a:pPr>
            <a:r>
              <a:rPr lang="fr-BE" sz="1350" b="1" dirty="0">
                <a:solidFill>
                  <a:prstClr val="black"/>
                </a:solidFill>
                <a:ea typeface="Times New Roman" panose="02020603050405020304" pitchFamily="18" charset="0"/>
              </a:rPr>
              <a:t>Les pièces justificatives essentielles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FF02948B-2A6D-D1F0-40B5-FFFC55CC6B66}"/>
              </a:ext>
            </a:extLst>
          </p:cNvPr>
          <p:cNvGraphicFramePr/>
          <p:nvPr>
            <p:extLst/>
          </p:nvPr>
        </p:nvGraphicFramePr>
        <p:xfrm>
          <a:off x="301045" y="1879308"/>
          <a:ext cx="5344392" cy="358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BE43BD03-4094-4FA2-DE64-9F39D345DA04}"/>
              </a:ext>
            </a:extLst>
          </p:cNvPr>
          <p:cNvSpPr txBox="1"/>
          <p:nvPr/>
        </p:nvSpPr>
        <p:spPr>
          <a:xfrm>
            <a:off x="231481" y="5179260"/>
            <a:ext cx="8611467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lvl="1" algn="just" defTabSz="685800"/>
            <a:r>
              <a:rPr lang="fr-FR" sz="1050" spc="113" dirty="0">
                <a:solidFill>
                  <a:prstClr val="white">
                    <a:lumMod val="50000"/>
                  </a:prst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* A noter qu’il sera possible pour le SI de demander la facture de la marchandise transportée en cas de besoin.</a:t>
            </a:r>
          </a:p>
          <a:p>
            <a:pPr marL="190500" lvl="1" algn="just" defTabSz="685800"/>
            <a:endParaRPr lang="fr-FR" sz="1050" spc="113" dirty="0">
              <a:solidFill>
                <a:prstClr val="white">
                  <a:lumMod val="50000"/>
                </a:prst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190500" lvl="1" algn="just" defTabSz="685800"/>
            <a:r>
              <a:rPr lang="fr-FR" sz="1400" b="1" spc="113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* A défaut de présentation d’une de ces pièces justificatives, la subvention du programme ne pourra pas être versée.</a:t>
            </a:r>
          </a:p>
          <a:p>
            <a:pPr defTabSz="685800"/>
            <a:endParaRPr lang="fr-F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0B08BD-A6BC-D44C-3725-C3E46828F034}"/>
              </a:ext>
            </a:extLst>
          </p:cNvPr>
          <p:cNvSpPr txBox="1"/>
          <p:nvPr/>
        </p:nvSpPr>
        <p:spPr>
          <a:xfrm>
            <a:off x="5738609" y="1991206"/>
            <a:ext cx="3248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lvl="1" defTabSz="685800"/>
            <a:r>
              <a:rPr lang="fr-FR" sz="1200" b="1" spc="113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Sur la base de ces pièces, le BSCU pourra être appliqué en identifiant:</a:t>
            </a:r>
          </a:p>
          <a:p>
            <a:pPr marL="190500" lvl="1" algn="just" defTabSz="685800"/>
            <a:r>
              <a:rPr lang="fr-FR" sz="1200" spc="113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404813" lvl="1" indent="-214313" defTabSz="685800">
              <a:buFontTx/>
              <a:buChar char="-"/>
            </a:pPr>
            <a:r>
              <a:rPr lang="fr-FR" sz="1200" spc="113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 catégorie d’acheminement(s) concernée;</a:t>
            </a:r>
          </a:p>
          <a:p>
            <a:pPr marL="190500" lvl="1" defTabSz="685800"/>
            <a:endParaRPr lang="fr-FR" sz="1200" spc="113" dirty="0">
              <a:solidFill>
                <a:prstClr val="black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04813" lvl="1" indent="-214313" defTabSz="685800">
              <a:buFontTx/>
              <a:buChar char="-"/>
            </a:pPr>
            <a:r>
              <a:rPr lang="fr-FR" sz="1200" spc="113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Le nombre d’acheminements effectués (pour les conteneurs), le volume (pour le groupage);</a:t>
            </a:r>
          </a:p>
          <a:p>
            <a:pPr marL="190500" lvl="1" defTabSz="685800"/>
            <a:endParaRPr lang="fr-FR" sz="1200" spc="113" dirty="0">
              <a:solidFill>
                <a:prstClr val="black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04813" lvl="1" indent="-214313" defTabSz="685800">
              <a:buFontTx/>
              <a:buChar char="-"/>
            </a:pPr>
            <a:r>
              <a:rPr lang="fr-FR" sz="1200" spc="113" dirty="0">
                <a:solidFill>
                  <a:prstClr val="black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 part du coût éligible (pour le groupage ou pour les conteneurs non uniquement remplis de marchandises éligibles à l’aide au fret.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2CEBE66-9679-43FF-985D-A1DCF20A2019}"/>
              </a:ext>
            </a:extLst>
          </p:cNvPr>
          <p:cNvCxnSpPr>
            <a:stCxn id="8" idx="2"/>
          </p:cNvCxnSpPr>
          <p:nvPr/>
        </p:nvCxnSpPr>
        <p:spPr>
          <a:xfrm>
            <a:off x="2973240" y="1803867"/>
            <a:ext cx="0" cy="3861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D3A8D03-6EFD-494B-918A-DB3B1846B295}"/>
              </a:ext>
            </a:extLst>
          </p:cNvPr>
          <p:cNvCxnSpPr/>
          <p:nvPr/>
        </p:nvCxnSpPr>
        <p:spPr>
          <a:xfrm>
            <a:off x="1059773" y="1791295"/>
            <a:ext cx="0" cy="3861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1D20DEF-42F9-4C74-9721-8DBFF6EDE5DE}"/>
              </a:ext>
            </a:extLst>
          </p:cNvPr>
          <p:cNvCxnSpPr/>
          <p:nvPr/>
        </p:nvCxnSpPr>
        <p:spPr>
          <a:xfrm>
            <a:off x="4830263" y="1803867"/>
            <a:ext cx="0" cy="3861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ED292C1-D287-48AE-A5E0-3C698F4C0A29}"/>
              </a:ext>
            </a:extLst>
          </p:cNvPr>
          <p:cNvCxnSpPr/>
          <p:nvPr/>
        </p:nvCxnSpPr>
        <p:spPr>
          <a:xfrm flipV="1">
            <a:off x="1059773" y="1791295"/>
            <a:ext cx="3770490" cy="125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5987144" y="5965254"/>
            <a:ext cx="2721425" cy="617370"/>
            <a:chOff x="5987144" y="5965254"/>
            <a:chExt cx="2721425" cy="61737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73AF8CA-9BFC-4BC4-B919-8EF2098E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144" y="5976818"/>
              <a:ext cx="945541" cy="597499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7AC9141-8B98-4924-8ED5-3F9BADA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60" y="5965254"/>
              <a:ext cx="622818" cy="61737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4998F26-10C8-4A2D-9111-3CDE8AD8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71" y="6014519"/>
              <a:ext cx="838198" cy="56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539366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84"/>
            <a:ext cx="8229600" cy="1143000"/>
          </a:xfrm>
        </p:spPr>
        <p:txBody>
          <a:bodyPr>
            <a:normAutofit fontScale="90000"/>
          </a:bodyPr>
          <a:lstStyle/>
          <a:p>
            <a:r>
              <a:rPr b="1" dirty="0" err="1"/>
              <a:t>Pourquoi</a:t>
            </a:r>
            <a:r>
              <a:rPr b="1" dirty="0"/>
              <a:t> </a:t>
            </a:r>
            <a:r>
              <a:rPr b="1" dirty="0" err="1"/>
              <a:t>ces</a:t>
            </a:r>
            <a:r>
              <a:rPr b="1" dirty="0"/>
              <a:t> documents </a:t>
            </a:r>
            <a:r>
              <a:rPr lang="fr-FR" b="1" dirty="0"/>
              <a:t/>
            </a:r>
            <a:br>
              <a:rPr lang="fr-FR" b="1" dirty="0"/>
            </a:br>
            <a:r>
              <a:rPr b="1" dirty="0" err="1"/>
              <a:t>sont</a:t>
            </a:r>
            <a:r>
              <a:rPr b="1" dirty="0"/>
              <a:t> </a:t>
            </a:r>
            <a:r>
              <a:rPr b="1" dirty="0" err="1"/>
              <a:t>nécessaires</a:t>
            </a:r>
            <a:r>
              <a:rPr lang="fr-FR" b="1" dirty="0"/>
              <a:t> ?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Garantir</a:t>
            </a:r>
            <a:r>
              <a:rPr dirty="0"/>
              <a:t> la </a:t>
            </a:r>
            <a:r>
              <a:rPr dirty="0" err="1"/>
              <a:t>traçabilité</a:t>
            </a:r>
            <a:r>
              <a:rPr dirty="0"/>
              <a:t> des flux de </a:t>
            </a:r>
            <a:r>
              <a:rPr dirty="0" err="1"/>
              <a:t>marchandises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Prouver</a:t>
            </a:r>
            <a:r>
              <a:rPr dirty="0"/>
              <a:t> la </a:t>
            </a:r>
            <a:r>
              <a:rPr lang="fr-FR" dirty="0"/>
              <a:t>date du voyage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lang="fr-FR" dirty="0"/>
              <a:t>S’a</a:t>
            </a:r>
            <a:r>
              <a:rPr dirty="0" err="1"/>
              <a:t>ssurer</a:t>
            </a:r>
            <a:r>
              <a:rPr dirty="0"/>
              <a:t> </a:t>
            </a:r>
            <a:r>
              <a:rPr lang="fr-FR" dirty="0"/>
              <a:t>du nombre de m3 transporté</a:t>
            </a:r>
          </a:p>
          <a:p>
            <a:pPr marL="0" indent="0">
              <a:buNone/>
            </a:pPr>
            <a:r>
              <a:rPr lang="fr-FR" dirty="0"/>
              <a:t>• S’assurer du type de container utilisé</a:t>
            </a:r>
            <a:endParaRPr dirty="0"/>
          </a:p>
          <a:p>
            <a:pPr marL="0" indent="0">
              <a:buNone/>
            </a:pPr>
            <a:r>
              <a:rPr dirty="0"/>
              <a:t>• Respecter les exigences des fonds </a:t>
            </a:r>
            <a:r>
              <a:rPr dirty="0" err="1"/>
              <a:t>européens</a:t>
            </a:r>
            <a:r>
              <a:rPr dirty="0"/>
              <a:t> (FEDER)</a:t>
            </a:r>
          </a:p>
        </p:txBody>
      </p:sp>
      <p:pic>
        <p:nvPicPr>
          <p:cNvPr id="7" name="Picture 2" descr="Images de Emoji Question – Téléchargement gratuit sur Freepik">
            <a:extLst>
              <a:ext uri="{FF2B5EF4-FFF2-40B4-BE49-F238E27FC236}">
                <a16:creationId xmlns:a16="http://schemas.microsoft.com/office/drawing/2014/main" id="{7F47FFCB-5399-4B2F-9E7C-5F1E1E006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b="6540"/>
          <a:stretch/>
        </p:blipFill>
        <p:spPr bwMode="auto">
          <a:xfrm>
            <a:off x="7144571" y="475216"/>
            <a:ext cx="1059761" cy="10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5987144" y="5965254"/>
            <a:ext cx="2721425" cy="617370"/>
            <a:chOff x="5987144" y="5965254"/>
            <a:chExt cx="2721425" cy="61737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73AF8CA-9BFC-4BC4-B919-8EF2098E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144" y="5976818"/>
              <a:ext cx="945541" cy="597499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7AC9141-8B98-4924-8ED5-3F9BADA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60" y="5965254"/>
              <a:ext cx="622818" cy="61737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4998F26-10C8-4A2D-9111-3CDE8AD8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71" y="6014519"/>
              <a:ext cx="838198" cy="560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48A513E-948A-438A-94B2-CF4BC21D6D45}"/>
              </a:ext>
            </a:extLst>
          </p:cNvPr>
          <p:cNvSpPr txBox="1">
            <a:spLocks/>
          </p:cNvSpPr>
          <p:nvPr/>
        </p:nvSpPr>
        <p:spPr>
          <a:xfrm>
            <a:off x="0" y="345049"/>
            <a:ext cx="9144000" cy="377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Annexe1 21-27 Tableau récapitulatif des dépenses OCS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2BEF12-1E54-4FFC-9171-52E76FD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2" y="810015"/>
            <a:ext cx="8963378" cy="4783024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5987144" y="5965254"/>
            <a:ext cx="2721425" cy="617370"/>
            <a:chOff x="5987144" y="5965254"/>
            <a:chExt cx="2721425" cy="61737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73AF8CA-9BFC-4BC4-B919-8EF2098E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144" y="5976818"/>
              <a:ext cx="945541" cy="59749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7AC9141-8B98-4924-8ED5-3F9BADA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60" y="5965254"/>
              <a:ext cx="622818" cy="61737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4998F26-10C8-4A2D-9111-3CDE8AD8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71" y="6014519"/>
              <a:ext cx="838198" cy="56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1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Difficultés rencontrées par les porteurs et conséquences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9" y="1638285"/>
            <a:ext cx="9073494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Demandes documentaires impossible à obtenir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• Non prise en compte de dépenses éligibles</a:t>
            </a:r>
          </a:p>
          <a:p>
            <a:pPr marL="0" indent="0">
              <a:buNone/>
            </a:pPr>
            <a:r>
              <a:rPr lang="fr-FR" dirty="0" smtClean="0"/>
              <a:t>• Délai court avant la date butoir du </a:t>
            </a:r>
          </a:p>
          <a:p>
            <a:pPr marL="0" indent="0">
              <a:buNone/>
            </a:pPr>
            <a:r>
              <a:rPr lang="fr-FR" dirty="0" smtClean="0"/>
              <a:t>30/06/2025 pour réunir ces documents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939EE7-5DFD-440C-B749-D026B6C31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48" y="1858521"/>
            <a:ext cx="851552" cy="9349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A99636-D685-4EF5-952B-992549E9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815" y="3623734"/>
            <a:ext cx="1367453" cy="1501422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5987144" y="5965254"/>
            <a:ext cx="2721425" cy="617370"/>
            <a:chOff x="5987144" y="5965254"/>
            <a:chExt cx="2721425" cy="61737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73AF8CA-9BFC-4BC4-B919-8EF2098E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144" y="5976818"/>
              <a:ext cx="945541" cy="597499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7AC9141-8B98-4924-8ED5-3F9BADA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460" y="5965254"/>
              <a:ext cx="622818" cy="61737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4998F26-10C8-4A2D-9111-3CDE8AD8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371" y="6014519"/>
              <a:ext cx="838198" cy="560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5C57A03-4DF3-48C4-BE6D-DE2BA69E09EC}"/>
              </a:ext>
            </a:extLst>
          </p:cNvPr>
          <p:cNvGrpSpPr/>
          <p:nvPr/>
        </p:nvGrpSpPr>
        <p:grpSpPr>
          <a:xfrm>
            <a:off x="428714" y="1389764"/>
            <a:ext cx="7778943" cy="4078472"/>
            <a:chOff x="571619" y="710019"/>
            <a:chExt cx="10371924" cy="5437962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BC10844C-9AE8-4B0F-8E0E-AF51C6BDB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" t="5257" r="3734" b="3883"/>
            <a:stretch/>
          </p:blipFill>
          <p:spPr>
            <a:xfrm>
              <a:off x="3385764" y="710019"/>
              <a:ext cx="4591051" cy="5437962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A15F90-B802-468F-A15B-3A924D516731}"/>
                </a:ext>
              </a:extLst>
            </p:cNvPr>
            <p:cNvSpPr/>
            <p:nvPr/>
          </p:nvSpPr>
          <p:spPr>
            <a:xfrm>
              <a:off x="7087014" y="1525061"/>
              <a:ext cx="580446" cy="123861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34171D-4E2F-4E1B-B6AC-D32543CA1BE2}"/>
                </a:ext>
              </a:extLst>
            </p:cNvPr>
            <p:cNvSpPr/>
            <p:nvPr/>
          </p:nvSpPr>
          <p:spPr>
            <a:xfrm>
              <a:off x="3954384" y="1755773"/>
              <a:ext cx="1680061" cy="238490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2358D0-A869-486C-9CFE-843BA58DDBE0}"/>
                </a:ext>
              </a:extLst>
            </p:cNvPr>
            <p:cNvSpPr/>
            <p:nvPr/>
          </p:nvSpPr>
          <p:spPr>
            <a:xfrm>
              <a:off x="6059632" y="3054450"/>
              <a:ext cx="574158" cy="127296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7A6BCB-F1C4-4A6B-A606-ADA0AF4A3075}"/>
                </a:ext>
              </a:extLst>
            </p:cNvPr>
            <p:cNvSpPr/>
            <p:nvPr/>
          </p:nvSpPr>
          <p:spPr>
            <a:xfrm>
              <a:off x="5893055" y="3516995"/>
              <a:ext cx="740735" cy="171698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3" name="Bulle narrative : rectangle à coins arrondis 52">
              <a:extLst>
                <a:ext uri="{FF2B5EF4-FFF2-40B4-BE49-F238E27FC236}">
                  <a16:creationId xmlns:a16="http://schemas.microsoft.com/office/drawing/2014/main" id="{0DD05B45-ECD0-478F-86CF-1B1CA28A43AF}"/>
                </a:ext>
              </a:extLst>
            </p:cNvPr>
            <p:cNvSpPr/>
            <p:nvPr/>
          </p:nvSpPr>
          <p:spPr>
            <a:xfrm>
              <a:off x="8855244" y="710019"/>
              <a:ext cx="1420418" cy="574350"/>
            </a:xfrm>
            <a:prstGeom prst="wedgeRoundRect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900" b="1" dirty="0"/>
            </a:p>
            <a:p>
              <a:pPr algn="ctr"/>
              <a:r>
                <a:rPr lang="fr-FR" sz="900" b="1" dirty="0"/>
                <a:t>N° de container</a:t>
              </a:r>
            </a:p>
            <a:p>
              <a:pPr algn="ctr"/>
              <a:endParaRPr lang="fr-FR" sz="1350" dirty="0"/>
            </a:p>
          </p:txBody>
        </p:sp>
        <p:sp>
          <p:nvSpPr>
            <p:cNvPr id="55" name="Bulle narrative : rectangle à coins arrondis 54">
              <a:extLst>
                <a:ext uri="{FF2B5EF4-FFF2-40B4-BE49-F238E27FC236}">
                  <a16:creationId xmlns:a16="http://schemas.microsoft.com/office/drawing/2014/main" id="{B99957F8-1790-4817-93F6-48B3733F461B}"/>
                </a:ext>
              </a:extLst>
            </p:cNvPr>
            <p:cNvSpPr/>
            <p:nvPr/>
          </p:nvSpPr>
          <p:spPr>
            <a:xfrm>
              <a:off x="1332807" y="1016405"/>
              <a:ext cx="1266147" cy="570587"/>
            </a:xfrm>
            <a:prstGeom prst="wedgeRoundRect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900" b="1" dirty="0"/>
                <a:t>Bénéficiaire</a:t>
              </a:r>
            </a:p>
          </p:txBody>
        </p:sp>
        <p:sp>
          <p:nvSpPr>
            <p:cNvPr id="60" name="Bulle narrative : rectangle à coins arrondis 59">
              <a:extLst>
                <a:ext uri="{FF2B5EF4-FFF2-40B4-BE49-F238E27FC236}">
                  <a16:creationId xmlns:a16="http://schemas.microsoft.com/office/drawing/2014/main" id="{FA3B2EC7-CFA1-4FF0-8EA6-09B2D30A3456}"/>
                </a:ext>
              </a:extLst>
            </p:cNvPr>
            <p:cNvSpPr/>
            <p:nvPr/>
          </p:nvSpPr>
          <p:spPr>
            <a:xfrm>
              <a:off x="8377407" y="2673802"/>
              <a:ext cx="2566136" cy="888592"/>
            </a:xfrm>
            <a:prstGeom prst="wedgeRoundRect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900" b="1" dirty="0"/>
                <a:t>Code douanier - vérification :</a:t>
              </a:r>
            </a:p>
            <a:p>
              <a:pPr marL="128588" indent="-128588" algn="ctr">
                <a:buFontTx/>
                <a:buChar char="-"/>
              </a:pPr>
              <a:r>
                <a:rPr lang="fr-FR" sz="900" b="1" dirty="0"/>
                <a:t>annexe 1  </a:t>
              </a:r>
            </a:p>
            <a:p>
              <a:pPr marL="128588" indent="-128588" algn="ctr">
                <a:buFontTx/>
                <a:buChar char="-"/>
              </a:pPr>
              <a:r>
                <a:rPr lang="fr-FR" sz="900" b="1" dirty="0"/>
                <a:t>Produit rentrant dans la  fabrication</a:t>
              </a:r>
            </a:p>
          </p:txBody>
        </p:sp>
        <p:sp>
          <p:nvSpPr>
            <p:cNvPr id="61" name="Bulle narrative : rectangle à coins arrondis 60">
              <a:extLst>
                <a:ext uri="{FF2B5EF4-FFF2-40B4-BE49-F238E27FC236}">
                  <a16:creationId xmlns:a16="http://schemas.microsoft.com/office/drawing/2014/main" id="{69468AE6-65C7-4AC7-8DFF-A6C3C08772DB}"/>
                </a:ext>
              </a:extLst>
            </p:cNvPr>
            <p:cNvSpPr/>
            <p:nvPr/>
          </p:nvSpPr>
          <p:spPr>
            <a:xfrm>
              <a:off x="862768" y="3334241"/>
              <a:ext cx="1230274" cy="570587"/>
            </a:xfrm>
            <a:prstGeom prst="wedgeRoundRect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900" b="1" dirty="0"/>
                <a:t>N° WAY BILL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B3D3D015-F4D2-47D2-8950-95663AB116BD}"/>
                    </a:ext>
                  </a:extLst>
                </p14:cNvPr>
                <p14:cNvContentPartPr/>
                <p14:nvPr/>
              </p14:nvContentPartPr>
              <p14:xfrm>
                <a:off x="571619" y="2218471"/>
                <a:ext cx="360" cy="335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B3D3D015-F4D2-47D2-8950-95663AB116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2619" y="2210096"/>
                  <a:ext cx="18000" cy="1675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76" name="Connecteur : en angle 75">
              <a:extLst>
                <a:ext uri="{FF2B5EF4-FFF2-40B4-BE49-F238E27FC236}">
                  <a16:creationId xmlns:a16="http://schemas.microsoft.com/office/drawing/2014/main" id="{2503E897-F280-4122-B8C5-0AD12C67F1EE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1766828" y="1648922"/>
              <a:ext cx="2187556" cy="22609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 : en angle 79">
              <a:extLst>
                <a:ext uri="{FF2B5EF4-FFF2-40B4-BE49-F238E27FC236}">
                  <a16:creationId xmlns:a16="http://schemas.microsoft.com/office/drawing/2014/main" id="{F3121F0B-6B19-4029-8EA5-35D7268B03D1}"/>
                </a:ext>
              </a:extLst>
            </p:cNvPr>
            <p:cNvCxnSpPr>
              <a:cxnSpLocks/>
              <a:stCxn id="61" idx="4"/>
              <a:endCxn id="24" idx="1"/>
            </p:cNvCxnSpPr>
            <p:nvPr/>
          </p:nvCxnSpPr>
          <p:spPr>
            <a:xfrm rot="5400000" flipH="1" flipV="1">
              <a:off x="3370674" y="1453771"/>
              <a:ext cx="373306" cy="4671453"/>
            </a:xfrm>
            <a:prstGeom prst="bentConnector4">
              <a:avLst>
                <a:gd name="adj1" fmla="val -57032"/>
                <a:gd name="adj2" fmla="val 5932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 : en angle 83">
              <a:extLst>
                <a:ext uri="{FF2B5EF4-FFF2-40B4-BE49-F238E27FC236}">
                  <a16:creationId xmlns:a16="http://schemas.microsoft.com/office/drawing/2014/main" id="{61F9528D-9A38-4ED1-8E08-A89E0A2E0B96}"/>
                </a:ext>
              </a:extLst>
            </p:cNvPr>
            <p:cNvCxnSpPr>
              <a:cxnSpLocks/>
              <a:stCxn id="18" idx="3"/>
              <a:endCxn id="60" idx="4"/>
            </p:cNvCxnSpPr>
            <p:nvPr/>
          </p:nvCxnSpPr>
          <p:spPr>
            <a:xfrm>
              <a:off x="6633790" y="3118098"/>
              <a:ext cx="2492082" cy="555370"/>
            </a:xfrm>
            <a:prstGeom prst="bentConnector4">
              <a:avLst>
                <a:gd name="adj1" fmla="val 34983"/>
                <a:gd name="adj2" fmla="val 138336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 : en angle 87">
              <a:extLst>
                <a:ext uri="{FF2B5EF4-FFF2-40B4-BE49-F238E27FC236}">
                  <a16:creationId xmlns:a16="http://schemas.microsoft.com/office/drawing/2014/main" id="{227E3D91-70D4-462E-AF63-5F353D719C2D}"/>
                </a:ext>
              </a:extLst>
            </p:cNvPr>
            <p:cNvCxnSpPr>
              <a:cxnSpLocks/>
              <a:stCxn id="4" idx="3"/>
              <a:endCxn id="53" idx="4"/>
            </p:cNvCxnSpPr>
            <p:nvPr/>
          </p:nvCxnSpPr>
          <p:spPr>
            <a:xfrm flipV="1">
              <a:off x="7667460" y="1356162"/>
              <a:ext cx="1602077" cy="23082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EF3DB32-557C-463A-BD76-9F42989B3683}"/>
              </a:ext>
            </a:extLst>
          </p:cNvPr>
          <p:cNvSpPr/>
          <p:nvPr/>
        </p:nvSpPr>
        <p:spPr>
          <a:xfrm>
            <a:off x="3567699" y="511425"/>
            <a:ext cx="1954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200" b="1" dirty="0">
                <a:solidFill>
                  <a:srgbClr val="4472C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Exemple</a:t>
            </a:r>
            <a:endParaRPr lang="fr-FR" sz="2400" b="1" dirty="0">
              <a:solidFill>
                <a:srgbClr val="4472C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F69B2A-D152-4342-940D-410B7B2E5439}"/>
              </a:ext>
            </a:extLst>
          </p:cNvPr>
          <p:cNvSpPr/>
          <p:nvPr/>
        </p:nvSpPr>
        <p:spPr>
          <a:xfrm>
            <a:off x="3000921" y="2406960"/>
            <a:ext cx="1260046" cy="17886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63619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DBD01EE5-967A-44BC-9B79-EB256561935E}"/>
              </a:ext>
            </a:extLst>
          </p:cNvPr>
          <p:cNvGrpSpPr/>
          <p:nvPr/>
        </p:nvGrpSpPr>
        <p:grpSpPr>
          <a:xfrm>
            <a:off x="244794" y="1046519"/>
            <a:ext cx="7990442" cy="4657725"/>
            <a:chOff x="326391" y="252359"/>
            <a:chExt cx="10653923" cy="6210300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8B05E330-6444-449B-9417-B5E252A3FCC4}"/>
                </a:ext>
              </a:extLst>
            </p:cNvPr>
            <p:cNvGrpSpPr/>
            <p:nvPr/>
          </p:nvGrpSpPr>
          <p:grpSpPr>
            <a:xfrm>
              <a:off x="326391" y="252359"/>
              <a:ext cx="10653923" cy="6210300"/>
              <a:chOff x="326391" y="252359"/>
              <a:chExt cx="10653923" cy="6210300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383A7C6F-4946-41F5-BA1D-94EBF93BA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9" t="6024"/>
              <a:stretch/>
            </p:blipFill>
            <p:spPr>
              <a:xfrm>
                <a:off x="2669571" y="252359"/>
                <a:ext cx="5391150" cy="621030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93A16C92-EBB9-485F-94AD-C7C6AC35F6BE}"/>
                  </a:ext>
                </a:extLst>
              </p:cNvPr>
              <p:cNvGrpSpPr/>
              <p:nvPr/>
            </p:nvGrpSpPr>
            <p:grpSpPr>
              <a:xfrm>
                <a:off x="2697233" y="613537"/>
                <a:ext cx="5013751" cy="2080553"/>
                <a:chOff x="232469" y="500814"/>
                <a:chExt cx="5053439" cy="2220229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DC6FABE-BD32-4837-A721-40B372A865FD}"/>
                    </a:ext>
                  </a:extLst>
                </p:cNvPr>
                <p:cNvSpPr/>
                <p:nvPr/>
              </p:nvSpPr>
              <p:spPr>
                <a:xfrm>
                  <a:off x="4895076" y="2558214"/>
                  <a:ext cx="390832" cy="117987"/>
                </a:xfrm>
                <a:prstGeom prst="rect">
                  <a:avLst/>
                </a:prstGeom>
                <a:solidFill>
                  <a:srgbClr val="FFFF00">
                    <a:alpha val="3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0C3AD0A-77C6-4422-A472-9286D5F63B14}"/>
                    </a:ext>
                  </a:extLst>
                </p:cNvPr>
                <p:cNvSpPr/>
                <p:nvPr/>
              </p:nvSpPr>
              <p:spPr>
                <a:xfrm>
                  <a:off x="4668707" y="500814"/>
                  <a:ext cx="508819" cy="184355"/>
                </a:xfrm>
                <a:prstGeom prst="rect">
                  <a:avLst/>
                </a:prstGeom>
                <a:solidFill>
                  <a:srgbClr val="FFFF00">
                    <a:alpha val="3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93FBF29-7719-4B43-A49C-B5393BC9A6C0}"/>
                    </a:ext>
                  </a:extLst>
                </p:cNvPr>
                <p:cNvSpPr/>
                <p:nvPr/>
              </p:nvSpPr>
              <p:spPr>
                <a:xfrm>
                  <a:off x="232469" y="2558214"/>
                  <a:ext cx="486696" cy="162829"/>
                </a:xfrm>
                <a:prstGeom prst="rect">
                  <a:avLst/>
                </a:prstGeom>
                <a:solidFill>
                  <a:srgbClr val="FFFF00">
                    <a:alpha val="3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1EB52D1-9036-45D9-81E8-151F23C9A281}"/>
                    </a:ext>
                  </a:extLst>
                </p:cNvPr>
                <p:cNvSpPr/>
                <p:nvPr/>
              </p:nvSpPr>
              <p:spPr>
                <a:xfrm>
                  <a:off x="1239092" y="2588307"/>
                  <a:ext cx="390832" cy="132736"/>
                </a:xfrm>
                <a:prstGeom prst="rect">
                  <a:avLst/>
                </a:prstGeom>
                <a:solidFill>
                  <a:srgbClr val="FFFF00">
                    <a:alpha val="3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31" name="Bulle narrative : rectangle à coins arrondis 30">
                <a:extLst>
                  <a:ext uri="{FF2B5EF4-FFF2-40B4-BE49-F238E27FC236}">
                    <a16:creationId xmlns:a16="http://schemas.microsoft.com/office/drawing/2014/main" id="{62C52301-7C05-4D63-8EB0-D9B75DDA03A9}"/>
                  </a:ext>
                </a:extLst>
              </p:cNvPr>
              <p:cNvSpPr/>
              <p:nvPr/>
            </p:nvSpPr>
            <p:spPr>
              <a:xfrm>
                <a:off x="9525062" y="393591"/>
                <a:ext cx="1230274" cy="612648"/>
              </a:xfrm>
              <a:prstGeom prst="wedgeRoundRect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/>
                  <a:t>N° WAY BILL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ADA6DAB-9263-4ACB-8E0C-4EEA9153CD3C}"/>
                  </a:ext>
                </a:extLst>
              </p:cNvPr>
              <p:cNvSpPr/>
              <p:nvPr/>
            </p:nvSpPr>
            <p:spPr>
              <a:xfrm flipV="1">
                <a:off x="2697233" y="989310"/>
                <a:ext cx="1491590" cy="299558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noFill/>
                </a:endParaRPr>
              </a:p>
            </p:txBody>
          </p:sp>
          <p:sp>
            <p:nvSpPr>
              <p:cNvPr id="33" name="Bulle narrative : rectangle à coins arrondis 32">
                <a:extLst>
                  <a:ext uri="{FF2B5EF4-FFF2-40B4-BE49-F238E27FC236}">
                    <a16:creationId xmlns:a16="http://schemas.microsoft.com/office/drawing/2014/main" id="{1AD66E0F-F8E3-4A24-95F7-B66E6832B282}"/>
                  </a:ext>
                </a:extLst>
              </p:cNvPr>
              <p:cNvSpPr/>
              <p:nvPr/>
            </p:nvSpPr>
            <p:spPr>
              <a:xfrm>
                <a:off x="326391" y="424161"/>
                <a:ext cx="1266147" cy="612648"/>
              </a:xfrm>
              <a:prstGeom prst="wedgeRoundRect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/>
                  <a:t>Bénéficiaire</a:t>
                </a:r>
              </a:p>
            </p:txBody>
          </p:sp>
          <p:sp>
            <p:nvSpPr>
              <p:cNvPr id="34" name="Bulle narrative : rectangle à coins arrondis 33">
                <a:extLst>
                  <a:ext uri="{FF2B5EF4-FFF2-40B4-BE49-F238E27FC236}">
                    <a16:creationId xmlns:a16="http://schemas.microsoft.com/office/drawing/2014/main" id="{6601262F-9F7C-4287-9B34-07DE92DB8ABE}"/>
                  </a:ext>
                </a:extLst>
              </p:cNvPr>
              <p:cNvSpPr/>
              <p:nvPr/>
            </p:nvSpPr>
            <p:spPr>
              <a:xfrm>
                <a:off x="358246" y="1990580"/>
                <a:ext cx="1266147" cy="612648"/>
              </a:xfrm>
              <a:prstGeom prst="wedgeRoundRect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/>
                  <a:t>N° container</a:t>
                </a:r>
              </a:p>
            </p:txBody>
          </p:sp>
          <p:sp>
            <p:nvSpPr>
              <p:cNvPr id="35" name="Bulle narrative : rectangle à coins arrondis 34">
                <a:extLst>
                  <a:ext uri="{FF2B5EF4-FFF2-40B4-BE49-F238E27FC236}">
                    <a16:creationId xmlns:a16="http://schemas.microsoft.com/office/drawing/2014/main" id="{14E8266C-AE59-4366-92BE-17368BA38054}"/>
                  </a:ext>
                </a:extLst>
              </p:cNvPr>
              <p:cNvSpPr/>
              <p:nvPr/>
            </p:nvSpPr>
            <p:spPr>
              <a:xfrm>
                <a:off x="9714167" y="1684256"/>
                <a:ext cx="1266147" cy="612648"/>
              </a:xfrm>
              <a:prstGeom prst="wedgeRoundRect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/>
                  <a:t>Volume container</a:t>
                </a:r>
              </a:p>
            </p:txBody>
          </p:sp>
          <p:sp>
            <p:nvSpPr>
              <p:cNvPr id="37" name="Bulle narrative : rectangle à coins arrondis 36">
                <a:extLst>
                  <a:ext uri="{FF2B5EF4-FFF2-40B4-BE49-F238E27FC236}">
                    <a16:creationId xmlns:a16="http://schemas.microsoft.com/office/drawing/2014/main" id="{99A64E1A-9C42-43E5-9B7B-100C9DE2F76B}"/>
                  </a:ext>
                </a:extLst>
              </p:cNvPr>
              <p:cNvSpPr/>
              <p:nvPr/>
            </p:nvSpPr>
            <p:spPr>
              <a:xfrm>
                <a:off x="9137754" y="3390867"/>
                <a:ext cx="1266147" cy="612648"/>
              </a:xfrm>
              <a:prstGeom prst="wedgeRoundRect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b="1" dirty="0"/>
                  <a:t>Type de container</a:t>
                </a:r>
              </a:p>
            </p:txBody>
          </p:sp>
          <p:cxnSp>
            <p:nvCxnSpPr>
              <p:cNvPr id="42" name="Connecteur : en angle 41">
                <a:extLst>
                  <a:ext uri="{FF2B5EF4-FFF2-40B4-BE49-F238E27FC236}">
                    <a16:creationId xmlns:a16="http://schemas.microsoft.com/office/drawing/2014/main" id="{F9BF6D3B-8F9F-4FBE-BF75-CB7D71D8F833}"/>
                  </a:ext>
                </a:extLst>
              </p:cNvPr>
              <p:cNvCxnSpPr>
                <a:cxnSpLocks/>
                <a:stCxn id="33" idx="4"/>
                <a:endCxn id="32" idx="1"/>
              </p:cNvCxnSpPr>
              <p:nvPr/>
            </p:nvCxnSpPr>
            <p:spPr>
              <a:xfrm rot="16200000" flipH="1">
                <a:off x="1683611" y="125466"/>
                <a:ext cx="25699" cy="2001545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 : en angle 45">
                <a:extLst>
                  <a:ext uri="{FF2B5EF4-FFF2-40B4-BE49-F238E27FC236}">
                    <a16:creationId xmlns:a16="http://schemas.microsoft.com/office/drawing/2014/main" id="{A87AD8D3-0DC6-409B-B2BE-9B1CFE310F3B}"/>
                  </a:ext>
                </a:extLst>
              </p:cNvPr>
              <p:cNvCxnSpPr>
                <a:cxnSpLocks/>
                <a:stCxn id="34" idx="4"/>
              </p:cNvCxnSpPr>
              <p:nvPr/>
            </p:nvCxnSpPr>
            <p:spPr>
              <a:xfrm rot="5400000" flipH="1" flipV="1">
                <a:off x="1674602" y="1684838"/>
                <a:ext cx="47912" cy="1942030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 : en angle 52">
                <a:extLst>
                  <a:ext uri="{FF2B5EF4-FFF2-40B4-BE49-F238E27FC236}">
                    <a16:creationId xmlns:a16="http://schemas.microsoft.com/office/drawing/2014/main" id="{889D04D9-1F20-42C8-A5B3-A880DBFF6BFC}"/>
                  </a:ext>
                </a:extLst>
              </p:cNvPr>
              <p:cNvCxnSpPr>
                <a:cxnSpLocks/>
                <a:stCxn id="5" idx="3"/>
                <a:endCxn id="31" idx="4"/>
              </p:cNvCxnSpPr>
              <p:nvPr/>
            </p:nvCxnSpPr>
            <p:spPr>
              <a:xfrm>
                <a:off x="7603453" y="699916"/>
                <a:ext cx="2280443" cy="382904"/>
              </a:xfrm>
              <a:prstGeom prst="bentConnector4">
                <a:avLst>
                  <a:gd name="adj1" fmla="val 42132"/>
                  <a:gd name="adj2" fmla="val 15970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 : en angle 56">
                <a:extLst>
                  <a:ext uri="{FF2B5EF4-FFF2-40B4-BE49-F238E27FC236}">
                    <a16:creationId xmlns:a16="http://schemas.microsoft.com/office/drawing/2014/main" id="{C449BA2A-06FF-4F1E-8AB8-44D803674B62}"/>
                  </a:ext>
                </a:extLst>
              </p:cNvPr>
              <p:cNvCxnSpPr>
                <a:cxnSpLocks/>
                <a:endCxn id="35" idx="4"/>
              </p:cNvCxnSpPr>
              <p:nvPr/>
            </p:nvCxnSpPr>
            <p:spPr>
              <a:xfrm flipV="1">
                <a:off x="7710984" y="2373485"/>
                <a:ext cx="2372480" cy="244312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 : en angle 64">
                <a:extLst>
                  <a:ext uri="{FF2B5EF4-FFF2-40B4-BE49-F238E27FC236}">
                    <a16:creationId xmlns:a16="http://schemas.microsoft.com/office/drawing/2014/main" id="{44B68051-C6FC-47F6-A4EA-8E770BCB5F37}"/>
                  </a:ext>
                </a:extLst>
              </p:cNvPr>
              <p:cNvCxnSpPr>
                <a:cxnSpLocks/>
                <a:stCxn id="8" idx="3"/>
                <a:endCxn id="37" idx="4"/>
              </p:cNvCxnSpPr>
              <p:nvPr/>
            </p:nvCxnSpPr>
            <p:spPr>
              <a:xfrm>
                <a:off x="4083713" y="2631898"/>
                <a:ext cx="5423338" cy="1448198"/>
              </a:xfrm>
              <a:prstGeom prst="bentConnector4">
                <a:avLst>
                  <a:gd name="adj1" fmla="val 46595"/>
                  <a:gd name="adj2" fmla="val 115785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58696C-643A-43A1-9343-6FFFD9D4F0B2}"/>
                </a:ext>
              </a:extLst>
            </p:cNvPr>
            <p:cNvSpPr/>
            <p:nvPr/>
          </p:nvSpPr>
          <p:spPr>
            <a:xfrm>
              <a:off x="2726391" y="461425"/>
              <a:ext cx="1680061" cy="238490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C970584-6994-4ECA-B116-D8B590614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7594" y="1531224"/>
              <a:ext cx="1688738" cy="249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614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552</Words>
  <Application>Microsoft Office PowerPoint</Application>
  <PresentationFormat>Affichage à l'écran (4:3)</PresentationFormat>
  <Paragraphs>88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(Corps)</vt:lpstr>
      <vt:lpstr>Calibri Light</vt:lpstr>
      <vt:lpstr>Segoe UI</vt:lpstr>
      <vt:lpstr>Segoe UI Semibold</vt:lpstr>
      <vt:lpstr>Times New Roman</vt:lpstr>
      <vt:lpstr>Wingdings</vt:lpstr>
      <vt:lpstr>Office Theme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Pourquoi ces documents  sont nécessaires ?</vt:lpstr>
      <vt:lpstr>Présentation PowerPoint</vt:lpstr>
      <vt:lpstr>Difficultés rencontrées par les porteurs et conséquences</vt:lpstr>
      <vt:lpstr>Présentation PowerPoint</vt:lpstr>
      <vt:lpstr>Présentation PowerPoint</vt:lpstr>
      <vt:lpstr>Présentation PowerPoint</vt:lpstr>
      <vt:lpstr>Présentation PowerPoint</vt:lpstr>
      <vt:lpstr>Conclusion</vt:lpstr>
      <vt:lpstr>Avant dépôt de votre dossier SERVICE ORIENTATION ET ACCOMPAGNEMENT DES PORTEURS DE PROJETS appui.europe@collectivitedemartinique.mq</vt:lpstr>
      <vt:lpstr>Merci de votre attention 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Aide au Fret : Nécessité des Pièces Justificatives</dc:title>
  <dc:subject/>
  <dc:creator>ICHIZA-IMAHO Christelle</dc:creator>
  <cp:keywords/>
  <dc:description>generated using python-pptx</dc:description>
  <cp:lastModifiedBy>HIERSO Nathalie</cp:lastModifiedBy>
  <cp:revision>38</cp:revision>
  <dcterms:created xsi:type="dcterms:W3CDTF">2013-01-27T09:14:16Z</dcterms:created>
  <dcterms:modified xsi:type="dcterms:W3CDTF">2025-07-10T08:21:51Z</dcterms:modified>
  <cp:category/>
</cp:coreProperties>
</file>