
<file path=[Content_Types].xml><?xml version="1.0" encoding="utf-8"?>
<Types xmlns="http://schemas.openxmlformats.org/package/2006/content-types">
  <Default Extension="png" ContentType="image/png"/>
  <Default Extension="svg" ContentType="image/svg+xml"/>
  <Default Extension="jfif" ContentType="image/jpe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 id="2147483737" r:id="rId2"/>
    <p:sldMasterId id="2147483720" r:id="rId3"/>
    <p:sldMasterId id="2147483741" r:id="rId4"/>
  </p:sldMasterIdLst>
  <p:notesMasterIdLst>
    <p:notesMasterId r:id="rId117"/>
  </p:notesMasterIdLst>
  <p:handoutMasterIdLst>
    <p:handoutMasterId r:id="rId118"/>
  </p:handoutMasterIdLst>
  <p:sldIdLst>
    <p:sldId id="256" r:id="rId5"/>
    <p:sldId id="4065" r:id="rId6"/>
    <p:sldId id="4066" r:id="rId7"/>
    <p:sldId id="260" r:id="rId8"/>
    <p:sldId id="4028" r:id="rId9"/>
    <p:sldId id="4026" r:id="rId10"/>
    <p:sldId id="261" r:id="rId11"/>
    <p:sldId id="4035" r:id="rId12"/>
    <p:sldId id="4036" r:id="rId13"/>
    <p:sldId id="4037" r:id="rId14"/>
    <p:sldId id="4038" r:id="rId15"/>
    <p:sldId id="4039" r:id="rId16"/>
    <p:sldId id="290" r:id="rId17"/>
    <p:sldId id="295" r:id="rId18"/>
    <p:sldId id="263" r:id="rId19"/>
    <p:sldId id="315" r:id="rId20"/>
    <p:sldId id="317" r:id="rId21"/>
    <p:sldId id="4040" r:id="rId22"/>
    <p:sldId id="299" r:id="rId23"/>
    <p:sldId id="301" r:id="rId24"/>
    <p:sldId id="4041" r:id="rId25"/>
    <p:sldId id="4042" r:id="rId26"/>
    <p:sldId id="318" r:id="rId27"/>
    <p:sldId id="303" r:id="rId28"/>
    <p:sldId id="305" r:id="rId29"/>
    <p:sldId id="314" r:id="rId30"/>
    <p:sldId id="4043" r:id="rId31"/>
    <p:sldId id="307" r:id="rId32"/>
    <p:sldId id="316" r:id="rId33"/>
    <p:sldId id="4062" r:id="rId34"/>
    <p:sldId id="262"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81" r:id="rId50"/>
    <p:sldId id="4049" r:id="rId51"/>
    <p:sldId id="4050" r:id="rId52"/>
    <p:sldId id="4051" r:id="rId53"/>
    <p:sldId id="4052" r:id="rId54"/>
    <p:sldId id="4053" r:id="rId55"/>
    <p:sldId id="4061" r:id="rId56"/>
    <p:sldId id="288" r:id="rId57"/>
    <p:sldId id="4054" r:id="rId58"/>
    <p:sldId id="286" r:id="rId59"/>
    <p:sldId id="313" r:id="rId60"/>
    <p:sldId id="284" r:id="rId61"/>
    <p:sldId id="4055" r:id="rId62"/>
    <p:sldId id="296" r:id="rId63"/>
    <p:sldId id="4056" r:id="rId64"/>
    <p:sldId id="4057" r:id="rId65"/>
    <p:sldId id="4058" r:id="rId66"/>
    <p:sldId id="4059" r:id="rId67"/>
    <p:sldId id="4060" r:id="rId68"/>
    <p:sldId id="319" r:id="rId69"/>
    <p:sldId id="320" r:id="rId70"/>
    <p:sldId id="321" r:id="rId71"/>
    <p:sldId id="4031" r:id="rId72"/>
    <p:sldId id="4046" r:id="rId73"/>
    <p:sldId id="4047" r:id="rId74"/>
    <p:sldId id="1171" r:id="rId75"/>
    <p:sldId id="338" r:id="rId76"/>
    <p:sldId id="1164" r:id="rId77"/>
    <p:sldId id="1172" r:id="rId78"/>
    <p:sldId id="1177" r:id="rId79"/>
    <p:sldId id="1175" r:id="rId80"/>
    <p:sldId id="1173" r:id="rId81"/>
    <p:sldId id="1176" r:id="rId82"/>
    <p:sldId id="1178" r:id="rId83"/>
    <p:sldId id="4063" r:id="rId84"/>
    <p:sldId id="4064" r:id="rId85"/>
    <p:sldId id="312" r:id="rId86"/>
    <p:sldId id="392" r:id="rId87"/>
    <p:sldId id="393" r:id="rId88"/>
    <p:sldId id="396" r:id="rId89"/>
    <p:sldId id="400" r:id="rId90"/>
    <p:sldId id="399" r:id="rId91"/>
    <p:sldId id="4032" r:id="rId92"/>
    <p:sldId id="3779" r:id="rId93"/>
    <p:sldId id="3853" r:id="rId94"/>
    <p:sldId id="3995" r:id="rId95"/>
    <p:sldId id="3994" r:id="rId96"/>
    <p:sldId id="3959" r:id="rId97"/>
    <p:sldId id="3996" r:id="rId98"/>
    <p:sldId id="3982" r:id="rId99"/>
    <p:sldId id="3983" r:id="rId100"/>
    <p:sldId id="4015" r:id="rId101"/>
    <p:sldId id="3984" r:id="rId102"/>
    <p:sldId id="3989" r:id="rId103"/>
    <p:sldId id="4014" r:id="rId104"/>
    <p:sldId id="4017" r:id="rId105"/>
    <p:sldId id="4025" r:id="rId106"/>
    <p:sldId id="4024" r:id="rId107"/>
    <p:sldId id="4021" r:id="rId108"/>
    <p:sldId id="4011" r:id="rId109"/>
    <p:sldId id="403" r:id="rId110"/>
    <p:sldId id="405" r:id="rId111"/>
    <p:sldId id="406" r:id="rId112"/>
    <p:sldId id="414" r:id="rId113"/>
    <p:sldId id="285" r:id="rId114"/>
    <p:sldId id="4045" r:id="rId115"/>
    <p:sldId id="259" r:id="rId1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E Florence" initials="VF" lastIdx="1" clrIdx="0">
    <p:extLst>
      <p:ext uri="{19B8F6BF-5375-455C-9EA6-DF929625EA0E}">
        <p15:presenceInfo xmlns:p15="http://schemas.microsoft.com/office/powerpoint/2012/main" userId="S-1-5-21-344311662-3545640912-1479768337-52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85" d="100"/>
          <a:sy n="85" d="100"/>
        </p:scale>
        <p:origin x="614" y="67"/>
      </p:cViewPr>
      <p:guideLst/>
    </p:cSldViewPr>
  </p:slid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commentAuthors" Target="commentAuthor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C3B92"/>
                </a:solidFill>
                <a:latin typeface="+mn-lt"/>
                <a:ea typeface="+mn-ea"/>
                <a:cs typeface="+mn-cs"/>
              </a:defRPr>
            </a:pPr>
            <a:r>
              <a:rPr lang="fr-FR" dirty="0"/>
              <a:t>FEDER RUP (88,7M€)</a:t>
            </a:r>
          </a:p>
        </c:rich>
      </c:tx>
      <c:layout>
        <c:manualLayout>
          <c:xMode val="edge"/>
          <c:yMode val="edge"/>
          <c:x val="0.20649656690606294"/>
          <c:y val="5.7314990370179023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0C3B92"/>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2886381305264009E-2"/>
          <c:y val="0.12646719605860607"/>
          <c:w val="0.82929970144205145"/>
          <c:h val="0.7477420150289833"/>
        </c:manualLayout>
      </c:layout>
      <c:pie3DChart>
        <c:varyColors val="1"/>
        <c:ser>
          <c:idx val="0"/>
          <c:order val="0"/>
          <c:tx>
            <c:strRef>
              <c:f>Feuil1!$B$1</c:f>
              <c:strCache>
                <c:ptCount val="1"/>
                <c:pt idx="0">
                  <c:v>AS RUP (89M€)</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240-4B03-8FBB-E4EEA6582FF8}"/>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A240-4B03-8FBB-E4EEA6582FF8}"/>
              </c:ext>
            </c:extLst>
          </c:dPt>
          <c:dPt>
            <c:idx val="2"/>
            <c:bubble3D val="0"/>
            <c:spPr>
              <a:solidFill>
                <a:schemeClr val="bg2">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A240-4B03-8FBB-E4EEA6582FF8}"/>
              </c:ext>
            </c:extLst>
          </c:dPt>
          <c:dPt>
            <c:idx val="3"/>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A240-4B03-8FBB-E4EEA6582FF8}"/>
              </c:ext>
            </c:extLst>
          </c:dPt>
          <c:dPt>
            <c:idx val="4"/>
            <c:bubble3D val="0"/>
            <c:spPr>
              <a:solidFill>
                <a:srgbClr val="C00000"/>
              </a:solidFill>
              <a:ln w="25400">
                <a:solidFill>
                  <a:schemeClr val="accent5"/>
                </a:solidFill>
              </a:ln>
              <a:effectLst/>
              <a:sp3d contourW="25400">
                <a:contourClr>
                  <a:schemeClr val="accent5"/>
                </a:contourClr>
              </a:sp3d>
            </c:spPr>
            <c:extLst>
              <c:ext xmlns:c16="http://schemas.microsoft.com/office/drawing/2014/chart" uri="{C3380CC4-5D6E-409C-BE32-E72D297353CC}">
                <c16:uniqueId val="{00000009-A240-4B03-8FBB-E4EEA6582FF8}"/>
              </c:ext>
            </c:extLst>
          </c:dPt>
          <c:dPt>
            <c:idx val="5"/>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A240-4B03-8FBB-E4EEA6582FF8}"/>
              </c:ext>
            </c:extLst>
          </c:dPt>
          <c:dPt>
            <c:idx val="6"/>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A240-4B03-8FBB-E4EEA6582FF8}"/>
              </c:ext>
            </c:extLst>
          </c:dPt>
          <c:dLbls>
            <c:dLbl>
              <c:idx val="0"/>
              <c:tx>
                <c:rich>
                  <a:bodyPr/>
                  <a:lstStyle/>
                  <a:p>
                    <a:fld id="{B40C97F5-BBD1-4E72-B5DF-1480B51923AC}" type="CATEGORYNAME">
                      <a:rPr lang="fr-FR"/>
                      <a:pPr/>
                      <a:t>[NOM DE CATÉGORIE]</a:t>
                    </a:fld>
                    <a:r>
                      <a:rPr lang="fr-FR" baseline="0"/>
                      <a:t>;</a:t>
                    </a:r>
                  </a:p>
                  <a:p>
                    <a:r>
                      <a:rPr lang="fr-FR" baseline="0"/>
                      <a:t> </a:t>
                    </a:r>
                    <a:fld id="{8FB3DCDB-CF7C-49A9-9ED1-9CAA40BBBD20}" type="VALUE">
                      <a:rPr lang="fr-FR" baseline="0" smtClean="0"/>
                      <a:pPr/>
                      <a:t>[VALEUR]</a:t>
                    </a:fld>
                    <a:r>
                      <a:rPr lang="fr-FR" baseline="0"/>
                      <a:t> M€</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40-4B03-8FBB-E4EEA6582FF8}"/>
                </c:ext>
              </c:extLst>
            </c:dLbl>
            <c:dLbl>
              <c:idx val="1"/>
              <c:delete val="1"/>
              <c:extLst>
                <c:ext xmlns:c15="http://schemas.microsoft.com/office/drawing/2012/chart" uri="{CE6537A1-D6FC-4f65-9D91-7224C49458BB}"/>
                <c:ext xmlns:c16="http://schemas.microsoft.com/office/drawing/2014/chart" uri="{C3380CC4-5D6E-409C-BE32-E72D297353CC}">
                  <c16:uniqueId val="{00000003-A240-4B03-8FBB-E4EEA6582FF8}"/>
                </c:ext>
              </c:extLst>
            </c:dLbl>
            <c:dLbl>
              <c:idx val="2"/>
              <c:tx>
                <c:rich>
                  <a:bodyPr/>
                  <a:lstStyle/>
                  <a:p>
                    <a:fld id="{6DEC768C-8F9F-46A3-AE94-E3B901CAF464}" type="CATEGORYNAME">
                      <a:rPr lang="fr-FR"/>
                      <a:pPr/>
                      <a:t>[NOM DE CATÉGORIE]</a:t>
                    </a:fld>
                    <a:r>
                      <a:rPr lang="fr-FR" baseline="0"/>
                      <a:t>; </a:t>
                    </a:r>
                  </a:p>
                  <a:p>
                    <a:fld id="{DCAB065A-8A09-4E10-AB14-74EFE65F3EF7}" type="VALUE">
                      <a:rPr lang="fr-FR" baseline="0" smtClean="0"/>
                      <a:pPr/>
                      <a:t>[VALEUR]</a:t>
                    </a:fld>
                    <a:r>
                      <a:rPr lang="fr-FR" baseline="0"/>
                      <a:t> M€</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240-4B03-8FBB-E4EEA6582FF8}"/>
                </c:ext>
              </c:extLst>
            </c:dLbl>
            <c:dLbl>
              <c:idx val="3"/>
              <c:delete val="1"/>
              <c:extLst>
                <c:ext xmlns:c15="http://schemas.microsoft.com/office/drawing/2012/chart" uri="{CE6537A1-D6FC-4f65-9D91-7224C49458BB}"/>
                <c:ext xmlns:c16="http://schemas.microsoft.com/office/drawing/2014/chart" uri="{C3380CC4-5D6E-409C-BE32-E72D297353CC}">
                  <c16:uniqueId val="{00000007-A240-4B03-8FBB-E4EEA6582FF8}"/>
                </c:ext>
              </c:extLst>
            </c:dLbl>
            <c:dLbl>
              <c:idx val="4"/>
              <c:tx>
                <c:rich>
                  <a:bodyPr/>
                  <a:lstStyle/>
                  <a:p>
                    <a:fld id="{4AB4C759-D41E-4BCB-808E-9CD355DB90E2}" type="CATEGORYNAME">
                      <a:rPr lang="fr-FR"/>
                      <a:pPr/>
                      <a:t>[NOM DE CATÉGORIE]</a:t>
                    </a:fld>
                    <a:r>
                      <a:rPr lang="fr-FR" baseline="0"/>
                      <a:t>; </a:t>
                    </a:r>
                  </a:p>
                  <a:p>
                    <a:fld id="{6CF33739-9BAE-4DA4-A403-D240AB39CFE2}" type="VALUE">
                      <a:rPr lang="fr-FR" baseline="0" smtClean="0"/>
                      <a:pPr/>
                      <a:t>[VALEUR]</a:t>
                    </a:fld>
                    <a:r>
                      <a:rPr lang="fr-FR" baseline="0"/>
                      <a:t> M€</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240-4B03-8FBB-E4EEA6582FF8}"/>
                </c:ext>
              </c:extLst>
            </c:dLbl>
            <c:dLbl>
              <c:idx val="5"/>
              <c:delete val="1"/>
              <c:extLst>
                <c:ext xmlns:c15="http://schemas.microsoft.com/office/drawing/2012/chart" uri="{CE6537A1-D6FC-4f65-9D91-7224C49458BB}"/>
                <c:ext xmlns:c16="http://schemas.microsoft.com/office/drawing/2014/chart" uri="{C3380CC4-5D6E-409C-BE32-E72D297353CC}">
                  <c16:uniqueId val="{0000000B-A240-4B03-8FBB-E4EEA6582FF8}"/>
                </c:ext>
              </c:extLst>
            </c:dLbl>
            <c:dLbl>
              <c:idx val="6"/>
              <c:delete val="1"/>
              <c:extLst>
                <c:ext xmlns:c15="http://schemas.microsoft.com/office/drawing/2012/chart" uri="{CE6537A1-D6FC-4f65-9D91-7224C49458BB}"/>
                <c:ext xmlns:c16="http://schemas.microsoft.com/office/drawing/2014/chart" uri="{C3380CC4-5D6E-409C-BE32-E72D297353CC}">
                  <c16:uniqueId val="{0000000D-A240-4B03-8FBB-E4EEA6582FF8}"/>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Feuil1!$A$2:$A$8</c:f>
              <c:strCache>
                <c:ptCount val="7"/>
                <c:pt idx="0">
                  <c:v>1- Martinique plus intelligente</c:v>
                </c:pt>
                <c:pt idx="1">
                  <c:v>2- Martinique numérique</c:v>
                </c:pt>
                <c:pt idx="2">
                  <c:v>3- Martinique durable</c:v>
                </c:pt>
                <c:pt idx="3">
                  <c:v>4- Martinique à la mobilité multimodale</c:v>
                </c:pt>
                <c:pt idx="4">
                  <c:v>5- Martinique connectée</c:v>
                </c:pt>
                <c:pt idx="5">
                  <c:v>6- Martinique performane et inclusive</c:v>
                </c:pt>
                <c:pt idx="6">
                  <c:v>9- Martinique mieux aménagée</c:v>
                </c:pt>
              </c:strCache>
            </c:strRef>
          </c:cat>
          <c:val>
            <c:numRef>
              <c:f>Feuil1!$B$2:$B$8</c:f>
              <c:numCache>
                <c:formatCode>General</c:formatCode>
                <c:ptCount val="7"/>
                <c:pt idx="0">
                  <c:v>18.7</c:v>
                </c:pt>
                <c:pt idx="1">
                  <c:v>0</c:v>
                </c:pt>
                <c:pt idx="2">
                  <c:v>50</c:v>
                </c:pt>
                <c:pt idx="3">
                  <c:v>0</c:v>
                </c:pt>
                <c:pt idx="4">
                  <c:v>20</c:v>
                </c:pt>
                <c:pt idx="5">
                  <c:v>0</c:v>
                </c:pt>
                <c:pt idx="6">
                  <c:v>0</c:v>
                </c:pt>
              </c:numCache>
            </c:numRef>
          </c:val>
          <c:extLst>
            <c:ext xmlns:c16="http://schemas.microsoft.com/office/drawing/2014/chart" uri="{C3380CC4-5D6E-409C-BE32-E72D297353CC}">
              <c16:uniqueId val="{0000000E-A240-4B03-8FBB-E4EEA6582FF8}"/>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arianne" panose="02000000000000000000" pitchFamily="2" charset="0"/>
                <a:ea typeface="+mn-ea"/>
                <a:cs typeface="+mn-cs"/>
              </a:defRPr>
            </a:pPr>
            <a:r>
              <a:rPr lang="fr-FR" b="1">
                <a:latin typeface="Marianne" panose="02000000000000000000" pitchFamily="2" charset="0"/>
              </a:rPr>
              <a:t>68%</a:t>
            </a:r>
            <a:r>
              <a:rPr lang="fr-FR" b="1" baseline="0">
                <a:latin typeface="Marianne" panose="02000000000000000000" pitchFamily="2" charset="0"/>
              </a:rPr>
              <a:t> de sorties positives</a:t>
            </a:r>
            <a:endParaRPr lang="fr-FR" b="1">
              <a:latin typeface="Marianne" panose="02000000000000000000" pitchFamily="2" charset="0"/>
            </a:endParaRPr>
          </a:p>
        </c:rich>
      </c:tx>
      <c:layout>
        <c:manualLayout>
          <c:xMode val="edge"/>
          <c:yMode val="edge"/>
          <c:x val="0.17401598890213268"/>
          <c:y val="4.307412638341344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arianne" panose="02000000000000000000" pitchFamily="2" charset="0"/>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3"/>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DF9-461C-8B47-B856C1A1000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DF9-461C-8B47-B856C1A1000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DF9-461C-8B47-B856C1A1000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DF9-461C-8B47-B856C1A1000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F9-461C-8B47-B856C1A1000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F9-461C-8B47-B856C1A1000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F9-461C-8B47-B856C1A1000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F9-461C-8B47-B856C1A100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Feuil6!$A$12:$A$15</c:f>
              <c:strCache>
                <c:ptCount val="4"/>
                <c:pt idx="0">
                  <c:v>Emploi</c:v>
                </c:pt>
                <c:pt idx="1">
                  <c:v>En recherche d'emploi</c:v>
                </c:pt>
                <c:pt idx="2">
                  <c:v>Inactif</c:v>
                </c:pt>
                <c:pt idx="3">
                  <c:v>Études ou formation</c:v>
                </c:pt>
              </c:strCache>
            </c:strRef>
          </c:cat>
          <c:val>
            <c:numRef>
              <c:f>Feuil6!$B$12:$B$15</c:f>
              <c:numCache>
                <c:formatCode>0%</c:formatCode>
                <c:ptCount val="4"/>
                <c:pt idx="0">
                  <c:v>0.15</c:v>
                </c:pt>
                <c:pt idx="1">
                  <c:v>0.17</c:v>
                </c:pt>
                <c:pt idx="2">
                  <c:v>0.11</c:v>
                </c:pt>
                <c:pt idx="3">
                  <c:v>0.56999999999999995</c:v>
                </c:pt>
              </c:numCache>
            </c:numRef>
          </c:val>
          <c:extLst>
            <c:ext xmlns:c16="http://schemas.microsoft.com/office/drawing/2014/chart" uri="{C3380CC4-5D6E-409C-BE32-E72D297353CC}">
              <c16:uniqueId val="{00000008-FDF9-461C-8B47-B856C1A1000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1800" b="1" dirty="0">
                <a:latin typeface="Arial" panose="020B0604020202020204" pitchFamily="34" charset="0"/>
                <a:cs typeface="Arial" panose="020B0604020202020204" pitchFamily="34" charset="0"/>
              </a:rPr>
              <a:t>Objectif à atteindre </a:t>
            </a:r>
            <a:r>
              <a:rPr lang="fr-FR" sz="1800" b="1" baseline="0" dirty="0">
                <a:latin typeface="Arial" panose="020B0604020202020204" pitchFamily="34" charset="0"/>
                <a:cs typeface="Arial" panose="020B0604020202020204" pitchFamily="34" charset="0"/>
              </a:rPr>
              <a:t>: 6,7 M€</a:t>
            </a:r>
            <a:endParaRPr lang="fr-FR" sz="1800"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00B050"/>
            </a:solidFill>
          </c:spPr>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6EAC-48F4-824B-5BC7FEE13DB4}"/>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6EAC-48F4-824B-5BC7FEE13DB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Feuil8!$C$3:$C$4</c:f>
              <c:strCache>
                <c:ptCount val="2"/>
                <c:pt idx="0">
                  <c:v>Projection objectif </c:v>
                </c:pt>
                <c:pt idx="1">
                  <c:v>A venir</c:v>
                </c:pt>
              </c:strCache>
            </c:strRef>
          </c:cat>
          <c:val>
            <c:numRef>
              <c:f>Feuil8!$D$3:$D$4</c:f>
              <c:numCache>
                <c:formatCode>0%</c:formatCode>
                <c:ptCount val="2"/>
                <c:pt idx="0">
                  <c:v>0.75</c:v>
                </c:pt>
                <c:pt idx="1">
                  <c:v>0.25</c:v>
                </c:pt>
              </c:numCache>
            </c:numRef>
          </c:val>
          <c:extLst>
            <c:ext xmlns:c16="http://schemas.microsoft.com/office/drawing/2014/chart" uri="{C3380CC4-5D6E-409C-BE32-E72D297353CC}">
              <c16:uniqueId val="{00000004-6EAC-48F4-824B-5BC7FEE13DB4}"/>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dirty="0">
                <a:latin typeface="Arial" panose="020B0604020202020204" pitchFamily="34" charset="0"/>
                <a:cs typeface="Arial" panose="020B0604020202020204" pitchFamily="34" charset="0"/>
              </a:rPr>
              <a:t>225 accompagnements</a:t>
            </a:r>
            <a:r>
              <a:rPr lang="fr-FR" b="1" baseline="0" dirty="0">
                <a:latin typeface="Arial" panose="020B0604020202020204" pitchFamily="34" charset="0"/>
                <a:cs typeface="Arial" panose="020B0604020202020204" pitchFamily="34" charset="0"/>
              </a:rPr>
              <a:t> individuels</a:t>
            </a:r>
            <a:endParaRPr lang="fr-FR" b="1"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B2-4E03-B894-3D0CDB6775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B2-4E03-B894-3D0CDB6775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B2-4E03-B894-3D0CDB67753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Feuil6!$D$21:$D$23</c:f>
              <c:strCache>
                <c:ptCount val="3"/>
                <c:pt idx="0">
                  <c:v>Analyse de projets</c:v>
                </c:pt>
                <c:pt idx="1">
                  <c:v>Informations générales</c:v>
                </c:pt>
                <c:pt idx="2">
                  <c:v>Assistance MDFSE+</c:v>
                </c:pt>
              </c:strCache>
            </c:strRef>
          </c:cat>
          <c:val>
            <c:numRef>
              <c:f>Feuil6!$E$21:$E$23</c:f>
              <c:numCache>
                <c:formatCode>General</c:formatCode>
                <c:ptCount val="3"/>
                <c:pt idx="0">
                  <c:v>51</c:v>
                </c:pt>
                <c:pt idx="1">
                  <c:v>125</c:v>
                </c:pt>
                <c:pt idx="2">
                  <c:v>47</c:v>
                </c:pt>
              </c:numCache>
            </c:numRef>
          </c:val>
          <c:extLst>
            <c:ext xmlns:c16="http://schemas.microsoft.com/office/drawing/2014/chart" uri="{C3380CC4-5D6E-409C-BE32-E72D297353CC}">
              <c16:uniqueId val="{00000006-7AB2-4E03-B894-3D0CDB67753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538 accompagnements collectifs</a:t>
            </a:r>
          </a:p>
        </c:rich>
      </c:tx>
      <c:layout>
        <c:manualLayout>
          <c:xMode val="edge"/>
          <c:yMode val="edge"/>
          <c:x val="0.22645122484689414"/>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A39-486A-9BDB-3A628865A0A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A39-486A-9BDB-3A628865A0A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Feuil6!$E$26:$E$27</c:f>
              <c:strCache>
                <c:ptCount val="2"/>
                <c:pt idx="0">
                  <c:v>Présentation AAP</c:v>
                </c:pt>
                <c:pt idx="1">
                  <c:v>Ateliers FSE+</c:v>
                </c:pt>
              </c:strCache>
            </c:strRef>
          </c:cat>
          <c:val>
            <c:numRef>
              <c:f>Feuil6!$F$26:$F$27</c:f>
              <c:numCache>
                <c:formatCode>General</c:formatCode>
                <c:ptCount val="2"/>
                <c:pt idx="0">
                  <c:v>386</c:v>
                </c:pt>
                <c:pt idx="1">
                  <c:v>152</c:v>
                </c:pt>
              </c:numCache>
            </c:numRef>
          </c:val>
          <c:extLst>
            <c:ext xmlns:c16="http://schemas.microsoft.com/office/drawing/2014/chart" uri="{C3380CC4-5D6E-409C-BE32-E72D297353CC}">
              <c16:uniqueId val="{00000004-4A39-486A-9BDB-3A628865A0A1}"/>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C3B92"/>
                </a:solidFill>
                <a:latin typeface="+mn-lt"/>
                <a:ea typeface="+mn-ea"/>
                <a:cs typeface="+mn-cs"/>
              </a:defRPr>
            </a:pPr>
            <a:r>
              <a:rPr lang="en-US" dirty="0"/>
              <a:t>FEDER</a:t>
            </a:r>
            <a:r>
              <a:rPr lang="en-US" baseline="0" dirty="0"/>
              <a:t> e</a:t>
            </a:r>
            <a:r>
              <a:rPr lang="en-US" dirty="0"/>
              <a:t>n transition (393 M€)</a:t>
            </a:r>
          </a:p>
        </c:rich>
      </c:tx>
      <c:layout>
        <c:manualLayout>
          <c:xMode val="edge"/>
          <c:yMode val="edge"/>
          <c:x val="0.19325286762710819"/>
          <c:y val="8.627452179204409E-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rgbClr val="0C3B92"/>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0409746161078016E-2"/>
          <c:y val="0.10354119991053445"/>
          <c:w val="0.83122062049514256"/>
          <c:h val="0.7477420150289833"/>
        </c:manualLayout>
      </c:layout>
      <c:pie3DChart>
        <c:varyColors val="1"/>
        <c:ser>
          <c:idx val="0"/>
          <c:order val="0"/>
          <c:tx>
            <c:strRef>
              <c:f>Feuil1!$B$1</c:f>
              <c:strCache>
                <c:ptCount val="1"/>
                <c:pt idx="0">
                  <c:v>En transition (393 M€)</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79A-4AE3-91B4-3BC465FDAE1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79A-4AE3-91B4-3BC465FDAE1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79A-4AE3-91B4-3BC465FDAE1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79A-4AE3-91B4-3BC465FDAE1A}"/>
              </c:ext>
            </c:extLst>
          </c:dPt>
          <c:dPt>
            <c:idx val="4"/>
            <c:bubble3D val="0"/>
            <c:spPr>
              <a:solidFill>
                <a:srgbClr val="C0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9-079A-4AE3-91B4-3BC465FDAE1A}"/>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79A-4AE3-91B4-3BC465FDAE1A}"/>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079A-4AE3-91B4-3BC465FDAE1A}"/>
              </c:ext>
            </c:extLst>
          </c:dPt>
          <c:dLbls>
            <c:dLbl>
              <c:idx val="0"/>
              <c:layout>
                <c:manualLayout>
                  <c:x val="-3.3450728229498426E-2"/>
                  <c:y val="-6.304648940719694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B40C97F5-BBD1-4E72-B5DF-1480B51923AC}" type="CATEGORYNAME">
                      <a:rPr lang="fr-FR"/>
                      <a:pPr>
                        <a:defRPr/>
                      </a:pPr>
                      <a:t>[NOM DE CATÉGORIE]</a:t>
                    </a:fld>
                    <a:r>
                      <a:rPr lang="fr-FR" baseline="0"/>
                      <a:t>;</a:t>
                    </a:r>
                  </a:p>
                  <a:p>
                    <a:pPr>
                      <a:defRPr/>
                    </a:pPr>
                    <a:r>
                      <a:rPr lang="fr-FR" baseline="0"/>
                      <a:t> </a:t>
                    </a:r>
                    <a:fld id="{8FB3DCDB-CF7C-49A9-9ED1-9CAA40BBBD20}" type="VALUE">
                      <a:rPr lang="fr-FR" baseline="0" smtClean="0"/>
                      <a:pPr>
                        <a:defRPr/>
                      </a:pPr>
                      <a:t>[VALEUR]</a:t>
                    </a:fld>
                    <a:r>
                      <a:rPr lang="fr-FR" baseline="0"/>
                      <a:t> M€</a:t>
                    </a:r>
                  </a:p>
                </c:rich>
              </c:tx>
              <c:spPr>
                <a:xfrm>
                  <a:off x="5075714" y="792279"/>
                  <a:ext cx="1162669" cy="575149"/>
                </a:xfrm>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4191"/>
                        <a:gd name="adj2" fmla="val 100763"/>
                      </a:avLst>
                    </a:prstGeom>
                    <a:noFill/>
                    <a:ln>
                      <a:noFill/>
                    </a:ln>
                  </c15:spPr>
                  <c15:layout>
                    <c:manualLayout>
                      <c:w val="0.18013926873995625"/>
                      <c:h val="0.14738509156769222"/>
                    </c:manualLayout>
                  </c15:layout>
                  <c15:dlblFieldTable/>
                  <c15:showDataLabelsRange val="0"/>
                </c:ext>
                <c:ext xmlns:c16="http://schemas.microsoft.com/office/drawing/2014/chart" uri="{C3380CC4-5D6E-409C-BE32-E72D297353CC}">
                  <c16:uniqueId val="{00000001-079A-4AE3-91B4-3BC465FDAE1A}"/>
                </c:ext>
              </c:extLst>
            </c:dLbl>
            <c:dLbl>
              <c:idx val="1"/>
              <c:tx>
                <c:rich>
                  <a:bodyPr/>
                  <a:lstStyle/>
                  <a:p>
                    <a:fld id="{CF6F096C-E5A4-461E-9CCB-0E718818C912}" type="CATEGORYNAME">
                      <a:rPr lang="fr-FR"/>
                      <a:pPr/>
                      <a:t>[NOM DE CATÉGORIE]</a:t>
                    </a:fld>
                    <a:r>
                      <a:rPr lang="fr-FR" baseline="0"/>
                      <a:t>; </a:t>
                    </a:r>
                  </a:p>
                  <a:p>
                    <a:fld id="{DEF452A5-7BAC-450A-BD9F-A346C239F326}" type="VALUE">
                      <a:rPr lang="fr-FR" baseline="0" smtClean="0"/>
                      <a:pPr/>
                      <a:t>[VALEUR]</a:t>
                    </a:fld>
                    <a:r>
                      <a:rPr lang="fr-FR" baseline="0"/>
                      <a:t> M€</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79A-4AE3-91B4-3BC465FDAE1A}"/>
                </c:ext>
              </c:extLst>
            </c:dLbl>
            <c:dLbl>
              <c:idx val="2"/>
              <c:tx>
                <c:rich>
                  <a:bodyPr/>
                  <a:lstStyle/>
                  <a:p>
                    <a:fld id="{6DEC768C-8F9F-46A3-AE94-E3B901CAF464}" type="CATEGORYNAME">
                      <a:rPr lang="fr-FR" smtClean="0"/>
                      <a:pPr/>
                      <a:t>[NOM DE CATÉGORIE]</a:t>
                    </a:fld>
                    <a:r>
                      <a:rPr lang="fr-FR" baseline="0" dirty="0"/>
                      <a:t>; </a:t>
                    </a:r>
                  </a:p>
                  <a:p>
                    <a:fld id="{DCAB065A-8A09-4E10-AB14-74EFE65F3EF7}" type="VALUE">
                      <a:rPr lang="fr-FR" baseline="0" smtClean="0"/>
                      <a:pPr/>
                      <a:t>[VALEUR]</a:t>
                    </a:fld>
                    <a:r>
                      <a:rPr lang="fr-FR" baseline="0" dirty="0"/>
                      <a:t> M€</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79A-4AE3-91B4-3BC465FDAE1A}"/>
                </c:ext>
              </c:extLst>
            </c:dLbl>
            <c:dLbl>
              <c:idx val="3"/>
              <c:layout>
                <c:manualLayout>
                  <c:x val="1.967685338915982E-2"/>
                  <c:y val="0"/>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0A328838-4C6D-4F22-BB98-F33272034805}" type="CATEGORYNAME">
                      <a:rPr lang="fr-FR"/>
                      <a:pPr>
                        <a:defRPr/>
                      </a:pPr>
                      <a:t>[NOM DE CATÉGORIE]</a:t>
                    </a:fld>
                    <a:r>
                      <a:rPr lang="fr-FR" baseline="0"/>
                      <a:t>; </a:t>
                    </a:r>
                  </a:p>
                  <a:p>
                    <a:pPr>
                      <a:defRPr/>
                    </a:pPr>
                    <a:fld id="{7887B3C6-0966-4CBA-892E-0CD470362D95}" type="VALUE">
                      <a:rPr lang="fr-FR" baseline="0" smtClean="0"/>
                      <a:pPr>
                        <a:defRPr/>
                      </a:pPr>
                      <a:t>[VALEUR]</a:t>
                    </a:fld>
                    <a:r>
                      <a:rPr lang="fr-FR" baseline="0"/>
                      <a:t> M€</a:t>
                    </a:r>
                  </a:p>
                </c:rich>
              </c:tx>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943"/>
                        <a:gd name="adj2" fmla="val -84433"/>
                      </a:avLst>
                    </a:prstGeom>
                    <a:noFill/>
                    <a:ln>
                      <a:noFill/>
                    </a:ln>
                  </c15:spPr>
                  <c15:dlblFieldTable/>
                  <c15:showDataLabelsRange val="0"/>
                </c:ext>
                <c:ext xmlns:c16="http://schemas.microsoft.com/office/drawing/2014/chart" uri="{C3380CC4-5D6E-409C-BE32-E72D297353CC}">
                  <c16:uniqueId val="{00000007-079A-4AE3-91B4-3BC465FDAE1A}"/>
                </c:ext>
              </c:extLst>
            </c:dLbl>
            <c:dLbl>
              <c:idx val="4"/>
              <c:layout>
                <c:manualLayout>
                  <c:x val="0"/>
                  <c:y val="-9.1703984592286472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4AB4C759-D41E-4BCB-808E-9CD355DB90E2}" type="CATEGORYNAME">
                      <a:rPr lang="fr-FR"/>
                      <a:pPr>
                        <a:defRPr/>
                      </a:pPr>
                      <a:t>[NOM DE CATÉGORIE]</a:t>
                    </a:fld>
                    <a:r>
                      <a:rPr lang="fr-FR" baseline="0"/>
                      <a:t>; </a:t>
                    </a:r>
                  </a:p>
                  <a:p>
                    <a:pPr>
                      <a:defRPr/>
                    </a:pPr>
                    <a:fld id="{6CF33739-9BAE-4DA4-A403-D240AB39CFE2}" type="VALUE">
                      <a:rPr lang="fr-FR" baseline="0" smtClean="0"/>
                      <a:pPr>
                        <a:defRPr/>
                      </a:pPr>
                      <a:t>[VALEUR]</a:t>
                    </a:fld>
                    <a:r>
                      <a:rPr lang="fr-FR" baseline="0"/>
                      <a:t> M€</a:t>
                    </a:r>
                  </a:p>
                </c:rich>
              </c:tx>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7711"/>
                        <a:gd name="adj2" fmla="val 93601"/>
                      </a:avLst>
                    </a:prstGeom>
                    <a:noFill/>
                    <a:ln>
                      <a:noFill/>
                    </a:ln>
                  </c15:spPr>
                  <c15:dlblFieldTable/>
                  <c15:showDataLabelsRange val="0"/>
                </c:ext>
                <c:ext xmlns:c16="http://schemas.microsoft.com/office/drawing/2014/chart" uri="{C3380CC4-5D6E-409C-BE32-E72D297353CC}">
                  <c16:uniqueId val="{00000009-079A-4AE3-91B4-3BC465FDAE1A}"/>
                </c:ext>
              </c:extLst>
            </c:dLbl>
            <c:dLbl>
              <c:idx val="5"/>
              <c:layout>
                <c:manualLayout>
                  <c:x val="-7.0566309001640062E-3"/>
                  <c:y val="-9.8979543253434332E-2"/>
                </c:manualLayout>
              </c:layout>
              <c:tx>
                <c:rich>
                  <a:bodyPr/>
                  <a:lstStyle/>
                  <a:p>
                    <a:fld id="{D54C25EA-E903-4906-A36D-0CA5EA0DFAB0}" type="CATEGORYNAME">
                      <a:rPr lang="fr-FR"/>
                      <a:pPr/>
                      <a:t>[NOM DE CATÉGORIE]</a:t>
                    </a:fld>
                    <a:r>
                      <a:rPr lang="fr-FR" baseline="0" dirty="0"/>
                      <a:t>; </a:t>
                    </a:r>
                  </a:p>
                  <a:p>
                    <a:fld id="{D874F2B5-AAC0-4E11-A40C-4C3EF3577455}" type="VALUE">
                      <a:rPr lang="fr-FR" baseline="0" smtClean="0"/>
                      <a:pPr/>
                      <a:t>[VALEUR]</a:t>
                    </a:fld>
                    <a:r>
                      <a:rPr lang="fr-FR" baseline="0" dirty="0"/>
                      <a:t> M€</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15506355246273165"/>
                      <c:h val="0.16511265827330782"/>
                    </c:manualLayout>
                  </c15:layout>
                  <c15:dlblFieldTable/>
                  <c15:showDataLabelsRange val="0"/>
                </c:ext>
                <c:ext xmlns:c16="http://schemas.microsoft.com/office/drawing/2014/chart" uri="{C3380CC4-5D6E-409C-BE32-E72D297353CC}">
                  <c16:uniqueId val="{0000000B-079A-4AE3-91B4-3BC465FDAE1A}"/>
                </c:ext>
              </c:extLst>
            </c:dLbl>
            <c:dLbl>
              <c:idx val="6"/>
              <c:layout>
                <c:manualLayout>
                  <c:x val="-1.7709168050243838E-2"/>
                  <c:y val="0"/>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3F67219E-AB6D-4334-A25C-EADD2CCA1F13}" type="CATEGORYNAME">
                      <a:rPr lang="fr-FR"/>
                      <a:pPr>
                        <a:defRPr/>
                      </a:pPr>
                      <a:t>[NOM DE CATÉGORIE]</a:t>
                    </a:fld>
                    <a:r>
                      <a:rPr lang="fr-FR" baseline="0"/>
                      <a:t>; </a:t>
                    </a:r>
                    <a:fld id="{443FD0DC-5771-4DA7-8045-B1CEC273FA88}" type="VALUE">
                      <a:rPr lang="fr-FR" baseline="0" smtClean="0"/>
                      <a:pPr>
                        <a:defRPr/>
                      </a:pPr>
                      <a:t>[VALEUR]</a:t>
                    </a:fld>
                    <a:r>
                      <a:rPr lang="fr-FR" baseline="0"/>
                      <a:t> M€</a:t>
                    </a:r>
                  </a:p>
                </c:rich>
              </c:tx>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57612"/>
                        <a:gd name="adj2" fmla="val 82842"/>
                      </a:avLst>
                    </a:prstGeom>
                    <a:noFill/>
                    <a:ln>
                      <a:noFill/>
                    </a:ln>
                  </c15:spPr>
                  <c15:dlblFieldTable/>
                  <c15:showDataLabelsRange val="0"/>
                </c:ext>
                <c:ext xmlns:c16="http://schemas.microsoft.com/office/drawing/2014/chart" uri="{C3380CC4-5D6E-409C-BE32-E72D297353CC}">
                  <c16:uniqueId val="{0000000D-079A-4AE3-91B4-3BC465FDAE1A}"/>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Feuil1!$A$2:$A$8</c:f>
              <c:strCache>
                <c:ptCount val="7"/>
                <c:pt idx="0">
                  <c:v>1- Martinique plus intelligente</c:v>
                </c:pt>
                <c:pt idx="1">
                  <c:v>2- Martinique numérique</c:v>
                </c:pt>
                <c:pt idx="2">
                  <c:v>3- Martinique durable</c:v>
                </c:pt>
                <c:pt idx="3">
                  <c:v>4- Martinique à la mobilité multimodale</c:v>
                </c:pt>
                <c:pt idx="4">
                  <c:v>5- Martinique connectée</c:v>
                </c:pt>
                <c:pt idx="5">
                  <c:v>6- Martinique performane et inclusive</c:v>
                </c:pt>
                <c:pt idx="6">
                  <c:v>9- Martinique mieux aménagée</c:v>
                </c:pt>
              </c:strCache>
            </c:strRef>
          </c:cat>
          <c:val>
            <c:numRef>
              <c:f>Feuil1!$B$2:$B$8</c:f>
              <c:numCache>
                <c:formatCode>General</c:formatCode>
                <c:ptCount val="7"/>
                <c:pt idx="0">
                  <c:v>142.5</c:v>
                </c:pt>
                <c:pt idx="1">
                  <c:v>15.5</c:v>
                </c:pt>
                <c:pt idx="2">
                  <c:v>110.2</c:v>
                </c:pt>
                <c:pt idx="3">
                  <c:v>30.5</c:v>
                </c:pt>
                <c:pt idx="4">
                  <c:v>8.8000000000000007</c:v>
                </c:pt>
                <c:pt idx="5">
                  <c:v>63.8</c:v>
                </c:pt>
                <c:pt idx="6">
                  <c:v>21.5</c:v>
                </c:pt>
              </c:numCache>
            </c:numRef>
          </c:val>
          <c:extLst>
            <c:ext xmlns:c16="http://schemas.microsoft.com/office/drawing/2014/chart" uri="{C3380CC4-5D6E-409C-BE32-E72D297353CC}">
              <c16:uniqueId val="{0000000E-079A-4AE3-91B4-3BC465FDAE1A}"/>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C3B92"/>
                </a:solidFill>
                <a:latin typeface="+mn-lt"/>
                <a:ea typeface="+mn-ea"/>
                <a:cs typeface="+mn-cs"/>
              </a:defRPr>
            </a:pPr>
            <a:r>
              <a:rPr lang="fr-FR" dirty="0"/>
              <a:t>En transition (99 M€)</a:t>
            </a:r>
          </a:p>
        </c:rich>
      </c:tx>
      <c:overlay val="0"/>
      <c:spPr>
        <a:noFill/>
        <a:ln>
          <a:noFill/>
        </a:ln>
        <a:effectLst/>
      </c:spPr>
      <c:txPr>
        <a:bodyPr rot="0" spcFirstLastPara="1" vertOverflow="ellipsis" vert="horz" wrap="square" anchor="ctr" anchorCtr="1"/>
        <a:lstStyle/>
        <a:p>
          <a:pPr>
            <a:defRPr sz="2400" b="1" i="0" u="none" strike="noStrike" kern="1200" spc="0" baseline="0">
              <a:solidFill>
                <a:srgbClr val="0C3B92"/>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0409746161078016E-2"/>
          <c:y val="0.10354119991053445"/>
          <c:w val="0.83122062049514256"/>
          <c:h val="0.7477420150289833"/>
        </c:manualLayout>
      </c:layout>
      <c:pie3DChart>
        <c:varyColors val="1"/>
        <c:ser>
          <c:idx val="0"/>
          <c:order val="0"/>
          <c:tx>
            <c:strRef>
              <c:f>Feuil1!$B$1</c:f>
              <c:strCache>
                <c:ptCount val="1"/>
                <c:pt idx="0">
                  <c:v>En transition (393 M€)</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FFC-458A-852B-B4201C6EE32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FFC-458A-852B-B4201C6EE321}"/>
              </c:ext>
            </c:extLst>
          </c:dPt>
          <c:dLbls>
            <c:dLbl>
              <c:idx val="0"/>
              <c:layout>
                <c:manualLayout>
                  <c:x val="-2.5869633343779525E-2"/>
                  <c:y val="-0.38057153605798877"/>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B40C97F5-BBD1-4E72-B5DF-1480B51923AC}" type="CATEGORYNAME">
                      <a:rPr lang="fr-FR"/>
                      <a:pPr>
                        <a:defRPr/>
                      </a:pPr>
                      <a:t>[NOM DE CATÉGORIE]</a:t>
                    </a:fld>
                    <a:r>
                      <a:rPr lang="fr-FR" baseline="0"/>
                      <a:t>;</a:t>
                    </a:r>
                  </a:p>
                  <a:p>
                    <a:pPr>
                      <a:defRPr/>
                    </a:pPr>
                    <a:r>
                      <a:rPr lang="fr-FR" baseline="0"/>
                      <a:t> </a:t>
                    </a:r>
                    <a:fld id="{8FB3DCDB-CF7C-49A9-9ED1-9CAA40BBBD20}" type="VALUE">
                      <a:rPr lang="fr-FR" baseline="0" smtClean="0"/>
                      <a:pPr>
                        <a:defRPr/>
                      </a:pPr>
                      <a:t>[VALEUR]</a:t>
                    </a:fld>
                    <a:r>
                      <a:rPr lang="fr-FR" baseline="0"/>
                      <a:t> M€</a:t>
                    </a:r>
                  </a:p>
                </c:rich>
              </c:tx>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9704"/>
                        <a:gd name="adj2" fmla="val 104355"/>
                      </a:avLst>
                    </a:prstGeom>
                    <a:noFill/>
                    <a:ln>
                      <a:noFill/>
                    </a:ln>
                  </c15:spPr>
                  <c15:dlblFieldTable/>
                  <c15:showDataLabelsRange val="0"/>
                </c:ext>
                <c:ext xmlns:c16="http://schemas.microsoft.com/office/drawing/2014/chart" uri="{C3380CC4-5D6E-409C-BE32-E72D297353CC}">
                  <c16:uniqueId val="{00000001-9FFC-458A-852B-B4201C6EE321}"/>
                </c:ext>
              </c:extLst>
            </c:dLbl>
            <c:dLbl>
              <c:idx val="1"/>
              <c:layout>
                <c:manualLayout>
                  <c:x val="1.5919774365402695E-2"/>
                  <c:y val="0.45393472373181781"/>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CF6F096C-E5A4-461E-9CCB-0E718818C912}" type="CATEGORYNAME">
                      <a:rPr lang="fr-FR"/>
                      <a:pPr>
                        <a:defRPr/>
                      </a:pPr>
                      <a:t>[NOM DE CATÉGORIE]</a:t>
                    </a:fld>
                    <a:r>
                      <a:rPr lang="fr-FR" baseline="0" dirty="0"/>
                      <a:t>; </a:t>
                    </a:r>
                  </a:p>
                  <a:p>
                    <a:pPr>
                      <a:defRPr/>
                    </a:pPr>
                    <a:fld id="{DEF452A5-7BAC-450A-BD9F-A346C239F326}" type="VALUE">
                      <a:rPr lang="fr-FR" baseline="0" smtClean="0"/>
                      <a:pPr>
                        <a:defRPr/>
                      </a:pPr>
                      <a:t>[VALEUR]</a:t>
                    </a:fld>
                    <a:r>
                      <a:rPr lang="fr-FR" baseline="0" dirty="0"/>
                      <a:t> M€</a:t>
                    </a:r>
                  </a:p>
                </c:rich>
              </c:tx>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40158"/>
                        <a:gd name="adj2" fmla="val -114709"/>
                      </a:avLst>
                    </a:prstGeom>
                    <a:noFill/>
                    <a:ln>
                      <a:noFill/>
                    </a:ln>
                  </c15:spPr>
                  <c15:dlblFieldTable/>
                  <c15:showDataLabelsRange val="0"/>
                </c:ext>
                <c:ext xmlns:c16="http://schemas.microsoft.com/office/drawing/2014/chart" uri="{C3380CC4-5D6E-409C-BE32-E72D297353CC}">
                  <c16:uniqueId val="{00000003-9FFC-458A-852B-B4201C6EE321}"/>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7- Faire du capital humain un levier de développement</c:v>
                </c:pt>
                <c:pt idx="1">
                  <c:v>8- Faire de la Martinique un territoire plus inclusif</c:v>
                </c:pt>
              </c:strCache>
            </c:strRef>
          </c:cat>
          <c:val>
            <c:numRef>
              <c:f>Feuil1!$B$2:$B$3</c:f>
              <c:numCache>
                <c:formatCode>General</c:formatCode>
                <c:ptCount val="2"/>
                <c:pt idx="0">
                  <c:v>56.2</c:v>
                </c:pt>
                <c:pt idx="1">
                  <c:v>43.3</c:v>
                </c:pt>
              </c:numCache>
            </c:numRef>
          </c:val>
          <c:extLst>
            <c:ext xmlns:c16="http://schemas.microsoft.com/office/drawing/2014/chart" uri="{C3380CC4-5D6E-409C-BE32-E72D297353CC}">
              <c16:uniqueId val="{00000004-9FFC-458A-852B-B4201C6EE321}"/>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0C3B92"/>
                </a:solidFill>
                <a:latin typeface="+mn-lt"/>
                <a:ea typeface="+mn-ea"/>
                <a:cs typeface="+mn-cs"/>
              </a:defRPr>
            </a:pPr>
            <a:r>
              <a:rPr lang="fr-FR" dirty="0"/>
              <a:t>AS RUP (19</a:t>
            </a:r>
            <a:r>
              <a:rPr lang="fr-FR" baseline="0" dirty="0"/>
              <a:t> </a:t>
            </a:r>
            <a:r>
              <a:rPr lang="fr-FR" dirty="0"/>
              <a:t>M€)</a:t>
            </a:r>
          </a:p>
        </c:rich>
      </c:tx>
      <c:overlay val="0"/>
      <c:spPr>
        <a:noFill/>
        <a:ln>
          <a:noFill/>
        </a:ln>
        <a:effectLst/>
      </c:spPr>
      <c:txPr>
        <a:bodyPr rot="0" spcFirstLastPara="1" vertOverflow="ellipsis" vert="horz" wrap="square" anchor="ctr" anchorCtr="1"/>
        <a:lstStyle/>
        <a:p>
          <a:pPr>
            <a:defRPr sz="2400" b="1" i="0" u="none" strike="noStrike" kern="1200" spc="0" baseline="0">
              <a:solidFill>
                <a:srgbClr val="0C3B92"/>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2886381305264009E-2"/>
          <c:y val="0.12646719605860607"/>
          <c:w val="0.82929970144205145"/>
          <c:h val="0.7477420150289833"/>
        </c:manualLayout>
      </c:layout>
      <c:pie3DChart>
        <c:varyColors val="1"/>
        <c:ser>
          <c:idx val="0"/>
          <c:order val="0"/>
          <c:tx>
            <c:strRef>
              <c:f>Feuil1!$B$1</c:f>
              <c:strCache>
                <c:ptCount val="1"/>
                <c:pt idx="0">
                  <c:v>AS RUP (89M€)</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8DA-4C13-B336-62A9EB7EF58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8DA-4C13-B336-62A9EB7EF583}"/>
              </c:ext>
            </c:extLst>
          </c:dPt>
          <c:dLbls>
            <c:dLbl>
              <c:idx val="0"/>
              <c:layout>
                <c:manualLayout>
                  <c:x val="-3.3236714596560753E-2"/>
                  <c:y val="-0.34388994222107411"/>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C522C5AB-3442-4555-BA23-D1DE9188BAFF}" type="CATEGORYNAME">
                      <a:rPr lang="fr-FR"/>
                      <a:pPr>
                        <a:defRPr/>
                      </a:pPr>
                      <a:t>[NOM DE CATÉGORIE]</a:t>
                    </a:fld>
                    <a:r>
                      <a:rPr lang="fr-FR" baseline="0" dirty="0"/>
                      <a:t>; </a:t>
                    </a:r>
                    <a:fld id="{79191C87-3236-43D4-8F25-16FC501A4F39}" type="VALUE">
                      <a:rPr lang="fr-FR" baseline="0" smtClean="0"/>
                      <a:pPr>
                        <a:defRPr/>
                      </a:pPr>
                      <a:t>[VALEUR]</a:t>
                    </a:fld>
                    <a:r>
                      <a:rPr lang="fr-FR" baseline="0" dirty="0"/>
                      <a:t> M€</a:t>
                    </a:r>
                  </a:p>
                </c:rich>
              </c:tx>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7244"/>
                        <a:gd name="adj2" fmla="val 108537"/>
                      </a:avLst>
                    </a:prstGeom>
                    <a:noFill/>
                    <a:ln>
                      <a:noFill/>
                    </a:ln>
                  </c15:spPr>
                  <c15:dlblFieldTable/>
                  <c15:showDataLabelsRange val="0"/>
                </c:ext>
                <c:ext xmlns:c16="http://schemas.microsoft.com/office/drawing/2014/chart" uri="{C3380CC4-5D6E-409C-BE32-E72D297353CC}">
                  <c16:uniqueId val="{00000001-B8DA-4C13-B336-62A9EB7EF583}"/>
                </c:ext>
              </c:extLst>
            </c:dLbl>
            <c:dLbl>
              <c:idx val="1"/>
              <c:layout>
                <c:manualLayout>
                  <c:x val="2.077294662285047E-2"/>
                  <c:y val="0.42413092873932468"/>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fld id="{55516E6E-B100-47B0-B061-CF9C9A6A6DCB}" type="CATEGORYNAME">
                      <a:rPr lang="fr-FR"/>
                      <a:pPr>
                        <a:defRPr/>
                      </a:pPr>
                      <a:t>[NOM DE CATÉGORIE]</a:t>
                    </a:fld>
                    <a:endParaRPr lang="fr-FR" baseline="0" dirty="0"/>
                  </a:p>
                  <a:p>
                    <a:pPr>
                      <a:defRPr/>
                    </a:pPr>
                    <a:fld id="{BA29AFA9-CB6C-4E6D-BB85-F1EC88360D87}" type="VALUE">
                      <a:rPr lang="fr-FR" smtClean="0"/>
                      <a:pPr>
                        <a:defRPr/>
                      </a:pPr>
                      <a:t>[VALEUR]</a:t>
                    </a:fld>
                    <a:r>
                      <a:rPr lang="fr-FR" dirty="0"/>
                      <a:t> M€</a:t>
                    </a:r>
                  </a:p>
                </c:rich>
              </c:tx>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21448"/>
                        <a:gd name="adj2" fmla="val -105173"/>
                      </a:avLst>
                    </a:prstGeom>
                    <a:noFill/>
                    <a:ln>
                      <a:noFill/>
                    </a:ln>
                  </c15:spPr>
                  <c15:dlblFieldTable/>
                  <c15:showDataLabelsRange val="0"/>
                </c:ext>
                <c:ext xmlns:c16="http://schemas.microsoft.com/office/drawing/2014/chart" uri="{C3380CC4-5D6E-409C-BE32-E72D297353CC}">
                  <c16:uniqueId val="{00000003-B8DA-4C13-B336-62A9EB7EF58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7- Faire du capital humain un levier de développement</c:v>
                </c:pt>
                <c:pt idx="1">
                  <c:v>8- Faire de la Martinique un territoire plus inclusif</c:v>
                </c:pt>
              </c:strCache>
            </c:strRef>
          </c:cat>
          <c:val>
            <c:numRef>
              <c:f>Feuil1!$B$2:$B$3</c:f>
              <c:numCache>
                <c:formatCode>General</c:formatCode>
                <c:ptCount val="2"/>
                <c:pt idx="0">
                  <c:v>10.1</c:v>
                </c:pt>
                <c:pt idx="1">
                  <c:v>9.01</c:v>
                </c:pt>
              </c:numCache>
            </c:numRef>
          </c:val>
          <c:extLst>
            <c:ext xmlns:c16="http://schemas.microsoft.com/office/drawing/2014/chart" uri="{C3380CC4-5D6E-409C-BE32-E72D297353CC}">
              <c16:uniqueId val="{00000004-B8DA-4C13-B336-62A9EB7EF583}"/>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Feuil1!$A$4</c:f>
              <c:strCache>
                <c:ptCount val="1"/>
                <c:pt idx="0">
                  <c:v>MAQUETTE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Feuil1!$B$3:$C$3</c:f>
              <c:strCache>
                <c:ptCount val="2"/>
                <c:pt idx="0">
                  <c:v>Coût total</c:v>
                </c:pt>
                <c:pt idx="1">
                  <c:v>Montant UE</c:v>
                </c:pt>
              </c:strCache>
            </c:strRef>
          </c:cat>
          <c:val>
            <c:numRef>
              <c:f>Feuil1!$B$4:$C$4</c:f>
              <c:numCache>
                <c:formatCode>General</c:formatCode>
                <c:ptCount val="2"/>
                <c:pt idx="0">
                  <c:v>190</c:v>
                </c:pt>
                <c:pt idx="1">
                  <c:v>159</c:v>
                </c:pt>
              </c:numCache>
            </c:numRef>
          </c:val>
          <c:extLst>
            <c:ext xmlns:c16="http://schemas.microsoft.com/office/drawing/2014/chart" uri="{C3380CC4-5D6E-409C-BE32-E72D297353CC}">
              <c16:uniqueId val="{00000000-C9F2-4EF0-A96C-13DF425EE213}"/>
            </c:ext>
          </c:extLst>
        </c:ser>
        <c:ser>
          <c:idx val="1"/>
          <c:order val="1"/>
          <c:tx>
            <c:strRef>
              <c:f>Feuil1!$A$5</c:f>
              <c:strCache>
                <c:ptCount val="1"/>
                <c:pt idx="0">
                  <c:v>PROGRAMMATION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Feuil1!$B$3:$C$3</c:f>
              <c:strCache>
                <c:ptCount val="2"/>
                <c:pt idx="0">
                  <c:v>Coût total</c:v>
                </c:pt>
                <c:pt idx="1">
                  <c:v>Montant UE</c:v>
                </c:pt>
              </c:strCache>
            </c:strRef>
          </c:cat>
          <c:val>
            <c:numRef>
              <c:f>Feuil1!$B$5:$C$5</c:f>
              <c:numCache>
                <c:formatCode>General</c:formatCode>
                <c:ptCount val="2"/>
                <c:pt idx="0">
                  <c:v>347</c:v>
                </c:pt>
                <c:pt idx="1">
                  <c:v>265</c:v>
                </c:pt>
              </c:numCache>
            </c:numRef>
          </c:val>
          <c:extLst>
            <c:ext xmlns:c16="http://schemas.microsoft.com/office/drawing/2014/chart" uri="{C3380CC4-5D6E-409C-BE32-E72D297353CC}">
              <c16:uniqueId val="{00000001-C9F2-4EF0-A96C-13DF425EE213}"/>
            </c:ext>
          </c:extLst>
        </c:ser>
        <c:ser>
          <c:idx val="2"/>
          <c:order val="2"/>
          <c:tx>
            <c:strRef>
              <c:f>Feuil1!$A$6</c:f>
              <c:strCache>
                <c:ptCount val="1"/>
                <c:pt idx="0">
                  <c:v>BILAN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Feuil1!$B$3:$C$3</c:f>
              <c:strCache>
                <c:ptCount val="2"/>
                <c:pt idx="0">
                  <c:v>Coût total</c:v>
                </c:pt>
                <c:pt idx="1">
                  <c:v>Montant UE</c:v>
                </c:pt>
              </c:strCache>
            </c:strRef>
          </c:cat>
          <c:val>
            <c:numRef>
              <c:f>Feuil1!$B$6:$C$6</c:f>
              <c:numCache>
                <c:formatCode>General</c:formatCode>
                <c:ptCount val="2"/>
                <c:pt idx="0">
                  <c:v>262</c:v>
                </c:pt>
                <c:pt idx="1">
                  <c:v>184</c:v>
                </c:pt>
              </c:numCache>
            </c:numRef>
          </c:val>
          <c:extLst>
            <c:ext xmlns:c16="http://schemas.microsoft.com/office/drawing/2014/chart" uri="{C3380CC4-5D6E-409C-BE32-E72D297353CC}">
              <c16:uniqueId val="{00000002-C9F2-4EF0-A96C-13DF425EE213}"/>
            </c:ext>
          </c:extLst>
        </c:ser>
        <c:ser>
          <c:idx val="3"/>
          <c:order val="3"/>
          <c:tx>
            <c:strRef>
              <c:f>Feuil1!$A$7</c:f>
              <c:strCache>
                <c:ptCount val="1"/>
                <c:pt idx="0">
                  <c:v>CERTIFICATION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Feuil1!$B$3:$C$3</c:f>
              <c:strCache>
                <c:ptCount val="2"/>
                <c:pt idx="0">
                  <c:v>Coût total</c:v>
                </c:pt>
                <c:pt idx="1">
                  <c:v>Montant UE</c:v>
                </c:pt>
              </c:strCache>
            </c:strRef>
          </c:cat>
          <c:val>
            <c:numRef>
              <c:f>Feuil1!$B$7:$C$7</c:f>
              <c:numCache>
                <c:formatCode>General</c:formatCode>
                <c:ptCount val="2"/>
                <c:pt idx="0">
                  <c:v>186</c:v>
                </c:pt>
                <c:pt idx="1">
                  <c:v>154</c:v>
                </c:pt>
              </c:numCache>
            </c:numRef>
          </c:val>
          <c:extLst>
            <c:ext xmlns:c16="http://schemas.microsoft.com/office/drawing/2014/chart" uri="{C3380CC4-5D6E-409C-BE32-E72D297353CC}">
              <c16:uniqueId val="{00000003-C9F2-4EF0-A96C-13DF425EE213}"/>
            </c:ext>
          </c:extLst>
        </c:ser>
        <c:dLbls>
          <c:dLblPos val="outEnd"/>
          <c:showLegendKey val="0"/>
          <c:showVal val="1"/>
          <c:showCatName val="0"/>
          <c:showSerName val="0"/>
          <c:showPercent val="0"/>
          <c:showBubbleSize val="0"/>
        </c:dLbls>
        <c:gapWidth val="219"/>
        <c:overlap val="-27"/>
        <c:axId val="525746712"/>
        <c:axId val="525747696"/>
      </c:barChart>
      <c:catAx>
        <c:axId val="52574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25747696"/>
        <c:crosses val="autoZero"/>
        <c:auto val="1"/>
        <c:lblAlgn val="ctr"/>
        <c:lblOffset val="100"/>
        <c:noMultiLvlLbl val="0"/>
      </c:catAx>
      <c:valAx>
        <c:axId val="5257476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25746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86662291765568E-2"/>
          <c:y val="2.6142254116432981E-2"/>
          <c:w val="0.94339923222037092"/>
          <c:h val="0.78571585405349031"/>
        </c:manualLayout>
      </c:layout>
      <c:barChart>
        <c:barDir val="col"/>
        <c:grouping val="clustered"/>
        <c:varyColors val="0"/>
        <c:ser>
          <c:idx val="0"/>
          <c:order val="0"/>
          <c:tx>
            <c:strRef>
              <c:f>Feuil7!$L$5</c:f>
              <c:strCache>
                <c:ptCount val="1"/>
                <c:pt idx="0">
                  <c:v>Tx Prog UE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Feuil7!$M$3:$T$4</c:f>
              <c:multiLvlStrCache>
                <c:ptCount val="8"/>
                <c:lvl>
                  <c:pt idx="0">
                    <c:v>44 M€</c:v>
                  </c:pt>
                  <c:pt idx="1">
                    <c:v>10 M€</c:v>
                  </c:pt>
                  <c:pt idx="2">
                    <c:v>59,6 M€</c:v>
                  </c:pt>
                  <c:pt idx="3">
                    <c:v>1,2 M€</c:v>
                  </c:pt>
                  <c:pt idx="4">
                    <c:v>4,8 M€</c:v>
                  </c:pt>
                  <c:pt idx="5">
                    <c:v>38 M€</c:v>
                  </c:pt>
                  <c:pt idx="6">
                    <c:v>0,8 M€</c:v>
                  </c:pt>
                  <c:pt idx="7">
                    <c:v>158,5 M€</c:v>
                  </c:pt>
                </c:lvl>
                <c:lvl>
                  <c:pt idx="0">
                    <c:v>Axe 1</c:v>
                  </c:pt>
                  <c:pt idx="1">
                    <c:v>Axe 2</c:v>
                  </c:pt>
                  <c:pt idx="2">
                    <c:v>Axe 3</c:v>
                  </c:pt>
                  <c:pt idx="3">
                    <c:v>Axe 4</c:v>
                  </c:pt>
                  <c:pt idx="4">
                    <c:v>Axe 5</c:v>
                  </c:pt>
                  <c:pt idx="5">
                    <c:v>Axe 6</c:v>
                  </c:pt>
                  <c:pt idx="6">
                    <c:v>Axe 7</c:v>
                  </c:pt>
                  <c:pt idx="7">
                    <c:v>TOTAL</c:v>
                  </c:pt>
                </c:lvl>
              </c:multiLvlStrCache>
            </c:multiLvlStrRef>
          </c:cat>
          <c:val>
            <c:numRef>
              <c:f>Feuil7!$M$5:$T$5</c:f>
              <c:numCache>
                <c:formatCode>0%</c:formatCode>
                <c:ptCount val="8"/>
                <c:pt idx="0">
                  <c:v>1.1200000000000001</c:v>
                </c:pt>
                <c:pt idx="1">
                  <c:v>1.19</c:v>
                </c:pt>
                <c:pt idx="2">
                  <c:v>2.5499999999999998</c:v>
                </c:pt>
                <c:pt idx="3">
                  <c:v>1.1499999999999999</c:v>
                </c:pt>
                <c:pt idx="4">
                  <c:v>1</c:v>
                </c:pt>
                <c:pt idx="5">
                  <c:v>1.17</c:v>
                </c:pt>
                <c:pt idx="6">
                  <c:v>1</c:v>
                </c:pt>
                <c:pt idx="7">
                  <c:v>1.67</c:v>
                </c:pt>
              </c:numCache>
            </c:numRef>
          </c:val>
          <c:extLst>
            <c:ext xmlns:c16="http://schemas.microsoft.com/office/drawing/2014/chart" uri="{C3380CC4-5D6E-409C-BE32-E72D297353CC}">
              <c16:uniqueId val="{00000000-1689-4336-909C-9D5EBCF4513E}"/>
            </c:ext>
          </c:extLst>
        </c:ser>
        <c:ser>
          <c:idx val="1"/>
          <c:order val="1"/>
          <c:tx>
            <c:strRef>
              <c:f>Feuil7!$L$6</c:f>
              <c:strCache>
                <c:ptCount val="1"/>
                <c:pt idx="0">
                  <c:v>Tx de réal UE/ tx axe</c:v>
                </c:pt>
              </c:strCache>
            </c:strRef>
          </c:tx>
          <c:spPr>
            <a:solidFill>
              <a:schemeClr val="accent2"/>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Feuil7!$M$3:$T$4</c:f>
              <c:multiLvlStrCache>
                <c:ptCount val="8"/>
                <c:lvl>
                  <c:pt idx="0">
                    <c:v>44 M€</c:v>
                  </c:pt>
                  <c:pt idx="1">
                    <c:v>10 M€</c:v>
                  </c:pt>
                  <c:pt idx="2">
                    <c:v>59,6 M€</c:v>
                  </c:pt>
                  <c:pt idx="3">
                    <c:v>1,2 M€</c:v>
                  </c:pt>
                  <c:pt idx="4">
                    <c:v>4,8 M€</c:v>
                  </c:pt>
                  <c:pt idx="5">
                    <c:v>38 M€</c:v>
                  </c:pt>
                  <c:pt idx="6">
                    <c:v>0,8 M€</c:v>
                  </c:pt>
                  <c:pt idx="7">
                    <c:v>158,5 M€</c:v>
                  </c:pt>
                </c:lvl>
                <c:lvl>
                  <c:pt idx="0">
                    <c:v>Axe 1</c:v>
                  </c:pt>
                  <c:pt idx="1">
                    <c:v>Axe 2</c:v>
                  </c:pt>
                  <c:pt idx="2">
                    <c:v>Axe 3</c:v>
                  </c:pt>
                  <c:pt idx="3">
                    <c:v>Axe 4</c:v>
                  </c:pt>
                  <c:pt idx="4">
                    <c:v>Axe 5</c:v>
                  </c:pt>
                  <c:pt idx="5">
                    <c:v>Axe 6</c:v>
                  </c:pt>
                  <c:pt idx="6">
                    <c:v>Axe 7</c:v>
                  </c:pt>
                  <c:pt idx="7">
                    <c:v>TOTAL</c:v>
                  </c:pt>
                </c:lvl>
              </c:multiLvlStrCache>
            </c:multiLvlStrRef>
          </c:cat>
          <c:val>
            <c:numRef>
              <c:f>Feuil7!$M$6:$T$6</c:f>
              <c:numCache>
                <c:formatCode>0%</c:formatCode>
                <c:ptCount val="8"/>
                <c:pt idx="0">
                  <c:v>0.97</c:v>
                </c:pt>
                <c:pt idx="1">
                  <c:v>0.98</c:v>
                </c:pt>
                <c:pt idx="2">
                  <c:v>1.23</c:v>
                </c:pt>
                <c:pt idx="3">
                  <c:v>1.24</c:v>
                </c:pt>
                <c:pt idx="4">
                  <c:v>1</c:v>
                </c:pt>
                <c:pt idx="5">
                  <c:v>0.55000000000000004</c:v>
                </c:pt>
                <c:pt idx="6">
                  <c:v>0.9</c:v>
                </c:pt>
                <c:pt idx="7">
                  <c:v>0.97</c:v>
                </c:pt>
              </c:numCache>
            </c:numRef>
          </c:val>
          <c:extLst>
            <c:ext xmlns:c16="http://schemas.microsoft.com/office/drawing/2014/chart" uri="{C3380CC4-5D6E-409C-BE32-E72D297353CC}">
              <c16:uniqueId val="{00000001-1689-4336-909C-9D5EBCF4513E}"/>
            </c:ext>
          </c:extLst>
        </c:ser>
        <c:dLbls>
          <c:dLblPos val="outEnd"/>
          <c:showLegendKey val="0"/>
          <c:showVal val="1"/>
          <c:showCatName val="0"/>
          <c:showSerName val="0"/>
          <c:showPercent val="0"/>
          <c:showBubbleSize val="0"/>
        </c:dLbls>
        <c:gapWidth val="219"/>
        <c:overlap val="-27"/>
        <c:axId val="851876336"/>
        <c:axId val="851874672"/>
      </c:barChart>
      <c:catAx>
        <c:axId val="85187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51874672"/>
        <c:crosses val="autoZero"/>
        <c:auto val="1"/>
        <c:lblAlgn val="ctr"/>
        <c:lblOffset val="100"/>
        <c:noMultiLvlLbl val="0"/>
      </c:catAx>
      <c:valAx>
        <c:axId val="8518746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5187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arianne" panose="02000000000000000000" pitchFamily="2" charset="0"/>
                <a:ea typeface="+mn-ea"/>
                <a:cs typeface="+mn-cs"/>
              </a:defRPr>
            </a:pPr>
            <a:r>
              <a:rPr lang="en-US" b="1">
                <a:latin typeface="Marianne" panose="02000000000000000000" pitchFamily="2" charset="0"/>
              </a:rPr>
              <a:t>34 711 entrées en action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arianne" panose="02000000000000000000" pitchFamily="2" charset="0"/>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B51-4B74-9C8B-D50AC974A78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B51-4B74-9C8B-D50AC974A78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B51-4B74-9C8B-D50AC974A78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B51-4B74-9C8B-D50AC974A78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4B51-4B74-9C8B-D50AC974A78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Feuil2!$A$4:$A$8</c:f>
              <c:strCache>
                <c:ptCount val="5"/>
                <c:pt idx="0">
                  <c:v>Chomeurs</c:v>
                </c:pt>
                <c:pt idx="1">
                  <c:v>Femmes </c:v>
                </c:pt>
                <c:pt idx="2">
                  <c:v>Moins 25 ans</c:v>
                </c:pt>
                <c:pt idx="3">
                  <c:v>Inactifs</c:v>
                </c:pt>
                <c:pt idx="4">
                  <c:v>Niveau infra V</c:v>
                </c:pt>
              </c:strCache>
            </c:strRef>
          </c:cat>
          <c:val>
            <c:numRef>
              <c:f>Feuil2!$B$4:$B$8</c:f>
              <c:numCache>
                <c:formatCode>0%</c:formatCode>
                <c:ptCount val="5"/>
                <c:pt idx="0">
                  <c:v>0.54</c:v>
                </c:pt>
                <c:pt idx="1">
                  <c:v>0.52</c:v>
                </c:pt>
                <c:pt idx="2">
                  <c:v>0.43</c:v>
                </c:pt>
                <c:pt idx="3">
                  <c:v>0.32</c:v>
                </c:pt>
                <c:pt idx="4">
                  <c:v>0.43</c:v>
                </c:pt>
              </c:numCache>
            </c:numRef>
          </c:val>
          <c:extLst>
            <c:ext xmlns:c16="http://schemas.microsoft.com/office/drawing/2014/chart" uri="{C3380CC4-5D6E-409C-BE32-E72D297353CC}">
              <c16:uniqueId val="{0000000A-4B51-4B74-9C8B-D50AC974A78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arianne" panose="02000000000000000000" pitchFamily="2" charset="0"/>
                <a:ea typeface="+mn-ea"/>
                <a:cs typeface="+mn-cs"/>
              </a:defRPr>
            </a:pPr>
            <a:r>
              <a:rPr lang="en-US" b="1">
                <a:latin typeface="Marianne" panose="02000000000000000000" pitchFamily="2" charset="0"/>
              </a:rPr>
              <a:t>Situation à l'issue de l'opération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arianne" panose="02000000000000000000" pitchFamily="2" charset="0"/>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ECB-4B07-882C-FA5C2D170CB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ECB-4B07-882C-FA5C2D170CB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ECB-4B07-882C-FA5C2D170CB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ECB-4B07-882C-FA5C2D170CB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Feuil2!$A$18:$A$21</c:f>
              <c:strCache>
                <c:ptCount val="4"/>
                <c:pt idx="0">
                  <c:v>Suit des études ou  une formation</c:v>
                </c:pt>
                <c:pt idx="1">
                  <c:v>En emploi</c:v>
                </c:pt>
                <c:pt idx="2">
                  <c:v>Chômeur</c:v>
                </c:pt>
                <c:pt idx="3">
                  <c:v>Inactif</c:v>
                </c:pt>
              </c:strCache>
            </c:strRef>
          </c:cat>
          <c:val>
            <c:numRef>
              <c:f>Feuil2!$B$18:$B$21</c:f>
              <c:numCache>
                <c:formatCode>0%</c:formatCode>
                <c:ptCount val="4"/>
                <c:pt idx="0">
                  <c:v>0.2</c:v>
                </c:pt>
                <c:pt idx="1">
                  <c:v>0.36</c:v>
                </c:pt>
                <c:pt idx="2">
                  <c:v>0.36</c:v>
                </c:pt>
                <c:pt idx="3">
                  <c:v>0.08</c:v>
                </c:pt>
              </c:numCache>
            </c:numRef>
          </c:val>
          <c:extLst>
            <c:ext xmlns:c16="http://schemas.microsoft.com/office/drawing/2014/chart" uri="{C3380CC4-5D6E-409C-BE32-E72D297353CC}">
              <c16:uniqueId val="{00000008-DECB-4B07-882C-FA5C2D170CBC}"/>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692038495188118E-2"/>
          <c:y val="0.18560185185185185"/>
          <c:w val="0.90286351706036749"/>
          <c:h val="0.61498432487605714"/>
        </c:manualLayout>
      </c:layout>
      <c:barChart>
        <c:barDir val="col"/>
        <c:grouping val="clustered"/>
        <c:varyColors val="0"/>
        <c:ser>
          <c:idx val="0"/>
          <c:order val="0"/>
          <c:tx>
            <c:strRef>
              <c:f>Feuil1!$B$55</c:f>
              <c:strCache>
                <c:ptCount val="1"/>
                <c:pt idx="0">
                  <c:v>Objectif UE</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3E8C-4E28-A51D-4CC1C987AA0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Feuil1!$A$56:$A$57</c:f>
              <c:strCache>
                <c:ptCount val="2"/>
                <c:pt idx="0">
                  <c:v>PROGRAMMATION </c:v>
                </c:pt>
                <c:pt idx="1">
                  <c:v>CERTIFICATION</c:v>
                </c:pt>
              </c:strCache>
            </c:strRef>
          </c:cat>
          <c:val>
            <c:numRef>
              <c:f>Feuil1!$B$56:$B$57</c:f>
              <c:numCache>
                <c:formatCode>General</c:formatCode>
                <c:ptCount val="2"/>
                <c:pt idx="0">
                  <c:v>23</c:v>
                </c:pt>
                <c:pt idx="1">
                  <c:v>0</c:v>
                </c:pt>
              </c:numCache>
            </c:numRef>
          </c:val>
          <c:extLst>
            <c:ext xmlns:c16="http://schemas.microsoft.com/office/drawing/2014/chart" uri="{C3380CC4-5D6E-409C-BE32-E72D297353CC}">
              <c16:uniqueId val="{00000001-3E8C-4E28-A51D-4CC1C987AA09}"/>
            </c:ext>
          </c:extLst>
        </c:ser>
        <c:ser>
          <c:idx val="1"/>
          <c:order val="1"/>
          <c:tx>
            <c:strRef>
              <c:f>Feuil1!$C$55</c:f>
              <c:strCache>
                <c:ptCount val="1"/>
                <c:pt idx="0">
                  <c:v>Montant 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Feuil1!$A$56:$A$57</c:f>
              <c:strCache>
                <c:ptCount val="2"/>
                <c:pt idx="0">
                  <c:v>PROGRAMMATION </c:v>
                </c:pt>
                <c:pt idx="1">
                  <c:v>CERTIFICATION</c:v>
                </c:pt>
              </c:strCache>
            </c:strRef>
          </c:cat>
          <c:val>
            <c:numRef>
              <c:f>Feuil1!$C$56:$C$57</c:f>
              <c:numCache>
                <c:formatCode>General</c:formatCode>
                <c:ptCount val="2"/>
                <c:pt idx="0">
                  <c:v>28</c:v>
                </c:pt>
                <c:pt idx="1">
                  <c:v>21</c:v>
                </c:pt>
              </c:numCache>
            </c:numRef>
          </c:val>
          <c:extLst>
            <c:ext xmlns:c16="http://schemas.microsoft.com/office/drawing/2014/chart" uri="{C3380CC4-5D6E-409C-BE32-E72D297353CC}">
              <c16:uniqueId val="{00000002-3E8C-4E28-A51D-4CC1C987AA09}"/>
            </c:ext>
          </c:extLst>
        </c:ser>
        <c:dLbls>
          <c:showLegendKey val="0"/>
          <c:showVal val="0"/>
          <c:showCatName val="0"/>
          <c:showSerName val="0"/>
          <c:showPercent val="0"/>
          <c:showBubbleSize val="0"/>
        </c:dLbls>
        <c:gapWidth val="219"/>
        <c:overlap val="-27"/>
        <c:axId val="548302744"/>
        <c:axId val="548309632"/>
      </c:barChart>
      <c:catAx>
        <c:axId val="54830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548309632"/>
        <c:crosses val="autoZero"/>
        <c:auto val="1"/>
        <c:lblAlgn val="ctr"/>
        <c:lblOffset val="100"/>
        <c:noMultiLvlLbl val="0"/>
      </c:catAx>
      <c:valAx>
        <c:axId val="54830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48302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E863D-276C-4E41-AC2E-4A9EA1EC3770}" type="doc">
      <dgm:prSet loTypeId="urn:microsoft.com/office/officeart/2005/8/layout/StepDownProcess" loCatId="process" qsTypeId="urn:microsoft.com/office/officeart/2005/8/quickstyle/simple1" qsCatId="simple" csTypeId="urn:microsoft.com/office/officeart/2005/8/colors/accent5_3" csCatId="accent5" phldr="1"/>
      <dgm:spPr/>
      <dgm:t>
        <a:bodyPr/>
        <a:lstStyle/>
        <a:p>
          <a:endParaRPr lang="fr-FR"/>
        </a:p>
      </dgm:t>
    </dgm:pt>
    <dgm:pt modelId="{E6239F36-4D99-4DA5-8712-C2CC9E297839}">
      <dgm:prSet phldrT="[Texte]"/>
      <dgm:spPr/>
      <dgm:t>
        <a:bodyPr/>
        <a:lstStyle/>
        <a:p>
          <a:r>
            <a:rPr lang="fr-FR" dirty="0"/>
            <a:t>Démarrage instruction</a:t>
          </a:r>
        </a:p>
      </dgm:t>
    </dgm:pt>
    <dgm:pt modelId="{3424B648-C334-43C5-B4E3-8EC9CA37B097}" type="parTrans" cxnId="{783E51FC-6D46-41B6-9CCA-E41F5745F2D8}">
      <dgm:prSet/>
      <dgm:spPr/>
      <dgm:t>
        <a:bodyPr/>
        <a:lstStyle/>
        <a:p>
          <a:endParaRPr lang="fr-FR"/>
        </a:p>
      </dgm:t>
    </dgm:pt>
    <dgm:pt modelId="{DA2996AB-6299-4562-95C7-7116897AEC98}" type="sibTrans" cxnId="{783E51FC-6D46-41B6-9CCA-E41F5745F2D8}">
      <dgm:prSet/>
      <dgm:spPr/>
      <dgm:t>
        <a:bodyPr/>
        <a:lstStyle/>
        <a:p>
          <a:endParaRPr lang="fr-FR"/>
        </a:p>
      </dgm:t>
    </dgm:pt>
    <dgm:pt modelId="{125CFBF9-4F3F-41DA-96EC-42EB71CC9949}">
      <dgm:prSet phldrT="[Texte]"/>
      <dgm:spPr/>
      <dgm:t>
        <a:bodyPr/>
        <a:lstStyle/>
        <a:p>
          <a:r>
            <a:rPr lang="fr-FR" dirty="0"/>
            <a:t>Janvier 2024</a:t>
          </a:r>
        </a:p>
      </dgm:t>
    </dgm:pt>
    <dgm:pt modelId="{08BD059A-84EA-4057-A3D2-5A458EF5BFD0}" type="parTrans" cxnId="{240B2219-329A-4953-8D73-1D549D752D7E}">
      <dgm:prSet/>
      <dgm:spPr/>
      <dgm:t>
        <a:bodyPr/>
        <a:lstStyle/>
        <a:p>
          <a:endParaRPr lang="fr-FR"/>
        </a:p>
      </dgm:t>
    </dgm:pt>
    <dgm:pt modelId="{6B20EB4F-C63A-4307-A115-7AEF90DEEE41}" type="sibTrans" cxnId="{240B2219-329A-4953-8D73-1D549D752D7E}">
      <dgm:prSet/>
      <dgm:spPr/>
      <dgm:t>
        <a:bodyPr/>
        <a:lstStyle/>
        <a:p>
          <a:endParaRPr lang="fr-FR"/>
        </a:p>
      </dgm:t>
    </dgm:pt>
    <dgm:pt modelId="{19C6A333-596E-41D8-9F93-C40C46C71F12}">
      <dgm:prSet phldrT="[Texte]"/>
      <dgm:spPr/>
      <dgm:t>
        <a:bodyPr/>
        <a:lstStyle/>
        <a:p>
          <a:r>
            <a:rPr lang="fr-FR" dirty="0"/>
            <a:t>Programmation</a:t>
          </a:r>
        </a:p>
      </dgm:t>
    </dgm:pt>
    <dgm:pt modelId="{EB9B6ADA-2F38-459D-A385-1E4539153DA2}" type="parTrans" cxnId="{BD75F766-5797-44F9-BC46-1FBD77182B39}">
      <dgm:prSet/>
      <dgm:spPr/>
      <dgm:t>
        <a:bodyPr/>
        <a:lstStyle/>
        <a:p>
          <a:endParaRPr lang="fr-FR"/>
        </a:p>
      </dgm:t>
    </dgm:pt>
    <dgm:pt modelId="{E874F513-A6C8-4C57-ADAF-D7A3E4468A67}" type="sibTrans" cxnId="{BD75F766-5797-44F9-BC46-1FBD77182B39}">
      <dgm:prSet/>
      <dgm:spPr/>
      <dgm:t>
        <a:bodyPr/>
        <a:lstStyle/>
        <a:p>
          <a:endParaRPr lang="fr-FR"/>
        </a:p>
      </dgm:t>
    </dgm:pt>
    <dgm:pt modelId="{E2858652-46A4-4A75-937D-ECB275AFE623}">
      <dgm:prSet phldrT="[Texte]" custT="1"/>
      <dgm:spPr/>
      <dgm:t>
        <a:bodyPr/>
        <a:lstStyle/>
        <a:p>
          <a:r>
            <a:rPr lang="fr-FR" sz="2100" dirty="0"/>
            <a:t>Avril 2024</a:t>
          </a:r>
        </a:p>
      </dgm:t>
    </dgm:pt>
    <dgm:pt modelId="{21BC30AE-9BF7-4E51-B837-2F872E05A420}" type="parTrans" cxnId="{21157088-215E-4313-89ED-45ED3BE187D2}">
      <dgm:prSet/>
      <dgm:spPr/>
      <dgm:t>
        <a:bodyPr/>
        <a:lstStyle/>
        <a:p>
          <a:endParaRPr lang="fr-FR"/>
        </a:p>
      </dgm:t>
    </dgm:pt>
    <dgm:pt modelId="{37117732-BAC8-4C43-9B21-798F8BE5B037}" type="sibTrans" cxnId="{21157088-215E-4313-89ED-45ED3BE187D2}">
      <dgm:prSet/>
      <dgm:spPr/>
      <dgm:t>
        <a:bodyPr/>
        <a:lstStyle/>
        <a:p>
          <a:endParaRPr lang="fr-FR"/>
        </a:p>
      </dgm:t>
    </dgm:pt>
    <dgm:pt modelId="{BDDF6F20-B417-4902-B9ED-272348DF907A}" type="pres">
      <dgm:prSet presAssocID="{B3AE863D-276C-4E41-AC2E-4A9EA1EC3770}" presName="rootnode" presStyleCnt="0">
        <dgm:presLayoutVars>
          <dgm:chMax/>
          <dgm:chPref/>
          <dgm:dir/>
          <dgm:animLvl val="lvl"/>
        </dgm:presLayoutVars>
      </dgm:prSet>
      <dgm:spPr/>
    </dgm:pt>
    <dgm:pt modelId="{F41884F8-901F-4812-A8DE-03C3C3FBC7AE}" type="pres">
      <dgm:prSet presAssocID="{E6239F36-4D99-4DA5-8712-C2CC9E297839}" presName="composite" presStyleCnt="0"/>
      <dgm:spPr/>
    </dgm:pt>
    <dgm:pt modelId="{3167DF8B-5077-4D7A-90C7-EF80AB8BE797}" type="pres">
      <dgm:prSet presAssocID="{E6239F36-4D99-4DA5-8712-C2CC9E297839}" presName="bentUpArrow1" presStyleLbl="alignImgPlace1" presStyleIdx="0" presStyleCnt="1" custScaleX="82475" custScaleY="87770" custLinFactX="-18733" custLinFactNeighborX="-100000" custLinFactNeighborY="-18888"/>
      <dgm:spPr/>
    </dgm:pt>
    <dgm:pt modelId="{C7DD6B07-CB52-46CB-9D06-9401778DE0F5}" type="pres">
      <dgm:prSet presAssocID="{E6239F36-4D99-4DA5-8712-C2CC9E297839}" presName="ParentText" presStyleLbl="node1" presStyleIdx="0" presStyleCnt="2" custScaleX="78771" custScaleY="100084" custLinFactNeighborX="-94702" custLinFactNeighborY="-819">
        <dgm:presLayoutVars>
          <dgm:chMax val="1"/>
          <dgm:chPref val="1"/>
          <dgm:bulletEnabled val="1"/>
        </dgm:presLayoutVars>
      </dgm:prSet>
      <dgm:spPr/>
    </dgm:pt>
    <dgm:pt modelId="{CD1E4217-71AF-41EC-80B2-42E29860689C}" type="pres">
      <dgm:prSet presAssocID="{E6239F36-4D99-4DA5-8712-C2CC9E297839}" presName="ChildText" presStyleLbl="revTx" presStyleIdx="0" presStyleCnt="2" custLinFactX="-16935" custLinFactNeighborX="-100000" custLinFactNeighborY="8827">
        <dgm:presLayoutVars>
          <dgm:chMax val="0"/>
          <dgm:chPref val="0"/>
          <dgm:bulletEnabled val="1"/>
        </dgm:presLayoutVars>
      </dgm:prSet>
      <dgm:spPr/>
    </dgm:pt>
    <dgm:pt modelId="{3612BAD9-B341-48A5-B25B-D2880F38EF8C}" type="pres">
      <dgm:prSet presAssocID="{DA2996AB-6299-4562-95C7-7116897AEC98}" presName="sibTrans" presStyleCnt="0"/>
      <dgm:spPr/>
    </dgm:pt>
    <dgm:pt modelId="{BD052FF7-50F4-4966-B6EA-E1BFB7ABB219}" type="pres">
      <dgm:prSet presAssocID="{19C6A333-596E-41D8-9F93-C40C46C71F12}" presName="composite" presStyleCnt="0"/>
      <dgm:spPr/>
    </dgm:pt>
    <dgm:pt modelId="{E3EF5F3D-45B5-40FF-8C8B-45A7BBE8E0E1}" type="pres">
      <dgm:prSet presAssocID="{19C6A333-596E-41D8-9F93-C40C46C71F12}" presName="ParentText" presStyleLbl="node1" presStyleIdx="1" presStyleCnt="2" custScaleY="80842" custLinFactNeighborX="-99128" custLinFactNeighborY="-8902">
        <dgm:presLayoutVars>
          <dgm:chMax val="1"/>
          <dgm:chPref val="1"/>
          <dgm:bulletEnabled val="1"/>
        </dgm:presLayoutVars>
      </dgm:prSet>
      <dgm:spPr/>
    </dgm:pt>
    <dgm:pt modelId="{4E79F0E9-3393-4059-9CDD-F7B43C05B7FD}" type="pres">
      <dgm:prSet presAssocID="{19C6A333-596E-41D8-9F93-C40C46C71F12}" presName="FinalChildText" presStyleLbl="revTx" presStyleIdx="1" presStyleCnt="2" custScaleX="135606" custLinFactX="-18492" custLinFactNeighborX="-100000" custLinFactNeighborY="-11641">
        <dgm:presLayoutVars>
          <dgm:chMax val="0"/>
          <dgm:chPref val="0"/>
          <dgm:bulletEnabled val="1"/>
        </dgm:presLayoutVars>
      </dgm:prSet>
      <dgm:spPr/>
    </dgm:pt>
  </dgm:ptLst>
  <dgm:cxnLst>
    <dgm:cxn modelId="{235F810B-8DE3-4BDE-8553-33D88D66D8EC}" type="presOf" srcId="{19C6A333-596E-41D8-9F93-C40C46C71F12}" destId="{E3EF5F3D-45B5-40FF-8C8B-45A7BBE8E0E1}" srcOrd="0" destOrd="0" presId="urn:microsoft.com/office/officeart/2005/8/layout/StepDownProcess"/>
    <dgm:cxn modelId="{240B2219-329A-4953-8D73-1D549D752D7E}" srcId="{E6239F36-4D99-4DA5-8712-C2CC9E297839}" destId="{125CFBF9-4F3F-41DA-96EC-42EB71CC9949}" srcOrd="0" destOrd="0" parTransId="{08BD059A-84EA-4057-A3D2-5A458EF5BFD0}" sibTransId="{6B20EB4F-C63A-4307-A115-7AEF90DEEE41}"/>
    <dgm:cxn modelId="{5535D020-7910-4B26-A928-06E16F49E3E2}" type="presOf" srcId="{E2858652-46A4-4A75-937D-ECB275AFE623}" destId="{4E79F0E9-3393-4059-9CDD-F7B43C05B7FD}" srcOrd="0" destOrd="0" presId="urn:microsoft.com/office/officeart/2005/8/layout/StepDownProcess"/>
    <dgm:cxn modelId="{BD75F766-5797-44F9-BC46-1FBD77182B39}" srcId="{B3AE863D-276C-4E41-AC2E-4A9EA1EC3770}" destId="{19C6A333-596E-41D8-9F93-C40C46C71F12}" srcOrd="1" destOrd="0" parTransId="{EB9B6ADA-2F38-459D-A385-1E4539153DA2}" sibTransId="{E874F513-A6C8-4C57-ADAF-D7A3E4468A67}"/>
    <dgm:cxn modelId="{A8169A58-23F8-4106-AD9B-E5743B2F803B}" type="presOf" srcId="{E6239F36-4D99-4DA5-8712-C2CC9E297839}" destId="{C7DD6B07-CB52-46CB-9D06-9401778DE0F5}" srcOrd="0" destOrd="0" presId="urn:microsoft.com/office/officeart/2005/8/layout/StepDownProcess"/>
    <dgm:cxn modelId="{21157088-215E-4313-89ED-45ED3BE187D2}" srcId="{19C6A333-596E-41D8-9F93-C40C46C71F12}" destId="{E2858652-46A4-4A75-937D-ECB275AFE623}" srcOrd="0" destOrd="0" parTransId="{21BC30AE-9BF7-4E51-B837-2F872E05A420}" sibTransId="{37117732-BAC8-4C43-9B21-798F8BE5B037}"/>
    <dgm:cxn modelId="{247002A6-F19F-423C-9AB7-F8CB0DB2F32B}" type="presOf" srcId="{125CFBF9-4F3F-41DA-96EC-42EB71CC9949}" destId="{CD1E4217-71AF-41EC-80B2-42E29860689C}" srcOrd="0" destOrd="0" presId="urn:microsoft.com/office/officeart/2005/8/layout/StepDownProcess"/>
    <dgm:cxn modelId="{B945EFF2-79A5-42F2-A688-0CCC10B97DED}" type="presOf" srcId="{B3AE863D-276C-4E41-AC2E-4A9EA1EC3770}" destId="{BDDF6F20-B417-4902-B9ED-272348DF907A}" srcOrd="0" destOrd="0" presId="urn:microsoft.com/office/officeart/2005/8/layout/StepDownProcess"/>
    <dgm:cxn modelId="{783E51FC-6D46-41B6-9CCA-E41F5745F2D8}" srcId="{B3AE863D-276C-4E41-AC2E-4A9EA1EC3770}" destId="{E6239F36-4D99-4DA5-8712-C2CC9E297839}" srcOrd="0" destOrd="0" parTransId="{3424B648-C334-43C5-B4E3-8EC9CA37B097}" sibTransId="{DA2996AB-6299-4562-95C7-7116897AEC98}"/>
    <dgm:cxn modelId="{14BF1BDA-AF88-4FD0-8AD0-D8F7BF99AB03}" type="presParOf" srcId="{BDDF6F20-B417-4902-B9ED-272348DF907A}" destId="{F41884F8-901F-4812-A8DE-03C3C3FBC7AE}" srcOrd="0" destOrd="0" presId="urn:microsoft.com/office/officeart/2005/8/layout/StepDownProcess"/>
    <dgm:cxn modelId="{9B45F02D-08C4-4877-A9DF-142A448622CF}" type="presParOf" srcId="{F41884F8-901F-4812-A8DE-03C3C3FBC7AE}" destId="{3167DF8B-5077-4D7A-90C7-EF80AB8BE797}" srcOrd="0" destOrd="0" presId="urn:microsoft.com/office/officeart/2005/8/layout/StepDownProcess"/>
    <dgm:cxn modelId="{8D62758A-C998-4305-9EC1-2BE42D6544B7}" type="presParOf" srcId="{F41884F8-901F-4812-A8DE-03C3C3FBC7AE}" destId="{C7DD6B07-CB52-46CB-9D06-9401778DE0F5}" srcOrd="1" destOrd="0" presId="urn:microsoft.com/office/officeart/2005/8/layout/StepDownProcess"/>
    <dgm:cxn modelId="{25ECABB0-2FFE-4C9B-9384-AABCF3F92D9C}" type="presParOf" srcId="{F41884F8-901F-4812-A8DE-03C3C3FBC7AE}" destId="{CD1E4217-71AF-41EC-80B2-42E29860689C}" srcOrd="2" destOrd="0" presId="urn:microsoft.com/office/officeart/2005/8/layout/StepDownProcess"/>
    <dgm:cxn modelId="{759C2DEF-D9D4-41B5-92CE-5408C81709DA}" type="presParOf" srcId="{BDDF6F20-B417-4902-B9ED-272348DF907A}" destId="{3612BAD9-B341-48A5-B25B-D2880F38EF8C}" srcOrd="1" destOrd="0" presId="urn:microsoft.com/office/officeart/2005/8/layout/StepDownProcess"/>
    <dgm:cxn modelId="{FBE2F88E-61B0-4864-AB61-DDC2662720E2}" type="presParOf" srcId="{BDDF6F20-B417-4902-B9ED-272348DF907A}" destId="{BD052FF7-50F4-4966-B6EA-E1BFB7ABB219}" srcOrd="2" destOrd="0" presId="urn:microsoft.com/office/officeart/2005/8/layout/StepDownProcess"/>
    <dgm:cxn modelId="{A9BA9C26-A1D5-4448-B377-E5BC02E4D7BC}" type="presParOf" srcId="{BD052FF7-50F4-4966-B6EA-E1BFB7ABB219}" destId="{E3EF5F3D-45B5-40FF-8C8B-45A7BBE8E0E1}" srcOrd="0" destOrd="0" presId="urn:microsoft.com/office/officeart/2005/8/layout/StepDownProcess"/>
    <dgm:cxn modelId="{1B9B11DD-99A6-4A93-89B2-1D8561F4D148}" type="presParOf" srcId="{BD052FF7-50F4-4966-B6EA-E1BFB7ABB219}" destId="{4E79F0E9-3393-4059-9CDD-F7B43C05B7FD}"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133D1-1F6B-44D7-93D5-E574B3D9E935}" type="doc">
      <dgm:prSet loTypeId="urn:microsoft.com/office/officeart/2005/8/layout/lProcess3" loCatId="process" qsTypeId="urn:microsoft.com/office/officeart/2005/8/quickstyle/simple5" qsCatId="simple" csTypeId="urn:microsoft.com/office/officeart/2005/8/colors/accent6_1" csCatId="accent6" phldr="1"/>
      <dgm:spPr/>
      <dgm:t>
        <a:bodyPr/>
        <a:lstStyle/>
        <a:p>
          <a:endParaRPr lang="fr-FR"/>
        </a:p>
      </dgm:t>
    </dgm:pt>
    <dgm:pt modelId="{2AF2647D-22A0-402B-AF9F-FD859562B2A4}">
      <dgm:prSet phldrT="[Texte]"/>
      <dgm:spPr/>
      <dgm:t>
        <a:bodyPr/>
        <a:lstStyle/>
        <a:p>
          <a:r>
            <a:rPr lang="fr-FR" dirty="0"/>
            <a:t>Équipe entièrement dédiée aux projets portés par la CTM</a:t>
          </a:r>
        </a:p>
      </dgm:t>
    </dgm:pt>
    <dgm:pt modelId="{54853A38-DEBE-47E2-A0CA-3F190802AE0D}" type="parTrans" cxnId="{D658E8A1-234C-4FAB-86C9-0BD18C24C36B}">
      <dgm:prSet/>
      <dgm:spPr/>
      <dgm:t>
        <a:bodyPr/>
        <a:lstStyle/>
        <a:p>
          <a:endParaRPr lang="fr-FR"/>
        </a:p>
      </dgm:t>
    </dgm:pt>
    <dgm:pt modelId="{8ADB870C-5C77-47E6-A2EB-93C188D62926}" type="sibTrans" cxnId="{D658E8A1-234C-4FAB-86C9-0BD18C24C36B}">
      <dgm:prSet/>
      <dgm:spPr/>
      <dgm:t>
        <a:bodyPr/>
        <a:lstStyle/>
        <a:p>
          <a:endParaRPr lang="fr-FR"/>
        </a:p>
      </dgm:t>
    </dgm:pt>
    <dgm:pt modelId="{4EAF9004-586A-4215-AB4D-C64228AC2424}">
      <dgm:prSet phldrT="[Texte]"/>
      <dgm:spPr/>
      <dgm:t>
        <a:bodyPr/>
        <a:lstStyle/>
        <a:p>
          <a:r>
            <a:rPr lang="fr-FR" dirty="0"/>
            <a:t>Renforcement de l’accompagnement des porteurs de projets </a:t>
          </a:r>
        </a:p>
      </dgm:t>
    </dgm:pt>
    <dgm:pt modelId="{2BD02E16-32A5-48B1-92FA-573D0838597E}" type="parTrans" cxnId="{71A809E5-B074-46C7-BB77-3FD1FA746FAA}">
      <dgm:prSet/>
      <dgm:spPr/>
      <dgm:t>
        <a:bodyPr/>
        <a:lstStyle/>
        <a:p>
          <a:endParaRPr lang="fr-FR"/>
        </a:p>
      </dgm:t>
    </dgm:pt>
    <dgm:pt modelId="{3C53085E-ADBB-4F85-B563-4AF4BA16A47E}" type="sibTrans" cxnId="{71A809E5-B074-46C7-BB77-3FD1FA746FAA}">
      <dgm:prSet/>
      <dgm:spPr/>
      <dgm:t>
        <a:bodyPr/>
        <a:lstStyle/>
        <a:p>
          <a:endParaRPr lang="fr-FR"/>
        </a:p>
      </dgm:t>
    </dgm:pt>
    <dgm:pt modelId="{32B5337A-F9F9-4321-9548-E72DEB33C5D3}">
      <dgm:prSet phldrT="[Texte]"/>
      <dgm:spPr/>
      <dgm:t>
        <a:bodyPr/>
        <a:lstStyle/>
        <a:p>
          <a:r>
            <a:rPr lang="fr-FR" dirty="0"/>
            <a:t>Synergie avec la mise en place et la gestion des instruments financiers</a:t>
          </a:r>
        </a:p>
      </dgm:t>
    </dgm:pt>
    <dgm:pt modelId="{3CC8151E-C533-4851-9986-84C0094983C9}" type="parTrans" cxnId="{0C1A9BC7-FDC8-4FD0-90BE-FA695EB25338}">
      <dgm:prSet/>
      <dgm:spPr/>
      <dgm:t>
        <a:bodyPr/>
        <a:lstStyle/>
        <a:p>
          <a:endParaRPr lang="fr-FR"/>
        </a:p>
      </dgm:t>
    </dgm:pt>
    <dgm:pt modelId="{BFD382D7-0D8F-4164-89EF-12645011D880}" type="sibTrans" cxnId="{0C1A9BC7-FDC8-4FD0-90BE-FA695EB25338}">
      <dgm:prSet/>
      <dgm:spPr/>
      <dgm:t>
        <a:bodyPr/>
        <a:lstStyle/>
        <a:p>
          <a:endParaRPr lang="fr-FR"/>
        </a:p>
      </dgm:t>
    </dgm:pt>
    <dgm:pt modelId="{387DBEE9-D088-4D8C-86A7-797A09B1E23B}" type="pres">
      <dgm:prSet presAssocID="{BEE133D1-1F6B-44D7-93D5-E574B3D9E935}" presName="Name0" presStyleCnt="0">
        <dgm:presLayoutVars>
          <dgm:chPref val="3"/>
          <dgm:dir/>
          <dgm:animLvl val="lvl"/>
          <dgm:resizeHandles/>
        </dgm:presLayoutVars>
      </dgm:prSet>
      <dgm:spPr/>
    </dgm:pt>
    <dgm:pt modelId="{DC64E431-323B-4A95-AC9F-0507C316F94C}" type="pres">
      <dgm:prSet presAssocID="{2AF2647D-22A0-402B-AF9F-FD859562B2A4}" presName="horFlow" presStyleCnt="0"/>
      <dgm:spPr/>
    </dgm:pt>
    <dgm:pt modelId="{1FD23375-5749-4AAD-9467-18D66C64CCF1}" type="pres">
      <dgm:prSet presAssocID="{2AF2647D-22A0-402B-AF9F-FD859562B2A4}" presName="bigChev" presStyleLbl="node1" presStyleIdx="0" presStyleCnt="3" custScaleX="190173"/>
      <dgm:spPr/>
    </dgm:pt>
    <dgm:pt modelId="{6FE296B2-CB40-4E8D-99CA-0D0A08EEDC87}" type="pres">
      <dgm:prSet presAssocID="{2AF2647D-22A0-402B-AF9F-FD859562B2A4}" presName="vSp" presStyleCnt="0"/>
      <dgm:spPr/>
    </dgm:pt>
    <dgm:pt modelId="{6D4140CF-BE84-45B0-B795-A82CDEB9DFE4}" type="pres">
      <dgm:prSet presAssocID="{4EAF9004-586A-4215-AB4D-C64228AC2424}" presName="horFlow" presStyleCnt="0"/>
      <dgm:spPr/>
    </dgm:pt>
    <dgm:pt modelId="{64F73AA4-ED8D-4155-A370-3C9A6B251897}" type="pres">
      <dgm:prSet presAssocID="{4EAF9004-586A-4215-AB4D-C64228AC2424}" presName="bigChev" presStyleLbl="node1" presStyleIdx="1" presStyleCnt="3" custScaleX="190173"/>
      <dgm:spPr/>
    </dgm:pt>
    <dgm:pt modelId="{87842807-5324-44AA-BF99-042D655947AF}" type="pres">
      <dgm:prSet presAssocID="{4EAF9004-586A-4215-AB4D-C64228AC2424}" presName="vSp" presStyleCnt="0"/>
      <dgm:spPr/>
    </dgm:pt>
    <dgm:pt modelId="{DCBF5179-0CE6-4BDE-A681-F5D80F9367A8}" type="pres">
      <dgm:prSet presAssocID="{32B5337A-F9F9-4321-9548-E72DEB33C5D3}" presName="horFlow" presStyleCnt="0"/>
      <dgm:spPr/>
    </dgm:pt>
    <dgm:pt modelId="{5ABE20A7-96C7-4CAD-BE16-CE66962E75E8}" type="pres">
      <dgm:prSet presAssocID="{32B5337A-F9F9-4321-9548-E72DEB33C5D3}" presName="bigChev" presStyleLbl="node1" presStyleIdx="2" presStyleCnt="3" custScaleX="190173"/>
      <dgm:spPr/>
    </dgm:pt>
  </dgm:ptLst>
  <dgm:cxnLst>
    <dgm:cxn modelId="{623E9B97-B30D-45A3-84BB-D32C69261F9F}" type="presOf" srcId="{4EAF9004-586A-4215-AB4D-C64228AC2424}" destId="{64F73AA4-ED8D-4155-A370-3C9A6B251897}" srcOrd="0" destOrd="0" presId="urn:microsoft.com/office/officeart/2005/8/layout/lProcess3"/>
    <dgm:cxn modelId="{D658E8A1-234C-4FAB-86C9-0BD18C24C36B}" srcId="{BEE133D1-1F6B-44D7-93D5-E574B3D9E935}" destId="{2AF2647D-22A0-402B-AF9F-FD859562B2A4}" srcOrd="0" destOrd="0" parTransId="{54853A38-DEBE-47E2-A0CA-3F190802AE0D}" sibTransId="{8ADB870C-5C77-47E6-A2EB-93C188D62926}"/>
    <dgm:cxn modelId="{3C7286B5-01C5-48CE-870C-AD7386EA5964}" type="presOf" srcId="{BEE133D1-1F6B-44D7-93D5-E574B3D9E935}" destId="{387DBEE9-D088-4D8C-86A7-797A09B1E23B}" srcOrd="0" destOrd="0" presId="urn:microsoft.com/office/officeart/2005/8/layout/lProcess3"/>
    <dgm:cxn modelId="{BFD5F3B9-35B6-4D34-86B9-A96894747F1C}" type="presOf" srcId="{2AF2647D-22A0-402B-AF9F-FD859562B2A4}" destId="{1FD23375-5749-4AAD-9467-18D66C64CCF1}" srcOrd="0" destOrd="0" presId="urn:microsoft.com/office/officeart/2005/8/layout/lProcess3"/>
    <dgm:cxn modelId="{0C1A9BC7-FDC8-4FD0-90BE-FA695EB25338}" srcId="{BEE133D1-1F6B-44D7-93D5-E574B3D9E935}" destId="{32B5337A-F9F9-4321-9548-E72DEB33C5D3}" srcOrd="2" destOrd="0" parTransId="{3CC8151E-C533-4851-9986-84C0094983C9}" sibTransId="{BFD382D7-0D8F-4164-89EF-12645011D880}"/>
    <dgm:cxn modelId="{9B504EE2-3B75-48A1-9F6F-C504000E6BE9}" type="presOf" srcId="{32B5337A-F9F9-4321-9548-E72DEB33C5D3}" destId="{5ABE20A7-96C7-4CAD-BE16-CE66962E75E8}" srcOrd="0" destOrd="0" presId="urn:microsoft.com/office/officeart/2005/8/layout/lProcess3"/>
    <dgm:cxn modelId="{71A809E5-B074-46C7-BB77-3FD1FA746FAA}" srcId="{BEE133D1-1F6B-44D7-93D5-E574B3D9E935}" destId="{4EAF9004-586A-4215-AB4D-C64228AC2424}" srcOrd="1" destOrd="0" parTransId="{2BD02E16-32A5-48B1-92FA-573D0838597E}" sibTransId="{3C53085E-ADBB-4F85-B563-4AF4BA16A47E}"/>
    <dgm:cxn modelId="{18CDD806-7475-4AEB-9B93-E5B89BBAF6C7}" type="presParOf" srcId="{387DBEE9-D088-4D8C-86A7-797A09B1E23B}" destId="{DC64E431-323B-4A95-AC9F-0507C316F94C}" srcOrd="0" destOrd="0" presId="urn:microsoft.com/office/officeart/2005/8/layout/lProcess3"/>
    <dgm:cxn modelId="{D997D102-0883-45C0-B82A-C7BC7B9C2347}" type="presParOf" srcId="{DC64E431-323B-4A95-AC9F-0507C316F94C}" destId="{1FD23375-5749-4AAD-9467-18D66C64CCF1}" srcOrd="0" destOrd="0" presId="urn:microsoft.com/office/officeart/2005/8/layout/lProcess3"/>
    <dgm:cxn modelId="{B916AE9E-27AF-4265-850C-EA22046C7277}" type="presParOf" srcId="{387DBEE9-D088-4D8C-86A7-797A09B1E23B}" destId="{6FE296B2-CB40-4E8D-99CA-0D0A08EEDC87}" srcOrd="1" destOrd="0" presId="urn:microsoft.com/office/officeart/2005/8/layout/lProcess3"/>
    <dgm:cxn modelId="{5FFF4170-37E3-4E92-8A31-429CA9D1E054}" type="presParOf" srcId="{387DBEE9-D088-4D8C-86A7-797A09B1E23B}" destId="{6D4140CF-BE84-45B0-B795-A82CDEB9DFE4}" srcOrd="2" destOrd="0" presId="urn:microsoft.com/office/officeart/2005/8/layout/lProcess3"/>
    <dgm:cxn modelId="{394923B8-EF3D-4B29-9699-45C62FEEE3E7}" type="presParOf" srcId="{6D4140CF-BE84-45B0-B795-A82CDEB9DFE4}" destId="{64F73AA4-ED8D-4155-A370-3C9A6B251897}" srcOrd="0" destOrd="0" presId="urn:microsoft.com/office/officeart/2005/8/layout/lProcess3"/>
    <dgm:cxn modelId="{21A881FD-41C7-406A-8A69-6CED573EF0C0}" type="presParOf" srcId="{387DBEE9-D088-4D8C-86A7-797A09B1E23B}" destId="{87842807-5324-44AA-BF99-042D655947AF}" srcOrd="3" destOrd="0" presId="urn:microsoft.com/office/officeart/2005/8/layout/lProcess3"/>
    <dgm:cxn modelId="{5BEEB8DB-A125-4EB3-B788-4DBB2FFD0359}" type="presParOf" srcId="{387DBEE9-D088-4D8C-86A7-797A09B1E23B}" destId="{DCBF5179-0CE6-4BDE-A681-F5D80F9367A8}" srcOrd="4" destOrd="0" presId="urn:microsoft.com/office/officeart/2005/8/layout/lProcess3"/>
    <dgm:cxn modelId="{2EB8C30B-8311-4B25-974B-C526729EDA87}" type="presParOf" srcId="{DCBF5179-0CE6-4BDE-A681-F5D80F9367A8}" destId="{5ABE20A7-96C7-4CAD-BE16-CE66962E75E8}"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464901-4B03-408C-84E3-8F6F4FCA8CF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fr-FR"/>
        </a:p>
      </dgm:t>
    </dgm:pt>
    <dgm:pt modelId="{4FF1278E-5C44-4C64-8C3A-DAC5420BB0C3}">
      <dgm:prSet phldrT="[Texte]" custT="1"/>
      <dgm:spPr/>
      <dgm:t>
        <a:bodyPr/>
        <a:lstStyle/>
        <a:p>
          <a:r>
            <a:rPr lang="fr-FR" sz="2400" dirty="0"/>
            <a:t>Recherche de financements</a:t>
          </a:r>
        </a:p>
      </dgm:t>
    </dgm:pt>
    <dgm:pt modelId="{DB4764C2-1F16-436E-B7D2-21B9298CE31E}" type="parTrans" cxnId="{1D81B092-235C-4965-9313-575C7BA844A0}">
      <dgm:prSet/>
      <dgm:spPr/>
      <dgm:t>
        <a:bodyPr/>
        <a:lstStyle/>
        <a:p>
          <a:endParaRPr lang="fr-FR" sz="2000"/>
        </a:p>
      </dgm:t>
    </dgm:pt>
    <dgm:pt modelId="{8F45642E-CCDD-4EC5-9E64-0510D6F87BCD}" type="sibTrans" cxnId="{1D81B092-235C-4965-9313-575C7BA844A0}">
      <dgm:prSet/>
      <dgm:spPr/>
      <dgm:t>
        <a:bodyPr/>
        <a:lstStyle/>
        <a:p>
          <a:endParaRPr lang="fr-FR" sz="2000"/>
        </a:p>
      </dgm:t>
    </dgm:pt>
    <dgm:pt modelId="{BB9BE69A-09ED-4FF5-86E5-24BB61039D07}">
      <dgm:prSet phldrT="[Texte]" custT="1"/>
      <dgm:spPr/>
      <dgm:t>
        <a:bodyPr/>
        <a:lstStyle/>
        <a:p>
          <a:r>
            <a:rPr lang="fr-FR" sz="2400" dirty="0"/>
            <a:t>Etude personnalisée des projets</a:t>
          </a:r>
        </a:p>
      </dgm:t>
    </dgm:pt>
    <dgm:pt modelId="{8715E5D7-F693-4429-86D6-6C9D703F4151}" type="parTrans" cxnId="{3097496F-8D90-4BCE-97F5-BF51A65FD363}">
      <dgm:prSet/>
      <dgm:spPr/>
      <dgm:t>
        <a:bodyPr/>
        <a:lstStyle/>
        <a:p>
          <a:endParaRPr lang="fr-FR" sz="2000"/>
        </a:p>
      </dgm:t>
    </dgm:pt>
    <dgm:pt modelId="{9ECED66E-74A1-49C7-9292-EA25B9C74F54}" type="sibTrans" cxnId="{3097496F-8D90-4BCE-97F5-BF51A65FD363}">
      <dgm:prSet/>
      <dgm:spPr/>
      <dgm:t>
        <a:bodyPr/>
        <a:lstStyle/>
        <a:p>
          <a:endParaRPr lang="fr-FR" sz="2000"/>
        </a:p>
      </dgm:t>
    </dgm:pt>
    <dgm:pt modelId="{46D0DEA8-F157-4050-9F30-5A010A51F192}">
      <dgm:prSet phldrT="[Texte]" custT="1"/>
      <dgm:spPr/>
      <dgm:t>
        <a:bodyPr/>
        <a:lstStyle/>
        <a:p>
          <a:r>
            <a:rPr lang="fr-FR" sz="2400" dirty="0"/>
            <a:t>Recherche de solutions de financements</a:t>
          </a:r>
        </a:p>
      </dgm:t>
    </dgm:pt>
    <dgm:pt modelId="{C587075E-D2D5-4428-A7A3-C07CAEC804BF}" type="parTrans" cxnId="{0AD0FAA0-4DB1-4A8E-98C8-75816E61913E}">
      <dgm:prSet/>
      <dgm:spPr/>
      <dgm:t>
        <a:bodyPr/>
        <a:lstStyle/>
        <a:p>
          <a:endParaRPr lang="fr-FR" sz="2000"/>
        </a:p>
      </dgm:t>
    </dgm:pt>
    <dgm:pt modelId="{C96C7E56-457D-402B-AAD3-5D17370FD8DA}" type="sibTrans" cxnId="{0AD0FAA0-4DB1-4A8E-98C8-75816E61913E}">
      <dgm:prSet/>
      <dgm:spPr/>
      <dgm:t>
        <a:bodyPr/>
        <a:lstStyle/>
        <a:p>
          <a:endParaRPr lang="fr-FR" sz="2000"/>
        </a:p>
      </dgm:t>
    </dgm:pt>
    <dgm:pt modelId="{0A7AEB3F-920C-416C-A774-02C25A762135}">
      <dgm:prSet phldrT="[Texte]" custT="1"/>
      <dgm:spPr/>
      <dgm:t>
        <a:bodyPr/>
        <a:lstStyle/>
        <a:p>
          <a:r>
            <a:rPr lang="fr-FR" sz="2400" dirty="0"/>
            <a:t>Orientation et accompagnement</a:t>
          </a:r>
        </a:p>
      </dgm:t>
    </dgm:pt>
    <dgm:pt modelId="{6706D753-E880-458A-A1EA-F85C7224EF69}" type="parTrans" cxnId="{C0170C3D-6438-438C-A918-33E5BED767C4}">
      <dgm:prSet/>
      <dgm:spPr/>
      <dgm:t>
        <a:bodyPr/>
        <a:lstStyle/>
        <a:p>
          <a:endParaRPr lang="fr-FR" sz="2000"/>
        </a:p>
      </dgm:t>
    </dgm:pt>
    <dgm:pt modelId="{ED807449-95F6-4AF5-9820-555A46AE07F5}" type="sibTrans" cxnId="{C0170C3D-6438-438C-A918-33E5BED767C4}">
      <dgm:prSet/>
      <dgm:spPr/>
      <dgm:t>
        <a:bodyPr/>
        <a:lstStyle/>
        <a:p>
          <a:endParaRPr lang="fr-FR" sz="2000"/>
        </a:p>
      </dgm:t>
    </dgm:pt>
    <dgm:pt modelId="{08E403DE-3B8A-4393-858F-EE14C3A177B0}">
      <dgm:prSet phldrT="[Texte]" custT="1"/>
      <dgm:spPr/>
      <dgm:t>
        <a:bodyPr/>
        <a:lstStyle/>
        <a:p>
          <a:r>
            <a:rPr lang="fr-FR" sz="2400" dirty="0"/>
            <a:t>Conclusions écrites d’aide à la décision</a:t>
          </a:r>
        </a:p>
      </dgm:t>
    </dgm:pt>
    <dgm:pt modelId="{6BFAFDF6-44E2-4BA2-A11B-57C25D9273CB}" type="parTrans" cxnId="{74E248BD-0CE8-4AB8-9344-13593BACA7DA}">
      <dgm:prSet/>
      <dgm:spPr/>
      <dgm:t>
        <a:bodyPr/>
        <a:lstStyle/>
        <a:p>
          <a:endParaRPr lang="fr-FR" sz="2000"/>
        </a:p>
      </dgm:t>
    </dgm:pt>
    <dgm:pt modelId="{8680CD88-A2D9-4FC5-8041-18A3003557E8}" type="sibTrans" cxnId="{74E248BD-0CE8-4AB8-9344-13593BACA7DA}">
      <dgm:prSet/>
      <dgm:spPr/>
      <dgm:t>
        <a:bodyPr/>
        <a:lstStyle/>
        <a:p>
          <a:endParaRPr lang="fr-FR" sz="2000"/>
        </a:p>
      </dgm:t>
    </dgm:pt>
    <dgm:pt modelId="{5F29A3D3-30B7-44E2-A332-72F732E774CD}">
      <dgm:prSet phldrT="[Texte]" custT="1"/>
      <dgm:spPr/>
      <dgm:t>
        <a:bodyPr/>
        <a:lstStyle/>
        <a:p>
          <a:r>
            <a:rPr lang="fr-FR" sz="2400" dirty="0"/>
            <a:t>Propositions argumentées</a:t>
          </a:r>
        </a:p>
      </dgm:t>
    </dgm:pt>
    <dgm:pt modelId="{4BEBB4B1-57BA-40F8-96E6-39C71F0A9F6B}" type="parTrans" cxnId="{B2D730CC-7621-448D-8E4F-0FB035ACB6A3}">
      <dgm:prSet/>
      <dgm:spPr/>
      <dgm:t>
        <a:bodyPr/>
        <a:lstStyle/>
        <a:p>
          <a:endParaRPr lang="fr-FR" sz="2000"/>
        </a:p>
      </dgm:t>
    </dgm:pt>
    <dgm:pt modelId="{991CFD41-560B-4DE6-A7A7-0D99422B50E2}" type="sibTrans" cxnId="{B2D730CC-7621-448D-8E4F-0FB035ACB6A3}">
      <dgm:prSet/>
      <dgm:spPr/>
      <dgm:t>
        <a:bodyPr/>
        <a:lstStyle/>
        <a:p>
          <a:endParaRPr lang="fr-FR" sz="2000"/>
        </a:p>
      </dgm:t>
    </dgm:pt>
    <dgm:pt modelId="{5BAA1E74-CD7A-4DCF-969F-340FCB706330}">
      <dgm:prSet phldrT="[Texte]" custT="1"/>
      <dgm:spPr/>
      <dgm:t>
        <a:bodyPr/>
        <a:lstStyle/>
        <a:p>
          <a:r>
            <a:rPr lang="fr-FR" sz="2400" dirty="0"/>
            <a:t>Information et communication</a:t>
          </a:r>
        </a:p>
      </dgm:t>
    </dgm:pt>
    <dgm:pt modelId="{445369E4-6AEE-489D-B175-8B7004440176}" type="parTrans" cxnId="{1DE30BE8-40B3-4E37-9308-DF17D0ACB39D}">
      <dgm:prSet/>
      <dgm:spPr/>
      <dgm:t>
        <a:bodyPr/>
        <a:lstStyle/>
        <a:p>
          <a:endParaRPr lang="fr-FR" sz="2000"/>
        </a:p>
      </dgm:t>
    </dgm:pt>
    <dgm:pt modelId="{4A97498A-8598-4A3D-8A48-108B68250EC6}" type="sibTrans" cxnId="{1DE30BE8-40B3-4E37-9308-DF17D0ACB39D}">
      <dgm:prSet/>
      <dgm:spPr/>
      <dgm:t>
        <a:bodyPr/>
        <a:lstStyle/>
        <a:p>
          <a:endParaRPr lang="fr-FR" sz="2000"/>
        </a:p>
      </dgm:t>
    </dgm:pt>
    <dgm:pt modelId="{8E599517-7F69-4A97-B6F7-F9A60A9FF7B4}">
      <dgm:prSet phldrT="[Texte]" custT="1"/>
      <dgm:spPr/>
      <dgm:t>
        <a:bodyPr/>
        <a:lstStyle/>
        <a:p>
          <a:r>
            <a:rPr lang="fr-FR" sz="2400" dirty="0"/>
            <a:t>Communication ciblée interne sur les dispositifs d’aides</a:t>
          </a:r>
        </a:p>
      </dgm:t>
    </dgm:pt>
    <dgm:pt modelId="{7537D2ED-DFEC-496A-A0E5-D0C734595598}" type="parTrans" cxnId="{CE85F2C0-F019-495F-B2AC-847D17AAA1A3}">
      <dgm:prSet/>
      <dgm:spPr/>
      <dgm:t>
        <a:bodyPr/>
        <a:lstStyle/>
        <a:p>
          <a:endParaRPr lang="fr-FR" sz="2000"/>
        </a:p>
      </dgm:t>
    </dgm:pt>
    <dgm:pt modelId="{CD9BD59D-6A1E-4624-9A39-314F50C6F048}" type="sibTrans" cxnId="{CE85F2C0-F019-495F-B2AC-847D17AAA1A3}">
      <dgm:prSet/>
      <dgm:spPr/>
      <dgm:t>
        <a:bodyPr/>
        <a:lstStyle/>
        <a:p>
          <a:endParaRPr lang="fr-FR" sz="2000"/>
        </a:p>
      </dgm:t>
    </dgm:pt>
    <dgm:pt modelId="{4E59F152-A553-4608-BE45-3A60BAAC28A8}">
      <dgm:prSet phldrT="[Texte]" custT="1"/>
      <dgm:spPr/>
      <dgm:t>
        <a:bodyPr/>
        <a:lstStyle/>
        <a:p>
          <a:r>
            <a:rPr lang="fr-FR" sz="2400" dirty="0"/>
            <a:t>Animation de réunions</a:t>
          </a:r>
        </a:p>
      </dgm:t>
    </dgm:pt>
    <dgm:pt modelId="{28C0EB14-5DF2-44FB-8A6D-3BE4D71A5292}" type="parTrans" cxnId="{CD7E400A-B6EA-4932-AF17-D43753703747}">
      <dgm:prSet/>
      <dgm:spPr/>
      <dgm:t>
        <a:bodyPr/>
        <a:lstStyle/>
        <a:p>
          <a:endParaRPr lang="fr-FR" sz="2000"/>
        </a:p>
      </dgm:t>
    </dgm:pt>
    <dgm:pt modelId="{6C31D39F-D05B-4D40-A24B-F50220B31CA6}" type="sibTrans" cxnId="{CD7E400A-B6EA-4932-AF17-D43753703747}">
      <dgm:prSet/>
      <dgm:spPr/>
      <dgm:t>
        <a:bodyPr/>
        <a:lstStyle/>
        <a:p>
          <a:endParaRPr lang="fr-FR" sz="2000"/>
        </a:p>
      </dgm:t>
    </dgm:pt>
    <dgm:pt modelId="{E8B19235-DD0A-48A7-BD24-3DD45875B3F8}">
      <dgm:prSet phldrT="[Texte]" custT="1"/>
      <dgm:spPr/>
      <dgm:t>
        <a:bodyPr/>
        <a:lstStyle/>
        <a:p>
          <a:r>
            <a:rPr lang="fr-FR" sz="2400" dirty="0"/>
            <a:t>Support et suivi</a:t>
          </a:r>
        </a:p>
      </dgm:t>
    </dgm:pt>
    <dgm:pt modelId="{9763AEC6-6303-4344-BF1C-CEC8671AEFB6}" type="parTrans" cxnId="{0E0E0181-94B5-4532-A084-BA3D37B0F4D7}">
      <dgm:prSet/>
      <dgm:spPr/>
      <dgm:t>
        <a:bodyPr/>
        <a:lstStyle/>
        <a:p>
          <a:endParaRPr lang="fr-FR" sz="2000"/>
        </a:p>
      </dgm:t>
    </dgm:pt>
    <dgm:pt modelId="{2BF9920F-AC0A-4275-B5E7-3B68314E4CBF}" type="sibTrans" cxnId="{0E0E0181-94B5-4532-A084-BA3D37B0F4D7}">
      <dgm:prSet/>
      <dgm:spPr/>
      <dgm:t>
        <a:bodyPr/>
        <a:lstStyle/>
        <a:p>
          <a:endParaRPr lang="fr-FR" sz="2000"/>
        </a:p>
      </dgm:t>
    </dgm:pt>
    <dgm:pt modelId="{4601B349-6644-43AD-AFF6-B8744263F7C3}">
      <dgm:prSet phldrT="[Texte]" custT="1"/>
      <dgm:spPr/>
      <dgm:t>
        <a:bodyPr/>
        <a:lstStyle/>
        <a:p>
          <a:r>
            <a:rPr lang="fr-FR" sz="2400" dirty="0"/>
            <a:t>Réponse aux sollicitations et interrogations</a:t>
          </a:r>
        </a:p>
      </dgm:t>
    </dgm:pt>
    <dgm:pt modelId="{B2EB8921-48B5-4CC0-80F3-707FC92380B8}" type="parTrans" cxnId="{0EA3CE2C-BC56-4ECD-85DB-C85E7B49668F}">
      <dgm:prSet/>
      <dgm:spPr/>
      <dgm:t>
        <a:bodyPr/>
        <a:lstStyle/>
        <a:p>
          <a:endParaRPr lang="fr-FR" sz="2000"/>
        </a:p>
      </dgm:t>
    </dgm:pt>
    <dgm:pt modelId="{72B3F9EC-B8EF-456D-8C55-D7F50283ADBA}" type="sibTrans" cxnId="{0EA3CE2C-BC56-4ECD-85DB-C85E7B49668F}">
      <dgm:prSet/>
      <dgm:spPr/>
      <dgm:t>
        <a:bodyPr/>
        <a:lstStyle/>
        <a:p>
          <a:endParaRPr lang="fr-FR" sz="2000"/>
        </a:p>
      </dgm:t>
    </dgm:pt>
    <dgm:pt modelId="{BFE802F9-DC6C-4E7C-9C63-34393D7025BB}">
      <dgm:prSet phldrT="[Texte]" custT="1"/>
      <dgm:spPr/>
      <dgm:t>
        <a:bodyPr/>
        <a:lstStyle/>
        <a:p>
          <a:r>
            <a:rPr lang="fr-FR" sz="2400" dirty="0"/>
            <a:t>Supports de diffusion d’information</a:t>
          </a:r>
        </a:p>
      </dgm:t>
    </dgm:pt>
    <dgm:pt modelId="{070D0876-075E-4B8C-AC8E-CE928147A4C2}" type="parTrans" cxnId="{34F8114E-DC96-4ECE-8E77-669D22CA1298}">
      <dgm:prSet/>
      <dgm:spPr/>
      <dgm:t>
        <a:bodyPr/>
        <a:lstStyle/>
        <a:p>
          <a:endParaRPr lang="fr-FR" sz="2000"/>
        </a:p>
      </dgm:t>
    </dgm:pt>
    <dgm:pt modelId="{9335D209-B145-4183-A1AC-CEDA68781F3C}" type="sibTrans" cxnId="{34F8114E-DC96-4ECE-8E77-669D22CA1298}">
      <dgm:prSet/>
      <dgm:spPr/>
      <dgm:t>
        <a:bodyPr/>
        <a:lstStyle/>
        <a:p>
          <a:endParaRPr lang="fr-FR" sz="2000"/>
        </a:p>
      </dgm:t>
    </dgm:pt>
    <dgm:pt modelId="{F7218587-63BE-4681-AFCC-8BE9ACE36CB1}">
      <dgm:prSet phldrT="[Texte]" custT="1"/>
      <dgm:spPr/>
      <dgm:t>
        <a:bodyPr/>
        <a:lstStyle/>
        <a:p>
          <a:r>
            <a:rPr lang="fr-FR" sz="2400" dirty="0"/>
            <a:t>Analyse d’éligibilité</a:t>
          </a:r>
        </a:p>
      </dgm:t>
    </dgm:pt>
    <dgm:pt modelId="{F27A7FF3-9E9B-495E-893F-028731A3A223}" type="parTrans" cxnId="{9142AB36-05FE-4E73-9591-F7C8C578081D}">
      <dgm:prSet/>
      <dgm:spPr/>
      <dgm:t>
        <a:bodyPr/>
        <a:lstStyle/>
        <a:p>
          <a:endParaRPr lang="fr-FR" sz="2000"/>
        </a:p>
      </dgm:t>
    </dgm:pt>
    <dgm:pt modelId="{FBDC36AC-C471-4384-AB84-F7F6BF99307D}" type="sibTrans" cxnId="{9142AB36-05FE-4E73-9591-F7C8C578081D}">
      <dgm:prSet/>
      <dgm:spPr/>
      <dgm:t>
        <a:bodyPr/>
        <a:lstStyle/>
        <a:p>
          <a:endParaRPr lang="fr-FR" sz="2000"/>
        </a:p>
      </dgm:t>
    </dgm:pt>
    <dgm:pt modelId="{9E45364D-E9A2-4C15-B849-6E89BE62669C}">
      <dgm:prSet phldrT="[Texte]" custT="1"/>
      <dgm:spPr/>
      <dgm:t>
        <a:bodyPr/>
        <a:lstStyle/>
        <a:p>
          <a:r>
            <a:rPr lang="fr-FR" sz="2400" dirty="0"/>
            <a:t>Conseils personnalisés</a:t>
          </a:r>
        </a:p>
      </dgm:t>
    </dgm:pt>
    <dgm:pt modelId="{3991A737-A673-4EE0-8826-9BF880FECC8D}" type="parTrans" cxnId="{FED3B3D1-2CF7-4CA8-B377-768DE1211621}">
      <dgm:prSet/>
      <dgm:spPr/>
      <dgm:t>
        <a:bodyPr/>
        <a:lstStyle/>
        <a:p>
          <a:endParaRPr lang="fr-FR" sz="2000"/>
        </a:p>
      </dgm:t>
    </dgm:pt>
    <dgm:pt modelId="{D8E5CD05-ED05-4B4D-9A23-1AA343136F7B}" type="sibTrans" cxnId="{FED3B3D1-2CF7-4CA8-B377-768DE1211621}">
      <dgm:prSet/>
      <dgm:spPr/>
      <dgm:t>
        <a:bodyPr/>
        <a:lstStyle/>
        <a:p>
          <a:endParaRPr lang="fr-FR" sz="2000"/>
        </a:p>
      </dgm:t>
    </dgm:pt>
    <dgm:pt modelId="{AAAC23FF-F622-45FF-8526-3EEDB13E207C}">
      <dgm:prSet phldrT="[Texte]" custT="1"/>
      <dgm:spPr/>
      <dgm:t>
        <a:bodyPr/>
        <a:lstStyle/>
        <a:p>
          <a:r>
            <a:rPr lang="fr-FR" sz="2400" dirty="0"/>
            <a:t>Accompagnement technique</a:t>
          </a:r>
        </a:p>
      </dgm:t>
    </dgm:pt>
    <dgm:pt modelId="{4374B734-6D50-426F-A350-C152CC4126CB}" type="parTrans" cxnId="{FD99780D-269D-413C-B6EC-5484AB3C01F5}">
      <dgm:prSet/>
      <dgm:spPr/>
      <dgm:t>
        <a:bodyPr/>
        <a:lstStyle/>
        <a:p>
          <a:endParaRPr lang="fr-FR" sz="2000"/>
        </a:p>
      </dgm:t>
    </dgm:pt>
    <dgm:pt modelId="{38E69D58-5C51-4355-AA1F-D6ACE2BB50C6}" type="sibTrans" cxnId="{FD99780D-269D-413C-B6EC-5484AB3C01F5}">
      <dgm:prSet/>
      <dgm:spPr/>
      <dgm:t>
        <a:bodyPr/>
        <a:lstStyle/>
        <a:p>
          <a:endParaRPr lang="fr-FR" sz="2000"/>
        </a:p>
      </dgm:t>
    </dgm:pt>
    <dgm:pt modelId="{742B1D01-03E0-4E22-AC5D-4C6DB19B5964}">
      <dgm:prSet phldrT="[Texte]" custT="1"/>
      <dgm:spPr/>
      <dgm:t>
        <a:bodyPr/>
        <a:lstStyle/>
        <a:p>
          <a:r>
            <a:rPr lang="fr-FR" sz="2400" dirty="0"/>
            <a:t>Accompagnement méthodologique</a:t>
          </a:r>
        </a:p>
      </dgm:t>
    </dgm:pt>
    <dgm:pt modelId="{0E31BB8B-0C8E-4EC9-B639-EE496E455EC4}" type="parTrans" cxnId="{E21BE2DF-D059-45EE-B8B4-D27BFA532AD2}">
      <dgm:prSet/>
      <dgm:spPr/>
      <dgm:t>
        <a:bodyPr/>
        <a:lstStyle/>
        <a:p>
          <a:endParaRPr lang="fr-FR" sz="2000"/>
        </a:p>
      </dgm:t>
    </dgm:pt>
    <dgm:pt modelId="{BBF157D2-8643-4E6D-8026-A116B8B5DFE3}" type="sibTrans" cxnId="{E21BE2DF-D059-45EE-B8B4-D27BFA532AD2}">
      <dgm:prSet/>
      <dgm:spPr/>
      <dgm:t>
        <a:bodyPr/>
        <a:lstStyle/>
        <a:p>
          <a:endParaRPr lang="fr-FR" sz="2000"/>
        </a:p>
      </dgm:t>
    </dgm:pt>
    <dgm:pt modelId="{5176EB6D-107E-42B8-AFD7-6062B27EE187}">
      <dgm:prSet phldrT="[Texte]" custT="1"/>
      <dgm:spPr/>
      <dgm:t>
        <a:bodyPr/>
        <a:lstStyle/>
        <a:p>
          <a:r>
            <a:rPr lang="fr-FR" sz="2400" dirty="0"/>
            <a:t>Cadrage règlementaire</a:t>
          </a:r>
        </a:p>
      </dgm:t>
    </dgm:pt>
    <dgm:pt modelId="{660C3915-989A-47EF-A2A8-19F782D8FA5B}" type="parTrans" cxnId="{278BC732-0A9C-4014-878D-0CE039690CF1}">
      <dgm:prSet/>
      <dgm:spPr/>
      <dgm:t>
        <a:bodyPr/>
        <a:lstStyle/>
        <a:p>
          <a:endParaRPr lang="fr-FR" sz="2000"/>
        </a:p>
      </dgm:t>
    </dgm:pt>
    <dgm:pt modelId="{BD388167-64D8-4785-BB97-59C05FB8970C}" type="sibTrans" cxnId="{278BC732-0A9C-4014-878D-0CE039690CF1}">
      <dgm:prSet/>
      <dgm:spPr/>
      <dgm:t>
        <a:bodyPr/>
        <a:lstStyle/>
        <a:p>
          <a:endParaRPr lang="fr-FR" sz="2000"/>
        </a:p>
      </dgm:t>
    </dgm:pt>
    <dgm:pt modelId="{1AE50DDC-525A-4DA4-A3B1-E10EAC3226DB}">
      <dgm:prSet phldrT="[Texte]" custT="1"/>
      <dgm:spPr/>
      <dgm:t>
        <a:bodyPr/>
        <a:lstStyle/>
        <a:p>
          <a:r>
            <a:rPr lang="fr-FR" sz="2400" dirty="0"/>
            <a:t>Accompagnement sur l’ensemble du cycle de vie du projet</a:t>
          </a:r>
        </a:p>
      </dgm:t>
    </dgm:pt>
    <dgm:pt modelId="{5DD1AD49-614E-492F-9B26-5B59E6593E08}" type="parTrans" cxnId="{94D077B4-52C9-4781-AEE2-9F3CC00EBC18}">
      <dgm:prSet/>
      <dgm:spPr/>
      <dgm:t>
        <a:bodyPr/>
        <a:lstStyle/>
        <a:p>
          <a:endParaRPr lang="fr-FR" sz="2000"/>
        </a:p>
      </dgm:t>
    </dgm:pt>
    <dgm:pt modelId="{37D31416-A294-4D28-8605-6E6610ADC613}" type="sibTrans" cxnId="{94D077B4-52C9-4781-AEE2-9F3CC00EBC18}">
      <dgm:prSet/>
      <dgm:spPr/>
      <dgm:t>
        <a:bodyPr/>
        <a:lstStyle/>
        <a:p>
          <a:endParaRPr lang="fr-FR" sz="2000"/>
        </a:p>
      </dgm:t>
    </dgm:pt>
    <dgm:pt modelId="{456BD6F7-A50E-4EC1-A47A-9A2CACF87E45}">
      <dgm:prSet phldrT="[Texte]" custT="1"/>
      <dgm:spPr/>
      <dgm:t>
        <a:bodyPr/>
        <a:lstStyle/>
        <a:p>
          <a:r>
            <a:rPr lang="fr-FR" sz="2400" dirty="0"/>
            <a:t>Suivi du cadre conventionnel et règlementaire</a:t>
          </a:r>
        </a:p>
      </dgm:t>
    </dgm:pt>
    <dgm:pt modelId="{F3A622DB-DAD9-4767-BD9C-98A7EC6A06D3}" type="parTrans" cxnId="{B5E85408-F6CE-4FF4-91F3-010F405EE7BF}">
      <dgm:prSet/>
      <dgm:spPr/>
      <dgm:t>
        <a:bodyPr/>
        <a:lstStyle/>
        <a:p>
          <a:endParaRPr lang="fr-FR" sz="2000"/>
        </a:p>
      </dgm:t>
    </dgm:pt>
    <dgm:pt modelId="{9996E99E-BD8F-45D3-AFDA-E783B332E8C6}" type="sibTrans" cxnId="{B5E85408-F6CE-4FF4-91F3-010F405EE7BF}">
      <dgm:prSet/>
      <dgm:spPr/>
      <dgm:t>
        <a:bodyPr/>
        <a:lstStyle/>
        <a:p>
          <a:endParaRPr lang="fr-FR" sz="2000"/>
        </a:p>
      </dgm:t>
    </dgm:pt>
    <dgm:pt modelId="{BFE658BD-130B-40C2-ADA8-D61ED10B1B63}">
      <dgm:prSet phldrT="[Texte]" custT="1"/>
      <dgm:spPr/>
      <dgm:t>
        <a:bodyPr/>
        <a:lstStyle/>
        <a:p>
          <a:r>
            <a:rPr lang="fr-FR" sz="2400" dirty="0"/>
            <a:t>Appui relationnel avec les services instructeurs</a:t>
          </a:r>
        </a:p>
      </dgm:t>
    </dgm:pt>
    <dgm:pt modelId="{52E1AF69-FF0A-4C09-80EF-436C02D76BC1}" type="parTrans" cxnId="{D4675AC6-2D23-4308-99AB-78938D8112F5}">
      <dgm:prSet/>
      <dgm:spPr/>
      <dgm:t>
        <a:bodyPr/>
        <a:lstStyle/>
        <a:p>
          <a:endParaRPr lang="fr-FR" sz="2000"/>
        </a:p>
      </dgm:t>
    </dgm:pt>
    <dgm:pt modelId="{06037625-7CC7-47DC-80DD-AA232C62C714}" type="sibTrans" cxnId="{D4675AC6-2D23-4308-99AB-78938D8112F5}">
      <dgm:prSet/>
      <dgm:spPr/>
      <dgm:t>
        <a:bodyPr/>
        <a:lstStyle/>
        <a:p>
          <a:endParaRPr lang="fr-FR" sz="2000"/>
        </a:p>
      </dgm:t>
    </dgm:pt>
    <dgm:pt modelId="{083225AC-66C0-4C35-B36A-93FFCD39DAEB}">
      <dgm:prSet phldrT="[Texte]" custT="1"/>
      <dgm:spPr/>
      <dgm:t>
        <a:bodyPr/>
        <a:lstStyle/>
        <a:p>
          <a:r>
            <a:rPr lang="fr-FR" sz="2400" dirty="0"/>
            <a:t>Statistiques et </a:t>
          </a:r>
          <a:r>
            <a:rPr lang="fr-FR" sz="2400" dirty="0" err="1"/>
            <a:t>reporting</a:t>
          </a:r>
          <a:endParaRPr lang="fr-FR" sz="2400" dirty="0"/>
        </a:p>
      </dgm:t>
    </dgm:pt>
    <dgm:pt modelId="{6A1D1427-7CE8-4CCC-B133-E17038B43FC4}" type="parTrans" cxnId="{2111C3CB-902C-4996-B806-17211E004B06}">
      <dgm:prSet/>
      <dgm:spPr/>
      <dgm:t>
        <a:bodyPr/>
        <a:lstStyle/>
        <a:p>
          <a:endParaRPr lang="fr-FR" sz="2000"/>
        </a:p>
      </dgm:t>
    </dgm:pt>
    <dgm:pt modelId="{8430BF68-2948-44F5-9C1B-8E2BA097F742}" type="sibTrans" cxnId="{2111C3CB-902C-4996-B806-17211E004B06}">
      <dgm:prSet/>
      <dgm:spPr/>
      <dgm:t>
        <a:bodyPr/>
        <a:lstStyle/>
        <a:p>
          <a:endParaRPr lang="fr-FR" sz="2000"/>
        </a:p>
      </dgm:t>
    </dgm:pt>
    <dgm:pt modelId="{C23659E1-4D79-4A60-BAF4-73AA41D53B83}" type="pres">
      <dgm:prSet presAssocID="{95464901-4B03-408C-84E3-8F6F4FCA8CF4}" presName="Name0" presStyleCnt="0">
        <dgm:presLayoutVars>
          <dgm:dir/>
          <dgm:animLvl val="lvl"/>
          <dgm:resizeHandles val="exact"/>
        </dgm:presLayoutVars>
      </dgm:prSet>
      <dgm:spPr/>
    </dgm:pt>
    <dgm:pt modelId="{E0F4C497-9F55-4EBD-A053-05C66AD56842}" type="pres">
      <dgm:prSet presAssocID="{5BAA1E74-CD7A-4DCF-969F-340FCB706330}" presName="composite" presStyleCnt="0"/>
      <dgm:spPr/>
    </dgm:pt>
    <dgm:pt modelId="{E2377CF0-5A8D-49FA-8BD8-F9C971345F2C}" type="pres">
      <dgm:prSet presAssocID="{5BAA1E74-CD7A-4DCF-969F-340FCB706330}" presName="parTx" presStyleLbl="alignNode1" presStyleIdx="0" presStyleCnt="4" custLinFactY="-14827" custLinFactNeighborX="-166" custLinFactNeighborY="-100000">
        <dgm:presLayoutVars>
          <dgm:chMax val="0"/>
          <dgm:chPref val="0"/>
          <dgm:bulletEnabled val="1"/>
        </dgm:presLayoutVars>
      </dgm:prSet>
      <dgm:spPr/>
    </dgm:pt>
    <dgm:pt modelId="{C2EB91F8-D706-4236-A46E-BCB350BABE47}" type="pres">
      <dgm:prSet presAssocID="{5BAA1E74-CD7A-4DCF-969F-340FCB706330}" presName="desTx" presStyleLbl="alignAccFollowNode1" presStyleIdx="0" presStyleCnt="4" custScaleY="100000" custLinFactNeighborX="-166" custLinFactNeighborY="9259">
        <dgm:presLayoutVars>
          <dgm:bulletEnabled val="1"/>
        </dgm:presLayoutVars>
      </dgm:prSet>
      <dgm:spPr/>
    </dgm:pt>
    <dgm:pt modelId="{8FEAE850-9739-4395-A076-9D44DAAAA180}" type="pres">
      <dgm:prSet presAssocID="{4A97498A-8598-4A3D-8A48-108B68250EC6}" presName="space" presStyleCnt="0"/>
      <dgm:spPr/>
    </dgm:pt>
    <dgm:pt modelId="{39E1D5AA-519D-409F-ACDE-495E1C9FE554}" type="pres">
      <dgm:prSet presAssocID="{4FF1278E-5C44-4C64-8C3A-DAC5420BB0C3}" presName="composite" presStyleCnt="0"/>
      <dgm:spPr/>
    </dgm:pt>
    <dgm:pt modelId="{F9E63680-8950-4744-A596-F973D2D78741}" type="pres">
      <dgm:prSet presAssocID="{4FF1278E-5C44-4C64-8C3A-DAC5420BB0C3}" presName="parTx" presStyleLbl="alignNode1" presStyleIdx="1" presStyleCnt="4" custLinFactY="-14827" custLinFactNeighborX="-166" custLinFactNeighborY="-100000">
        <dgm:presLayoutVars>
          <dgm:chMax val="0"/>
          <dgm:chPref val="0"/>
          <dgm:bulletEnabled val="1"/>
        </dgm:presLayoutVars>
      </dgm:prSet>
      <dgm:spPr/>
    </dgm:pt>
    <dgm:pt modelId="{24AB3901-8527-47C9-990D-A232E907E0F6}" type="pres">
      <dgm:prSet presAssocID="{4FF1278E-5C44-4C64-8C3A-DAC5420BB0C3}" presName="desTx" presStyleLbl="alignAccFollowNode1" presStyleIdx="1" presStyleCnt="4" custScaleY="100000" custLinFactNeighborX="-166" custLinFactNeighborY="9259">
        <dgm:presLayoutVars>
          <dgm:bulletEnabled val="1"/>
        </dgm:presLayoutVars>
      </dgm:prSet>
      <dgm:spPr/>
    </dgm:pt>
    <dgm:pt modelId="{4C0CE9F8-FAC0-474D-A549-112D25512748}" type="pres">
      <dgm:prSet presAssocID="{8F45642E-CCDD-4EC5-9E64-0510D6F87BCD}" presName="space" presStyleCnt="0"/>
      <dgm:spPr/>
    </dgm:pt>
    <dgm:pt modelId="{3DF9A416-2705-4892-828E-A01123D847E2}" type="pres">
      <dgm:prSet presAssocID="{0A7AEB3F-920C-416C-A774-02C25A762135}" presName="composite" presStyleCnt="0"/>
      <dgm:spPr/>
    </dgm:pt>
    <dgm:pt modelId="{1C8C099D-CEF9-42A6-9B43-38D74A068960}" type="pres">
      <dgm:prSet presAssocID="{0A7AEB3F-920C-416C-A774-02C25A762135}" presName="parTx" presStyleLbl="alignNode1" presStyleIdx="2" presStyleCnt="4" custScaleX="102280" custLinFactY="-14827" custLinFactNeighborX="-166" custLinFactNeighborY="-100000">
        <dgm:presLayoutVars>
          <dgm:chMax val="0"/>
          <dgm:chPref val="0"/>
          <dgm:bulletEnabled val="1"/>
        </dgm:presLayoutVars>
      </dgm:prSet>
      <dgm:spPr/>
    </dgm:pt>
    <dgm:pt modelId="{1706B692-4DB7-42CE-9DE3-8AD96C0437DD}" type="pres">
      <dgm:prSet presAssocID="{0A7AEB3F-920C-416C-A774-02C25A762135}" presName="desTx" presStyleLbl="alignAccFollowNode1" presStyleIdx="2" presStyleCnt="4" custScaleX="102935" custScaleY="100000" custLinFactNeighborX="-166" custLinFactNeighborY="9259">
        <dgm:presLayoutVars>
          <dgm:bulletEnabled val="1"/>
        </dgm:presLayoutVars>
      </dgm:prSet>
      <dgm:spPr/>
    </dgm:pt>
    <dgm:pt modelId="{4F54C78F-C2C3-4FBB-AA91-0BEC41A34BB0}" type="pres">
      <dgm:prSet presAssocID="{ED807449-95F6-4AF5-9820-555A46AE07F5}" presName="space" presStyleCnt="0"/>
      <dgm:spPr/>
    </dgm:pt>
    <dgm:pt modelId="{877B6FBC-8C70-4DAA-9413-C1F75E94B592}" type="pres">
      <dgm:prSet presAssocID="{E8B19235-DD0A-48A7-BD24-3DD45875B3F8}" presName="composite" presStyleCnt="0"/>
      <dgm:spPr/>
    </dgm:pt>
    <dgm:pt modelId="{598303C9-FF76-4941-B0FB-C28D505F3357}" type="pres">
      <dgm:prSet presAssocID="{E8B19235-DD0A-48A7-BD24-3DD45875B3F8}" presName="parTx" presStyleLbl="alignNode1" presStyleIdx="3" presStyleCnt="4" custScaleX="104168" custLinFactY="-14827" custLinFactNeighborX="-166" custLinFactNeighborY="-100000">
        <dgm:presLayoutVars>
          <dgm:chMax val="0"/>
          <dgm:chPref val="0"/>
          <dgm:bulletEnabled val="1"/>
        </dgm:presLayoutVars>
      </dgm:prSet>
      <dgm:spPr/>
    </dgm:pt>
    <dgm:pt modelId="{337BA803-9308-4E6B-8C3C-2B6109ECC64A}" type="pres">
      <dgm:prSet presAssocID="{E8B19235-DD0A-48A7-BD24-3DD45875B3F8}" presName="desTx" presStyleLbl="alignAccFollowNode1" presStyleIdx="3" presStyleCnt="4" custScaleX="103128" custScaleY="100000" custLinFactNeighborX="-166" custLinFactNeighborY="9259">
        <dgm:presLayoutVars>
          <dgm:bulletEnabled val="1"/>
        </dgm:presLayoutVars>
      </dgm:prSet>
      <dgm:spPr/>
    </dgm:pt>
  </dgm:ptLst>
  <dgm:cxnLst>
    <dgm:cxn modelId="{B5E85408-F6CE-4FF4-91F3-010F405EE7BF}" srcId="{E8B19235-DD0A-48A7-BD24-3DD45875B3F8}" destId="{456BD6F7-A50E-4EC1-A47A-9A2CACF87E45}" srcOrd="1" destOrd="0" parTransId="{F3A622DB-DAD9-4767-BD9C-98A7EC6A06D3}" sibTransId="{9996E99E-BD8F-45D3-AFDA-E783B332E8C6}"/>
    <dgm:cxn modelId="{CD7E400A-B6EA-4932-AF17-D43753703747}" srcId="{5BAA1E74-CD7A-4DCF-969F-340FCB706330}" destId="{4E59F152-A553-4608-BE45-3A60BAAC28A8}" srcOrd="1" destOrd="0" parTransId="{28C0EB14-5DF2-44FB-8A6D-3BE4D71A5292}" sibTransId="{6C31D39F-D05B-4D40-A24B-F50220B31CA6}"/>
    <dgm:cxn modelId="{6AA3660B-518B-4A72-9C57-C04A004C7EAA}" type="presOf" srcId="{5176EB6D-107E-42B8-AFD7-6062B27EE187}" destId="{1706B692-4DB7-42CE-9DE3-8AD96C0437DD}" srcOrd="0" destOrd="4" presId="urn:microsoft.com/office/officeart/2005/8/layout/hList1"/>
    <dgm:cxn modelId="{D80EE40C-A9EF-48ED-AA15-CE22CE70CAC9}" type="presOf" srcId="{742B1D01-03E0-4E22-AC5D-4C6DB19B5964}" destId="{1706B692-4DB7-42CE-9DE3-8AD96C0437DD}" srcOrd="0" destOrd="3" presId="urn:microsoft.com/office/officeart/2005/8/layout/hList1"/>
    <dgm:cxn modelId="{FD99780D-269D-413C-B6EC-5484AB3C01F5}" srcId="{0A7AEB3F-920C-416C-A774-02C25A762135}" destId="{AAAC23FF-F622-45FF-8526-3EEDB13E207C}" srcOrd="2" destOrd="0" parTransId="{4374B734-6D50-426F-A350-C152CC4126CB}" sibTransId="{38E69D58-5C51-4355-AA1F-D6ACE2BB50C6}"/>
    <dgm:cxn modelId="{0EA3CE2C-BC56-4ECD-85DB-C85E7B49668F}" srcId="{5BAA1E74-CD7A-4DCF-969F-340FCB706330}" destId="{4601B349-6644-43AD-AFF6-B8744263F7C3}" srcOrd="2" destOrd="0" parTransId="{B2EB8921-48B5-4CC0-80F3-707FC92380B8}" sibTransId="{72B3F9EC-B8EF-456D-8C55-D7F50283ADBA}"/>
    <dgm:cxn modelId="{278BC732-0A9C-4014-878D-0CE039690CF1}" srcId="{0A7AEB3F-920C-416C-A774-02C25A762135}" destId="{5176EB6D-107E-42B8-AFD7-6062B27EE187}" srcOrd="4" destOrd="0" parTransId="{660C3915-989A-47EF-A2A8-19F782D8FA5B}" sibTransId="{BD388167-64D8-4785-BB97-59C05FB8970C}"/>
    <dgm:cxn modelId="{9142AB36-05FE-4E73-9591-F7C8C578081D}" srcId="{4FF1278E-5C44-4C64-8C3A-DAC5420BB0C3}" destId="{F7218587-63BE-4681-AFCC-8BE9ACE36CB1}" srcOrd="2" destOrd="0" parTransId="{F27A7FF3-9E9B-495E-893F-028731A3A223}" sibTransId="{FBDC36AC-C471-4384-AB84-F7F6BF99307D}"/>
    <dgm:cxn modelId="{C0170C3D-6438-438C-A918-33E5BED767C4}" srcId="{95464901-4B03-408C-84E3-8F6F4FCA8CF4}" destId="{0A7AEB3F-920C-416C-A774-02C25A762135}" srcOrd="2" destOrd="0" parTransId="{6706D753-E880-458A-A1EA-F85C7224EF69}" sibTransId="{ED807449-95F6-4AF5-9820-555A46AE07F5}"/>
    <dgm:cxn modelId="{4AB5C43E-7574-46BC-AD2A-E6A34379ED49}" type="presOf" srcId="{E8B19235-DD0A-48A7-BD24-3DD45875B3F8}" destId="{598303C9-FF76-4941-B0FB-C28D505F3357}" srcOrd="0" destOrd="0" presId="urn:microsoft.com/office/officeart/2005/8/layout/hList1"/>
    <dgm:cxn modelId="{89679442-C61E-4DFF-9DDA-477EB3AC7059}" type="presOf" srcId="{08E403DE-3B8A-4393-858F-EE14C3A177B0}" destId="{1706B692-4DB7-42CE-9DE3-8AD96C0437DD}" srcOrd="0" destOrd="0" presId="urn:microsoft.com/office/officeart/2005/8/layout/hList1"/>
    <dgm:cxn modelId="{F3F57765-A3A2-45CB-A7CE-0CEF4D419A9A}" type="presOf" srcId="{BB9BE69A-09ED-4FF5-86E5-24BB61039D07}" destId="{24AB3901-8527-47C9-990D-A232E907E0F6}" srcOrd="0" destOrd="0" presId="urn:microsoft.com/office/officeart/2005/8/layout/hList1"/>
    <dgm:cxn modelId="{34F8114E-DC96-4ECE-8E77-669D22CA1298}" srcId="{5BAA1E74-CD7A-4DCF-969F-340FCB706330}" destId="{BFE802F9-DC6C-4E7C-9C63-34393D7025BB}" srcOrd="3" destOrd="0" parTransId="{070D0876-075E-4B8C-AC8E-CE928147A4C2}" sibTransId="{9335D209-B145-4183-A1AC-CEDA68781F3C}"/>
    <dgm:cxn modelId="{710EA04E-8A38-46DA-8767-94FF5BCC764A}" type="presOf" srcId="{083225AC-66C0-4C35-B36A-93FFCD39DAEB}" destId="{337BA803-9308-4E6B-8C3C-2B6109ECC64A}" srcOrd="0" destOrd="3" presId="urn:microsoft.com/office/officeart/2005/8/layout/hList1"/>
    <dgm:cxn modelId="{3097496F-8D90-4BCE-97F5-BF51A65FD363}" srcId="{4FF1278E-5C44-4C64-8C3A-DAC5420BB0C3}" destId="{BB9BE69A-09ED-4FF5-86E5-24BB61039D07}" srcOrd="0" destOrd="0" parTransId="{8715E5D7-F693-4429-86D6-6C9D703F4151}" sibTransId="{9ECED66E-74A1-49C7-9292-EA25B9C74F54}"/>
    <dgm:cxn modelId="{497C6E54-6718-41B7-A3D2-9CBE5665AD09}" type="presOf" srcId="{9E45364D-E9A2-4C15-B849-6E89BE62669C}" destId="{24AB3901-8527-47C9-990D-A232E907E0F6}" srcOrd="0" destOrd="3" presId="urn:microsoft.com/office/officeart/2005/8/layout/hList1"/>
    <dgm:cxn modelId="{0D375257-023C-4842-BB16-BD0B9C422EEE}" type="presOf" srcId="{4FF1278E-5C44-4C64-8C3A-DAC5420BB0C3}" destId="{F9E63680-8950-4744-A596-F973D2D78741}" srcOrd="0" destOrd="0" presId="urn:microsoft.com/office/officeart/2005/8/layout/hList1"/>
    <dgm:cxn modelId="{0E0E0181-94B5-4532-A084-BA3D37B0F4D7}" srcId="{95464901-4B03-408C-84E3-8F6F4FCA8CF4}" destId="{E8B19235-DD0A-48A7-BD24-3DD45875B3F8}" srcOrd="3" destOrd="0" parTransId="{9763AEC6-6303-4344-BF1C-CEC8671AEFB6}" sibTransId="{2BF9920F-AC0A-4275-B5E7-3B68314E4CBF}"/>
    <dgm:cxn modelId="{84319583-A63F-4F28-B55D-344FC0E895A9}" type="presOf" srcId="{BFE658BD-130B-40C2-ADA8-D61ED10B1B63}" destId="{337BA803-9308-4E6B-8C3C-2B6109ECC64A}" srcOrd="0" destOrd="2" presId="urn:microsoft.com/office/officeart/2005/8/layout/hList1"/>
    <dgm:cxn modelId="{51DCDD83-790C-489F-9C5B-16F35A9EB654}" type="presOf" srcId="{456BD6F7-A50E-4EC1-A47A-9A2CACF87E45}" destId="{337BA803-9308-4E6B-8C3C-2B6109ECC64A}" srcOrd="0" destOrd="1" presId="urn:microsoft.com/office/officeart/2005/8/layout/hList1"/>
    <dgm:cxn modelId="{4BFEFE90-492D-405A-BA1B-7B55D2CB657E}" type="presOf" srcId="{0A7AEB3F-920C-416C-A774-02C25A762135}" destId="{1C8C099D-CEF9-42A6-9B43-38D74A068960}" srcOrd="0" destOrd="0" presId="urn:microsoft.com/office/officeart/2005/8/layout/hList1"/>
    <dgm:cxn modelId="{1D81B092-235C-4965-9313-575C7BA844A0}" srcId="{95464901-4B03-408C-84E3-8F6F4FCA8CF4}" destId="{4FF1278E-5C44-4C64-8C3A-DAC5420BB0C3}" srcOrd="1" destOrd="0" parTransId="{DB4764C2-1F16-436E-B7D2-21B9298CE31E}" sibTransId="{8F45642E-CCDD-4EC5-9E64-0510D6F87BCD}"/>
    <dgm:cxn modelId="{35524C9D-6865-4A28-B579-AF5677DBE459}" type="presOf" srcId="{5F29A3D3-30B7-44E2-A332-72F732E774CD}" destId="{1706B692-4DB7-42CE-9DE3-8AD96C0437DD}" srcOrd="0" destOrd="1" presId="urn:microsoft.com/office/officeart/2005/8/layout/hList1"/>
    <dgm:cxn modelId="{0AD0FAA0-4DB1-4A8E-98C8-75816E61913E}" srcId="{4FF1278E-5C44-4C64-8C3A-DAC5420BB0C3}" destId="{46D0DEA8-F157-4050-9F30-5A010A51F192}" srcOrd="1" destOrd="0" parTransId="{C587075E-D2D5-4428-A7A3-C07CAEC804BF}" sibTransId="{C96C7E56-457D-402B-AAD3-5D17370FD8DA}"/>
    <dgm:cxn modelId="{A2211EA4-9DD5-410F-9F4A-5ADB50C93BDD}" type="presOf" srcId="{AAAC23FF-F622-45FF-8526-3EEDB13E207C}" destId="{1706B692-4DB7-42CE-9DE3-8AD96C0437DD}" srcOrd="0" destOrd="2" presId="urn:microsoft.com/office/officeart/2005/8/layout/hList1"/>
    <dgm:cxn modelId="{34899AA6-59CF-4DD4-A095-F44E878EF23E}" type="presOf" srcId="{8E599517-7F69-4A97-B6F7-F9A60A9FF7B4}" destId="{C2EB91F8-D706-4236-A46E-BCB350BABE47}" srcOrd="0" destOrd="0" presId="urn:microsoft.com/office/officeart/2005/8/layout/hList1"/>
    <dgm:cxn modelId="{708BFCAA-B125-4F42-B0D4-7194B59DD530}" type="presOf" srcId="{95464901-4B03-408C-84E3-8F6F4FCA8CF4}" destId="{C23659E1-4D79-4A60-BAF4-73AA41D53B83}" srcOrd="0" destOrd="0" presId="urn:microsoft.com/office/officeart/2005/8/layout/hList1"/>
    <dgm:cxn modelId="{94D077B4-52C9-4781-AEE2-9F3CC00EBC18}" srcId="{E8B19235-DD0A-48A7-BD24-3DD45875B3F8}" destId="{1AE50DDC-525A-4DA4-A3B1-E10EAC3226DB}" srcOrd="0" destOrd="0" parTransId="{5DD1AD49-614E-492F-9B26-5B59E6593E08}" sibTransId="{37D31416-A294-4D28-8605-6E6610ADC613}"/>
    <dgm:cxn modelId="{74E248BD-0CE8-4AB8-9344-13593BACA7DA}" srcId="{0A7AEB3F-920C-416C-A774-02C25A762135}" destId="{08E403DE-3B8A-4393-858F-EE14C3A177B0}" srcOrd="0" destOrd="0" parTransId="{6BFAFDF6-44E2-4BA2-A11B-57C25D9273CB}" sibTransId="{8680CD88-A2D9-4FC5-8041-18A3003557E8}"/>
    <dgm:cxn modelId="{2B048DC0-9B0F-4920-8C4C-35AD7511840E}" type="presOf" srcId="{5BAA1E74-CD7A-4DCF-969F-340FCB706330}" destId="{E2377CF0-5A8D-49FA-8BD8-F9C971345F2C}" srcOrd="0" destOrd="0" presId="urn:microsoft.com/office/officeart/2005/8/layout/hList1"/>
    <dgm:cxn modelId="{CE85F2C0-F019-495F-B2AC-847D17AAA1A3}" srcId="{5BAA1E74-CD7A-4DCF-969F-340FCB706330}" destId="{8E599517-7F69-4A97-B6F7-F9A60A9FF7B4}" srcOrd="0" destOrd="0" parTransId="{7537D2ED-DFEC-496A-A0E5-D0C734595598}" sibTransId="{CD9BD59D-6A1E-4624-9A39-314F50C6F048}"/>
    <dgm:cxn modelId="{D4675AC6-2D23-4308-99AB-78938D8112F5}" srcId="{E8B19235-DD0A-48A7-BD24-3DD45875B3F8}" destId="{BFE658BD-130B-40C2-ADA8-D61ED10B1B63}" srcOrd="2" destOrd="0" parTransId="{52E1AF69-FF0A-4C09-80EF-436C02D76BC1}" sibTransId="{06037625-7CC7-47DC-80DD-AA232C62C714}"/>
    <dgm:cxn modelId="{C9672FCA-661D-41C5-83F8-0601C3581C36}" type="presOf" srcId="{4601B349-6644-43AD-AFF6-B8744263F7C3}" destId="{C2EB91F8-D706-4236-A46E-BCB350BABE47}" srcOrd="0" destOrd="2" presId="urn:microsoft.com/office/officeart/2005/8/layout/hList1"/>
    <dgm:cxn modelId="{2111C3CB-902C-4996-B806-17211E004B06}" srcId="{E8B19235-DD0A-48A7-BD24-3DD45875B3F8}" destId="{083225AC-66C0-4C35-B36A-93FFCD39DAEB}" srcOrd="3" destOrd="0" parTransId="{6A1D1427-7CE8-4CCC-B133-E17038B43FC4}" sibTransId="{8430BF68-2948-44F5-9C1B-8E2BA097F742}"/>
    <dgm:cxn modelId="{B2D730CC-7621-448D-8E4F-0FB035ACB6A3}" srcId="{0A7AEB3F-920C-416C-A774-02C25A762135}" destId="{5F29A3D3-30B7-44E2-A332-72F732E774CD}" srcOrd="1" destOrd="0" parTransId="{4BEBB4B1-57BA-40F8-96E6-39C71F0A9F6B}" sibTransId="{991CFD41-560B-4DE6-A7A7-0D99422B50E2}"/>
    <dgm:cxn modelId="{FED3B3D1-2CF7-4CA8-B377-768DE1211621}" srcId="{4FF1278E-5C44-4C64-8C3A-DAC5420BB0C3}" destId="{9E45364D-E9A2-4C15-B849-6E89BE62669C}" srcOrd="3" destOrd="0" parTransId="{3991A737-A673-4EE0-8826-9BF880FECC8D}" sibTransId="{D8E5CD05-ED05-4B4D-9A23-1AA343136F7B}"/>
    <dgm:cxn modelId="{6A8069D4-A85C-416A-8BED-C4F3B6CA1EA8}" type="presOf" srcId="{BFE802F9-DC6C-4E7C-9C63-34393D7025BB}" destId="{C2EB91F8-D706-4236-A46E-BCB350BABE47}" srcOrd="0" destOrd="3" presId="urn:microsoft.com/office/officeart/2005/8/layout/hList1"/>
    <dgm:cxn modelId="{2FF96ED6-E2D1-4198-84FF-2DE171157B71}" type="presOf" srcId="{F7218587-63BE-4681-AFCC-8BE9ACE36CB1}" destId="{24AB3901-8527-47C9-990D-A232E907E0F6}" srcOrd="0" destOrd="2" presId="urn:microsoft.com/office/officeart/2005/8/layout/hList1"/>
    <dgm:cxn modelId="{B2170ADD-0078-4C72-90F4-434BDC213DDD}" type="presOf" srcId="{46D0DEA8-F157-4050-9F30-5A010A51F192}" destId="{24AB3901-8527-47C9-990D-A232E907E0F6}" srcOrd="0" destOrd="1" presId="urn:microsoft.com/office/officeart/2005/8/layout/hList1"/>
    <dgm:cxn modelId="{04D77EDD-36EC-4D4F-B44C-DB6BB28CFFBB}" type="presOf" srcId="{1AE50DDC-525A-4DA4-A3B1-E10EAC3226DB}" destId="{337BA803-9308-4E6B-8C3C-2B6109ECC64A}" srcOrd="0" destOrd="0" presId="urn:microsoft.com/office/officeart/2005/8/layout/hList1"/>
    <dgm:cxn modelId="{E21BE2DF-D059-45EE-B8B4-D27BFA532AD2}" srcId="{0A7AEB3F-920C-416C-A774-02C25A762135}" destId="{742B1D01-03E0-4E22-AC5D-4C6DB19B5964}" srcOrd="3" destOrd="0" parTransId="{0E31BB8B-0C8E-4EC9-B639-EE496E455EC4}" sibTransId="{BBF157D2-8643-4E6D-8026-A116B8B5DFE3}"/>
    <dgm:cxn modelId="{1DE30BE8-40B3-4E37-9308-DF17D0ACB39D}" srcId="{95464901-4B03-408C-84E3-8F6F4FCA8CF4}" destId="{5BAA1E74-CD7A-4DCF-969F-340FCB706330}" srcOrd="0" destOrd="0" parTransId="{445369E4-6AEE-489D-B175-8B7004440176}" sibTransId="{4A97498A-8598-4A3D-8A48-108B68250EC6}"/>
    <dgm:cxn modelId="{04EEA9EF-B201-4192-B395-E9655011A81E}" type="presOf" srcId="{4E59F152-A553-4608-BE45-3A60BAAC28A8}" destId="{C2EB91F8-D706-4236-A46E-BCB350BABE47}" srcOrd="0" destOrd="1" presId="urn:microsoft.com/office/officeart/2005/8/layout/hList1"/>
    <dgm:cxn modelId="{66D758C5-194A-4790-B6D6-7066519C86E3}" type="presParOf" srcId="{C23659E1-4D79-4A60-BAF4-73AA41D53B83}" destId="{E0F4C497-9F55-4EBD-A053-05C66AD56842}" srcOrd="0" destOrd="0" presId="urn:microsoft.com/office/officeart/2005/8/layout/hList1"/>
    <dgm:cxn modelId="{E4A3F6E2-DA26-4526-BB76-C7B225170EEB}" type="presParOf" srcId="{E0F4C497-9F55-4EBD-A053-05C66AD56842}" destId="{E2377CF0-5A8D-49FA-8BD8-F9C971345F2C}" srcOrd="0" destOrd="0" presId="urn:microsoft.com/office/officeart/2005/8/layout/hList1"/>
    <dgm:cxn modelId="{4239DE6F-1740-4BF9-AE8D-21CC283C5ED7}" type="presParOf" srcId="{E0F4C497-9F55-4EBD-A053-05C66AD56842}" destId="{C2EB91F8-D706-4236-A46E-BCB350BABE47}" srcOrd="1" destOrd="0" presId="urn:microsoft.com/office/officeart/2005/8/layout/hList1"/>
    <dgm:cxn modelId="{181E54D4-88CD-468A-BD3E-35A5401BC62A}" type="presParOf" srcId="{C23659E1-4D79-4A60-BAF4-73AA41D53B83}" destId="{8FEAE850-9739-4395-A076-9D44DAAAA180}" srcOrd="1" destOrd="0" presId="urn:microsoft.com/office/officeart/2005/8/layout/hList1"/>
    <dgm:cxn modelId="{F0CAA516-3138-43C0-AC9C-02401CDA064C}" type="presParOf" srcId="{C23659E1-4D79-4A60-BAF4-73AA41D53B83}" destId="{39E1D5AA-519D-409F-ACDE-495E1C9FE554}" srcOrd="2" destOrd="0" presId="urn:microsoft.com/office/officeart/2005/8/layout/hList1"/>
    <dgm:cxn modelId="{DE6F631A-EEBD-4E36-A52B-308185043478}" type="presParOf" srcId="{39E1D5AA-519D-409F-ACDE-495E1C9FE554}" destId="{F9E63680-8950-4744-A596-F973D2D78741}" srcOrd="0" destOrd="0" presId="urn:microsoft.com/office/officeart/2005/8/layout/hList1"/>
    <dgm:cxn modelId="{E05D2EC9-4FEB-4551-9D40-F547C9E6C2DB}" type="presParOf" srcId="{39E1D5AA-519D-409F-ACDE-495E1C9FE554}" destId="{24AB3901-8527-47C9-990D-A232E907E0F6}" srcOrd="1" destOrd="0" presId="urn:microsoft.com/office/officeart/2005/8/layout/hList1"/>
    <dgm:cxn modelId="{FEABE86D-DBF0-41FC-A494-8D4563231189}" type="presParOf" srcId="{C23659E1-4D79-4A60-BAF4-73AA41D53B83}" destId="{4C0CE9F8-FAC0-474D-A549-112D25512748}" srcOrd="3" destOrd="0" presId="urn:microsoft.com/office/officeart/2005/8/layout/hList1"/>
    <dgm:cxn modelId="{CF1F35B1-0705-42C9-B7B9-7DA211821C5B}" type="presParOf" srcId="{C23659E1-4D79-4A60-BAF4-73AA41D53B83}" destId="{3DF9A416-2705-4892-828E-A01123D847E2}" srcOrd="4" destOrd="0" presId="urn:microsoft.com/office/officeart/2005/8/layout/hList1"/>
    <dgm:cxn modelId="{817D36E9-5E35-4850-8B9F-E24E2BBE30C9}" type="presParOf" srcId="{3DF9A416-2705-4892-828E-A01123D847E2}" destId="{1C8C099D-CEF9-42A6-9B43-38D74A068960}" srcOrd="0" destOrd="0" presId="urn:microsoft.com/office/officeart/2005/8/layout/hList1"/>
    <dgm:cxn modelId="{1FFCCC18-6EC3-4F73-9E35-CD46C63742D9}" type="presParOf" srcId="{3DF9A416-2705-4892-828E-A01123D847E2}" destId="{1706B692-4DB7-42CE-9DE3-8AD96C0437DD}" srcOrd="1" destOrd="0" presId="urn:microsoft.com/office/officeart/2005/8/layout/hList1"/>
    <dgm:cxn modelId="{83BE6D76-EB8C-445B-B1B7-3B23F4FB76EE}" type="presParOf" srcId="{C23659E1-4D79-4A60-BAF4-73AA41D53B83}" destId="{4F54C78F-C2C3-4FBB-AA91-0BEC41A34BB0}" srcOrd="5" destOrd="0" presId="urn:microsoft.com/office/officeart/2005/8/layout/hList1"/>
    <dgm:cxn modelId="{3517CC6F-FBA0-4F85-9224-8FA0B3B48595}" type="presParOf" srcId="{C23659E1-4D79-4A60-BAF4-73AA41D53B83}" destId="{877B6FBC-8C70-4DAA-9413-C1F75E94B592}" srcOrd="6" destOrd="0" presId="urn:microsoft.com/office/officeart/2005/8/layout/hList1"/>
    <dgm:cxn modelId="{C4D2ADDA-63EC-4240-BCE4-13F4659DD6C9}" type="presParOf" srcId="{877B6FBC-8C70-4DAA-9413-C1F75E94B592}" destId="{598303C9-FF76-4941-B0FB-C28D505F3357}" srcOrd="0" destOrd="0" presId="urn:microsoft.com/office/officeart/2005/8/layout/hList1"/>
    <dgm:cxn modelId="{3B50A104-2867-4291-B7AA-9453A82317F4}" type="presParOf" srcId="{877B6FBC-8C70-4DAA-9413-C1F75E94B592}" destId="{337BA803-9308-4E6B-8C3C-2B6109ECC6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8734C9-3239-442A-A46B-68F85E27C319}"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fr-FR"/>
        </a:p>
      </dgm:t>
    </dgm:pt>
    <dgm:pt modelId="{C0325836-7923-4A87-93FC-B60B8854A6ED}">
      <dgm:prSet phldrT="[Texte]" custT="1"/>
      <dgm:spPr/>
      <dgm:t>
        <a:bodyPr/>
        <a:lstStyle/>
        <a:p>
          <a:r>
            <a:rPr lang="fr-FR" sz="3600" dirty="0"/>
            <a:t>396 entretiens </a:t>
          </a:r>
        </a:p>
      </dgm:t>
    </dgm:pt>
    <dgm:pt modelId="{DB99F1E2-09D7-4882-AD5B-E9289C7634AB}" type="parTrans" cxnId="{A4826C23-8A93-4C3F-9DA2-903A75C9973F}">
      <dgm:prSet/>
      <dgm:spPr/>
      <dgm:t>
        <a:bodyPr/>
        <a:lstStyle/>
        <a:p>
          <a:endParaRPr lang="fr-FR" sz="2400"/>
        </a:p>
      </dgm:t>
    </dgm:pt>
    <dgm:pt modelId="{DA3E72FE-E9BC-41D2-A60D-AB1EEE917AA9}" type="sibTrans" cxnId="{A4826C23-8A93-4C3F-9DA2-903A75C9973F}">
      <dgm:prSet/>
      <dgm:spPr/>
      <dgm:t>
        <a:bodyPr/>
        <a:lstStyle/>
        <a:p>
          <a:endParaRPr lang="fr-FR" sz="2400"/>
        </a:p>
      </dgm:t>
    </dgm:pt>
    <dgm:pt modelId="{B7FBD82B-78D1-41B4-8F16-A18127DCF98F}">
      <dgm:prSet phldrT="[Texte]" custT="1"/>
      <dgm:spPr/>
      <dgm:t>
        <a:bodyPr/>
        <a:lstStyle/>
        <a:p>
          <a:r>
            <a:rPr lang="fr-FR" sz="3200" dirty="0"/>
            <a:t>96% des entretiens en présentiel</a:t>
          </a:r>
        </a:p>
      </dgm:t>
    </dgm:pt>
    <dgm:pt modelId="{6F04110B-00F3-400D-8FC1-C7C45ED38895}" type="parTrans" cxnId="{9A55B303-176A-444D-990F-63A0B0CF548B}">
      <dgm:prSet/>
      <dgm:spPr/>
      <dgm:t>
        <a:bodyPr/>
        <a:lstStyle/>
        <a:p>
          <a:endParaRPr lang="fr-FR" sz="2400"/>
        </a:p>
      </dgm:t>
    </dgm:pt>
    <dgm:pt modelId="{937F9BF6-28E7-4FA8-82EF-67B3F2422FBD}" type="sibTrans" cxnId="{9A55B303-176A-444D-990F-63A0B0CF548B}">
      <dgm:prSet/>
      <dgm:spPr/>
      <dgm:t>
        <a:bodyPr/>
        <a:lstStyle/>
        <a:p>
          <a:endParaRPr lang="fr-FR" sz="2400"/>
        </a:p>
      </dgm:t>
    </dgm:pt>
    <dgm:pt modelId="{9B9BB7F8-7A9F-456B-ABCF-92E39C84456E}">
      <dgm:prSet phldrT="[Texte]" custT="1"/>
      <dgm:spPr/>
      <dgm:t>
        <a:bodyPr/>
        <a:lstStyle/>
        <a:p>
          <a:r>
            <a:rPr lang="fr-FR" sz="3200" dirty="0"/>
            <a:t>22 présentations ciblées de dispositifs fonds européens</a:t>
          </a:r>
        </a:p>
      </dgm:t>
    </dgm:pt>
    <dgm:pt modelId="{29CAE83C-EDE8-49D1-858C-733D5ACC1404}" type="parTrans" cxnId="{425A11AB-B1F5-4D81-953E-5D237BE4BB74}">
      <dgm:prSet/>
      <dgm:spPr/>
      <dgm:t>
        <a:bodyPr/>
        <a:lstStyle/>
        <a:p>
          <a:endParaRPr lang="fr-FR" sz="2400"/>
        </a:p>
      </dgm:t>
    </dgm:pt>
    <dgm:pt modelId="{C9AC04D1-9A71-4F58-8CD1-B35A48D997DD}" type="sibTrans" cxnId="{425A11AB-B1F5-4D81-953E-5D237BE4BB74}">
      <dgm:prSet/>
      <dgm:spPr/>
      <dgm:t>
        <a:bodyPr/>
        <a:lstStyle/>
        <a:p>
          <a:endParaRPr lang="fr-FR" sz="2400"/>
        </a:p>
      </dgm:t>
    </dgm:pt>
    <dgm:pt modelId="{B0B39A0D-3084-40C0-B647-434262812DA3}">
      <dgm:prSet phldrT="[Texte]" custT="1"/>
      <dgm:spPr/>
      <dgm:t>
        <a:bodyPr/>
        <a:lstStyle/>
        <a:p>
          <a:r>
            <a:rPr lang="fr-FR" sz="3200" dirty="0"/>
            <a:t>10 participations à des évènements</a:t>
          </a:r>
        </a:p>
      </dgm:t>
    </dgm:pt>
    <dgm:pt modelId="{FAB56D3A-2E17-456E-9886-F10B74B883BA}" type="parTrans" cxnId="{9E548416-FF73-481A-9280-A638F6D5A333}">
      <dgm:prSet/>
      <dgm:spPr/>
      <dgm:t>
        <a:bodyPr/>
        <a:lstStyle/>
        <a:p>
          <a:endParaRPr lang="fr-FR" sz="2400"/>
        </a:p>
      </dgm:t>
    </dgm:pt>
    <dgm:pt modelId="{010CBB4A-7EFF-4A0E-B43D-DB013C17A3B6}" type="sibTrans" cxnId="{9E548416-FF73-481A-9280-A638F6D5A333}">
      <dgm:prSet/>
      <dgm:spPr/>
      <dgm:t>
        <a:bodyPr/>
        <a:lstStyle/>
        <a:p>
          <a:endParaRPr lang="fr-FR" sz="2400"/>
        </a:p>
      </dgm:t>
    </dgm:pt>
    <dgm:pt modelId="{DC718AA0-21FB-40C2-A7DF-6E88B58E596D}" type="pres">
      <dgm:prSet presAssocID="{EF8734C9-3239-442A-A46B-68F85E27C319}" presName="Name0" presStyleCnt="0">
        <dgm:presLayoutVars>
          <dgm:chPref val="3"/>
          <dgm:dir/>
          <dgm:animLvl val="lvl"/>
          <dgm:resizeHandles/>
        </dgm:presLayoutVars>
      </dgm:prSet>
      <dgm:spPr/>
    </dgm:pt>
    <dgm:pt modelId="{4DF28A8E-D1FD-4EAC-BFF8-7C132503BF30}" type="pres">
      <dgm:prSet presAssocID="{C0325836-7923-4A87-93FC-B60B8854A6ED}" presName="horFlow" presStyleCnt="0"/>
      <dgm:spPr/>
    </dgm:pt>
    <dgm:pt modelId="{5495DA82-2EC5-44F2-973C-0ECB5D98477C}" type="pres">
      <dgm:prSet presAssocID="{C0325836-7923-4A87-93FC-B60B8854A6ED}" presName="bigChev" presStyleLbl="node1" presStyleIdx="0" presStyleCnt="4" custScaleX="249423" custScaleY="125386"/>
      <dgm:spPr/>
    </dgm:pt>
    <dgm:pt modelId="{824502A6-6963-4B99-AE20-601F3E88F752}" type="pres">
      <dgm:prSet presAssocID="{C0325836-7923-4A87-93FC-B60B8854A6ED}" presName="vSp" presStyleCnt="0"/>
      <dgm:spPr/>
    </dgm:pt>
    <dgm:pt modelId="{C669E962-5E98-4319-BD8A-16B2CBABCCB6}" type="pres">
      <dgm:prSet presAssocID="{B7FBD82B-78D1-41B4-8F16-A18127DCF98F}" presName="horFlow" presStyleCnt="0"/>
      <dgm:spPr/>
    </dgm:pt>
    <dgm:pt modelId="{6D63EE67-22AE-4FA5-A04A-A50105207BE7}" type="pres">
      <dgm:prSet presAssocID="{B7FBD82B-78D1-41B4-8F16-A18127DCF98F}" presName="bigChev" presStyleLbl="node1" presStyleIdx="1" presStyleCnt="4" custScaleX="249423" custScaleY="125386"/>
      <dgm:spPr/>
    </dgm:pt>
    <dgm:pt modelId="{772731B5-786B-4AE4-AD4E-74971ECE78A0}" type="pres">
      <dgm:prSet presAssocID="{B7FBD82B-78D1-41B4-8F16-A18127DCF98F}" presName="vSp" presStyleCnt="0"/>
      <dgm:spPr/>
    </dgm:pt>
    <dgm:pt modelId="{6D36F9BC-8498-424E-996E-1BA38193E0BC}" type="pres">
      <dgm:prSet presAssocID="{9B9BB7F8-7A9F-456B-ABCF-92E39C84456E}" presName="horFlow" presStyleCnt="0"/>
      <dgm:spPr/>
    </dgm:pt>
    <dgm:pt modelId="{23B1D7AE-1984-4068-ADA3-EDA97B62A8FB}" type="pres">
      <dgm:prSet presAssocID="{9B9BB7F8-7A9F-456B-ABCF-92E39C84456E}" presName="bigChev" presStyleLbl="node1" presStyleIdx="2" presStyleCnt="4" custScaleX="249423" custScaleY="125386"/>
      <dgm:spPr/>
    </dgm:pt>
    <dgm:pt modelId="{5317ECBD-1553-43E3-A293-B826C342CD78}" type="pres">
      <dgm:prSet presAssocID="{9B9BB7F8-7A9F-456B-ABCF-92E39C84456E}" presName="vSp" presStyleCnt="0"/>
      <dgm:spPr/>
    </dgm:pt>
    <dgm:pt modelId="{272B44D0-7EF4-4DE0-96A7-C991F46FA524}" type="pres">
      <dgm:prSet presAssocID="{B0B39A0D-3084-40C0-B647-434262812DA3}" presName="horFlow" presStyleCnt="0"/>
      <dgm:spPr/>
    </dgm:pt>
    <dgm:pt modelId="{8C494E68-2173-4DFD-995C-8E67024CEFE2}" type="pres">
      <dgm:prSet presAssocID="{B0B39A0D-3084-40C0-B647-434262812DA3}" presName="bigChev" presStyleLbl="node1" presStyleIdx="3" presStyleCnt="4" custScaleX="249423" custScaleY="125386"/>
      <dgm:spPr/>
    </dgm:pt>
  </dgm:ptLst>
  <dgm:cxnLst>
    <dgm:cxn modelId="{9A55B303-176A-444D-990F-63A0B0CF548B}" srcId="{EF8734C9-3239-442A-A46B-68F85E27C319}" destId="{B7FBD82B-78D1-41B4-8F16-A18127DCF98F}" srcOrd="1" destOrd="0" parTransId="{6F04110B-00F3-400D-8FC1-C7C45ED38895}" sibTransId="{937F9BF6-28E7-4FA8-82EF-67B3F2422FBD}"/>
    <dgm:cxn modelId="{9E548416-FF73-481A-9280-A638F6D5A333}" srcId="{EF8734C9-3239-442A-A46B-68F85E27C319}" destId="{B0B39A0D-3084-40C0-B647-434262812DA3}" srcOrd="3" destOrd="0" parTransId="{FAB56D3A-2E17-456E-9886-F10B74B883BA}" sibTransId="{010CBB4A-7EFF-4A0E-B43D-DB013C17A3B6}"/>
    <dgm:cxn modelId="{A4826C23-8A93-4C3F-9DA2-903A75C9973F}" srcId="{EF8734C9-3239-442A-A46B-68F85E27C319}" destId="{C0325836-7923-4A87-93FC-B60B8854A6ED}" srcOrd="0" destOrd="0" parTransId="{DB99F1E2-09D7-4882-AD5B-E9289C7634AB}" sibTransId="{DA3E72FE-E9BC-41D2-A60D-AB1EEE917AA9}"/>
    <dgm:cxn modelId="{6A083336-D52C-40C9-AB8A-22A13361F513}" type="presOf" srcId="{C0325836-7923-4A87-93FC-B60B8854A6ED}" destId="{5495DA82-2EC5-44F2-973C-0ECB5D98477C}" srcOrd="0" destOrd="0" presId="urn:microsoft.com/office/officeart/2005/8/layout/lProcess3"/>
    <dgm:cxn modelId="{90EDB370-73C2-4DC7-B090-DC4D155271BA}" type="presOf" srcId="{B0B39A0D-3084-40C0-B647-434262812DA3}" destId="{8C494E68-2173-4DFD-995C-8E67024CEFE2}" srcOrd="0" destOrd="0" presId="urn:microsoft.com/office/officeart/2005/8/layout/lProcess3"/>
    <dgm:cxn modelId="{1F058394-A539-428C-9FE9-60E7E6DCEEF3}" type="presOf" srcId="{9B9BB7F8-7A9F-456B-ABCF-92E39C84456E}" destId="{23B1D7AE-1984-4068-ADA3-EDA97B62A8FB}" srcOrd="0" destOrd="0" presId="urn:microsoft.com/office/officeart/2005/8/layout/lProcess3"/>
    <dgm:cxn modelId="{452FED9B-1D63-4E52-8414-C32A55A7CE8A}" type="presOf" srcId="{EF8734C9-3239-442A-A46B-68F85E27C319}" destId="{DC718AA0-21FB-40C2-A7DF-6E88B58E596D}" srcOrd="0" destOrd="0" presId="urn:microsoft.com/office/officeart/2005/8/layout/lProcess3"/>
    <dgm:cxn modelId="{425A11AB-B1F5-4D81-953E-5D237BE4BB74}" srcId="{EF8734C9-3239-442A-A46B-68F85E27C319}" destId="{9B9BB7F8-7A9F-456B-ABCF-92E39C84456E}" srcOrd="2" destOrd="0" parTransId="{29CAE83C-EDE8-49D1-858C-733D5ACC1404}" sibTransId="{C9AC04D1-9A71-4F58-8CD1-B35A48D997DD}"/>
    <dgm:cxn modelId="{656E33C5-85AC-431A-8187-81FDF13224A8}" type="presOf" srcId="{B7FBD82B-78D1-41B4-8F16-A18127DCF98F}" destId="{6D63EE67-22AE-4FA5-A04A-A50105207BE7}" srcOrd="0" destOrd="0" presId="urn:microsoft.com/office/officeart/2005/8/layout/lProcess3"/>
    <dgm:cxn modelId="{2D0444B8-FA61-4633-9DCC-8A609F6B2634}" type="presParOf" srcId="{DC718AA0-21FB-40C2-A7DF-6E88B58E596D}" destId="{4DF28A8E-D1FD-4EAC-BFF8-7C132503BF30}" srcOrd="0" destOrd="0" presId="urn:microsoft.com/office/officeart/2005/8/layout/lProcess3"/>
    <dgm:cxn modelId="{E29809A5-A60A-4661-8C7C-A4279C749642}" type="presParOf" srcId="{4DF28A8E-D1FD-4EAC-BFF8-7C132503BF30}" destId="{5495DA82-2EC5-44F2-973C-0ECB5D98477C}" srcOrd="0" destOrd="0" presId="urn:microsoft.com/office/officeart/2005/8/layout/lProcess3"/>
    <dgm:cxn modelId="{BB104018-FBE1-4E19-B3E6-76E5CD53E781}" type="presParOf" srcId="{DC718AA0-21FB-40C2-A7DF-6E88B58E596D}" destId="{824502A6-6963-4B99-AE20-601F3E88F752}" srcOrd="1" destOrd="0" presId="urn:microsoft.com/office/officeart/2005/8/layout/lProcess3"/>
    <dgm:cxn modelId="{1A2CC55F-8094-471C-9832-2435FC874FAE}" type="presParOf" srcId="{DC718AA0-21FB-40C2-A7DF-6E88B58E596D}" destId="{C669E962-5E98-4319-BD8A-16B2CBABCCB6}" srcOrd="2" destOrd="0" presId="urn:microsoft.com/office/officeart/2005/8/layout/lProcess3"/>
    <dgm:cxn modelId="{898F9C35-EF97-4320-B88C-F61C7357B4F7}" type="presParOf" srcId="{C669E962-5E98-4319-BD8A-16B2CBABCCB6}" destId="{6D63EE67-22AE-4FA5-A04A-A50105207BE7}" srcOrd="0" destOrd="0" presId="urn:microsoft.com/office/officeart/2005/8/layout/lProcess3"/>
    <dgm:cxn modelId="{764AC564-75E8-4D8D-8A5F-19A5B32A19FD}" type="presParOf" srcId="{DC718AA0-21FB-40C2-A7DF-6E88B58E596D}" destId="{772731B5-786B-4AE4-AD4E-74971ECE78A0}" srcOrd="3" destOrd="0" presId="urn:microsoft.com/office/officeart/2005/8/layout/lProcess3"/>
    <dgm:cxn modelId="{4FB0DD39-C600-471B-8341-A2D2F71EB82F}" type="presParOf" srcId="{DC718AA0-21FB-40C2-A7DF-6E88B58E596D}" destId="{6D36F9BC-8498-424E-996E-1BA38193E0BC}" srcOrd="4" destOrd="0" presId="urn:microsoft.com/office/officeart/2005/8/layout/lProcess3"/>
    <dgm:cxn modelId="{99723749-598A-4F64-9B81-DA807E17D541}" type="presParOf" srcId="{6D36F9BC-8498-424E-996E-1BA38193E0BC}" destId="{23B1D7AE-1984-4068-ADA3-EDA97B62A8FB}" srcOrd="0" destOrd="0" presId="urn:microsoft.com/office/officeart/2005/8/layout/lProcess3"/>
    <dgm:cxn modelId="{D792C81C-172F-4B3C-8A9C-D7713C5368B5}" type="presParOf" srcId="{DC718AA0-21FB-40C2-A7DF-6E88B58E596D}" destId="{5317ECBD-1553-43E3-A293-B826C342CD78}" srcOrd="5" destOrd="0" presId="urn:microsoft.com/office/officeart/2005/8/layout/lProcess3"/>
    <dgm:cxn modelId="{33937E6C-D3BA-44A3-8C93-B083245BAF54}" type="presParOf" srcId="{DC718AA0-21FB-40C2-A7DF-6E88B58E596D}" destId="{272B44D0-7EF4-4DE0-96A7-C991F46FA524}" srcOrd="6" destOrd="0" presId="urn:microsoft.com/office/officeart/2005/8/layout/lProcess3"/>
    <dgm:cxn modelId="{BA00498F-071F-484D-8867-9EAC618F3A0B}" type="presParOf" srcId="{272B44D0-7EF4-4DE0-96A7-C991F46FA524}" destId="{8C494E68-2173-4DFD-995C-8E67024CEFE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7DF8B-5077-4D7A-90C7-EF80AB8BE797}">
      <dsp:nvSpPr>
        <dsp:cNvPr id="0" name=""/>
        <dsp:cNvSpPr/>
      </dsp:nvSpPr>
      <dsp:spPr>
        <a:xfrm rot="5400000">
          <a:off x="1357651" y="1566809"/>
          <a:ext cx="1185653" cy="1268392"/>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DD6B07-CB52-46CB-9D06-9401778DE0F5}">
      <dsp:nvSpPr>
        <dsp:cNvPr id="0" name=""/>
        <dsp:cNvSpPr/>
      </dsp:nvSpPr>
      <dsp:spPr>
        <a:xfrm>
          <a:off x="815273" y="81655"/>
          <a:ext cx="1791300" cy="1593105"/>
        </a:xfrm>
        <a:prstGeom prst="roundRect">
          <a:avLst>
            <a:gd name="adj" fmla="val 1667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Démarrage instruction</a:t>
          </a:r>
        </a:p>
      </dsp:txBody>
      <dsp:txXfrm>
        <a:off x="893056" y="159438"/>
        <a:ext cx="1635734" cy="1437539"/>
      </dsp:txXfrm>
    </dsp:sp>
    <dsp:sp modelId="{CD1E4217-71AF-41EC-80B2-42E29860689C}">
      <dsp:nvSpPr>
        <dsp:cNvPr id="0" name=""/>
        <dsp:cNvSpPr/>
      </dsp:nvSpPr>
      <dsp:spPr>
        <a:xfrm>
          <a:off x="3067506" y="369740"/>
          <a:ext cx="1653934" cy="12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t>Janvier 2024</a:t>
          </a:r>
        </a:p>
      </dsp:txBody>
      <dsp:txXfrm>
        <a:off x="3067506" y="369740"/>
        <a:ext cx="1653934" cy="1286537"/>
      </dsp:txXfrm>
    </dsp:sp>
    <dsp:sp modelId="{E3EF5F3D-45B5-40FF-8C8B-45A7BBE8E0E1}">
      <dsp:nvSpPr>
        <dsp:cNvPr id="0" name=""/>
        <dsp:cNvSpPr/>
      </dsp:nvSpPr>
      <dsp:spPr>
        <a:xfrm>
          <a:off x="2484199" y="1685073"/>
          <a:ext cx="2274060" cy="1286817"/>
        </a:xfrm>
        <a:prstGeom prst="roundRect">
          <a:avLst>
            <a:gd name="adj" fmla="val 16670"/>
          </a:avLst>
        </a:prstGeom>
        <a:solidFill>
          <a:schemeClr val="accent5">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Programmation</a:t>
          </a:r>
        </a:p>
      </dsp:txBody>
      <dsp:txXfrm>
        <a:off x="2547028" y="1747902"/>
        <a:ext cx="2148402" cy="1161159"/>
      </dsp:txXfrm>
    </dsp:sp>
    <dsp:sp modelId="{4E79F0E9-3393-4059-9CDD-F7B43C05B7FD}">
      <dsp:nvSpPr>
        <dsp:cNvPr id="0" name=""/>
        <dsp:cNvSpPr/>
      </dsp:nvSpPr>
      <dsp:spPr>
        <a:xfrm>
          <a:off x="4758259" y="1685348"/>
          <a:ext cx="2242835" cy="12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Avril 2024</a:t>
          </a:r>
        </a:p>
      </dsp:txBody>
      <dsp:txXfrm>
        <a:off x="4758259" y="1685348"/>
        <a:ext cx="2242835" cy="1286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23375-5749-4AAD-9467-18D66C64CCF1}">
      <dsp:nvSpPr>
        <dsp:cNvPr id="0" name=""/>
        <dsp:cNvSpPr/>
      </dsp:nvSpPr>
      <dsp:spPr>
        <a:xfrm>
          <a:off x="2235" y="447179"/>
          <a:ext cx="5261679" cy="110671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fr-FR" sz="2500" kern="1200" dirty="0"/>
            <a:t>Équipe entièrement dédiée aux projets portés par la CTM</a:t>
          </a:r>
        </a:p>
      </dsp:txBody>
      <dsp:txXfrm>
        <a:off x="555592" y="447179"/>
        <a:ext cx="4154965" cy="1106714"/>
      </dsp:txXfrm>
    </dsp:sp>
    <dsp:sp modelId="{64F73AA4-ED8D-4155-A370-3C9A6B251897}">
      <dsp:nvSpPr>
        <dsp:cNvPr id="0" name=""/>
        <dsp:cNvSpPr/>
      </dsp:nvSpPr>
      <dsp:spPr>
        <a:xfrm>
          <a:off x="2235" y="1708833"/>
          <a:ext cx="5261679" cy="110671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fr-FR" sz="2500" kern="1200" dirty="0"/>
            <a:t>Renforcement de l’accompagnement des porteurs de projets </a:t>
          </a:r>
        </a:p>
      </dsp:txBody>
      <dsp:txXfrm>
        <a:off x="555592" y="1708833"/>
        <a:ext cx="4154965" cy="1106714"/>
      </dsp:txXfrm>
    </dsp:sp>
    <dsp:sp modelId="{5ABE20A7-96C7-4CAD-BE16-CE66962E75E8}">
      <dsp:nvSpPr>
        <dsp:cNvPr id="0" name=""/>
        <dsp:cNvSpPr/>
      </dsp:nvSpPr>
      <dsp:spPr>
        <a:xfrm>
          <a:off x="2235" y="2970488"/>
          <a:ext cx="5261679" cy="110671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fr-FR" sz="2500" kern="1200" dirty="0"/>
            <a:t>Synergie avec la mise en place et la gestion des instruments financiers</a:t>
          </a:r>
        </a:p>
      </dsp:txBody>
      <dsp:txXfrm>
        <a:off x="555592" y="2970488"/>
        <a:ext cx="4154965" cy="1106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77CF0-5A8D-49FA-8BD8-F9C971345F2C}">
      <dsp:nvSpPr>
        <dsp:cNvPr id="0" name=""/>
        <dsp:cNvSpPr/>
      </dsp:nvSpPr>
      <dsp:spPr>
        <a:xfrm>
          <a:off x="2275" y="-100149"/>
          <a:ext cx="2711973" cy="87982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400" kern="1200" dirty="0"/>
            <a:t>Information et communication</a:t>
          </a:r>
        </a:p>
      </dsp:txBody>
      <dsp:txXfrm>
        <a:off x="2275" y="-100149"/>
        <a:ext cx="2711973" cy="879820"/>
      </dsp:txXfrm>
    </dsp:sp>
    <dsp:sp modelId="{C2EB91F8-D706-4236-A46E-BCB350BABE47}">
      <dsp:nvSpPr>
        <dsp:cNvPr id="0" name=""/>
        <dsp:cNvSpPr/>
      </dsp:nvSpPr>
      <dsp:spPr>
        <a:xfrm>
          <a:off x="2275" y="779670"/>
          <a:ext cx="2711973" cy="46115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400" kern="1200" dirty="0"/>
            <a:t>Communication ciblée interne sur les dispositifs d’aides</a:t>
          </a:r>
        </a:p>
        <a:p>
          <a:pPr marL="228600" lvl="1" indent="-228600" algn="l" defTabSz="1066800">
            <a:lnSpc>
              <a:spcPct val="90000"/>
            </a:lnSpc>
            <a:spcBef>
              <a:spcPct val="0"/>
            </a:spcBef>
            <a:spcAft>
              <a:spcPct val="15000"/>
            </a:spcAft>
            <a:buChar char="•"/>
          </a:pPr>
          <a:r>
            <a:rPr lang="fr-FR" sz="2400" kern="1200" dirty="0"/>
            <a:t>Animation de réunions</a:t>
          </a:r>
        </a:p>
        <a:p>
          <a:pPr marL="228600" lvl="1" indent="-228600" algn="l" defTabSz="1066800">
            <a:lnSpc>
              <a:spcPct val="90000"/>
            </a:lnSpc>
            <a:spcBef>
              <a:spcPct val="0"/>
            </a:spcBef>
            <a:spcAft>
              <a:spcPct val="15000"/>
            </a:spcAft>
            <a:buChar char="•"/>
          </a:pPr>
          <a:r>
            <a:rPr lang="fr-FR" sz="2400" kern="1200" dirty="0"/>
            <a:t>Réponse aux sollicitations et interrogations</a:t>
          </a:r>
        </a:p>
        <a:p>
          <a:pPr marL="228600" lvl="1" indent="-228600" algn="l" defTabSz="1066800">
            <a:lnSpc>
              <a:spcPct val="90000"/>
            </a:lnSpc>
            <a:spcBef>
              <a:spcPct val="0"/>
            </a:spcBef>
            <a:spcAft>
              <a:spcPct val="15000"/>
            </a:spcAft>
            <a:buChar char="•"/>
          </a:pPr>
          <a:r>
            <a:rPr lang="fr-FR" sz="2400" kern="1200" dirty="0"/>
            <a:t>Supports de diffusion d’information</a:t>
          </a:r>
        </a:p>
      </dsp:txBody>
      <dsp:txXfrm>
        <a:off x="2275" y="779670"/>
        <a:ext cx="2711973" cy="4611599"/>
      </dsp:txXfrm>
    </dsp:sp>
    <dsp:sp modelId="{F9E63680-8950-4744-A596-F973D2D78741}">
      <dsp:nvSpPr>
        <dsp:cNvPr id="0" name=""/>
        <dsp:cNvSpPr/>
      </dsp:nvSpPr>
      <dsp:spPr>
        <a:xfrm>
          <a:off x="3093555" y="-100149"/>
          <a:ext cx="2711973" cy="879820"/>
        </a:xfrm>
        <a:prstGeom prst="rect">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400" kern="1200" dirty="0"/>
            <a:t>Recherche de financements</a:t>
          </a:r>
        </a:p>
      </dsp:txBody>
      <dsp:txXfrm>
        <a:off x="3093555" y="-100149"/>
        <a:ext cx="2711973" cy="879820"/>
      </dsp:txXfrm>
    </dsp:sp>
    <dsp:sp modelId="{24AB3901-8527-47C9-990D-A232E907E0F6}">
      <dsp:nvSpPr>
        <dsp:cNvPr id="0" name=""/>
        <dsp:cNvSpPr/>
      </dsp:nvSpPr>
      <dsp:spPr>
        <a:xfrm>
          <a:off x="3093555" y="779670"/>
          <a:ext cx="2711973" cy="4611599"/>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400" kern="1200" dirty="0"/>
            <a:t>Etude personnalisée des projets</a:t>
          </a:r>
        </a:p>
        <a:p>
          <a:pPr marL="228600" lvl="1" indent="-228600" algn="l" defTabSz="1066800">
            <a:lnSpc>
              <a:spcPct val="90000"/>
            </a:lnSpc>
            <a:spcBef>
              <a:spcPct val="0"/>
            </a:spcBef>
            <a:spcAft>
              <a:spcPct val="15000"/>
            </a:spcAft>
            <a:buChar char="•"/>
          </a:pPr>
          <a:r>
            <a:rPr lang="fr-FR" sz="2400" kern="1200" dirty="0"/>
            <a:t>Recherche de solutions de financements</a:t>
          </a:r>
        </a:p>
        <a:p>
          <a:pPr marL="228600" lvl="1" indent="-228600" algn="l" defTabSz="1066800">
            <a:lnSpc>
              <a:spcPct val="90000"/>
            </a:lnSpc>
            <a:spcBef>
              <a:spcPct val="0"/>
            </a:spcBef>
            <a:spcAft>
              <a:spcPct val="15000"/>
            </a:spcAft>
            <a:buChar char="•"/>
          </a:pPr>
          <a:r>
            <a:rPr lang="fr-FR" sz="2400" kern="1200" dirty="0"/>
            <a:t>Analyse d’éligibilité</a:t>
          </a:r>
        </a:p>
        <a:p>
          <a:pPr marL="228600" lvl="1" indent="-228600" algn="l" defTabSz="1066800">
            <a:lnSpc>
              <a:spcPct val="90000"/>
            </a:lnSpc>
            <a:spcBef>
              <a:spcPct val="0"/>
            </a:spcBef>
            <a:spcAft>
              <a:spcPct val="15000"/>
            </a:spcAft>
            <a:buChar char="•"/>
          </a:pPr>
          <a:r>
            <a:rPr lang="fr-FR" sz="2400" kern="1200" dirty="0"/>
            <a:t>Conseils personnalisés</a:t>
          </a:r>
        </a:p>
      </dsp:txBody>
      <dsp:txXfrm>
        <a:off x="3093555" y="779670"/>
        <a:ext cx="2711973" cy="4611599"/>
      </dsp:txXfrm>
    </dsp:sp>
    <dsp:sp modelId="{1C8C099D-CEF9-42A6-9B43-38D74A068960}">
      <dsp:nvSpPr>
        <dsp:cNvPr id="0" name=""/>
        <dsp:cNvSpPr/>
      </dsp:nvSpPr>
      <dsp:spPr>
        <a:xfrm>
          <a:off x="6193716" y="-100149"/>
          <a:ext cx="2773807" cy="879820"/>
        </a:xfrm>
        <a:prstGeom prst="rect">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400" kern="1200" dirty="0"/>
            <a:t>Orientation et accompagnement</a:t>
          </a:r>
        </a:p>
      </dsp:txBody>
      <dsp:txXfrm>
        <a:off x="6193716" y="-100149"/>
        <a:ext cx="2773807" cy="879820"/>
      </dsp:txXfrm>
    </dsp:sp>
    <dsp:sp modelId="{1706B692-4DB7-42CE-9DE3-8AD96C0437DD}">
      <dsp:nvSpPr>
        <dsp:cNvPr id="0" name=""/>
        <dsp:cNvSpPr/>
      </dsp:nvSpPr>
      <dsp:spPr>
        <a:xfrm>
          <a:off x="6184835" y="779670"/>
          <a:ext cx="2791570" cy="4611599"/>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400" kern="1200" dirty="0"/>
            <a:t>Conclusions écrites d’aide à la décision</a:t>
          </a:r>
        </a:p>
        <a:p>
          <a:pPr marL="228600" lvl="1" indent="-228600" algn="l" defTabSz="1066800">
            <a:lnSpc>
              <a:spcPct val="90000"/>
            </a:lnSpc>
            <a:spcBef>
              <a:spcPct val="0"/>
            </a:spcBef>
            <a:spcAft>
              <a:spcPct val="15000"/>
            </a:spcAft>
            <a:buChar char="•"/>
          </a:pPr>
          <a:r>
            <a:rPr lang="fr-FR" sz="2400" kern="1200" dirty="0"/>
            <a:t>Propositions argumentées</a:t>
          </a:r>
        </a:p>
        <a:p>
          <a:pPr marL="228600" lvl="1" indent="-228600" algn="l" defTabSz="1066800">
            <a:lnSpc>
              <a:spcPct val="90000"/>
            </a:lnSpc>
            <a:spcBef>
              <a:spcPct val="0"/>
            </a:spcBef>
            <a:spcAft>
              <a:spcPct val="15000"/>
            </a:spcAft>
            <a:buChar char="•"/>
          </a:pPr>
          <a:r>
            <a:rPr lang="fr-FR" sz="2400" kern="1200" dirty="0"/>
            <a:t>Accompagnement technique</a:t>
          </a:r>
        </a:p>
        <a:p>
          <a:pPr marL="228600" lvl="1" indent="-228600" algn="l" defTabSz="1066800">
            <a:lnSpc>
              <a:spcPct val="90000"/>
            </a:lnSpc>
            <a:spcBef>
              <a:spcPct val="0"/>
            </a:spcBef>
            <a:spcAft>
              <a:spcPct val="15000"/>
            </a:spcAft>
            <a:buChar char="•"/>
          </a:pPr>
          <a:r>
            <a:rPr lang="fr-FR" sz="2400" kern="1200" dirty="0"/>
            <a:t>Accompagnement méthodologique</a:t>
          </a:r>
        </a:p>
        <a:p>
          <a:pPr marL="228600" lvl="1" indent="-228600" algn="l" defTabSz="1066800">
            <a:lnSpc>
              <a:spcPct val="90000"/>
            </a:lnSpc>
            <a:spcBef>
              <a:spcPct val="0"/>
            </a:spcBef>
            <a:spcAft>
              <a:spcPct val="15000"/>
            </a:spcAft>
            <a:buChar char="•"/>
          </a:pPr>
          <a:r>
            <a:rPr lang="fr-FR" sz="2400" kern="1200" dirty="0"/>
            <a:t>Cadrage règlementaire</a:t>
          </a:r>
        </a:p>
      </dsp:txBody>
      <dsp:txXfrm>
        <a:off x="6184835" y="779670"/>
        <a:ext cx="2791570" cy="4611599"/>
      </dsp:txXfrm>
    </dsp:sp>
    <dsp:sp modelId="{598303C9-FF76-4941-B0FB-C28D505F3357}">
      <dsp:nvSpPr>
        <dsp:cNvPr id="0" name=""/>
        <dsp:cNvSpPr/>
      </dsp:nvSpPr>
      <dsp:spPr>
        <a:xfrm>
          <a:off x="9355711" y="-100149"/>
          <a:ext cx="2825009" cy="87982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fr-FR" sz="2400" kern="1200" dirty="0"/>
            <a:t>Support et suivi</a:t>
          </a:r>
        </a:p>
      </dsp:txBody>
      <dsp:txXfrm>
        <a:off x="9355711" y="-100149"/>
        <a:ext cx="2825009" cy="879820"/>
      </dsp:txXfrm>
    </dsp:sp>
    <dsp:sp modelId="{337BA803-9308-4E6B-8C3C-2B6109ECC64A}">
      <dsp:nvSpPr>
        <dsp:cNvPr id="0" name=""/>
        <dsp:cNvSpPr/>
      </dsp:nvSpPr>
      <dsp:spPr>
        <a:xfrm>
          <a:off x="9369813" y="779670"/>
          <a:ext cx="2796804" cy="4611599"/>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fr-FR" sz="2400" kern="1200" dirty="0"/>
            <a:t>Accompagnement sur l’ensemble du cycle de vie du projet</a:t>
          </a:r>
        </a:p>
        <a:p>
          <a:pPr marL="228600" lvl="1" indent="-228600" algn="l" defTabSz="1066800">
            <a:lnSpc>
              <a:spcPct val="90000"/>
            </a:lnSpc>
            <a:spcBef>
              <a:spcPct val="0"/>
            </a:spcBef>
            <a:spcAft>
              <a:spcPct val="15000"/>
            </a:spcAft>
            <a:buChar char="•"/>
          </a:pPr>
          <a:r>
            <a:rPr lang="fr-FR" sz="2400" kern="1200" dirty="0"/>
            <a:t>Suivi du cadre conventionnel et règlementaire</a:t>
          </a:r>
        </a:p>
        <a:p>
          <a:pPr marL="228600" lvl="1" indent="-228600" algn="l" defTabSz="1066800">
            <a:lnSpc>
              <a:spcPct val="90000"/>
            </a:lnSpc>
            <a:spcBef>
              <a:spcPct val="0"/>
            </a:spcBef>
            <a:spcAft>
              <a:spcPct val="15000"/>
            </a:spcAft>
            <a:buChar char="•"/>
          </a:pPr>
          <a:r>
            <a:rPr lang="fr-FR" sz="2400" kern="1200" dirty="0"/>
            <a:t>Appui relationnel avec les services instructeurs</a:t>
          </a:r>
        </a:p>
        <a:p>
          <a:pPr marL="228600" lvl="1" indent="-228600" algn="l" defTabSz="1066800">
            <a:lnSpc>
              <a:spcPct val="90000"/>
            </a:lnSpc>
            <a:spcBef>
              <a:spcPct val="0"/>
            </a:spcBef>
            <a:spcAft>
              <a:spcPct val="15000"/>
            </a:spcAft>
            <a:buChar char="•"/>
          </a:pPr>
          <a:r>
            <a:rPr lang="fr-FR" sz="2400" kern="1200" dirty="0"/>
            <a:t>Statistiques et </a:t>
          </a:r>
          <a:r>
            <a:rPr lang="fr-FR" sz="2400" kern="1200" dirty="0" err="1"/>
            <a:t>reporting</a:t>
          </a:r>
          <a:endParaRPr lang="fr-FR" sz="2400" kern="1200" dirty="0"/>
        </a:p>
      </dsp:txBody>
      <dsp:txXfrm>
        <a:off x="9369813" y="779670"/>
        <a:ext cx="2796804" cy="4611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5DA82-2EC5-44F2-973C-0ECB5D98477C}">
      <dsp:nvSpPr>
        <dsp:cNvPr id="0" name=""/>
        <dsp:cNvSpPr/>
      </dsp:nvSpPr>
      <dsp:spPr>
        <a:xfrm>
          <a:off x="32288" y="1811"/>
          <a:ext cx="5765377" cy="115931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marL="0" lvl="0" indent="0" algn="ctr" defTabSz="1600200">
            <a:lnSpc>
              <a:spcPct val="90000"/>
            </a:lnSpc>
            <a:spcBef>
              <a:spcPct val="0"/>
            </a:spcBef>
            <a:spcAft>
              <a:spcPct val="35000"/>
            </a:spcAft>
            <a:buNone/>
          </a:pPr>
          <a:r>
            <a:rPr lang="fr-FR" sz="3600" kern="1200" dirty="0"/>
            <a:t>396 entretiens </a:t>
          </a:r>
        </a:p>
      </dsp:txBody>
      <dsp:txXfrm>
        <a:off x="611944" y="1811"/>
        <a:ext cx="4606066" cy="1159311"/>
      </dsp:txXfrm>
    </dsp:sp>
    <dsp:sp modelId="{6D63EE67-22AE-4FA5-A04A-A50105207BE7}">
      <dsp:nvSpPr>
        <dsp:cNvPr id="0" name=""/>
        <dsp:cNvSpPr/>
      </dsp:nvSpPr>
      <dsp:spPr>
        <a:xfrm>
          <a:off x="32288" y="1290566"/>
          <a:ext cx="5765377" cy="1159311"/>
        </a:xfrm>
        <a:prstGeom prst="chevron">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96% des entretiens en présentiel</a:t>
          </a:r>
        </a:p>
      </dsp:txBody>
      <dsp:txXfrm>
        <a:off x="611944" y="1290566"/>
        <a:ext cx="4606066" cy="1159311"/>
      </dsp:txXfrm>
    </dsp:sp>
    <dsp:sp modelId="{23B1D7AE-1984-4068-ADA3-EDA97B62A8FB}">
      <dsp:nvSpPr>
        <dsp:cNvPr id="0" name=""/>
        <dsp:cNvSpPr/>
      </dsp:nvSpPr>
      <dsp:spPr>
        <a:xfrm>
          <a:off x="32288" y="2579321"/>
          <a:ext cx="5765377" cy="1159311"/>
        </a:xfrm>
        <a:prstGeom prst="chevron">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22 présentations ciblées de dispositifs fonds européens</a:t>
          </a:r>
        </a:p>
      </dsp:txBody>
      <dsp:txXfrm>
        <a:off x="611944" y="2579321"/>
        <a:ext cx="4606066" cy="1159311"/>
      </dsp:txXfrm>
    </dsp:sp>
    <dsp:sp modelId="{8C494E68-2173-4DFD-995C-8E67024CEFE2}">
      <dsp:nvSpPr>
        <dsp:cNvPr id="0" name=""/>
        <dsp:cNvSpPr/>
      </dsp:nvSpPr>
      <dsp:spPr>
        <a:xfrm>
          <a:off x="32288" y="3868076"/>
          <a:ext cx="5765377" cy="1159311"/>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10 participations à des évènements</a:t>
          </a:r>
        </a:p>
      </dsp:txBody>
      <dsp:txXfrm>
        <a:off x="611944" y="3868076"/>
        <a:ext cx="4606066" cy="115931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66B69D-3625-4868-9FE3-CFD7E8111DCC}" type="datetimeFigureOut">
              <a:rPr lang="fr-FR" smtClean="0"/>
              <a:t>16/05/2025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C44C4-9DEF-48A0-8A4A-8F8FDB2AB977}" type="slidenum">
              <a:rPr lang="fr-FR" smtClean="0"/>
              <a:t>‹N°›</a:t>
            </a:fld>
            <a:endParaRPr lang="fr-FR"/>
          </a:p>
        </p:txBody>
      </p:sp>
    </p:spTree>
    <p:extLst>
      <p:ext uri="{BB962C8B-B14F-4D97-AF65-F5344CB8AC3E}">
        <p14:creationId xmlns:p14="http://schemas.microsoft.com/office/powerpoint/2010/main" val="2957402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67DDF-0E71-48EB-BCE5-F1D7F6634111}" type="datetimeFigureOut">
              <a:rPr lang="fr-FR" smtClean="0"/>
              <a:t>16/05/2025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911A4-005D-44AF-BB03-483E92396823}" type="slidenum">
              <a:rPr lang="fr-FR" smtClean="0"/>
              <a:t>‹N°›</a:t>
            </a:fld>
            <a:endParaRPr lang="fr-FR"/>
          </a:p>
        </p:txBody>
      </p:sp>
    </p:spTree>
    <p:extLst>
      <p:ext uri="{BB962C8B-B14F-4D97-AF65-F5344CB8AC3E}">
        <p14:creationId xmlns:p14="http://schemas.microsoft.com/office/powerpoint/2010/main" val="75622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2275" y="1241425"/>
            <a:ext cx="5954713" cy="3351213"/>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899DC9BE-8102-4ADA-9C69-422E2361041F}" type="slidenum">
              <a:rPr lang="fr-FR" smtClean="0"/>
              <a:t>71</a:t>
            </a:fld>
            <a:endParaRPr lang="fr-FR"/>
          </a:p>
        </p:txBody>
      </p:sp>
    </p:spTree>
    <p:extLst>
      <p:ext uri="{BB962C8B-B14F-4D97-AF65-F5344CB8AC3E}">
        <p14:creationId xmlns:p14="http://schemas.microsoft.com/office/powerpoint/2010/main" val="3853792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440F2-1922-B9C6-6788-15B6622A6D6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EE13B4C-3DF7-7D8C-F184-D8DEA71515E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8F0CABF-C43D-1F47-C433-B41EA75AC1BA}"/>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84584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1EF0E-F815-4C90-17F8-B8F56A2198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217661-44CF-8F04-568E-B28219E0F1A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C348631-984A-1E7D-3CB4-5C144A352A66}"/>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043292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BABF-3663-CD76-B244-B3F8E0FB2BF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37A43BC-D68A-AEE4-2657-2DBAB43914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63BA8EA-E1F1-3B1F-2D08-192603C76D2F}"/>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62927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MQ" dirty="0"/>
              <a:t>Les dépenses UE déjà justifiés</a:t>
            </a:r>
          </a:p>
        </p:txBody>
      </p:sp>
      <p:sp>
        <p:nvSpPr>
          <p:cNvPr id="4" name="Espace réservé du numéro de diapositive 3"/>
          <p:cNvSpPr>
            <a:spLocks noGrp="1"/>
          </p:cNvSpPr>
          <p:nvPr>
            <p:ph type="sldNum" sz="quarter" idx="5"/>
          </p:nvPr>
        </p:nvSpPr>
        <p:spPr/>
        <p:txBody>
          <a:bodyPr/>
          <a:lstStyle/>
          <a:p>
            <a:fld id="{2FCF2C2E-1A41-4728-BA15-350A6883866F}" type="slidenum">
              <a:rPr lang="fr-FR" smtClean="0"/>
              <a:t>73</a:t>
            </a:fld>
            <a:endParaRPr lang="fr-FR"/>
          </a:p>
        </p:txBody>
      </p:sp>
    </p:spTree>
    <p:extLst>
      <p:ext uri="{BB962C8B-B14F-4D97-AF65-F5344CB8AC3E}">
        <p14:creationId xmlns:p14="http://schemas.microsoft.com/office/powerpoint/2010/main" val="222017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F2C2E-1A41-4728-BA15-350A688386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33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F2C2E-1A41-4728-BA15-350A688386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25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F2C2E-1A41-4728-BA15-350A688386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44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F2C2E-1A41-4728-BA15-350A688386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407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4182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210453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54208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18.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5.jpeg"/><Relationship Id="rId4" Type="http://schemas.openxmlformats.org/officeDocument/2006/relationships/image" Target="../media/image18.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6.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contact@edater.com" TargetMode="External"/><Relationship Id="rId1" Type="http://schemas.openxmlformats.org/officeDocument/2006/relationships/slideMaster" Target="../slideMasters/slideMaster4.xml"/><Relationship Id="rId6" Type="http://schemas.openxmlformats.org/officeDocument/2006/relationships/image" Target="../media/image15.jpe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contact@edater.com" TargetMode="External"/><Relationship Id="rId1" Type="http://schemas.openxmlformats.org/officeDocument/2006/relationships/slideMaster" Target="../slideMasters/slideMaster4.xml"/><Relationship Id="rId6" Type="http://schemas.openxmlformats.org/officeDocument/2006/relationships/image" Target="../media/image15.jpe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contact@edater.com" TargetMode="External"/><Relationship Id="rId1" Type="http://schemas.openxmlformats.org/officeDocument/2006/relationships/slideMaster" Target="../slideMasters/slideMaster4.xml"/><Relationship Id="rId6" Type="http://schemas.openxmlformats.org/officeDocument/2006/relationships/image" Target="../media/image15.jpe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560379E-D30F-45C8-A718-514F31B65ADC}" type="datetimeFigureOut">
              <a:rPr lang="fr-FR" smtClean="0"/>
              <a:t>16/05/2025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BB6AAE-D87C-436C-9FD5-18DFB73599D5}" type="slidenum">
              <a:rPr lang="fr-FR" smtClean="0"/>
              <a:t>‹N°›</a:t>
            </a:fld>
            <a:endParaRPr lang="fr-FR" dirty="0"/>
          </a:p>
        </p:txBody>
      </p:sp>
    </p:spTree>
    <p:extLst>
      <p:ext uri="{BB962C8B-B14F-4D97-AF65-F5344CB8AC3E}">
        <p14:creationId xmlns:p14="http://schemas.microsoft.com/office/powerpoint/2010/main" val="116972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u document var 1">
    <p:spTree>
      <p:nvGrpSpPr>
        <p:cNvPr id="1" name=""/>
        <p:cNvGrpSpPr/>
        <p:nvPr/>
      </p:nvGrpSpPr>
      <p:grpSpPr>
        <a:xfrm>
          <a:off x="0" y="0"/>
          <a:ext cx="0" cy="0"/>
          <a:chOff x="0" y="0"/>
          <a:chExt cx="0" cy="0"/>
        </a:xfrm>
      </p:grpSpPr>
      <p:sp>
        <p:nvSpPr>
          <p:cNvPr id="54" name="Espace réservé du texte 53">
            <a:extLst>
              <a:ext uri="{FF2B5EF4-FFF2-40B4-BE49-F238E27FC236}">
                <a16:creationId xmlns:a16="http://schemas.microsoft.com/office/drawing/2014/main" id="{75A5BAC7-1428-36C6-2264-E15162BBE348}"/>
              </a:ext>
            </a:extLst>
          </p:cNvPr>
          <p:cNvSpPr>
            <a:spLocks noGrp="1"/>
          </p:cNvSpPr>
          <p:nvPr>
            <p:ph type="body" sz="quarter" idx="13" hasCustomPrompt="1"/>
          </p:nvPr>
        </p:nvSpPr>
        <p:spPr>
          <a:xfrm>
            <a:off x="3500036" y="4584296"/>
            <a:ext cx="7705350" cy="970757"/>
          </a:xfrm>
          <a:prstGeom prst="rect">
            <a:avLst/>
          </a:prstGeom>
        </p:spPr>
        <p:txBody>
          <a:bodyPr/>
          <a:lstStyle>
            <a:lvl1pPr>
              <a:buNone/>
              <a:defRPr sz="1600" b="1" i="0">
                <a:solidFill>
                  <a:srgbClr val="87B533"/>
                </a:solidFill>
                <a:latin typeface="Arial" panose="020B0604020202020204" pitchFamily="34" charset="0"/>
                <a:cs typeface="Arial" panose="020B0604020202020204" pitchFamily="34" charset="0"/>
              </a:defRPr>
            </a:lvl1pPr>
            <a:lvl5pPr>
              <a:defRPr/>
            </a:lvl5pPr>
          </a:lstStyle>
          <a:p>
            <a:pPr lvl="0"/>
            <a:r>
              <a:rPr lang="fr-FR"/>
              <a:t>date</a:t>
            </a:r>
          </a:p>
        </p:txBody>
      </p:sp>
      <p:sp>
        <p:nvSpPr>
          <p:cNvPr id="4" name="Rectangle 3">
            <a:extLst>
              <a:ext uri="{FF2B5EF4-FFF2-40B4-BE49-F238E27FC236}">
                <a16:creationId xmlns:a16="http://schemas.microsoft.com/office/drawing/2014/main" id="{E9D3D87E-B47B-84BD-2604-A959A6AD79F0}"/>
              </a:ext>
            </a:extLst>
          </p:cNvPr>
          <p:cNvSpPr/>
          <p:nvPr userDrawn="1"/>
        </p:nvSpPr>
        <p:spPr>
          <a:xfrm>
            <a:off x="11540582" y="6342316"/>
            <a:ext cx="651418" cy="452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2" name="Rectangle 1">
            <a:extLst>
              <a:ext uri="{FF2B5EF4-FFF2-40B4-BE49-F238E27FC236}">
                <a16:creationId xmlns:a16="http://schemas.microsoft.com/office/drawing/2014/main" id="{8F1CECDC-3439-DCEF-86E7-C9EAB66FE7DB}"/>
              </a:ext>
            </a:extLst>
          </p:cNvPr>
          <p:cNvSpPr/>
          <p:nvPr userDrawn="1"/>
        </p:nvSpPr>
        <p:spPr>
          <a:xfrm>
            <a:off x="0" y="6342316"/>
            <a:ext cx="1314792" cy="5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pic>
        <p:nvPicPr>
          <p:cNvPr id="19" name="Graphique 18">
            <a:extLst>
              <a:ext uri="{FF2B5EF4-FFF2-40B4-BE49-F238E27FC236}">
                <a16:creationId xmlns:a16="http://schemas.microsoft.com/office/drawing/2014/main" id="{E4375877-F5DC-C1FF-D312-ECAD816DD9B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0037" y="6088696"/>
            <a:ext cx="2073960" cy="452932"/>
          </a:xfrm>
          <a:prstGeom prst="rect">
            <a:avLst/>
          </a:prstGeom>
        </p:spPr>
      </p:pic>
      <p:pic>
        <p:nvPicPr>
          <p:cNvPr id="5" name="Image 4">
            <a:extLst>
              <a:ext uri="{FF2B5EF4-FFF2-40B4-BE49-F238E27FC236}">
                <a16:creationId xmlns:a16="http://schemas.microsoft.com/office/drawing/2014/main" id="{AD640364-E3A5-8E4A-1A8B-BCD9DBF51A76}"/>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l="41025" t="1890" r="36174" b="778"/>
          <a:stretch/>
        </p:blipFill>
        <p:spPr>
          <a:xfrm>
            <a:off x="-8522" y="0"/>
            <a:ext cx="3019098" cy="6858000"/>
          </a:xfrm>
          <a:prstGeom prst="rect">
            <a:avLst/>
          </a:prstGeom>
        </p:spPr>
      </p:pic>
      <p:sp>
        <p:nvSpPr>
          <p:cNvPr id="7" name="Titre 1">
            <a:extLst>
              <a:ext uri="{FF2B5EF4-FFF2-40B4-BE49-F238E27FC236}">
                <a16:creationId xmlns:a16="http://schemas.microsoft.com/office/drawing/2014/main" id="{826EC47D-43DE-0C68-D1FF-401B6EFE6DA1}"/>
              </a:ext>
            </a:extLst>
          </p:cNvPr>
          <p:cNvSpPr>
            <a:spLocks noGrp="1"/>
          </p:cNvSpPr>
          <p:nvPr>
            <p:ph type="title" hasCustomPrompt="1"/>
          </p:nvPr>
        </p:nvSpPr>
        <p:spPr>
          <a:xfrm>
            <a:off x="3500255" y="2500116"/>
            <a:ext cx="7742016" cy="332399"/>
          </a:xfrm>
          <a:prstGeom prst="rect">
            <a:avLst/>
          </a:prstGeom>
        </p:spPr>
        <p:txBody>
          <a:bodyPr tIns="0" bIns="0">
            <a:spAutoFit/>
          </a:bodyPr>
          <a:lstStyle>
            <a:lvl1pPr marL="0" marR="0" indent="0" algn="l" defTabSz="913989" rtl="0" eaLnBrk="1" fontAlgn="auto" latinLnBrk="0" hangingPunct="1">
              <a:lnSpc>
                <a:spcPct val="90000"/>
              </a:lnSpc>
              <a:spcBef>
                <a:spcPct val="0"/>
              </a:spcBef>
              <a:spcAft>
                <a:spcPts val="0"/>
              </a:spcAft>
              <a:buClrTx/>
              <a:buSzTx/>
              <a:buFont typeface="Arial" panose="020B0604020202020204" pitchFamily="34" charset="0"/>
              <a:buNone/>
              <a:tabLst/>
              <a:defRPr lang="fr-FR" sz="2400" b="1" i="0" kern="1200" cap="all" baseline="0" dirty="0">
                <a:solidFill>
                  <a:schemeClr val="tx1"/>
                </a:solidFill>
                <a:latin typeface="Arial" panose="020B0604020202020204" pitchFamily="34" charset="0"/>
                <a:ea typeface="+mn-ea"/>
                <a:cs typeface="Arial" panose="020B0604020202020204" pitchFamily="34" charset="0"/>
              </a:defRPr>
            </a:lvl1pPr>
          </a:lstStyle>
          <a:p>
            <a:r>
              <a:rPr lang="fr-FR"/>
              <a:t>Titre de marché à compléter</a:t>
            </a:r>
          </a:p>
        </p:txBody>
      </p:sp>
      <p:grpSp>
        <p:nvGrpSpPr>
          <p:cNvPr id="3" name="Groupe 2">
            <a:extLst>
              <a:ext uri="{FF2B5EF4-FFF2-40B4-BE49-F238E27FC236}">
                <a16:creationId xmlns:a16="http://schemas.microsoft.com/office/drawing/2014/main" id="{DA449B75-41A6-74FF-C989-4693C6BB16EF}"/>
              </a:ext>
            </a:extLst>
          </p:cNvPr>
          <p:cNvGrpSpPr/>
          <p:nvPr userDrawn="1"/>
        </p:nvGrpSpPr>
        <p:grpSpPr>
          <a:xfrm>
            <a:off x="223067" y="271252"/>
            <a:ext cx="725920" cy="838398"/>
            <a:chOff x="7545479" y="11792355"/>
            <a:chExt cx="989399" cy="1142999"/>
          </a:xfrm>
          <a:solidFill>
            <a:schemeClr val="bg2"/>
          </a:solidFill>
        </p:grpSpPr>
        <p:sp>
          <p:nvSpPr>
            <p:cNvPr id="8" name="Forme libre 5">
              <a:extLst>
                <a:ext uri="{FF2B5EF4-FFF2-40B4-BE49-F238E27FC236}">
                  <a16:creationId xmlns:a16="http://schemas.microsoft.com/office/drawing/2014/main" id="{952CF52D-523F-5418-0D8B-98BD5D0E9606}"/>
                </a:ext>
              </a:extLst>
            </p:cNvPr>
            <p:cNvSpPr/>
            <p:nvPr/>
          </p:nvSpPr>
          <p:spPr>
            <a:xfrm>
              <a:off x="7545479" y="12141867"/>
              <a:ext cx="304430" cy="302280"/>
            </a:xfrm>
            <a:custGeom>
              <a:avLst/>
              <a:gdLst>
                <a:gd name="connsiteX0" fmla="*/ 0 w 304430"/>
                <a:gd name="connsiteY0" fmla="*/ 302281 h 302280"/>
                <a:gd name="connsiteX1" fmla="*/ 304431 w 304430"/>
                <a:gd name="connsiteY1" fmla="*/ 302281 h 302280"/>
                <a:gd name="connsiteX2" fmla="*/ 304431 w 304430"/>
                <a:gd name="connsiteY2" fmla="*/ 0 h 302280"/>
                <a:gd name="connsiteX3" fmla="*/ 0 w 304430"/>
                <a:gd name="connsiteY3" fmla="*/ 0 h 302280"/>
              </a:gdLst>
              <a:ahLst/>
              <a:cxnLst>
                <a:cxn ang="0">
                  <a:pos x="connsiteX0" y="connsiteY0"/>
                </a:cxn>
                <a:cxn ang="0">
                  <a:pos x="connsiteX1" y="connsiteY1"/>
                </a:cxn>
                <a:cxn ang="0">
                  <a:pos x="connsiteX2" y="connsiteY2"/>
                </a:cxn>
                <a:cxn ang="0">
                  <a:pos x="connsiteX3" y="connsiteY3"/>
                </a:cxn>
              </a:cxnLst>
              <a:rect l="l" t="t" r="r" b="b"/>
              <a:pathLst>
                <a:path w="304430" h="302280">
                  <a:moveTo>
                    <a:pt x="0" y="302281"/>
                  </a:moveTo>
                  <a:lnTo>
                    <a:pt x="304431" y="302281"/>
                  </a:lnTo>
                  <a:lnTo>
                    <a:pt x="304431" y="0"/>
                  </a:lnTo>
                  <a:lnTo>
                    <a:pt x="0" y="0"/>
                  </a:lnTo>
                  <a:close/>
                </a:path>
              </a:pathLst>
            </a:custGeom>
            <a:grpFill/>
            <a:ln w="9508" cap="flat">
              <a:noFill/>
              <a:prstDash val="solid"/>
              <a:miter/>
            </a:ln>
          </p:spPr>
          <p:txBody>
            <a:bodyPr rtlCol="0" anchor="ctr"/>
            <a:lstStyle/>
            <a:p>
              <a:endParaRPr lang="fr-FR" sz="900"/>
            </a:p>
          </p:txBody>
        </p:sp>
        <p:sp>
          <p:nvSpPr>
            <p:cNvPr id="9" name="Forme libre 7">
              <a:extLst>
                <a:ext uri="{FF2B5EF4-FFF2-40B4-BE49-F238E27FC236}">
                  <a16:creationId xmlns:a16="http://schemas.microsoft.com/office/drawing/2014/main" id="{8B68B707-C6B1-84EF-E7C5-12BB12EC65F1}"/>
                </a:ext>
              </a:extLst>
            </p:cNvPr>
            <p:cNvSpPr/>
            <p:nvPr/>
          </p:nvSpPr>
          <p:spPr>
            <a:xfrm>
              <a:off x="8059205" y="12566950"/>
              <a:ext cx="371024" cy="368404"/>
            </a:xfrm>
            <a:custGeom>
              <a:avLst/>
              <a:gdLst>
                <a:gd name="connsiteX0" fmla="*/ 0 w 371024"/>
                <a:gd name="connsiteY0" fmla="*/ 368405 h 368404"/>
                <a:gd name="connsiteX1" fmla="*/ 371025 w 371024"/>
                <a:gd name="connsiteY1" fmla="*/ 368405 h 368404"/>
                <a:gd name="connsiteX2" fmla="*/ 371025 w 371024"/>
                <a:gd name="connsiteY2" fmla="*/ 0 h 368404"/>
                <a:gd name="connsiteX3" fmla="*/ 0 w 371024"/>
                <a:gd name="connsiteY3" fmla="*/ 0 h 368404"/>
              </a:gdLst>
              <a:ahLst/>
              <a:cxnLst>
                <a:cxn ang="0">
                  <a:pos x="connsiteX0" y="connsiteY0"/>
                </a:cxn>
                <a:cxn ang="0">
                  <a:pos x="connsiteX1" y="connsiteY1"/>
                </a:cxn>
                <a:cxn ang="0">
                  <a:pos x="connsiteX2" y="connsiteY2"/>
                </a:cxn>
                <a:cxn ang="0">
                  <a:pos x="connsiteX3" y="connsiteY3"/>
                </a:cxn>
              </a:cxnLst>
              <a:rect l="l" t="t" r="r" b="b"/>
              <a:pathLst>
                <a:path w="371024" h="368404">
                  <a:moveTo>
                    <a:pt x="0" y="368405"/>
                  </a:moveTo>
                  <a:lnTo>
                    <a:pt x="371025" y="368405"/>
                  </a:lnTo>
                  <a:lnTo>
                    <a:pt x="371025" y="0"/>
                  </a:lnTo>
                  <a:lnTo>
                    <a:pt x="0" y="0"/>
                  </a:lnTo>
                  <a:close/>
                </a:path>
              </a:pathLst>
            </a:custGeom>
            <a:grpFill/>
            <a:ln w="9508" cap="flat">
              <a:noFill/>
              <a:prstDash val="solid"/>
              <a:miter/>
            </a:ln>
          </p:spPr>
          <p:txBody>
            <a:bodyPr rtlCol="0" anchor="ctr"/>
            <a:lstStyle/>
            <a:p>
              <a:endParaRPr lang="fr-FR" sz="900"/>
            </a:p>
          </p:txBody>
        </p:sp>
        <p:sp>
          <p:nvSpPr>
            <p:cNvPr id="10" name="Forme libre 8">
              <a:extLst>
                <a:ext uri="{FF2B5EF4-FFF2-40B4-BE49-F238E27FC236}">
                  <a16:creationId xmlns:a16="http://schemas.microsoft.com/office/drawing/2014/main" id="{DD1457E3-58B6-2C90-1AD4-0C3D2FCC3481}"/>
                </a:ext>
              </a:extLst>
            </p:cNvPr>
            <p:cNvSpPr/>
            <p:nvPr/>
          </p:nvSpPr>
          <p:spPr>
            <a:xfrm>
              <a:off x="8021151" y="12141867"/>
              <a:ext cx="237836" cy="236157"/>
            </a:xfrm>
            <a:custGeom>
              <a:avLst/>
              <a:gdLst>
                <a:gd name="connsiteX0" fmla="*/ 0 w 237836"/>
                <a:gd name="connsiteY0" fmla="*/ 236157 h 236157"/>
                <a:gd name="connsiteX1" fmla="*/ 237836 w 237836"/>
                <a:gd name="connsiteY1" fmla="*/ 236157 h 236157"/>
                <a:gd name="connsiteX2" fmla="*/ 237836 w 237836"/>
                <a:gd name="connsiteY2" fmla="*/ 0 h 236157"/>
                <a:gd name="connsiteX3" fmla="*/ 0 w 237836"/>
                <a:gd name="connsiteY3" fmla="*/ 0 h 236157"/>
              </a:gdLst>
              <a:ahLst/>
              <a:cxnLst>
                <a:cxn ang="0">
                  <a:pos x="connsiteX0" y="connsiteY0"/>
                </a:cxn>
                <a:cxn ang="0">
                  <a:pos x="connsiteX1" y="connsiteY1"/>
                </a:cxn>
                <a:cxn ang="0">
                  <a:pos x="connsiteX2" y="connsiteY2"/>
                </a:cxn>
                <a:cxn ang="0">
                  <a:pos x="connsiteX3" y="connsiteY3"/>
                </a:cxn>
              </a:cxnLst>
              <a:rect l="l" t="t" r="r" b="b"/>
              <a:pathLst>
                <a:path w="237836" h="236157">
                  <a:moveTo>
                    <a:pt x="0" y="236157"/>
                  </a:moveTo>
                  <a:lnTo>
                    <a:pt x="237836" y="236157"/>
                  </a:lnTo>
                  <a:lnTo>
                    <a:pt x="237836" y="0"/>
                  </a:lnTo>
                  <a:lnTo>
                    <a:pt x="0" y="0"/>
                  </a:lnTo>
                  <a:close/>
                </a:path>
              </a:pathLst>
            </a:custGeom>
            <a:grpFill/>
            <a:ln w="9508" cap="flat">
              <a:noFill/>
              <a:prstDash val="solid"/>
              <a:miter/>
            </a:ln>
          </p:spPr>
          <p:txBody>
            <a:bodyPr rtlCol="0" anchor="ctr"/>
            <a:lstStyle/>
            <a:p>
              <a:endParaRPr lang="fr-FR" sz="900"/>
            </a:p>
          </p:txBody>
        </p:sp>
        <p:sp>
          <p:nvSpPr>
            <p:cNvPr id="11" name="Forme libre 9">
              <a:extLst>
                <a:ext uri="{FF2B5EF4-FFF2-40B4-BE49-F238E27FC236}">
                  <a16:creationId xmlns:a16="http://schemas.microsoft.com/office/drawing/2014/main" id="{2C1A5AAC-D053-1EA3-2DE8-A147F181675E}"/>
                </a:ext>
              </a:extLst>
            </p:cNvPr>
            <p:cNvSpPr/>
            <p:nvPr/>
          </p:nvSpPr>
          <p:spPr>
            <a:xfrm>
              <a:off x="8344609" y="11792355"/>
              <a:ext cx="190269" cy="198371"/>
            </a:xfrm>
            <a:custGeom>
              <a:avLst/>
              <a:gdLst>
                <a:gd name="connsiteX0" fmla="*/ 0 w 190269"/>
                <a:gd name="connsiteY0" fmla="*/ 198372 h 198371"/>
                <a:gd name="connsiteX1" fmla="*/ 190269 w 190269"/>
                <a:gd name="connsiteY1" fmla="*/ 198372 h 198371"/>
                <a:gd name="connsiteX2" fmla="*/ 190269 w 190269"/>
                <a:gd name="connsiteY2" fmla="*/ 0 h 198371"/>
                <a:gd name="connsiteX3" fmla="*/ 0 w 190269"/>
                <a:gd name="connsiteY3" fmla="*/ 0 h 198371"/>
              </a:gdLst>
              <a:ahLst/>
              <a:cxnLst>
                <a:cxn ang="0">
                  <a:pos x="connsiteX0" y="connsiteY0"/>
                </a:cxn>
                <a:cxn ang="0">
                  <a:pos x="connsiteX1" y="connsiteY1"/>
                </a:cxn>
                <a:cxn ang="0">
                  <a:pos x="connsiteX2" y="connsiteY2"/>
                </a:cxn>
                <a:cxn ang="0">
                  <a:pos x="connsiteX3" y="connsiteY3"/>
                </a:cxn>
              </a:cxnLst>
              <a:rect l="l" t="t" r="r" b="b"/>
              <a:pathLst>
                <a:path w="190269" h="198371">
                  <a:moveTo>
                    <a:pt x="0" y="198372"/>
                  </a:moveTo>
                  <a:lnTo>
                    <a:pt x="190269" y="198372"/>
                  </a:lnTo>
                  <a:lnTo>
                    <a:pt x="190269" y="0"/>
                  </a:lnTo>
                  <a:lnTo>
                    <a:pt x="0" y="0"/>
                  </a:lnTo>
                  <a:close/>
                </a:path>
              </a:pathLst>
            </a:custGeom>
            <a:grpFill/>
            <a:ln w="9508" cap="flat">
              <a:noFill/>
              <a:prstDash val="solid"/>
              <a:miter/>
            </a:ln>
          </p:spPr>
          <p:txBody>
            <a:bodyPr rtlCol="0" anchor="ctr"/>
            <a:lstStyle/>
            <a:p>
              <a:endParaRPr lang="fr-FR" sz="900"/>
            </a:p>
          </p:txBody>
        </p:sp>
      </p:grpSp>
    </p:spTree>
    <p:extLst>
      <p:ext uri="{BB962C8B-B14F-4D97-AF65-F5344CB8AC3E}">
        <p14:creationId xmlns:p14="http://schemas.microsoft.com/office/powerpoint/2010/main" val="2867698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u document var 2">
    <p:spTree>
      <p:nvGrpSpPr>
        <p:cNvPr id="1" name=""/>
        <p:cNvGrpSpPr/>
        <p:nvPr/>
      </p:nvGrpSpPr>
      <p:grpSpPr>
        <a:xfrm>
          <a:off x="0" y="0"/>
          <a:ext cx="0" cy="0"/>
          <a:chOff x="0" y="0"/>
          <a:chExt cx="0" cy="0"/>
        </a:xfrm>
      </p:grpSpPr>
      <p:sp>
        <p:nvSpPr>
          <p:cNvPr id="3" name="Espace réservé du texte 16">
            <a:extLst>
              <a:ext uri="{FF2B5EF4-FFF2-40B4-BE49-F238E27FC236}">
                <a16:creationId xmlns:a16="http://schemas.microsoft.com/office/drawing/2014/main" id="{2638890C-57B1-E9D3-1849-DCBC7EB64DBD}"/>
              </a:ext>
            </a:extLst>
          </p:cNvPr>
          <p:cNvSpPr>
            <a:spLocks noGrp="1"/>
          </p:cNvSpPr>
          <p:nvPr>
            <p:ph type="body" sz="quarter" idx="15" hasCustomPrompt="1"/>
          </p:nvPr>
        </p:nvSpPr>
        <p:spPr>
          <a:xfrm>
            <a:off x="3518589" y="1321551"/>
            <a:ext cx="8861351" cy="825500"/>
          </a:xfrm>
          <a:prstGeom prst="rect">
            <a:avLst/>
          </a:prstGeom>
        </p:spPr>
        <p:txBody>
          <a:bodyPr/>
          <a:lstStyle>
            <a:lvl1pPr>
              <a:buNone/>
              <a:defRPr sz="6250" b="1" i="0" cap="all" baseline="0">
                <a:solidFill>
                  <a:schemeClr val="bg1">
                    <a:lumMod val="95000"/>
                  </a:schemeClr>
                </a:solidFill>
                <a:latin typeface="Arial Black" panose="020B0604020202020204" pitchFamily="34" charset="0"/>
                <a:cs typeface="Arial Black" panose="020B0604020202020204" pitchFamily="34" charset="0"/>
              </a:defRPr>
            </a:lvl1pPr>
          </a:lstStyle>
          <a:p>
            <a:pPr lvl="0"/>
            <a:r>
              <a:rPr lang="fr-FR"/>
              <a:t>TITRE MARCHÉ</a:t>
            </a:r>
          </a:p>
        </p:txBody>
      </p:sp>
      <p:sp>
        <p:nvSpPr>
          <p:cNvPr id="54" name="Espace réservé du texte 53">
            <a:extLst>
              <a:ext uri="{FF2B5EF4-FFF2-40B4-BE49-F238E27FC236}">
                <a16:creationId xmlns:a16="http://schemas.microsoft.com/office/drawing/2014/main" id="{75A5BAC7-1428-36C6-2264-E15162BBE348}"/>
              </a:ext>
            </a:extLst>
          </p:cNvPr>
          <p:cNvSpPr>
            <a:spLocks noGrp="1"/>
          </p:cNvSpPr>
          <p:nvPr>
            <p:ph type="body" sz="quarter" idx="13" hasCustomPrompt="1"/>
          </p:nvPr>
        </p:nvSpPr>
        <p:spPr>
          <a:xfrm>
            <a:off x="3500036" y="4584296"/>
            <a:ext cx="7705350" cy="970757"/>
          </a:xfrm>
          <a:prstGeom prst="rect">
            <a:avLst/>
          </a:prstGeom>
        </p:spPr>
        <p:txBody>
          <a:bodyPr/>
          <a:lstStyle>
            <a:lvl1pPr>
              <a:buNone/>
              <a:defRPr sz="1600" b="1" i="0">
                <a:solidFill>
                  <a:srgbClr val="87B533"/>
                </a:solidFill>
                <a:latin typeface="Arial" panose="020B0604020202020204" pitchFamily="34" charset="0"/>
                <a:cs typeface="Arial" panose="020B0604020202020204" pitchFamily="34" charset="0"/>
              </a:defRPr>
            </a:lvl1pPr>
            <a:lvl5pPr>
              <a:defRPr/>
            </a:lvl5pPr>
          </a:lstStyle>
          <a:p>
            <a:pPr lvl="0"/>
            <a:r>
              <a:rPr lang="fr-FR"/>
              <a:t>date</a:t>
            </a:r>
          </a:p>
        </p:txBody>
      </p:sp>
      <p:sp>
        <p:nvSpPr>
          <p:cNvPr id="4" name="Rectangle 3">
            <a:extLst>
              <a:ext uri="{FF2B5EF4-FFF2-40B4-BE49-F238E27FC236}">
                <a16:creationId xmlns:a16="http://schemas.microsoft.com/office/drawing/2014/main" id="{E9D3D87E-B47B-84BD-2604-A959A6AD79F0}"/>
              </a:ext>
            </a:extLst>
          </p:cNvPr>
          <p:cNvSpPr/>
          <p:nvPr userDrawn="1"/>
        </p:nvSpPr>
        <p:spPr>
          <a:xfrm>
            <a:off x="11540582" y="6342316"/>
            <a:ext cx="651418" cy="452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2" name="Rectangle 1">
            <a:extLst>
              <a:ext uri="{FF2B5EF4-FFF2-40B4-BE49-F238E27FC236}">
                <a16:creationId xmlns:a16="http://schemas.microsoft.com/office/drawing/2014/main" id="{8F1CECDC-3439-DCEF-86E7-C9EAB66FE7DB}"/>
              </a:ext>
            </a:extLst>
          </p:cNvPr>
          <p:cNvSpPr/>
          <p:nvPr userDrawn="1"/>
        </p:nvSpPr>
        <p:spPr>
          <a:xfrm>
            <a:off x="0" y="6342316"/>
            <a:ext cx="1314792" cy="5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pic>
        <p:nvPicPr>
          <p:cNvPr id="19" name="Graphique 18">
            <a:extLst>
              <a:ext uri="{FF2B5EF4-FFF2-40B4-BE49-F238E27FC236}">
                <a16:creationId xmlns:a16="http://schemas.microsoft.com/office/drawing/2014/main" id="{E4375877-F5DC-C1FF-D312-ECAD816DD9B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2331" y="6088696"/>
            <a:ext cx="2073960" cy="452932"/>
          </a:xfrm>
          <a:prstGeom prst="rect">
            <a:avLst/>
          </a:prstGeom>
        </p:spPr>
      </p:pic>
      <p:pic>
        <p:nvPicPr>
          <p:cNvPr id="12" name="Image 11">
            <a:extLst>
              <a:ext uri="{FF2B5EF4-FFF2-40B4-BE49-F238E27FC236}">
                <a16:creationId xmlns:a16="http://schemas.microsoft.com/office/drawing/2014/main" id="{95410C4B-19E0-669F-F245-1169EC52D021}"/>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l="41025" t="1890" r="36174" b="778"/>
          <a:stretch/>
        </p:blipFill>
        <p:spPr>
          <a:xfrm>
            <a:off x="-8522" y="0"/>
            <a:ext cx="3019098" cy="6858000"/>
          </a:xfrm>
          <a:prstGeom prst="rect">
            <a:avLst/>
          </a:prstGeom>
        </p:spPr>
      </p:pic>
      <p:sp>
        <p:nvSpPr>
          <p:cNvPr id="7" name="Espace réservé du texte 6">
            <a:extLst>
              <a:ext uri="{FF2B5EF4-FFF2-40B4-BE49-F238E27FC236}">
                <a16:creationId xmlns:a16="http://schemas.microsoft.com/office/drawing/2014/main" id="{45AA0998-15A7-57BA-7977-817E65D5B6F7}"/>
              </a:ext>
            </a:extLst>
          </p:cNvPr>
          <p:cNvSpPr>
            <a:spLocks noGrp="1"/>
          </p:cNvSpPr>
          <p:nvPr>
            <p:ph type="body" sz="quarter" idx="16" hasCustomPrompt="1"/>
          </p:nvPr>
        </p:nvSpPr>
        <p:spPr>
          <a:xfrm>
            <a:off x="3518816" y="1431132"/>
            <a:ext cx="5537849" cy="477044"/>
          </a:xfrm>
          <a:prstGeom prst="rect">
            <a:avLst/>
          </a:prstGeom>
        </p:spPr>
        <p:txBody>
          <a:bodyPr/>
          <a:lstStyle>
            <a:lvl1pPr>
              <a:buNone/>
              <a:defRPr sz="2400" b="1" cap="all" baseline="0">
                <a:solidFill>
                  <a:srgbClr val="46494C"/>
                </a:solidFill>
                <a:latin typeface="Arial" panose="020B0604020202020204" pitchFamily="34" charset="0"/>
                <a:cs typeface="Arial" panose="020B0604020202020204" pitchFamily="34" charset="0"/>
              </a:defRPr>
            </a:lvl1pPr>
          </a:lstStyle>
          <a:p>
            <a:pPr lvl="0"/>
            <a:r>
              <a:rPr lang="fr-FR"/>
              <a:t>Titre de marché à compléter</a:t>
            </a:r>
          </a:p>
        </p:txBody>
      </p:sp>
      <p:sp>
        <p:nvSpPr>
          <p:cNvPr id="5" name="Espace réservé du texte 6">
            <a:extLst>
              <a:ext uri="{FF2B5EF4-FFF2-40B4-BE49-F238E27FC236}">
                <a16:creationId xmlns:a16="http://schemas.microsoft.com/office/drawing/2014/main" id="{A96858B4-AA62-4FD2-8520-81406BD47DC1}"/>
              </a:ext>
            </a:extLst>
          </p:cNvPr>
          <p:cNvSpPr>
            <a:spLocks noGrp="1"/>
          </p:cNvSpPr>
          <p:nvPr>
            <p:ph type="body" sz="quarter" idx="17" hasCustomPrompt="1"/>
          </p:nvPr>
        </p:nvSpPr>
        <p:spPr>
          <a:xfrm>
            <a:off x="3500037" y="3222582"/>
            <a:ext cx="5537849" cy="477044"/>
          </a:xfrm>
          <a:prstGeom prst="rect">
            <a:avLst/>
          </a:prstGeom>
        </p:spPr>
        <p:txBody>
          <a:bodyPr/>
          <a:lstStyle>
            <a:lvl1pPr>
              <a:buNone/>
              <a:defRPr sz="2000" b="1" cap="none" baseline="0">
                <a:solidFill>
                  <a:srgbClr val="46494C"/>
                </a:solidFill>
                <a:latin typeface="Arial" panose="020B0604020202020204" pitchFamily="34" charset="0"/>
                <a:cs typeface="Arial" panose="020B0604020202020204" pitchFamily="34" charset="0"/>
              </a:defRPr>
            </a:lvl1pPr>
          </a:lstStyle>
          <a:p>
            <a:pPr lvl="0"/>
            <a:r>
              <a:rPr lang="fr-FR"/>
              <a:t>Sous titre</a:t>
            </a:r>
          </a:p>
        </p:txBody>
      </p:sp>
      <p:grpSp>
        <p:nvGrpSpPr>
          <p:cNvPr id="6" name="Groupe 5">
            <a:extLst>
              <a:ext uri="{FF2B5EF4-FFF2-40B4-BE49-F238E27FC236}">
                <a16:creationId xmlns:a16="http://schemas.microsoft.com/office/drawing/2014/main" id="{C99E26A9-D2AC-0792-688A-F8E5DCCA9838}"/>
              </a:ext>
            </a:extLst>
          </p:cNvPr>
          <p:cNvGrpSpPr/>
          <p:nvPr userDrawn="1"/>
        </p:nvGrpSpPr>
        <p:grpSpPr>
          <a:xfrm>
            <a:off x="223067" y="271252"/>
            <a:ext cx="725920" cy="838398"/>
            <a:chOff x="7545479" y="11792355"/>
            <a:chExt cx="989399" cy="1142999"/>
          </a:xfrm>
          <a:solidFill>
            <a:schemeClr val="bg2"/>
          </a:solidFill>
        </p:grpSpPr>
        <p:sp>
          <p:nvSpPr>
            <p:cNvPr id="8" name="Forme libre 5">
              <a:extLst>
                <a:ext uri="{FF2B5EF4-FFF2-40B4-BE49-F238E27FC236}">
                  <a16:creationId xmlns:a16="http://schemas.microsoft.com/office/drawing/2014/main" id="{FEDE6592-C4DF-9AA2-C6E3-9494737E0BBF}"/>
                </a:ext>
              </a:extLst>
            </p:cNvPr>
            <p:cNvSpPr/>
            <p:nvPr/>
          </p:nvSpPr>
          <p:spPr>
            <a:xfrm>
              <a:off x="7545479" y="12141867"/>
              <a:ext cx="304430" cy="302280"/>
            </a:xfrm>
            <a:custGeom>
              <a:avLst/>
              <a:gdLst>
                <a:gd name="connsiteX0" fmla="*/ 0 w 304430"/>
                <a:gd name="connsiteY0" fmla="*/ 302281 h 302280"/>
                <a:gd name="connsiteX1" fmla="*/ 304431 w 304430"/>
                <a:gd name="connsiteY1" fmla="*/ 302281 h 302280"/>
                <a:gd name="connsiteX2" fmla="*/ 304431 w 304430"/>
                <a:gd name="connsiteY2" fmla="*/ 0 h 302280"/>
                <a:gd name="connsiteX3" fmla="*/ 0 w 304430"/>
                <a:gd name="connsiteY3" fmla="*/ 0 h 302280"/>
              </a:gdLst>
              <a:ahLst/>
              <a:cxnLst>
                <a:cxn ang="0">
                  <a:pos x="connsiteX0" y="connsiteY0"/>
                </a:cxn>
                <a:cxn ang="0">
                  <a:pos x="connsiteX1" y="connsiteY1"/>
                </a:cxn>
                <a:cxn ang="0">
                  <a:pos x="connsiteX2" y="connsiteY2"/>
                </a:cxn>
                <a:cxn ang="0">
                  <a:pos x="connsiteX3" y="connsiteY3"/>
                </a:cxn>
              </a:cxnLst>
              <a:rect l="l" t="t" r="r" b="b"/>
              <a:pathLst>
                <a:path w="304430" h="302280">
                  <a:moveTo>
                    <a:pt x="0" y="302281"/>
                  </a:moveTo>
                  <a:lnTo>
                    <a:pt x="304431" y="302281"/>
                  </a:lnTo>
                  <a:lnTo>
                    <a:pt x="304431" y="0"/>
                  </a:lnTo>
                  <a:lnTo>
                    <a:pt x="0" y="0"/>
                  </a:lnTo>
                  <a:close/>
                </a:path>
              </a:pathLst>
            </a:custGeom>
            <a:grpFill/>
            <a:ln w="9508" cap="flat">
              <a:noFill/>
              <a:prstDash val="solid"/>
              <a:miter/>
            </a:ln>
          </p:spPr>
          <p:txBody>
            <a:bodyPr rtlCol="0" anchor="ctr"/>
            <a:lstStyle/>
            <a:p>
              <a:endParaRPr lang="fr-FR" sz="900"/>
            </a:p>
          </p:txBody>
        </p:sp>
        <p:sp>
          <p:nvSpPr>
            <p:cNvPr id="9" name="Forme libre 7">
              <a:extLst>
                <a:ext uri="{FF2B5EF4-FFF2-40B4-BE49-F238E27FC236}">
                  <a16:creationId xmlns:a16="http://schemas.microsoft.com/office/drawing/2014/main" id="{0EB9EB55-B7EC-38A5-AEDD-4F6F1EC05DE7}"/>
                </a:ext>
              </a:extLst>
            </p:cNvPr>
            <p:cNvSpPr/>
            <p:nvPr/>
          </p:nvSpPr>
          <p:spPr>
            <a:xfrm>
              <a:off x="8059205" y="12566950"/>
              <a:ext cx="371024" cy="368404"/>
            </a:xfrm>
            <a:custGeom>
              <a:avLst/>
              <a:gdLst>
                <a:gd name="connsiteX0" fmla="*/ 0 w 371024"/>
                <a:gd name="connsiteY0" fmla="*/ 368405 h 368404"/>
                <a:gd name="connsiteX1" fmla="*/ 371025 w 371024"/>
                <a:gd name="connsiteY1" fmla="*/ 368405 h 368404"/>
                <a:gd name="connsiteX2" fmla="*/ 371025 w 371024"/>
                <a:gd name="connsiteY2" fmla="*/ 0 h 368404"/>
                <a:gd name="connsiteX3" fmla="*/ 0 w 371024"/>
                <a:gd name="connsiteY3" fmla="*/ 0 h 368404"/>
              </a:gdLst>
              <a:ahLst/>
              <a:cxnLst>
                <a:cxn ang="0">
                  <a:pos x="connsiteX0" y="connsiteY0"/>
                </a:cxn>
                <a:cxn ang="0">
                  <a:pos x="connsiteX1" y="connsiteY1"/>
                </a:cxn>
                <a:cxn ang="0">
                  <a:pos x="connsiteX2" y="connsiteY2"/>
                </a:cxn>
                <a:cxn ang="0">
                  <a:pos x="connsiteX3" y="connsiteY3"/>
                </a:cxn>
              </a:cxnLst>
              <a:rect l="l" t="t" r="r" b="b"/>
              <a:pathLst>
                <a:path w="371024" h="368404">
                  <a:moveTo>
                    <a:pt x="0" y="368405"/>
                  </a:moveTo>
                  <a:lnTo>
                    <a:pt x="371025" y="368405"/>
                  </a:lnTo>
                  <a:lnTo>
                    <a:pt x="371025" y="0"/>
                  </a:lnTo>
                  <a:lnTo>
                    <a:pt x="0" y="0"/>
                  </a:lnTo>
                  <a:close/>
                </a:path>
              </a:pathLst>
            </a:custGeom>
            <a:grpFill/>
            <a:ln w="9508" cap="flat">
              <a:noFill/>
              <a:prstDash val="solid"/>
              <a:miter/>
            </a:ln>
          </p:spPr>
          <p:txBody>
            <a:bodyPr rtlCol="0" anchor="ctr"/>
            <a:lstStyle/>
            <a:p>
              <a:endParaRPr lang="fr-FR" sz="900"/>
            </a:p>
          </p:txBody>
        </p:sp>
        <p:sp>
          <p:nvSpPr>
            <p:cNvPr id="10" name="Forme libre 8">
              <a:extLst>
                <a:ext uri="{FF2B5EF4-FFF2-40B4-BE49-F238E27FC236}">
                  <a16:creationId xmlns:a16="http://schemas.microsoft.com/office/drawing/2014/main" id="{B22CD0AA-7329-8F26-16C8-B66B1571C261}"/>
                </a:ext>
              </a:extLst>
            </p:cNvPr>
            <p:cNvSpPr/>
            <p:nvPr/>
          </p:nvSpPr>
          <p:spPr>
            <a:xfrm>
              <a:off x="8021151" y="12141867"/>
              <a:ext cx="237836" cy="236157"/>
            </a:xfrm>
            <a:custGeom>
              <a:avLst/>
              <a:gdLst>
                <a:gd name="connsiteX0" fmla="*/ 0 w 237836"/>
                <a:gd name="connsiteY0" fmla="*/ 236157 h 236157"/>
                <a:gd name="connsiteX1" fmla="*/ 237836 w 237836"/>
                <a:gd name="connsiteY1" fmla="*/ 236157 h 236157"/>
                <a:gd name="connsiteX2" fmla="*/ 237836 w 237836"/>
                <a:gd name="connsiteY2" fmla="*/ 0 h 236157"/>
                <a:gd name="connsiteX3" fmla="*/ 0 w 237836"/>
                <a:gd name="connsiteY3" fmla="*/ 0 h 236157"/>
              </a:gdLst>
              <a:ahLst/>
              <a:cxnLst>
                <a:cxn ang="0">
                  <a:pos x="connsiteX0" y="connsiteY0"/>
                </a:cxn>
                <a:cxn ang="0">
                  <a:pos x="connsiteX1" y="connsiteY1"/>
                </a:cxn>
                <a:cxn ang="0">
                  <a:pos x="connsiteX2" y="connsiteY2"/>
                </a:cxn>
                <a:cxn ang="0">
                  <a:pos x="connsiteX3" y="connsiteY3"/>
                </a:cxn>
              </a:cxnLst>
              <a:rect l="l" t="t" r="r" b="b"/>
              <a:pathLst>
                <a:path w="237836" h="236157">
                  <a:moveTo>
                    <a:pt x="0" y="236157"/>
                  </a:moveTo>
                  <a:lnTo>
                    <a:pt x="237836" y="236157"/>
                  </a:lnTo>
                  <a:lnTo>
                    <a:pt x="237836" y="0"/>
                  </a:lnTo>
                  <a:lnTo>
                    <a:pt x="0" y="0"/>
                  </a:lnTo>
                  <a:close/>
                </a:path>
              </a:pathLst>
            </a:custGeom>
            <a:grpFill/>
            <a:ln w="9508" cap="flat">
              <a:noFill/>
              <a:prstDash val="solid"/>
              <a:miter/>
            </a:ln>
          </p:spPr>
          <p:txBody>
            <a:bodyPr rtlCol="0" anchor="ctr"/>
            <a:lstStyle/>
            <a:p>
              <a:endParaRPr lang="fr-FR" sz="900"/>
            </a:p>
          </p:txBody>
        </p:sp>
        <p:sp>
          <p:nvSpPr>
            <p:cNvPr id="11" name="Forme libre 9">
              <a:extLst>
                <a:ext uri="{FF2B5EF4-FFF2-40B4-BE49-F238E27FC236}">
                  <a16:creationId xmlns:a16="http://schemas.microsoft.com/office/drawing/2014/main" id="{4999085F-6E54-B9D9-C958-CE65F5B673B3}"/>
                </a:ext>
              </a:extLst>
            </p:cNvPr>
            <p:cNvSpPr/>
            <p:nvPr/>
          </p:nvSpPr>
          <p:spPr>
            <a:xfrm>
              <a:off x="8344609" y="11792355"/>
              <a:ext cx="190269" cy="198371"/>
            </a:xfrm>
            <a:custGeom>
              <a:avLst/>
              <a:gdLst>
                <a:gd name="connsiteX0" fmla="*/ 0 w 190269"/>
                <a:gd name="connsiteY0" fmla="*/ 198372 h 198371"/>
                <a:gd name="connsiteX1" fmla="*/ 190269 w 190269"/>
                <a:gd name="connsiteY1" fmla="*/ 198372 h 198371"/>
                <a:gd name="connsiteX2" fmla="*/ 190269 w 190269"/>
                <a:gd name="connsiteY2" fmla="*/ 0 h 198371"/>
                <a:gd name="connsiteX3" fmla="*/ 0 w 190269"/>
                <a:gd name="connsiteY3" fmla="*/ 0 h 198371"/>
              </a:gdLst>
              <a:ahLst/>
              <a:cxnLst>
                <a:cxn ang="0">
                  <a:pos x="connsiteX0" y="connsiteY0"/>
                </a:cxn>
                <a:cxn ang="0">
                  <a:pos x="connsiteX1" y="connsiteY1"/>
                </a:cxn>
                <a:cxn ang="0">
                  <a:pos x="connsiteX2" y="connsiteY2"/>
                </a:cxn>
                <a:cxn ang="0">
                  <a:pos x="connsiteX3" y="connsiteY3"/>
                </a:cxn>
              </a:cxnLst>
              <a:rect l="l" t="t" r="r" b="b"/>
              <a:pathLst>
                <a:path w="190269" h="198371">
                  <a:moveTo>
                    <a:pt x="0" y="198372"/>
                  </a:moveTo>
                  <a:lnTo>
                    <a:pt x="190269" y="198372"/>
                  </a:lnTo>
                  <a:lnTo>
                    <a:pt x="190269" y="0"/>
                  </a:lnTo>
                  <a:lnTo>
                    <a:pt x="0" y="0"/>
                  </a:lnTo>
                  <a:close/>
                </a:path>
              </a:pathLst>
            </a:custGeom>
            <a:grpFill/>
            <a:ln w="9508" cap="flat">
              <a:noFill/>
              <a:prstDash val="solid"/>
              <a:miter/>
            </a:ln>
          </p:spPr>
          <p:txBody>
            <a:bodyPr rtlCol="0" anchor="ctr"/>
            <a:lstStyle/>
            <a:p>
              <a:endParaRPr lang="fr-FR" sz="900"/>
            </a:p>
          </p:txBody>
        </p:sp>
      </p:grpSp>
    </p:spTree>
    <p:extLst>
      <p:ext uri="{BB962C8B-B14F-4D97-AF65-F5344CB8AC3E}">
        <p14:creationId xmlns:p14="http://schemas.microsoft.com/office/powerpoint/2010/main" val="3311084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52" name="Espace réservé du texte 51">
            <a:extLst>
              <a:ext uri="{FF2B5EF4-FFF2-40B4-BE49-F238E27FC236}">
                <a16:creationId xmlns:a16="http://schemas.microsoft.com/office/drawing/2014/main" id="{02B38AC3-C39C-14C5-3B67-9DBC6ACE3B37}"/>
              </a:ext>
            </a:extLst>
          </p:cNvPr>
          <p:cNvSpPr>
            <a:spLocks noGrp="1"/>
          </p:cNvSpPr>
          <p:nvPr>
            <p:ph type="body" sz="quarter" idx="16" hasCustomPrompt="1"/>
          </p:nvPr>
        </p:nvSpPr>
        <p:spPr>
          <a:xfrm>
            <a:off x="1531130" y="1512549"/>
            <a:ext cx="10063740"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38" name="Espace réservé du texte 51">
            <a:extLst>
              <a:ext uri="{FF2B5EF4-FFF2-40B4-BE49-F238E27FC236}">
                <a16:creationId xmlns:a16="http://schemas.microsoft.com/office/drawing/2014/main" id="{A9F6C702-8E94-F07F-173E-696D33A983B7}"/>
              </a:ext>
            </a:extLst>
          </p:cNvPr>
          <p:cNvSpPr>
            <a:spLocks noGrp="1"/>
          </p:cNvSpPr>
          <p:nvPr>
            <p:ph type="body" sz="quarter" idx="17" hasCustomPrompt="1"/>
          </p:nvPr>
        </p:nvSpPr>
        <p:spPr>
          <a:xfrm>
            <a:off x="923856" y="1512549"/>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1 - </a:t>
            </a:r>
          </a:p>
        </p:txBody>
      </p:sp>
      <p:sp>
        <p:nvSpPr>
          <p:cNvPr id="40" name="Espace réservé du texte 51">
            <a:extLst>
              <a:ext uri="{FF2B5EF4-FFF2-40B4-BE49-F238E27FC236}">
                <a16:creationId xmlns:a16="http://schemas.microsoft.com/office/drawing/2014/main" id="{A5F0AAFF-FFDD-10A1-F9D9-25CC62CE8CE9}"/>
              </a:ext>
            </a:extLst>
          </p:cNvPr>
          <p:cNvSpPr>
            <a:spLocks noGrp="1"/>
          </p:cNvSpPr>
          <p:nvPr>
            <p:ph type="body" sz="quarter" idx="18" hasCustomPrompt="1"/>
          </p:nvPr>
        </p:nvSpPr>
        <p:spPr>
          <a:xfrm>
            <a:off x="1531130" y="2150097"/>
            <a:ext cx="10063740"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41" name="Espace réservé du texte 51">
            <a:extLst>
              <a:ext uri="{FF2B5EF4-FFF2-40B4-BE49-F238E27FC236}">
                <a16:creationId xmlns:a16="http://schemas.microsoft.com/office/drawing/2014/main" id="{3D1EF854-B3C4-23C0-FBD7-B866B1B4013D}"/>
              </a:ext>
            </a:extLst>
          </p:cNvPr>
          <p:cNvSpPr>
            <a:spLocks noGrp="1"/>
          </p:cNvSpPr>
          <p:nvPr>
            <p:ph type="body" sz="quarter" idx="19" hasCustomPrompt="1"/>
          </p:nvPr>
        </p:nvSpPr>
        <p:spPr>
          <a:xfrm>
            <a:off x="923856" y="2150097"/>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2 - </a:t>
            </a:r>
          </a:p>
        </p:txBody>
      </p:sp>
      <p:sp>
        <p:nvSpPr>
          <p:cNvPr id="42" name="Espace réservé du texte 51">
            <a:extLst>
              <a:ext uri="{FF2B5EF4-FFF2-40B4-BE49-F238E27FC236}">
                <a16:creationId xmlns:a16="http://schemas.microsoft.com/office/drawing/2014/main" id="{7AB2B578-267F-3F25-04B2-E816F18140F8}"/>
              </a:ext>
            </a:extLst>
          </p:cNvPr>
          <p:cNvSpPr>
            <a:spLocks noGrp="1"/>
          </p:cNvSpPr>
          <p:nvPr>
            <p:ph type="body" sz="quarter" idx="20" hasCustomPrompt="1"/>
          </p:nvPr>
        </p:nvSpPr>
        <p:spPr>
          <a:xfrm>
            <a:off x="1538299" y="2787645"/>
            <a:ext cx="10063740"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43" name="Espace réservé du texte 51">
            <a:extLst>
              <a:ext uri="{FF2B5EF4-FFF2-40B4-BE49-F238E27FC236}">
                <a16:creationId xmlns:a16="http://schemas.microsoft.com/office/drawing/2014/main" id="{3D18E351-4592-1E2D-C580-F045943F7C19}"/>
              </a:ext>
            </a:extLst>
          </p:cNvPr>
          <p:cNvSpPr>
            <a:spLocks noGrp="1"/>
          </p:cNvSpPr>
          <p:nvPr>
            <p:ph type="body" sz="quarter" idx="21" hasCustomPrompt="1"/>
          </p:nvPr>
        </p:nvSpPr>
        <p:spPr>
          <a:xfrm>
            <a:off x="931025" y="2787645"/>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3 - </a:t>
            </a:r>
          </a:p>
        </p:txBody>
      </p:sp>
      <p:sp>
        <p:nvSpPr>
          <p:cNvPr id="46" name="Espace réservé du texte 51">
            <a:extLst>
              <a:ext uri="{FF2B5EF4-FFF2-40B4-BE49-F238E27FC236}">
                <a16:creationId xmlns:a16="http://schemas.microsoft.com/office/drawing/2014/main" id="{4B33E92E-AF5A-315C-450D-847CB4448EED}"/>
              </a:ext>
            </a:extLst>
          </p:cNvPr>
          <p:cNvSpPr>
            <a:spLocks noGrp="1"/>
          </p:cNvSpPr>
          <p:nvPr>
            <p:ph type="body" sz="quarter" idx="22" hasCustomPrompt="1"/>
          </p:nvPr>
        </p:nvSpPr>
        <p:spPr>
          <a:xfrm>
            <a:off x="1538299" y="3425193"/>
            <a:ext cx="10063740"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48" name="Espace réservé du texte 51">
            <a:extLst>
              <a:ext uri="{FF2B5EF4-FFF2-40B4-BE49-F238E27FC236}">
                <a16:creationId xmlns:a16="http://schemas.microsoft.com/office/drawing/2014/main" id="{6A2E73C7-2F31-F1EB-6516-4068D70C7BE1}"/>
              </a:ext>
            </a:extLst>
          </p:cNvPr>
          <p:cNvSpPr>
            <a:spLocks noGrp="1"/>
          </p:cNvSpPr>
          <p:nvPr>
            <p:ph type="body" sz="quarter" idx="23" hasCustomPrompt="1"/>
          </p:nvPr>
        </p:nvSpPr>
        <p:spPr>
          <a:xfrm>
            <a:off x="931025" y="3425193"/>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4 - </a:t>
            </a:r>
          </a:p>
        </p:txBody>
      </p:sp>
      <p:sp>
        <p:nvSpPr>
          <p:cNvPr id="49" name="Espace réservé du texte 51">
            <a:extLst>
              <a:ext uri="{FF2B5EF4-FFF2-40B4-BE49-F238E27FC236}">
                <a16:creationId xmlns:a16="http://schemas.microsoft.com/office/drawing/2014/main" id="{101C0F18-F051-FFBF-49D1-6F94C4A8CABD}"/>
              </a:ext>
            </a:extLst>
          </p:cNvPr>
          <p:cNvSpPr>
            <a:spLocks noGrp="1"/>
          </p:cNvSpPr>
          <p:nvPr>
            <p:ph type="body" sz="quarter" idx="24" hasCustomPrompt="1"/>
          </p:nvPr>
        </p:nvSpPr>
        <p:spPr>
          <a:xfrm>
            <a:off x="1538299" y="4062741"/>
            <a:ext cx="10063740"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50" name="Espace réservé du texte 51">
            <a:extLst>
              <a:ext uri="{FF2B5EF4-FFF2-40B4-BE49-F238E27FC236}">
                <a16:creationId xmlns:a16="http://schemas.microsoft.com/office/drawing/2014/main" id="{F2647EE6-7066-A0A8-E140-4742EE10A122}"/>
              </a:ext>
            </a:extLst>
          </p:cNvPr>
          <p:cNvSpPr>
            <a:spLocks noGrp="1"/>
          </p:cNvSpPr>
          <p:nvPr>
            <p:ph type="body" sz="quarter" idx="25" hasCustomPrompt="1"/>
          </p:nvPr>
        </p:nvSpPr>
        <p:spPr>
          <a:xfrm>
            <a:off x="931025" y="4062741"/>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5 - </a:t>
            </a:r>
          </a:p>
        </p:txBody>
      </p:sp>
      <p:sp>
        <p:nvSpPr>
          <p:cNvPr id="51" name="Espace réservé du texte 51">
            <a:extLst>
              <a:ext uri="{FF2B5EF4-FFF2-40B4-BE49-F238E27FC236}">
                <a16:creationId xmlns:a16="http://schemas.microsoft.com/office/drawing/2014/main" id="{3A450B99-23F3-EF2E-9D05-D9F9143DE2E9}"/>
              </a:ext>
            </a:extLst>
          </p:cNvPr>
          <p:cNvSpPr>
            <a:spLocks noGrp="1"/>
          </p:cNvSpPr>
          <p:nvPr>
            <p:ph type="body" sz="quarter" idx="26" hasCustomPrompt="1"/>
          </p:nvPr>
        </p:nvSpPr>
        <p:spPr>
          <a:xfrm>
            <a:off x="1538299" y="4700289"/>
            <a:ext cx="10063740"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53" name="Espace réservé du texte 51">
            <a:extLst>
              <a:ext uri="{FF2B5EF4-FFF2-40B4-BE49-F238E27FC236}">
                <a16:creationId xmlns:a16="http://schemas.microsoft.com/office/drawing/2014/main" id="{E4239900-3289-F029-E42B-05D124C86FBF}"/>
              </a:ext>
            </a:extLst>
          </p:cNvPr>
          <p:cNvSpPr>
            <a:spLocks noGrp="1"/>
          </p:cNvSpPr>
          <p:nvPr>
            <p:ph type="body" sz="quarter" idx="27" hasCustomPrompt="1"/>
          </p:nvPr>
        </p:nvSpPr>
        <p:spPr>
          <a:xfrm>
            <a:off x="931025" y="4700289"/>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6 - </a:t>
            </a:r>
          </a:p>
        </p:txBody>
      </p:sp>
      <p:sp>
        <p:nvSpPr>
          <p:cNvPr id="54" name="Espace réservé du texte 51">
            <a:extLst>
              <a:ext uri="{FF2B5EF4-FFF2-40B4-BE49-F238E27FC236}">
                <a16:creationId xmlns:a16="http://schemas.microsoft.com/office/drawing/2014/main" id="{9232F68C-A038-1022-806E-67E71969F86B}"/>
              </a:ext>
            </a:extLst>
          </p:cNvPr>
          <p:cNvSpPr>
            <a:spLocks noGrp="1"/>
          </p:cNvSpPr>
          <p:nvPr>
            <p:ph type="body" sz="quarter" idx="28" hasCustomPrompt="1"/>
          </p:nvPr>
        </p:nvSpPr>
        <p:spPr>
          <a:xfrm>
            <a:off x="1538299" y="5337838"/>
            <a:ext cx="10063740"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55" name="Espace réservé du texte 51">
            <a:extLst>
              <a:ext uri="{FF2B5EF4-FFF2-40B4-BE49-F238E27FC236}">
                <a16:creationId xmlns:a16="http://schemas.microsoft.com/office/drawing/2014/main" id="{689D79E2-FC84-5C74-7F1A-B7FCCC3C8C70}"/>
              </a:ext>
            </a:extLst>
          </p:cNvPr>
          <p:cNvSpPr>
            <a:spLocks noGrp="1"/>
          </p:cNvSpPr>
          <p:nvPr>
            <p:ph type="body" sz="quarter" idx="29" hasCustomPrompt="1"/>
          </p:nvPr>
        </p:nvSpPr>
        <p:spPr>
          <a:xfrm>
            <a:off x="931025" y="5337838"/>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7 - </a:t>
            </a:r>
          </a:p>
        </p:txBody>
      </p:sp>
      <p:sp>
        <p:nvSpPr>
          <p:cNvPr id="4" name="Espace réservé du texte 16">
            <a:extLst>
              <a:ext uri="{FF2B5EF4-FFF2-40B4-BE49-F238E27FC236}">
                <a16:creationId xmlns:a16="http://schemas.microsoft.com/office/drawing/2014/main" id="{533F1C42-3FAF-D58C-739F-415F6EB38E7D}"/>
              </a:ext>
            </a:extLst>
          </p:cNvPr>
          <p:cNvSpPr>
            <a:spLocks noGrp="1"/>
          </p:cNvSpPr>
          <p:nvPr>
            <p:ph type="body" sz="quarter" idx="15" hasCustomPrompt="1"/>
          </p:nvPr>
        </p:nvSpPr>
        <p:spPr>
          <a:xfrm>
            <a:off x="916687" y="320673"/>
            <a:ext cx="8861351" cy="825500"/>
          </a:xfrm>
          <a:prstGeom prst="rect">
            <a:avLst/>
          </a:prstGeom>
        </p:spPr>
        <p:txBody>
          <a:bodyPr/>
          <a:lstStyle>
            <a:lvl1pPr>
              <a:buNone/>
              <a:defRPr sz="5750" b="1" i="0">
                <a:solidFill>
                  <a:schemeClr val="bg1">
                    <a:lumMod val="95000"/>
                  </a:schemeClr>
                </a:solidFill>
                <a:latin typeface="Arial Black" panose="020B0604020202020204" pitchFamily="34" charset="0"/>
                <a:cs typeface="Arial Black" panose="020B0604020202020204" pitchFamily="34" charset="0"/>
              </a:defRPr>
            </a:lvl1pPr>
          </a:lstStyle>
          <a:p>
            <a:pPr lvl="0"/>
            <a:r>
              <a:rPr lang="fr-FR"/>
              <a:t>Sommaire</a:t>
            </a:r>
          </a:p>
        </p:txBody>
      </p:sp>
      <p:sp>
        <p:nvSpPr>
          <p:cNvPr id="5" name="Titre 1">
            <a:extLst>
              <a:ext uri="{FF2B5EF4-FFF2-40B4-BE49-F238E27FC236}">
                <a16:creationId xmlns:a16="http://schemas.microsoft.com/office/drawing/2014/main" id="{B56B422E-5C5A-F2E3-C5BC-08C3AE2DA157}"/>
              </a:ext>
            </a:extLst>
          </p:cNvPr>
          <p:cNvSpPr>
            <a:spLocks noGrp="1"/>
          </p:cNvSpPr>
          <p:nvPr>
            <p:ph type="title" hasCustomPrompt="1"/>
          </p:nvPr>
        </p:nvSpPr>
        <p:spPr>
          <a:xfrm>
            <a:off x="916687" y="566686"/>
            <a:ext cx="7742016" cy="498598"/>
          </a:xfrm>
          <a:prstGeom prst="rect">
            <a:avLst/>
          </a:prstGeom>
        </p:spPr>
        <p:txBody>
          <a:bodyPr tIns="0" bIns="0">
            <a:spAutoFit/>
          </a:bodyPr>
          <a:lstStyle>
            <a:lvl1pPr>
              <a:defRPr lang="fr-FR" sz="3600" b="0" i="0" kern="1200" dirty="0">
                <a:solidFill>
                  <a:schemeClr val="tx1"/>
                </a:solidFill>
                <a:latin typeface="Arial" panose="020B0604020202020204" pitchFamily="34" charset="0"/>
                <a:ea typeface="+mn-ea"/>
                <a:cs typeface="Arial" panose="020B0604020202020204" pitchFamily="34" charset="0"/>
              </a:defRPr>
            </a:lvl1pPr>
          </a:lstStyle>
          <a:p>
            <a:r>
              <a:rPr lang="fr-FR"/>
              <a:t>Sommaire</a:t>
            </a:r>
          </a:p>
        </p:txBody>
      </p:sp>
      <p:pic>
        <p:nvPicPr>
          <p:cNvPr id="7" name="Image 6">
            <a:extLst>
              <a:ext uri="{FF2B5EF4-FFF2-40B4-BE49-F238E27FC236}">
                <a16:creationId xmlns:a16="http://schemas.microsoft.com/office/drawing/2014/main" id="{E7ADD880-3E62-7597-7C5B-C8054974E9E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39326" b="59144"/>
          <a:stretch/>
        </p:blipFill>
        <p:spPr>
          <a:xfrm>
            <a:off x="0" y="6760220"/>
            <a:ext cx="12192000" cy="99289"/>
          </a:xfrm>
          <a:prstGeom prst="rect">
            <a:avLst/>
          </a:prstGeom>
        </p:spPr>
      </p:pic>
      <p:pic>
        <p:nvPicPr>
          <p:cNvPr id="44" name="Graphique 43">
            <a:extLst>
              <a:ext uri="{FF2B5EF4-FFF2-40B4-BE49-F238E27FC236}">
                <a16:creationId xmlns:a16="http://schemas.microsoft.com/office/drawing/2014/main" id="{F3452935-0904-9261-D772-DACCDDAE5DC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224" y="481882"/>
            <a:ext cx="664463" cy="664290"/>
          </a:xfrm>
          <a:prstGeom prst="rect">
            <a:avLst/>
          </a:prstGeom>
        </p:spPr>
      </p:pic>
    </p:spTree>
    <p:extLst>
      <p:ext uri="{BB962C8B-B14F-4D97-AF65-F5344CB8AC3E}">
        <p14:creationId xmlns:p14="http://schemas.microsoft.com/office/powerpoint/2010/main" val="1443486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52" name="Espace réservé du texte 51">
            <a:extLst>
              <a:ext uri="{FF2B5EF4-FFF2-40B4-BE49-F238E27FC236}">
                <a16:creationId xmlns:a16="http://schemas.microsoft.com/office/drawing/2014/main" id="{02B38AC3-C39C-14C5-3B67-9DBC6ACE3B37}"/>
              </a:ext>
            </a:extLst>
          </p:cNvPr>
          <p:cNvSpPr>
            <a:spLocks noGrp="1"/>
          </p:cNvSpPr>
          <p:nvPr>
            <p:ph type="body" sz="quarter" idx="16" hasCustomPrompt="1"/>
          </p:nvPr>
        </p:nvSpPr>
        <p:spPr>
          <a:xfrm>
            <a:off x="1531130" y="1512549"/>
            <a:ext cx="8861351"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38" name="Espace réservé du texte 51">
            <a:extLst>
              <a:ext uri="{FF2B5EF4-FFF2-40B4-BE49-F238E27FC236}">
                <a16:creationId xmlns:a16="http://schemas.microsoft.com/office/drawing/2014/main" id="{A9F6C702-8E94-F07F-173E-696D33A983B7}"/>
              </a:ext>
            </a:extLst>
          </p:cNvPr>
          <p:cNvSpPr>
            <a:spLocks noGrp="1"/>
          </p:cNvSpPr>
          <p:nvPr>
            <p:ph type="body" sz="quarter" idx="17" hasCustomPrompt="1"/>
          </p:nvPr>
        </p:nvSpPr>
        <p:spPr>
          <a:xfrm>
            <a:off x="923856" y="1512549"/>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1 - </a:t>
            </a:r>
          </a:p>
        </p:txBody>
      </p:sp>
      <p:sp>
        <p:nvSpPr>
          <p:cNvPr id="40" name="Espace réservé du texte 51">
            <a:extLst>
              <a:ext uri="{FF2B5EF4-FFF2-40B4-BE49-F238E27FC236}">
                <a16:creationId xmlns:a16="http://schemas.microsoft.com/office/drawing/2014/main" id="{A5F0AAFF-FFDD-10A1-F9D9-25CC62CE8CE9}"/>
              </a:ext>
            </a:extLst>
          </p:cNvPr>
          <p:cNvSpPr>
            <a:spLocks noGrp="1"/>
          </p:cNvSpPr>
          <p:nvPr>
            <p:ph type="body" sz="quarter" idx="18" hasCustomPrompt="1"/>
          </p:nvPr>
        </p:nvSpPr>
        <p:spPr>
          <a:xfrm>
            <a:off x="1531130" y="2150097"/>
            <a:ext cx="8861351"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41" name="Espace réservé du texte 51">
            <a:extLst>
              <a:ext uri="{FF2B5EF4-FFF2-40B4-BE49-F238E27FC236}">
                <a16:creationId xmlns:a16="http://schemas.microsoft.com/office/drawing/2014/main" id="{3D1EF854-B3C4-23C0-FBD7-B866B1B4013D}"/>
              </a:ext>
            </a:extLst>
          </p:cNvPr>
          <p:cNvSpPr>
            <a:spLocks noGrp="1"/>
          </p:cNvSpPr>
          <p:nvPr>
            <p:ph type="body" sz="quarter" idx="19" hasCustomPrompt="1"/>
          </p:nvPr>
        </p:nvSpPr>
        <p:spPr>
          <a:xfrm>
            <a:off x="923856" y="2150097"/>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2 - </a:t>
            </a:r>
          </a:p>
        </p:txBody>
      </p:sp>
      <p:sp>
        <p:nvSpPr>
          <p:cNvPr id="42" name="Espace réservé du texte 51">
            <a:extLst>
              <a:ext uri="{FF2B5EF4-FFF2-40B4-BE49-F238E27FC236}">
                <a16:creationId xmlns:a16="http://schemas.microsoft.com/office/drawing/2014/main" id="{7AB2B578-267F-3F25-04B2-E816F18140F8}"/>
              </a:ext>
            </a:extLst>
          </p:cNvPr>
          <p:cNvSpPr>
            <a:spLocks noGrp="1"/>
          </p:cNvSpPr>
          <p:nvPr>
            <p:ph type="body" sz="quarter" idx="20" hasCustomPrompt="1"/>
          </p:nvPr>
        </p:nvSpPr>
        <p:spPr>
          <a:xfrm>
            <a:off x="1538299" y="2787645"/>
            <a:ext cx="8861351"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43" name="Espace réservé du texte 51">
            <a:extLst>
              <a:ext uri="{FF2B5EF4-FFF2-40B4-BE49-F238E27FC236}">
                <a16:creationId xmlns:a16="http://schemas.microsoft.com/office/drawing/2014/main" id="{3D18E351-4592-1E2D-C580-F045943F7C19}"/>
              </a:ext>
            </a:extLst>
          </p:cNvPr>
          <p:cNvSpPr>
            <a:spLocks noGrp="1"/>
          </p:cNvSpPr>
          <p:nvPr>
            <p:ph type="body" sz="quarter" idx="21" hasCustomPrompt="1"/>
          </p:nvPr>
        </p:nvSpPr>
        <p:spPr>
          <a:xfrm>
            <a:off x="931025" y="2787645"/>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3 - </a:t>
            </a:r>
          </a:p>
        </p:txBody>
      </p:sp>
      <p:sp>
        <p:nvSpPr>
          <p:cNvPr id="46" name="Espace réservé du texte 51">
            <a:extLst>
              <a:ext uri="{FF2B5EF4-FFF2-40B4-BE49-F238E27FC236}">
                <a16:creationId xmlns:a16="http://schemas.microsoft.com/office/drawing/2014/main" id="{4B33E92E-AF5A-315C-450D-847CB4448EED}"/>
              </a:ext>
            </a:extLst>
          </p:cNvPr>
          <p:cNvSpPr>
            <a:spLocks noGrp="1"/>
          </p:cNvSpPr>
          <p:nvPr>
            <p:ph type="body" sz="quarter" idx="22" hasCustomPrompt="1"/>
          </p:nvPr>
        </p:nvSpPr>
        <p:spPr>
          <a:xfrm>
            <a:off x="1538299" y="3425193"/>
            <a:ext cx="8861351"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48" name="Espace réservé du texte 51">
            <a:extLst>
              <a:ext uri="{FF2B5EF4-FFF2-40B4-BE49-F238E27FC236}">
                <a16:creationId xmlns:a16="http://schemas.microsoft.com/office/drawing/2014/main" id="{6A2E73C7-2F31-F1EB-6516-4068D70C7BE1}"/>
              </a:ext>
            </a:extLst>
          </p:cNvPr>
          <p:cNvSpPr>
            <a:spLocks noGrp="1"/>
          </p:cNvSpPr>
          <p:nvPr>
            <p:ph type="body" sz="quarter" idx="23" hasCustomPrompt="1"/>
          </p:nvPr>
        </p:nvSpPr>
        <p:spPr>
          <a:xfrm>
            <a:off x="931025" y="3425193"/>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4 - </a:t>
            </a:r>
          </a:p>
        </p:txBody>
      </p:sp>
      <p:sp>
        <p:nvSpPr>
          <p:cNvPr id="49" name="Espace réservé du texte 51">
            <a:extLst>
              <a:ext uri="{FF2B5EF4-FFF2-40B4-BE49-F238E27FC236}">
                <a16:creationId xmlns:a16="http://schemas.microsoft.com/office/drawing/2014/main" id="{101C0F18-F051-FFBF-49D1-6F94C4A8CABD}"/>
              </a:ext>
            </a:extLst>
          </p:cNvPr>
          <p:cNvSpPr>
            <a:spLocks noGrp="1"/>
          </p:cNvSpPr>
          <p:nvPr>
            <p:ph type="body" sz="quarter" idx="24" hasCustomPrompt="1"/>
          </p:nvPr>
        </p:nvSpPr>
        <p:spPr>
          <a:xfrm>
            <a:off x="1538299" y="4062741"/>
            <a:ext cx="8861351"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50" name="Espace réservé du texte 51">
            <a:extLst>
              <a:ext uri="{FF2B5EF4-FFF2-40B4-BE49-F238E27FC236}">
                <a16:creationId xmlns:a16="http://schemas.microsoft.com/office/drawing/2014/main" id="{F2647EE6-7066-A0A8-E140-4742EE10A122}"/>
              </a:ext>
            </a:extLst>
          </p:cNvPr>
          <p:cNvSpPr>
            <a:spLocks noGrp="1"/>
          </p:cNvSpPr>
          <p:nvPr>
            <p:ph type="body" sz="quarter" idx="25" hasCustomPrompt="1"/>
          </p:nvPr>
        </p:nvSpPr>
        <p:spPr>
          <a:xfrm>
            <a:off x="931025" y="4062741"/>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5 - </a:t>
            </a:r>
          </a:p>
        </p:txBody>
      </p:sp>
      <p:sp>
        <p:nvSpPr>
          <p:cNvPr id="51" name="Espace réservé du texte 51">
            <a:extLst>
              <a:ext uri="{FF2B5EF4-FFF2-40B4-BE49-F238E27FC236}">
                <a16:creationId xmlns:a16="http://schemas.microsoft.com/office/drawing/2014/main" id="{3A450B99-23F3-EF2E-9D05-D9F9143DE2E9}"/>
              </a:ext>
            </a:extLst>
          </p:cNvPr>
          <p:cNvSpPr>
            <a:spLocks noGrp="1"/>
          </p:cNvSpPr>
          <p:nvPr>
            <p:ph type="body" sz="quarter" idx="26" hasCustomPrompt="1"/>
          </p:nvPr>
        </p:nvSpPr>
        <p:spPr>
          <a:xfrm>
            <a:off x="1538299" y="4700289"/>
            <a:ext cx="8861351"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53" name="Espace réservé du texte 51">
            <a:extLst>
              <a:ext uri="{FF2B5EF4-FFF2-40B4-BE49-F238E27FC236}">
                <a16:creationId xmlns:a16="http://schemas.microsoft.com/office/drawing/2014/main" id="{E4239900-3289-F029-E42B-05D124C86FBF}"/>
              </a:ext>
            </a:extLst>
          </p:cNvPr>
          <p:cNvSpPr>
            <a:spLocks noGrp="1"/>
          </p:cNvSpPr>
          <p:nvPr>
            <p:ph type="body" sz="quarter" idx="27" hasCustomPrompt="1"/>
          </p:nvPr>
        </p:nvSpPr>
        <p:spPr>
          <a:xfrm>
            <a:off x="931025" y="4700289"/>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6 - </a:t>
            </a:r>
          </a:p>
        </p:txBody>
      </p:sp>
      <p:sp>
        <p:nvSpPr>
          <p:cNvPr id="54" name="Espace réservé du texte 51">
            <a:extLst>
              <a:ext uri="{FF2B5EF4-FFF2-40B4-BE49-F238E27FC236}">
                <a16:creationId xmlns:a16="http://schemas.microsoft.com/office/drawing/2014/main" id="{9232F68C-A038-1022-806E-67E71969F86B}"/>
              </a:ext>
            </a:extLst>
          </p:cNvPr>
          <p:cNvSpPr>
            <a:spLocks noGrp="1"/>
          </p:cNvSpPr>
          <p:nvPr>
            <p:ph type="body" sz="quarter" idx="28" hasCustomPrompt="1"/>
          </p:nvPr>
        </p:nvSpPr>
        <p:spPr>
          <a:xfrm>
            <a:off x="1538299" y="5337838"/>
            <a:ext cx="8861351" cy="307777"/>
          </a:xfrm>
          <a:prstGeom prst="rect">
            <a:avLst/>
          </a:prstGeom>
        </p:spPr>
        <p:txBody>
          <a:bodyPr wrap="square" lIns="180000" tIns="0" rIns="180000" bIns="0" anchor="ctr" anchorCtr="0">
            <a:spAutoFit/>
          </a:bodyPr>
          <a:lstStyle>
            <a:lvl1pPr algn="l">
              <a:lnSpc>
                <a:spcPct val="100000"/>
              </a:lnSpc>
              <a:spcBef>
                <a:spcPts val="0"/>
              </a:spcBef>
              <a:buNone/>
              <a:defRPr lang="fr-FR" sz="2000" kern="1200" dirty="0" smtClean="0">
                <a:solidFill>
                  <a:srgbClr val="46494C"/>
                </a:solidFill>
                <a:latin typeface="Calibri" panose="020F0502020204030204" pitchFamily="34" charset="0"/>
                <a:ea typeface="+mn-ea"/>
                <a:cs typeface="Calibri" panose="020F0502020204030204" pitchFamily="34" charset="0"/>
              </a:defRPr>
            </a:lvl1pPr>
            <a:lvl2pPr>
              <a:defRPr/>
            </a:lvl2pPr>
          </a:lstStyle>
          <a:p>
            <a:pPr lvl="0"/>
            <a:r>
              <a:rPr lang="fr-FR"/>
              <a:t>Texte</a:t>
            </a:r>
          </a:p>
        </p:txBody>
      </p:sp>
      <p:sp>
        <p:nvSpPr>
          <p:cNvPr id="55" name="Espace réservé du texte 51">
            <a:extLst>
              <a:ext uri="{FF2B5EF4-FFF2-40B4-BE49-F238E27FC236}">
                <a16:creationId xmlns:a16="http://schemas.microsoft.com/office/drawing/2014/main" id="{689D79E2-FC84-5C74-7F1A-B7FCCC3C8C70}"/>
              </a:ext>
            </a:extLst>
          </p:cNvPr>
          <p:cNvSpPr>
            <a:spLocks noGrp="1"/>
          </p:cNvSpPr>
          <p:nvPr>
            <p:ph type="body" sz="quarter" idx="29" hasCustomPrompt="1"/>
          </p:nvPr>
        </p:nvSpPr>
        <p:spPr>
          <a:xfrm>
            <a:off x="931025" y="5337838"/>
            <a:ext cx="607274" cy="307777"/>
          </a:xfrm>
          <a:prstGeom prst="rect">
            <a:avLst/>
          </a:prstGeom>
        </p:spPr>
        <p:txBody>
          <a:bodyPr wrap="square" lIns="180000" tIns="0" rIns="0" bIns="0" anchor="ctr" anchorCtr="0">
            <a:spAutoFit/>
          </a:bodyPr>
          <a:lstStyle>
            <a:lvl1pPr algn="r">
              <a:lnSpc>
                <a:spcPct val="100000"/>
              </a:lnSpc>
              <a:spcBef>
                <a:spcPts val="0"/>
              </a:spcBef>
              <a:buNone/>
              <a:defRPr lang="fr-FR" sz="2000" kern="1200" dirty="0" smtClean="0">
                <a:solidFill>
                  <a:srgbClr val="8ABD48"/>
                </a:solidFill>
                <a:latin typeface="Calibri" panose="020F0502020204030204" pitchFamily="34" charset="0"/>
                <a:ea typeface="+mn-ea"/>
                <a:cs typeface="Calibri" panose="020F0502020204030204" pitchFamily="34" charset="0"/>
              </a:defRPr>
            </a:lvl1pPr>
            <a:lvl2pPr>
              <a:defRPr/>
            </a:lvl2pPr>
          </a:lstStyle>
          <a:p>
            <a:pPr lvl="0"/>
            <a:r>
              <a:rPr lang="fr-FR"/>
              <a:t>7 - </a:t>
            </a:r>
          </a:p>
        </p:txBody>
      </p:sp>
      <p:sp>
        <p:nvSpPr>
          <p:cNvPr id="4" name="Espace réservé du texte 16">
            <a:extLst>
              <a:ext uri="{FF2B5EF4-FFF2-40B4-BE49-F238E27FC236}">
                <a16:creationId xmlns:a16="http://schemas.microsoft.com/office/drawing/2014/main" id="{533F1C42-3FAF-D58C-739F-415F6EB38E7D}"/>
              </a:ext>
            </a:extLst>
          </p:cNvPr>
          <p:cNvSpPr>
            <a:spLocks noGrp="1"/>
          </p:cNvSpPr>
          <p:nvPr>
            <p:ph type="body" sz="quarter" idx="15" hasCustomPrompt="1"/>
          </p:nvPr>
        </p:nvSpPr>
        <p:spPr>
          <a:xfrm>
            <a:off x="916687" y="320673"/>
            <a:ext cx="8861351" cy="825500"/>
          </a:xfrm>
          <a:prstGeom prst="rect">
            <a:avLst/>
          </a:prstGeom>
        </p:spPr>
        <p:txBody>
          <a:bodyPr/>
          <a:lstStyle>
            <a:lvl1pPr>
              <a:buNone/>
              <a:defRPr sz="5750" b="1" i="0">
                <a:solidFill>
                  <a:schemeClr val="bg1">
                    <a:lumMod val="95000"/>
                  </a:schemeClr>
                </a:solidFill>
                <a:latin typeface="Arial Black" panose="020B0604020202020204" pitchFamily="34" charset="0"/>
                <a:cs typeface="Arial Black" panose="020B0604020202020204" pitchFamily="34" charset="0"/>
              </a:defRPr>
            </a:lvl1pPr>
          </a:lstStyle>
          <a:p>
            <a:pPr lvl="0"/>
            <a:r>
              <a:rPr lang="fr-FR"/>
              <a:t>Sommaire</a:t>
            </a:r>
          </a:p>
        </p:txBody>
      </p:sp>
      <p:sp>
        <p:nvSpPr>
          <p:cNvPr id="5" name="Titre 1">
            <a:extLst>
              <a:ext uri="{FF2B5EF4-FFF2-40B4-BE49-F238E27FC236}">
                <a16:creationId xmlns:a16="http://schemas.microsoft.com/office/drawing/2014/main" id="{B56B422E-5C5A-F2E3-C5BC-08C3AE2DA157}"/>
              </a:ext>
            </a:extLst>
          </p:cNvPr>
          <p:cNvSpPr>
            <a:spLocks noGrp="1"/>
          </p:cNvSpPr>
          <p:nvPr>
            <p:ph type="title" hasCustomPrompt="1"/>
          </p:nvPr>
        </p:nvSpPr>
        <p:spPr>
          <a:xfrm>
            <a:off x="916687" y="566686"/>
            <a:ext cx="7742016" cy="498598"/>
          </a:xfrm>
          <a:prstGeom prst="rect">
            <a:avLst/>
          </a:prstGeom>
        </p:spPr>
        <p:txBody>
          <a:bodyPr tIns="0" bIns="0">
            <a:spAutoFit/>
          </a:bodyPr>
          <a:lstStyle>
            <a:lvl1pPr>
              <a:defRPr lang="fr-FR" sz="3600" b="0" i="0" kern="1200" dirty="0">
                <a:solidFill>
                  <a:schemeClr val="tx1"/>
                </a:solidFill>
                <a:latin typeface="Arial" panose="020B0604020202020204" pitchFamily="34" charset="0"/>
                <a:ea typeface="+mn-ea"/>
                <a:cs typeface="Arial" panose="020B0604020202020204" pitchFamily="34" charset="0"/>
              </a:defRPr>
            </a:lvl1pPr>
          </a:lstStyle>
          <a:p>
            <a:r>
              <a:rPr lang="fr-FR"/>
              <a:t>Sommaire</a:t>
            </a:r>
          </a:p>
        </p:txBody>
      </p:sp>
      <p:pic>
        <p:nvPicPr>
          <p:cNvPr id="7" name="Image 6">
            <a:extLst>
              <a:ext uri="{FF2B5EF4-FFF2-40B4-BE49-F238E27FC236}">
                <a16:creationId xmlns:a16="http://schemas.microsoft.com/office/drawing/2014/main" id="{E7ADD880-3E62-7597-7C5B-C8054974E9E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39326" b="59144"/>
          <a:stretch/>
        </p:blipFill>
        <p:spPr>
          <a:xfrm>
            <a:off x="0" y="6760220"/>
            <a:ext cx="12192000" cy="99289"/>
          </a:xfrm>
          <a:prstGeom prst="rect">
            <a:avLst/>
          </a:prstGeom>
        </p:spPr>
      </p:pic>
      <p:pic>
        <p:nvPicPr>
          <p:cNvPr id="44" name="Graphique 43">
            <a:extLst>
              <a:ext uri="{FF2B5EF4-FFF2-40B4-BE49-F238E27FC236}">
                <a16:creationId xmlns:a16="http://schemas.microsoft.com/office/drawing/2014/main" id="{F3452935-0904-9261-D772-DACCDDAE5DC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224" y="481882"/>
            <a:ext cx="664463" cy="664290"/>
          </a:xfrm>
          <a:prstGeom prst="rect">
            <a:avLst/>
          </a:prstGeom>
        </p:spPr>
      </p:pic>
      <p:pic>
        <p:nvPicPr>
          <p:cNvPr id="2" name="Image 1">
            <a:extLst>
              <a:ext uri="{FF2B5EF4-FFF2-40B4-BE49-F238E27FC236}">
                <a16:creationId xmlns:a16="http://schemas.microsoft.com/office/drawing/2014/main" id="{54B2705F-E909-9B22-93F9-20497A790A06}"/>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l="46695" t="1334" r="41816" b="1334"/>
          <a:stretch/>
        </p:blipFill>
        <p:spPr>
          <a:xfrm>
            <a:off x="10670779" y="0"/>
            <a:ext cx="1521221" cy="6858000"/>
          </a:xfrm>
          <a:prstGeom prst="rect">
            <a:avLst/>
          </a:prstGeom>
        </p:spPr>
      </p:pic>
      <p:grpSp>
        <p:nvGrpSpPr>
          <p:cNvPr id="3" name="Groupe 2">
            <a:extLst>
              <a:ext uri="{FF2B5EF4-FFF2-40B4-BE49-F238E27FC236}">
                <a16:creationId xmlns:a16="http://schemas.microsoft.com/office/drawing/2014/main" id="{B450683C-7CD1-702F-7ECC-DD21E1190C31}"/>
              </a:ext>
            </a:extLst>
          </p:cNvPr>
          <p:cNvGrpSpPr/>
          <p:nvPr userDrawn="1"/>
        </p:nvGrpSpPr>
        <p:grpSpPr>
          <a:xfrm>
            <a:off x="11043409" y="254000"/>
            <a:ext cx="725920" cy="838398"/>
            <a:chOff x="7545479" y="11792355"/>
            <a:chExt cx="989399" cy="1142999"/>
          </a:xfrm>
          <a:solidFill>
            <a:schemeClr val="bg2"/>
          </a:solidFill>
        </p:grpSpPr>
        <p:sp>
          <p:nvSpPr>
            <p:cNvPr id="6" name="Forme libre 5">
              <a:extLst>
                <a:ext uri="{FF2B5EF4-FFF2-40B4-BE49-F238E27FC236}">
                  <a16:creationId xmlns:a16="http://schemas.microsoft.com/office/drawing/2014/main" id="{C6008382-1A8C-7E0F-AB00-B22D68B5B98C}"/>
                </a:ext>
              </a:extLst>
            </p:cNvPr>
            <p:cNvSpPr/>
            <p:nvPr/>
          </p:nvSpPr>
          <p:spPr>
            <a:xfrm>
              <a:off x="7545479" y="12141867"/>
              <a:ext cx="304430" cy="302280"/>
            </a:xfrm>
            <a:custGeom>
              <a:avLst/>
              <a:gdLst>
                <a:gd name="connsiteX0" fmla="*/ 0 w 304430"/>
                <a:gd name="connsiteY0" fmla="*/ 302281 h 302280"/>
                <a:gd name="connsiteX1" fmla="*/ 304431 w 304430"/>
                <a:gd name="connsiteY1" fmla="*/ 302281 h 302280"/>
                <a:gd name="connsiteX2" fmla="*/ 304431 w 304430"/>
                <a:gd name="connsiteY2" fmla="*/ 0 h 302280"/>
                <a:gd name="connsiteX3" fmla="*/ 0 w 304430"/>
                <a:gd name="connsiteY3" fmla="*/ 0 h 302280"/>
              </a:gdLst>
              <a:ahLst/>
              <a:cxnLst>
                <a:cxn ang="0">
                  <a:pos x="connsiteX0" y="connsiteY0"/>
                </a:cxn>
                <a:cxn ang="0">
                  <a:pos x="connsiteX1" y="connsiteY1"/>
                </a:cxn>
                <a:cxn ang="0">
                  <a:pos x="connsiteX2" y="connsiteY2"/>
                </a:cxn>
                <a:cxn ang="0">
                  <a:pos x="connsiteX3" y="connsiteY3"/>
                </a:cxn>
              </a:cxnLst>
              <a:rect l="l" t="t" r="r" b="b"/>
              <a:pathLst>
                <a:path w="304430" h="302280">
                  <a:moveTo>
                    <a:pt x="0" y="302281"/>
                  </a:moveTo>
                  <a:lnTo>
                    <a:pt x="304431" y="302281"/>
                  </a:lnTo>
                  <a:lnTo>
                    <a:pt x="304431" y="0"/>
                  </a:lnTo>
                  <a:lnTo>
                    <a:pt x="0" y="0"/>
                  </a:lnTo>
                  <a:close/>
                </a:path>
              </a:pathLst>
            </a:custGeom>
            <a:grpFill/>
            <a:ln w="9508" cap="flat">
              <a:noFill/>
              <a:prstDash val="solid"/>
              <a:miter/>
            </a:ln>
          </p:spPr>
          <p:txBody>
            <a:bodyPr rtlCol="0" anchor="ctr"/>
            <a:lstStyle/>
            <a:p>
              <a:endParaRPr lang="fr-FR" sz="900"/>
            </a:p>
          </p:txBody>
        </p:sp>
        <p:sp>
          <p:nvSpPr>
            <p:cNvPr id="8" name="Forme libre 7">
              <a:extLst>
                <a:ext uri="{FF2B5EF4-FFF2-40B4-BE49-F238E27FC236}">
                  <a16:creationId xmlns:a16="http://schemas.microsoft.com/office/drawing/2014/main" id="{D5A29D7C-6346-EB20-7F3A-7504C002F17A}"/>
                </a:ext>
              </a:extLst>
            </p:cNvPr>
            <p:cNvSpPr/>
            <p:nvPr/>
          </p:nvSpPr>
          <p:spPr>
            <a:xfrm>
              <a:off x="8059205" y="12566950"/>
              <a:ext cx="371024" cy="368404"/>
            </a:xfrm>
            <a:custGeom>
              <a:avLst/>
              <a:gdLst>
                <a:gd name="connsiteX0" fmla="*/ 0 w 371024"/>
                <a:gd name="connsiteY0" fmla="*/ 368405 h 368404"/>
                <a:gd name="connsiteX1" fmla="*/ 371025 w 371024"/>
                <a:gd name="connsiteY1" fmla="*/ 368405 h 368404"/>
                <a:gd name="connsiteX2" fmla="*/ 371025 w 371024"/>
                <a:gd name="connsiteY2" fmla="*/ 0 h 368404"/>
                <a:gd name="connsiteX3" fmla="*/ 0 w 371024"/>
                <a:gd name="connsiteY3" fmla="*/ 0 h 368404"/>
              </a:gdLst>
              <a:ahLst/>
              <a:cxnLst>
                <a:cxn ang="0">
                  <a:pos x="connsiteX0" y="connsiteY0"/>
                </a:cxn>
                <a:cxn ang="0">
                  <a:pos x="connsiteX1" y="connsiteY1"/>
                </a:cxn>
                <a:cxn ang="0">
                  <a:pos x="connsiteX2" y="connsiteY2"/>
                </a:cxn>
                <a:cxn ang="0">
                  <a:pos x="connsiteX3" y="connsiteY3"/>
                </a:cxn>
              </a:cxnLst>
              <a:rect l="l" t="t" r="r" b="b"/>
              <a:pathLst>
                <a:path w="371024" h="368404">
                  <a:moveTo>
                    <a:pt x="0" y="368405"/>
                  </a:moveTo>
                  <a:lnTo>
                    <a:pt x="371025" y="368405"/>
                  </a:lnTo>
                  <a:lnTo>
                    <a:pt x="371025" y="0"/>
                  </a:lnTo>
                  <a:lnTo>
                    <a:pt x="0" y="0"/>
                  </a:lnTo>
                  <a:close/>
                </a:path>
              </a:pathLst>
            </a:custGeom>
            <a:grpFill/>
            <a:ln w="9508" cap="flat">
              <a:noFill/>
              <a:prstDash val="solid"/>
              <a:miter/>
            </a:ln>
          </p:spPr>
          <p:txBody>
            <a:bodyPr rtlCol="0" anchor="ctr"/>
            <a:lstStyle/>
            <a:p>
              <a:endParaRPr lang="fr-FR" sz="900"/>
            </a:p>
          </p:txBody>
        </p:sp>
        <p:sp>
          <p:nvSpPr>
            <p:cNvPr id="9" name="Forme libre 8">
              <a:extLst>
                <a:ext uri="{FF2B5EF4-FFF2-40B4-BE49-F238E27FC236}">
                  <a16:creationId xmlns:a16="http://schemas.microsoft.com/office/drawing/2014/main" id="{A3CF3E08-924E-91FC-084C-771C01107985}"/>
                </a:ext>
              </a:extLst>
            </p:cNvPr>
            <p:cNvSpPr/>
            <p:nvPr/>
          </p:nvSpPr>
          <p:spPr>
            <a:xfrm>
              <a:off x="8021151" y="12141867"/>
              <a:ext cx="237836" cy="236157"/>
            </a:xfrm>
            <a:custGeom>
              <a:avLst/>
              <a:gdLst>
                <a:gd name="connsiteX0" fmla="*/ 0 w 237836"/>
                <a:gd name="connsiteY0" fmla="*/ 236157 h 236157"/>
                <a:gd name="connsiteX1" fmla="*/ 237836 w 237836"/>
                <a:gd name="connsiteY1" fmla="*/ 236157 h 236157"/>
                <a:gd name="connsiteX2" fmla="*/ 237836 w 237836"/>
                <a:gd name="connsiteY2" fmla="*/ 0 h 236157"/>
                <a:gd name="connsiteX3" fmla="*/ 0 w 237836"/>
                <a:gd name="connsiteY3" fmla="*/ 0 h 236157"/>
              </a:gdLst>
              <a:ahLst/>
              <a:cxnLst>
                <a:cxn ang="0">
                  <a:pos x="connsiteX0" y="connsiteY0"/>
                </a:cxn>
                <a:cxn ang="0">
                  <a:pos x="connsiteX1" y="connsiteY1"/>
                </a:cxn>
                <a:cxn ang="0">
                  <a:pos x="connsiteX2" y="connsiteY2"/>
                </a:cxn>
                <a:cxn ang="0">
                  <a:pos x="connsiteX3" y="connsiteY3"/>
                </a:cxn>
              </a:cxnLst>
              <a:rect l="l" t="t" r="r" b="b"/>
              <a:pathLst>
                <a:path w="237836" h="236157">
                  <a:moveTo>
                    <a:pt x="0" y="236157"/>
                  </a:moveTo>
                  <a:lnTo>
                    <a:pt x="237836" y="236157"/>
                  </a:lnTo>
                  <a:lnTo>
                    <a:pt x="237836" y="0"/>
                  </a:lnTo>
                  <a:lnTo>
                    <a:pt x="0" y="0"/>
                  </a:lnTo>
                  <a:close/>
                </a:path>
              </a:pathLst>
            </a:custGeom>
            <a:grpFill/>
            <a:ln w="9508" cap="flat">
              <a:noFill/>
              <a:prstDash val="solid"/>
              <a:miter/>
            </a:ln>
          </p:spPr>
          <p:txBody>
            <a:bodyPr rtlCol="0" anchor="ctr"/>
            <a:lstStyle/>
            <a:p>
              <a:endParaRPr lang="fr-FR" sz="900"/>
            </a:p>
          </p:txBody>
        </p:sp>
        <p:sp>
          <p:nvSpPr>
            <p:cNvPr id="10" name="Forme libre 9">
              <a:extLst>
                <a:ext uri="{FF2B5EF4-FFF2-40B4-BE49-F238E27FC236}">
                  <a16:creationId xmlns:a16="http://schemas.microsoft.com/office/drawing/2014/main" id="{BD5560E6-39D2-9A96-CF83-E398944E1424}"/>
                </a:ext>
              </a:extLst>
            </p:cNvPr>
            <p:cNvSpPr/>
            <p:nvPr/>
          </p:nvSpPr>
          <p:spPr>
            <a:xfrm>
              <a:off x="8344609" y="11792355"/>
              <a:ext cx="190269" cy="198371"/>
            </a:xfrm>
            <a:custGeom>
              <a:avLst/>
              <a:gdLst>
                <a:gd name="connsiteX0" fmla="*/ 0 w 190269"/>
                <a:gd name="connsiteY0" fmla="*/ 198372 h 198371"/>
                <a:gd name="connsiteX1" fmla="*/ 190269 w 190269"/>
                <a:gd name="connsiteY1" fmla="*/ 198372 h 198371"/>
                <a:gd name="connsiteX2" fmla="*/ 190269 w 190269"/>
                <a:gd name="connsiteY2" fmla="*/ 0 h 198371"/>
                <a:gd name="connsiteX3" fmla="*/ 0 w 190269"/>
                <a:gd name="connsiteY3" fmla="*/ 0 h 198371"/>
              </a:gdLst>
              <a:ahLst/>
              <a:cxnLst>
                <a:cxn ang="0">
                  <a:pos x="connsiteX0" y="connsiteY0"/>
                </a:cxn>
                <a:cxn ang="0">
                  <a:pos x="connsiteX1" y="connsiteY1"/>
                </a:cxn>
                <a:cxn ang="0">
                  <a:pos x="connsiteX2" y="connsiteY2"/>
                </a:cxn>
                <a:cxn ang="0">
                  <a:pos x="connsiteX3" y="connsiteY3"/>
                </a:cxn>
              </a:cxnLst>
              <a:rect l="l" t="t" r="r" b="b"/>
              <a:pathLst>
                <a:path w="190269" h="198371">
                  <a:moveTo>
                    <a:pt x="0" y="198372"/>
                  </a:moveTo>
                  <a:lnTo>
                    <a:pt x="190269" y="198372"/>
                  </a:lnTo>
                  <a:lnTo>
                    <a:pt x="190269" y="0"/>
                  </a:lnTo>
                  <a:lnTo>
                    <a:pt x="0" y="0"/>
                  </a:lnTo>
                  <a:close/>
                </a:path>
              </a:pathLst>
            </a:custGeom>
            <a:grpFill/>
            <a:ln w="9508" cap="flat">
              <a:noFill/>
              <a:prstDash val="solid"/>
              <a:miter/>
            </a:ln>
          </p:spPr>
          <p:txBody>
            <a:bodyPr rtlCol="0" anchor="ctr"/>
            <a:lstStyle/>
            <a:p>
              <a:endParaRPr lang="fr-FR" sz="900"/>
            </a:p>
          </p:txBody>
        </p:sp>
      </p:grpSp>
    </p:spTree>
    <p:extLst>
      <p:ext uri="{BB962C8B-B14F-4D97-AF65-F5344CB8AC3E}">
        <p14:creationId xmlns:p14="http://schemas.microsoft.com/office/powerpoint/2010/main" val="322736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41C90F8-CE32-3A06-B971-E651B1E3DF8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46695" t="1334" r="41816" b="1334"/>
          <a:stretch/>
        </p:blipFill>
        <p:spPr>
          <a:xfrm>
            <a:off x="10670779" y="0"/>
            <a:ext cx="1521221" cy="6858000"/>
          </a:xfrm>
          <a:prstGeom prst="rect">
            <a:avLst/>
          </a:prstGeom>
        </p:spPr>
      </p:pic>
      <p:sp>
        <p:nvSpPr>
          <p:cNvPr id="17" name="Espace réservé du texte 16">
            <a:extLst>
              <a:ext uri="{FF2B5EF4-FFF2-40B4-BE49-F238E27FC236}">
                <a16:creationId xmlns:a16="http://schemas.microsoft.com/office/drawing/2014/main" id="{B76937F0-26DF-D5ED-5F2F-059A430E8653}"/>
              </a:ext>
            </a:extLst>
          </p:cNvPr>
          <p:cNvSpPr>
            <a:spLocks noGrp="1"/>
          </p:cNvSpPr>
          <p:nvPr>
            <p:ph type="body" sz="quarter" idx="13" hasCustomPrompt="1"/>
          </p:nvPr>
        </p:nvSpPr>
        <p:spPr>
          <a:xfrm>
            <a:off x="1394439" y="1812384"/>
            <a:ext cx="2351701" cy="1714500"/>
          </a:xfrm>
          <a:prstGeom prst="rect">
            <a:avLst/>
          </a:prstGeom>
        </p:spPr>
        <p:txBody>
          <a:bodyPr/>
          <a:lstStyle>
            <a:lvl1pPr>
              <a:buNone/>
              <a:defRPr sz="14000" b="1" i="0">
                <a:solidFill>
                  <a:srgbClr val="87B533"/>
                </a:solidFill>
                <a:latin typeface="Arial Narrow" panose="020B0604020202020204" pitchFamily="34" charset="0"/>
                <a:cs typeface="Arial Narrow" panose="020B0604020202020204" pitchFamily="34" charset="0"/>
              </a:defRPr>
            </a:lvl1pPr>
          </a:lstStyle>
          <a:p>
            <a:pPr lvl="0"/>
            <a:r>
              <a:rPr lang="fr-FR"/>
              <a:t>1</a:t>
            </a:r>
          </a:p>
        </p:txBody>
      </p:sp>
      <p:sp>
        <p:nvSpPr>
          <p:cNvPr id="18" name="Espace réservé du texte 16">
            <a:extLst>
              <a:ext uri="{FF2B5EF4-FFF2-40B4-BE49-F238E27FC236}">
                <a16:creationId xmlns:a16="http://schemas.microsoft.com/office/drawing/2014/main" id="{7296B95D-1C67-3941-F6B0-197F53D09A9F}"/>
              </a:ext>
            </a:extLst>
          </p:cNvPr>
          <p:cNvSpPr>
            <a:spLocks noGrp="1"/>
          </p:cNvSpPr>
          <p:nvPr>
            <p:ph type="body" sz="quarter" idx="14" hasCustomPrompt="1"/>
          </p:nvPr>
        </p:nvSpPr>
        <p:spPr>
          <a:xfrm>
            <a:off x="1394439" y="3617694"/>
            <a:ext cx="6499692" cy="757130"/>
          </a:xfrm>
          <a:prstGeom prst="rect">
            <a:avLst/>
          </a:prstGeom>
        </p:spPr>
        <p:txBody>
          <a:bodyPr>
            <a:spAutoFit/>
          </a:bodyPr>
          <a:lstStyle>
            <a:lvl1pPr>
              <a:buNone/>
              <a:defRPr sz="4800" b="1" i="0">
                <a:solidFill>
                  <a:schemeClr val="tx1"/>
                </a:solidFill>
                <a:latin typeface="Arial" panose="020B0604020202020204" pitchFamily="34" charset="0"/>
                <a:cs typeface="Arial" panose="020B0604020202020204" pitchFamily="34" charset="0"/>
              </a:defRPr>
            </a:lvl1pPr>
          </a:lstStyle>
          <a:p>
            <a:pPr lvl="0"/>
            <a:r>
              <a:rPr lang="fr-FR"/>
              <a:t>Titre de diapositive</a:t>
            </a:r>
          </a:p>
        </p:txBody>
      </p:sp>
      <p:sp>
        <p:nvSpPr>
          <p:cNvPr id="8" name="Espace réservé du numéro de diapositive 4">
            <a:extLst>
              <a:ext uri="{FF2B5EF4-FFF2-40B4-BE49-F238E27FC236}">
                <a16:creationId xmlns:a16="http://schemas.microsoft.com/office/drawing/2014/main" id="{CAD44A34-B520-A242-3C04-C175269FCFEF}"/>
              </a:ext>
            </a:extLst>
          </p:cNvPr>
          <p:cNvSpPr txBox="1">
            <a:spLocks/>
          </p:cNvSpPr>
          <p:nvPr userDrawn="1"/>
        </p:nvSpPr>
        <p:spPr>
          <a:xfrm>
            <a:off x="11769329" y="6585258"/>
            <a:ext cx="327551" cy="186712"/>
          </a:xfrm>
          <a:prstGeom prst="rect">
            <a:avLst/>
          </a:prstGeom>
        </p:spPr>
        <p:txBody>
          <a:bodyPr vert="horz" lIns="45720" tIns="22860" rIns="45720" bIns="22860" rtlCol="0" anchor="ctr"/>
          <a:lstStyle>
            <a:defPPr marL="0" marR="0" indent="0" algn="l" defTabSz="914400" rtl="0" fontAlgn="auto" latinLnBrk="1" hangingPunct="0">
              <a:lnSpc>
                <a:spcPct val="100000"/>
              </a:lnSpc>
              <a:spcBef>
                <a:spcPts val="0"/>
              </a:spcBef>
              <a:spcAft>
                <a:spcPts val="0"/>
              </a:spcAft>
              <a:buClrTx/>
              <a:buSzTx/>
              <a:buFontTx/>
              <a:buNone/>
              <a:tabLst/>
              <a:defRPr kumimoji="0" lang="fr-FR" sz="1800" b="0" i="0" u="none" strike="noStrike" cap="none" spc="0" normalizeH="0" baseline="0">
                <a:ln>
                  <a:noFill/>
                </a:ln>
                <a:solidFill>
                  <a:srgbClr val="000000"/>
                </a:solidFill>
                <a:effectLst/>
                <a:uFillTx/>
              </a:defRPr>
            </a:defPPr>
            <a:lvl1pPr marL="0" marR="0" indent="0" algn="r" defTabSz="914400" rtl="0" eaLnBrk="1" fontAlgn="auto" latinLnBrk="0" hangingPunct="1">
              <a:lnSpc>
                <a:spcPct val="100000"/>
              </a:lnSpc>
              <a:spcBef>
                <a:spcPts val="0"/>
              </a:spcBef>
              <a:spcAft>
                <a:spcPts val="0"/>
              </a:spcAft>
              <a:buClrTx/>
              <a:buSzTx/>
              <a:buFontTx/>
              <a:buNone/>
              <a:tabLst/>
              <a:defRPr kumimoji="0" sz="1000" b="0" i="0" u="none" strike="noStrike" kern="1200" cap="none" spc="0" normalizeH="0" baseline="0">
                <a:ln>
                  <a:noFill/>
                </a:ln>
                <a:solidFill>
                  <a:schemeClr val="accent1"/>
                </a:solidFill>
                <a:effectLst/>
                <a:uFillTx/>
                <a:latin typeface="+mn-lt"/>
                <a:ea typeface="+mn-ea"/>
                <a:cs typeface="+mn-cs"/>
                <a:sym typeface="Helvetica"/>
              </a:defRPr>
            </a:lvl1pPr>
            <a:lvl2pPr marL="4572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2pPr>
            <a:lvl3pPr marL="9144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3pPr>
            <a:lvl4pPr marL="13716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4pPr>
            <a:lvl5pPr marL="18288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5pPr>
            <a:lvl6pPr marL="22860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6pPr>
            <a:lvl7pPr marL="27432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7pPr>
            <a:lvl8pPr marL="32004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8pPr>
            <a:lvl9pPr marL="36576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9pPr>
          </a:lstStyle>
          <a:p>
            <a:fld id="{EB4864FF-CAFE-AA4B-898D-B710AFEA256C}" type="slidenum">
              <a:rPr lang="fr-FR" sz="700" smtClean="0">
                <a:solidFill>
                  <a:schemeClr val="bg1"/>
                </a:solidFill>
              </a:rPr>
              <a:pPr/>
              <a:t>‹N°›</a:t>
            </a:fld>
            <a:endParaRPr lang="fr-FR" sz="700">
              <a:solidFill>
                <a:schemeClr val="bg1"/>
              </a:solidFill>
            </a:endParaRPr>
          </a:p>
        </p:txBody>
      </p:sp>
      <p:grpSp>
        <p:nvGrpSpPr>
          <p:cNvPr id="19" name="Groupe 18">
            <a:extLst>
              <a:ext uri="{FF2B5EF4-FFF2-40B4-BE49-F238E27FC236}">
                <a16:creationId xmlns:a16="http://schemas.microsoft.com/office/drawing/2014/main" id="{81C5EA95-547D-9D93-912C-8BAB57E7CAD3}"/>
              </a:ext>
            </a:extLst>
          </p:cNvPr>
          <p:cNvGrpSpPr/>
          <p:nvPr userDrawn="1"/>
        </p:nvGrpSpPr>
        <p:grpSpPr>
          <a:xfrm>
            <a:off x="11043409" y="254000"/>
            <a:ext cx="725920" cy="838398"/>
            <a:chOff x="7545479" y="11792355"/>
            <a:chExt cx="989399" cy="1142999"/>
          </a:xfrm>
          <a:solidFill>
            <a:schemeClr val="bg2"/>
          </a:solidFill>
        </p:grpSpPr>
        <p:sp>
          <p:nvSpPr>
            <p:cNvPr id="20" name="Forme libre 19">
              <a:extLst>
                <a:ext uri="{FF2B5EF4-FFF2-40B4-BE49-F238E27FC236}">
                  <a16:creationId xmlns:a16="http://schemas.microsoft.com/office/drawing/2014/main" id="{88221775-E8EF-3735-03B7-2DE3CC8E7547}"/>
                </a:ext>
              </a:extLst>
            </p:cNvPr>
            <p:cNvSpPr/>
            <p:nvPr/>
          </p:nvSpPr>
          <p:spPr>
            <a:xfrm>
              <a:off x="7545479" y="12141867"/>
              <a:ext cx="304430" cy="302280"/>
            </a:xfrm>
            <a:custGeom>
              <a:avLst/>
              <a:gdLst>
                <a:gd name="connsiteX0" fmla="*/ 0 w 304430"/>
                <a:gd name="connsiteY0" fmla="*/ 302281 h 302280"/>
                <a:gd name="connsiteX1" fmla="*/ 304431 w 304430"/>
                <a:gd name="connsiteY1" fmla="*/ 302281 h 302280"/>
                <a:gd name="connsiteX2" fmla="*/ 304431 w 304430"/>
                <a:gd name="connsiteY2" fmla="*/ 0 h 302280"/>
                <a:gd name="connsiteX3" fmla="*/ 0 w 304430"/>
                <a:gd name="connsiteY3" fmla="*/ 0 h 302280"/>
              </a:gdLst>
              <a:ahLst/>
              <a:cxnLst>
                <a:cxn ang="0">
                  <a:pos x="connsiteX0" y="connsiteY0"/>
                </a:cxn>
                <a:cxn ang="0">
                  <a:pos x="connsiteX1" y="connsiteY1"/>
                </a:cxn>
                <a:cxn ang="0">
                  <a:pos x="connsiteX2" y="connsiteY2"/>
                </a:cxn>
                <a:cxn ang="0">
                  <a:pos x="connsiteX3" y="connsiteY3"/>
                </a:cxn>
              </a:cxnLst>
              <a:rect l="l" t="t" r="r" b="b"/>
              <a:pathLst>
                <a:path w="304430" h="302280">
                  <a:moveTo>
                    <a:pt x="0" y="302281"/>
                  </a:moveTo>
                  <a:lnTo>
                    <a:pt x="304431" y="302281"/>
                  </a:lnTo>
                  <a:lnTo>
                    <a:pt x="304431" y="0"/>
                  </a:lnTo>
                  <a:lnTo>
                    <a:pt x="0" y="0"/>
                  </a:lnTo>
                  <a:close/>
                </a:path>
              </a:pathLst>
            </a:custGeom>
            <a:grpFill/>
            <a:ln w="9508" cap="flat">
              <a:noFill/>
              <a:prstDash val="solid"/>
              <a:miter/>
            </a:ln>
          </p:spPr>
          <p:txBody>
            <a:bodyPr rtlCol="0" anchor="ctr"/>
            <a:lstStyle/>
            <a:p>
              <a:endParaRPr lang="fr-FR" sz="900"/>
            </a:p>
          </p:txBody>
        </p:sp>
        <p:sp>
          <p:nvSpPr>
            <p:cNvPr id="21" name="Forme libre 20">
              <a:extLst>
                <a:ext uri="{FF2B5EF4-FFF2-40B4-BE49-F238E27FC236}">
                  <a16:creationId xmlns:a16="http://schemas.microsoft.com/office/drawing/2014/main" id="{04E8C7A7-E10E-74DE-233A-4FE6F1EB51E0}"/>
                </a:ext>
              </a:extLst>
            </p:cNvPr>
            <p:cNvSpPr/>
            <p:nvPr/>
          </p:nvSpPr>
          <p:spPr>
            <a:xfrm>
              <a:off x="8059205" y="12566950"/>
              <a:ext cx="371024" cy="368404"/>
            </a:xfrm>
            <a:custGeom>
              <a:avLst/>
              <a:gdLst>
                <a:gd name="connsiteX0" fmla="*/ 0 w 371024"/>
                <a:gd name="connsiteY0" fmla="*/ 368405 h 368404"/>
                <a:gd name="connsiteX1" fmla="*/ 371025 w 371024"/>
                <a:gd name="connsiteY1" fmla="*/ 368405 h 368404"/>
                <a:gd name="connsiteX2" fmla="*/ 371025 w 371024"/>
                <a:gd name="connsiteY2" fmla="*/ 0 h 368404"/>
                <a:gd name="connsiteX3" fmla="*/ 0 w 371024"/>
                <a:gd name="connsiteY3" fmla="*/ 0 h 368404"/>
              </a:gdLst>
              <a:ahLst/>
              <a:cxnLst>
                <a:cxn ang="0">
                  <a:pos x="connsiteX0" y="connsiteY0"/>
                </a:cxn>
                <a:cxn ang="0">
                  <a:pos x="connsiteX1" y="connsiteY1"/>
                </a:cxn>
                <a:cxn ang="0">
                  <a:pos x="connsiteX2" y="connsiteY2"/>
                </a:cxn>
                <a:cxn ang="0">
                  <a:pos x="connsiteX3" y="connsiteY3"/>
                </a:cxn>
              </a:cxnLst>
              <a:rect l="l" t="t" r="r" b="b"/>
              <a:pathLst>
                <a:path w="371024" h="368404">
                  <a:moveTo>
                    <a:pt x="0" y="368405"/>
                  </a:moveTo>
                  <a:lnTo>
                    <a:pt x="371025" y="368405"/>
                  </a:lnTo>
                  <a:lnTo>
                    <a:pt x="371025" y="0"/>
                  </a:lnTo>
                  <a:lnTo>
                    <a:pt x="0" y="0"/>
                  </a:lnTo>
                  <a:close/>
                </a:path>
              </a:pathLst>
            </a:custGeom>
            <a:grpFill/>
            <a:ln w="9508" cap="flat">
              <a:noFill/>
              <a:prstDash val="solid"/>
              <a:miter/>
            </a:ln>
          </p:spPr>
          <p:txBody>
            <a:bodyPr rtlCol="0" anchor="ctr"/>
            <a:lstStyle/>
            <a:p>
              <a:endParaRPr lang="fr-FR" sz="900"/>
            </a:p>
          </p:txBody>
        </p:sp>
        <p:sp>
          <p:nvSpPr>
            <p:cNvPr id="22" name="Forme libre 21">
              <a:extLst>
                <a:ext uri="{FF2B5EF4-FFF2-40B4-BE49-F238E27FC236}">
                  <a16:creationId xmlns:a16="http://schemas.microsoft.com/office/drawing/2014/main" id="{2FE243E1-E23B-74C1-D060-96D33AB90D9E}"/>
                </a:ext>
              </a:extLst>
            </p:cNvPr>
            <p:cNvSpPr/>
            <p:nvPr/>
          </p:nvSpPr>
          <p:spPr>
            <a:xfrm>
              <a:off x="8021151" y="12141867"/>
              <a:ext cx="237836" cy="236157"/>
            </a:xfrm>
            <a:custGeom>
              <a:avLst/>
              <a:gdLst>
                <a:gd name="connsiteX0" fmla="*/ 0 w 237836"/>
                <a:gd name="connsiteY0" fmla="*/ 236157 h 236157"/>
                <a:gd name="connsiteX1" fmla="*/ 237836 w 237836"/>
                <a:gd name="connsiteY1" fmla="*/ 236157 h 236157"/>
                <a:gd name="connsiteX2" fmla="*/ 237836 w 237836"/>
                <a:gd name="connsiteY2" fmla="*/ 0 h 236157"/>
                <a:gd name="connsiteX3" fmla="*/ 0 w 237836"/>
                <a:gd name="connsiteY3" fmla="*/ 0 h 236157"/>
              </a:gdLst>
              <a:ahLst/>
              <a:cxnLst>
                <a:cxn ang="0">
                  <a:pos x="connsiteX0" y="connsiteY0"/>
                </a:cxn>
                <a:cxn ang="0">
                  <a:pos x="connsiteX1" y="connsiteY1"/>
                </a:cxn>
                <a:cxn ang="0">
                  <a:pos x="connsiteX2" y="connsiteY2"/>
                </a:cxn>
                <a:cxn ang="0">
                  <a:pos x="connsiteX3" y="connsiteY3"/>
                </a:cxn>
              </a:cxnLst>
              <a:rect l="l" t="t" r="r" b="b"/>
              <a:pathLst>
                <a:path w="237836" h="236157">
                  <a:moveTo>
                    <a:pt x="0" y="236157"/>
                  </a:moveTo>
                  <a:lnTo>
                    <a:pt x="237836" y="236157"/>
                  </a:lnTo>
                  <a:lnTo>
                    <a:pt x="237836" y="0"/>
                  </a:lnTo>
                  <a:lnTo>
                    <a:pt x="0" y="0"/>
                  </a:lnTo>
                  <a:close/>
                </a:path>
              </a:pathLst>
            </a:custGeom>
            <a:grpFill/>
            <a:ln w="9508" cap="flat">
              <a:noFill/>
              <a:prstDash val="solid"/>
              <a:miter/>
            </a:ln>
          </p:spPr>
          <p:txBody>
            <a:bodyPr rtlCol="0" anchor="ctr"/>
            <a:lstStyle/>
            <a:p>
              <a:endParaRPr lang="fr-FR" sz="900"/>
            </a:p>
          </p:txBody>
        </p:sp>
        <p:sp>
          <p:nvSpPr>
            <p:cNvPr id="23" name="Forme libre 22">
              <a:extLst>
                <a:ext uri="{FF2B5EF4-FFF2-40B4-BE49-F238E27FC236}">
                  <a16:creationId xmlns:a16="http://schemas.microsoft.com/office/drawing/2014/main" id="{B7CF57FD-8BCE-8D6D-C8B3-946AB613D52B}"/>
                </a:ext>
              </a:extLst>
            </p:cNvPr>
            <p:cNvSpPr/>
            <p:nvPr/>
          </p:nvSpPr>
          <p:spPr>
            <a:xfrm>
              <a:off x="8344609" y="11792355"/>
              <a:ext cx="190269" cy="198371"/>
            </a:xfrm>
            <a:custGeom>
              <a:avLst/>
              <a:gdLst>
                <a:gd name="connsiteX0" fmla="*/ 0 w 190269"/>
                <a:gd name="connsiteY0" fmla="*/ 198372 h 198371"/>
                <a:gd name="connsiteX1" fmla="*/ 190269 w 190269"/>
                <a:gd name="connsiteY1" fmla="*/ 198372 h 198371"/>
                <a:gd name="connsiteX2" fmla="*/ 190269 w 190269"/>
                <a:gd name="connsiteY2" fmla="*/ 0 h 198371"/>
                <a:gd name="connsiteX3" fmla="*/ 0 w 190269"/>
                <a:gd name="connsiteY3" fmla="*/ 0 h 198371"/>
              </a:gdLst>
              <a:ahLst/>
              <a:cxnLst>
                <a:cxn ang="0">
                  <a:pos x="connsiteX0" y="connsiteY0"/>
                </a:cxn>
                <a:cxn ang="0">
                  <a:pos x="connsiteX1" y="connsiteY1"/>
                </a:cxn>
                <a:cxn ang="0">
                  <a:pos x="connsiteX2" y="connsiteY2"/>
                </a:cxn>
                <a:cxn ang="0">
                  <a:pos x="connsiteX3" y="connsiteY3"/>
                </a:cxn>
              </a:cxnLst>
              <a:rect l="l" t="t" r="r" b="b"/>
              <a:pathLst>
                <a:path w="190269" h="198371">
                  <a:moveTo>
                    <a:pt x="0" y="198372"/>
                  </a:moveTo>
                  <a:lnTo>
                    <a:pt x="190269" y="198372"/>
                  </a:lnTo>
                  <a:lnTo>
                    <a:pt x="190269" y="0"/>
                  </a:lnTo>
                  <a:lnTo>
                    <a:pt x="0" y="0"/>
                  </a:lnTo>
                  <a:close/>
                </a:path>
              </a:pathLst>
            </a:custGeom>
            <a:grpFill/>
            <a:ln w="9508" cap="flat">
              <a:noFill/>
              <a:prstDash val="solid"/>
              <a:miter/>
            </a:ln>
          </p:spPr>
          <p:txBody>
            <a:bodyPr rtlCol="0" anchor="ctr"/>
            <a:lstStyle/>
            <a:p>
              <a:endParaRPr lang="fr-FR" sz="900"/>
            </a:p>
          </p:txBody>
        </p:sp>
      </p:grpSp>
    </p:spTree>
    <p:extLst>
      <p:ext uri="{BB962C8B-B14F-4D97-AF65-F5344CB8AC3E}">
        <p14:creationId xmlns:p14="http://schemas.microsoft.com/office/powerpoint/2010/main" val="2719243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nd rédaction ">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BD44C9C5-6C84-7FBA-927B-777E9F15F8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4623" y="247432"/>
            <a:ext cx="396103" cy="396000"/>
          </a:xfrm>
          <a:prstGeom prst="rect">
            <a:avLst/>
          </a:prstGeom>
        </p:spPr>
      </p:pic>
      <p:sp>
        <p:nvSpPr>
          <p:cNvPr id="11" name="Espace réservé du texte 10">
            <a:extLst>
              <a:ext uri="{FF2B5EF4-FFF2-40B4-BE49-F238E27FC236}">
                <a16:creationId xmlns:a16="http://schemas.microsoft.com/office/drawing/2014/main" id="{ADF9E2CA-EFDE-3DFB-4B17-4981AD26AB8B}"/>
              </a:ext>
            </a:extLst>
          </p:cNvPr>
          <p:cNvSpPr>
            <a:spLocks noGrp="1"/>
          </p:cNvSpPr>
          <p:nvPr>
            <p:ph type="body" sz="quarter" idx="10" hasCustomPrompt="1"/>
          </p:nvPr>
        </p:nvSpPr>
        <p:spPr>
          <a:xfrm>
            <a:off x="680035" y="270000"/>
            <a:ext cx="335214" cy="701731"/>
          </a:xfrm>
          <a:prstGeom prst="rect">
            <a:avLst/>
          </a:prstGeom>
        </p:spPr>
        <p:txBody>
          <a:bodyPr wrap="square">
            <a:spAutoFit/>
          </a:bodyPr>
          <a:lstStyle>
            <a:lvl1pPr marL="0" indent="0">
              <a:buClr>
                <a:srgbClr val="8ABD48"/>
              </a:buClr>
              <a:buFont typeface="+mj-lt"/>
              <a:buNone/>
              <a:defRPr lang="fr-FR" sz="2200" b="1" i="0" kern="1200" dirty="0">
                <a:solidFill>
                  <a:srgbClr val="8ABD48"/>
                </a:solidFill>
                <a:latin typeface="Arial" panose="020B0604020202020204" pitchFamily="34" charset="0"/>
                <a:ea typeface="+mn-ea"/>
                <a:cs typeface="Arial" panose="020B0604020202020204" pitchFamily="34" charset="0"/>
              </a:defRPr>
            </a:lvl1pPr>
          </a:lstStyle>
          <a:p>
            <a:pPr lvl="0"/>
            <a:r>
              <a:rPr lang="fr-FR"/>
              <a:t>1. </a:t>
            </a:r>
          </a:p>
        </p:txBody>
      </p:sp>
      <p:pic>
        <p:nvPicPr>
          <p:cNvPr id="10" name="Image 9">
            <a:extLst>
              <a:ext uri="{FF2B5EF4-FFF2-40B4-BE49-F238E27FC236}">
                <a16:creationId xmlns:a16="http://schemas.microsoft.com/office/drawing/2014/main" id="{62AC891C-F707-3C54-82A9-2DD55C81736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9326" b="59144"/>
          <a:stretch/>
        </p:blipFill>
        <p:spPr>
          <a:xfrm>
            <a:off x="0" y="6760220"/>
            <a:ext cx="12192000" cy="99289"/>
          </a:xfrm>
          <a:prstGeom prst="rect">
            <a:avLst/>
          </a:prstGeom>
        </p:spPr>
      </p:pic>
      <p:sp>
        <p:nvSpPr>
          <p:cNvPr id="16" name="Espace réservé du contenu 15">
            <a:extLst>
              <a:ext uri="{FF2B5EF4-FFF2-40B4-BE49-F238E27FC236}">
                <a16:creationId xmlns:a16="http://schemas.microsoft.com/office/drawing/2014/main" id="{1C9ADA0C-91C6-7824-693B-B499B741C1F4}"/>
              </a:ext>
            </a:extLst>
          </p:cNvPr>
          <p:cNvSpPr>
            <a:spLocks noGrp="1"/>
          </p:cNvSpPr>
          <p:nvPr>
            <p:ph sz="quarter" idx="16" hasCustomPrompt="1"/>
          </p:nvPr>
        </p:nvSpPr>
        <p:spPr>
          <a:xfrm>
            <a:off x="1962265" y="2008637"/>
            <a:ext cx="8267471" cy="2346325"/>
          </a:xfrm>
          <a:prstGeom prst="rect">
            <a:avLst/>
          </a:prstGeom>
        </p:spPr>
        <p:txBody>
          <a:bodyPr/>
          <a:lstStyle>
            <a:lvl1pPr marL="0" indent="0">
              <a:buFont typeface="+mj-lt"/>
              <a:buNone/>
              <a:defRPr>
                <a:latin typeface="Arial" panose="020B0604020202020204" pitchFamily="34" charset="0"/>
                <a:cs typeface="Arial" panose="020B0604020202020204" pitchFamily="34" charset="0"/>
              </a:defRPr>
            </a:lvl1pPr>
            <a:lvl2pPr marL="742674" indent="0">
              <a:buFont typeface="+mj-lt"/>
              <a:buNone/>
              <a:defRPr>
                <a:latin typeface="Arial" panose="020B0604020202020204" pitchFamily="34" charset="0"/>
                <a:cs typeface="Arial" panose="020B0604020202020204" pitchFamily="34" charset="0"/>
              </a:defRPr>
            </a:lvl2pPr>
            <a:lvl3pPr marL="913989" indent="0">
              <a:buFont typeface="+mj-lt"/>
              <a:buNone/>
              <a:defRPr>
                <a:latin typeface="Arial" panose="020B0604020202020204" pitchFamily="34" charset="0"/>
                <a:cs typeface="Arial" panose="020B0604020202020204" pitchFamily="34" charset="0"/>
              </a:defRPr>
            </a:lvl3pPr>
            <a:lvl4pPr marL="1370983" indent="0">
              <a:buFont typeface="+mj-lt"/>
              <a:buNone/>
              <a:defRPr>
                <a:latin typeface="Arial" panose="020B0604020202020204" pitchFamily="34" charset="0"/>
                <a:cs typeface="Arial" panose="020B0604020202020204" pitchFamily="34" charset="0"/>
              </a:defRPr>
            </a:lvl4pPr>
            <a:lvl5pPr marL="1827977" indent="0">
              <a:buFont typeface="+mj-lt"/>
              <a:buNone/>
              <a:defRPr>
                <a:latin typeface="Arial" panose="020B0604020202020204" pitchFamily="34" charset="0"/>
                <a:cs typeface="Arial" panose="020B0604020202020204" pitchFamily="34" charset="0"/>
              </a:defRPr>
            </a:lvl5pPr>
          </a:lstStyle>
          <a:p>
            <a:pPr lvl="0"/>
            <a:r>
              <a:rPr lang="fr-FR"/>
              <a:t>Tapez ici votre contenu</a:t>
            </a:r>
          </a:p>
        </p:txBody>
      </p:sp>
      <p:sp>
        <p:nvSpPr>
          <p:cNvPr id="7" name="Espace réservé du texte 10">
            <a:extLst>
              <a:ext uri="{FF2B5EF4-FFF2-40B4-BE49-F238E27FC236}">
                <a16:creationId xmlns:a16="http://schemas.microsoft.com/office/drawing/2014/main" id="{FA6B757E-9D8E-E748-9FFD-EDFFEC612AB9}"/>
              </a:ext>
            </a:extLst>
          </p:cNvPr>
          <p:cNvSpPr>
            <a:spLocks noGrp="1"/>
          </p:cNvSpPr>
          <p:nvPr>
            <p:ph type="body" sz="quarter" idx="17" hasCustomPrompt="1"/>
          </p:nvPr>
        </p:nvSpPr>
        <p:spPr>
          <a:xfrm>
            <a:off x="1015249" y="270000"/>
            <a:ext cx="6257496" cy="397032"/>
          </a:xfrm>
          <a:prstGeom prst="rect">
            <a:avLst/>
          </a:prstGeom>
        </p:spPr>
        <p:txBody>
          <a:bodyPr wrap="square">
            <a:spAutoFit/>
          </a:bodyPr>
          <a:lstStyle>
            <a:lvl1pPr marL="0" indent="0">
              <a:buClr>
                <a:srgbClr val="8ABD48"/>
              </a:buClr>
              <a:buFont typeface="+mj-lt"/>
              <a:buNone/>
              <a:defRPr lang="fr-FR" sz="2200" b="1" i="0" kern="1200" dirty="0">
                <a:solidFill>
                  <a:srgbClr val="46494C"/>
                </a:solidFill>
                <a:latin typeface="Arial" panose="020B0604020202020204" pitchFamily="34" charset="0"/>
                <a:ea typeface="+mn-ea"/>
                <a:cs typeface="Arial" panose="020B0604020202020204" pitchFamily="34" charset="0"/>
              </a:defRPr>
            </a:lvl1pPr>
          </a:lstStyle>
          <a:p>
            <a:pPr lvl="0"/>
            <a:r>
              <a:rPr lang="fr-FR"/>
              <a:t>Titre de la diapositive</a:t>
            </a:r>
          </a:p>
        </p:txBody>
      </p:sp>
    </p:spTree>
    <p:extLst>
      <p:ext uri="{BB962C8B-B14F-4D97-AF65-F5344CB8AC3E}">
        <p14:creationId xmlns:p14="http://schemas.microsoft.com/office/powerpoint/2010/main" val="35153295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ond rédaction ">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BD44C9C5-6C84-7FBA-927B-777E9F15F8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24623" y="247432"/>
            <a:ext cx="396103" cy="396000"/>
          </a:xfrm>
          <a:prstGeom prst="rect">
            <a:avLst/>
          </a:prstGeom>
        </p:spPr>
      </p:pic>
      <p:sp>
        <p:nvSpPr>
          <p:cNvPr id="11" name="Espace réservé du texte 10">
            <a:extLst>
              <a:ext uri="{FF2B5EF4-FFF2-40B4-BE49-F238E27FC236}">
                <a16:creationId xmlns:a16="http://schemas.microsoft.com/office/drawing/2014/main" id="{ADF9E2CA-EFDE-3DFB-4B17-4981AD26AB8B}"/>
              </a:ext>
            </a:extLst>
          </p:cNvPr>
          <p:cNvSpPr>
            <a:spLocks noGrp="1"/>
          </p:cNvSpPr>
          <p:nvPr>
            <p:ph type="body" sz="quarter" idx="10" hasCustomPrompt="1"/>
          </p:nvPr>
        </p:nvSpPr>
        <p:spPr>
          <a:xfrm>
            <a:off x="680035" y="270000"/>
            <a:ext cx="335214" cy="701731"/>
          </a:xfrm>
          <a:prstGeom prst="rect">
            <a:avLst/>
          </a:prstGeom>
        </p:spPr>
        <p:txBody>
          <a:bodyPr wrap="square">
            <a:spAutoFit/>
          </a:bodyPr>
          <a:lstStyle>
            <a:lvl1pPr marL="0" indent="0">
              <a:buClr>
                <a:srgbClr val="8ABD48"/>
              </a:buClr>
              <a:buFont typeface="+mj-lt"/>
              <a:buNone/>
              <a:defRPr lang="fr-FR" sz="2200" b="1" i="0" kern="1200" dirty="0">
                <a:solidFill>
                  <a:srgbClr val="8ABD48"/>
                </a:solidFill>
                <a:latin typeface="Arial" panose="020B0604020202020204" pitchFamily="34" charset="0"/>
                <a:ea typeface="+mn-ea"/>
                <a:cs typeface="Arial" panose="020B0604020202020204" pitchFamily="34" charset="0"/>
              </a:defRPr>
            </a:lvl1pPr>
          </a:lstStyle>
          <a:p>
            <a:pPr lvl="0"/>
            <a:r>
              <a:rPr lang="fr-FR"/>
              <a:t>1. </a:t>
            </a:r>
          </a:p>
        </p:txBody>
      </p:sp>
      <p:sp>
        <p:nvSpPr>
          <p:cNvPr id="16" name="Espace réservé du contenu 15">
            <a:extLst>
              <a:ext uri="{FF2B5EF4-FFF2-40B4-BE49-F238E27FC236}">
                <a16:creationId xmlns:a16="http://schemas.microsoft.com/office/drawing/2014/main" id="{1C9ADA0C-91C6-7824-693B-B499B741C1F4}"/>
              </a:ext>
            </a:extLst>
          </p:cNvPr>
          <p:cNvSpPr>
            <a:spLocks noGrp="1"/>
          </p:cNvSpPr>
          <p:nvPr>
            <p:ph sz="quarter" idx="16" hasCustomPrompt="1"/>
          </p:nvPr>
        </p:nvSpPr>
        <p:spPr>
          <a:xfrm>
            <a:off x="1962265" y="2008637"/>
            <a:ext cx="8267471" cy="2346325"/>
          </a:xfrm>
          <a:prstGeom prst="rect">
            <a:avLst/>
          </a:prstGeom>
        </p:spPr>
        <p:txBody>
          <a:bodyPr/>
          <a:lstStyle>
            <a:lvl1pPr marL="0" indent="0">
              <a:buFont typeface="+mj-lt"/>
              <a:buNone/>
              <a:defRPr>
                <a:latin typeface="Arial" panose="020B0604020202020204" pitchFamily="34" charset="0"/>
                <a:cs typeface="Arial" panose="020B0604020202020204" pitchFamily="34" charset="0"/>
              </a:defRPr>
            </a:lvl1pPr>
            <a:lvl2pPr marL="742674" indent="0">
              <a:buFont typeface="+mj-lt"/>
              <a:buNone/>
              <a:defRPr>
                <a:latin typeface="Arial" panose="020B0604020202020204" pitchFamily="34" charset="0"/>
                <a:cs typeface="Arial" panose="020B0604020202020204" pitchFamily="34" charset="0"/>
              </a:defRPr>
            </a:lvl2pPr>
            <a:lvl3pPr marL="913989" indent="0">
              <a:buFont typeface="+mj-lt"/>
              <a:buNone/>
              <a:defRPr>
                <a:latin typeface="Arial" panose="020B0604020202020204" pitchFamily="34" charset="0"/>
                <a:cs typeface="Arial" panose="020B0604020202020204" pitchFamily="34" charset="0"/>
              </a:defRPr>
            </a:lvl3pPr>
            <a:lvl4pPr marL="1370983" indent="0">
              <a:buFont typeface="+mj-lt"/>
              <a:buNone/>
              <a:defRPr>
                <a:latin typeface="Arial" panose="020B0604020202020204" pitchFamily="34" charset="0"/>
                <a:cs typeface="Arial" panose="020B0604020202020204" pitchFamily="34" charset="0"/>
              </a:defRPr>
            </a:lvl4pPr>
            <a:lvl5pPr marL="1827977" indent="0">
              <a:buFont typeface="+mj-lt"/>
              <a:buNone/>
              <a:defRPr>
                <a:latin typeface="Arial" panose="020B0604020202020204" pitchFamily="34" charset="0"/>
                <a:cs typeface="Arial" panose="020B0604020202020204" pitchFamily="34" charset="0"/>
              </a:defRPr>
            </a:lvl5pPr>
          </a:lstStyle>
          <a:p>
            <a:pPr lvl="0"/>
            <a:r>
              <a:rPr lang="fr-FR"/>
              <a:t>Tapez ici votre contenu</a:t>
            </a:r>
          </a:p>
        </p:txBody>
      </p:sp>
      <p:sp>
        <p:nvSpPr>
          <p:cNvPr id="7" name="Espace réservé du texte 10">
            <a:extLst>
              <a:ext uri="{FF2B5EF4-FFF2-40B4-BE49-F238E27FC236}">
                <a16:creationId xmlns:a16="http://schemas.microsoft.com/office/drawing/2014/main" id="{FA6B757E-9D8E-E748-9FFD-EDFFEC612AB9}"/>
              </a:ext>
            </a:extLst>
          </p:cNvPr>
          <p:cNvSpPr>
            <a:spLocks noGrp="1"/>
          </p:cNvSpPr>
          <p:nvPr>
            <p:ph type="body" sz="quarter" idx="17" hasCustomPrompt="1"/>
          </p:nvPr>
        </p:nvSpPr>
        <p:spPr>
          <a:xfrm>
            <a:off x="1015249" y="270000"/>
            <a:ext cx="6257496" cy="397032"/>
          </a:xfrm>
          <a:prstGeom prst="rect">
            <a:avLst/>
          </a:prstGeom>
        </p:spPr>
        <p:txBody>
          <a:bodyPr wrap="square">
            <a:spAutoFit/>
          </a:bodyPr>
          <a:lstStyle>
            <a:lvl1pPr marL="0" indent="0">
              <a:buClr>
                <a:srgbClr val="8ABD48"/>
              </a:buClr>
              <a:buFont typeface="+mj-lt"/>
              <a:buNone/>
              <a:defRPr lang="fr-FR" sz="2200" b="1" i="0" kern="1200" dirty="0">
                <a:solidFill>
                  <a:srgbClr val="46494C"/>
                </a:solidFill>
                <a:latin typeface="Arial" panose="020B0604020202020204" pitchFamily="34" charset="0"/>
                <a:ea typeface="+mn-ea"/>
                <a:cs typeface="Arial" panose="020B0604020202020204" pitchFamily="34" charset="0"/>
              </a:defRPr>
            </a:lvl1pPr>
          </a:lstStyle>
          <a:p>
            <a:pPr lvl="0"/>
            <a:r>
              <a:rPr lang="fr-FR"/>
              <a:t>Titre de la diapositive</a:t>
            </a:r>
          </a:p>
        </p:txBody>
      </p:sp>
      <p:sp>
        <p:nvSpPr>
          <p:cNvPr id="2" name="Rectangle 1">
            <a:extLst>
              <a:ext uri="{FF2B5EF4-FFF2-40B4-BE49-F238E27FC236}">
                <a16:creationId xmlns:a16="http://schemas.microsoft.com/office/drawing/2014/main" id="{960039B3-D3D1-A465-BCB9-3D899CF5F014}"/>
              </a:ext>
            </a:extLst>
          </p:cNvPr>
          <p:cNvSpPr/>
          <p:nvPr userDrawn="1"/>
        </p:nvSpPr>
        <p:spPr>
          <a:xfrm>
            <a:off x="146088" y="6521450"/>
            <a:ext cx="647869" cy="1968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00"/>
          </a:p>
        </p:txBody>
      </p:sp>
    </p:spTree>
    <p:extLst>
      <p:ext uri="{BB962C8B-B14F-4D97-AF65-F5344CB8AC3E}">
        <p14:creationId xmlns:p14="http://schemas.microsoft.com/office/powerpoint/2010/main" val="12151756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1 personne">
    <p:spTree>
      <p:nvGrpSpPr>
        <p:cNvPr id="1" name=""/>
        <p:cNvGrpSpPr/>
        <p:nvPr/>
      </p:nvGrpSpPr>
      <p:grpSpPr>
        <a:xfrm>
          <a:off x="0" y="0"/>
          <a:ext cx="0" cy="0"/>
          <a:chOff x="0" y="0"/>
          <a:chExt cx="0" cy="0"/>
        </a:xfrm>
      </p:grpSpPr>
      <p:sp>
        <p:nvSpPr>
          <p:cNvPr id="6" name="Espace réservé du texte 53">
            <a:extLst>
              <a:ext uri="{FF2B5EF4-FFF2-40B4-BE49-F238E27FC236}">
                <a16:creationId xmlns:a16="http://schemas.microsoft.com/office/drawing/2014/main" id="{286C87A7-FEBA-9CB0-E410-189DA8299DF3}"/>
              </a:ext>
            </a:extLst>
          </p:cNvPr>
          <p:cNvSpPr>
            <a:spLocks noGrp="1"/>
          </p:cNvSpPr>
          <p:nvPr>
            <p:ph type="body" sz="quarter" idx="14" hasCustomPrompt="1"/>
          </p:nvPr>
        </p:nvSpPr>
        <p:spPr>
          <a:xfrm>
            <a:off x="3674578" y="3032603"/>
            <a:ext cx="2041911" cy="286232"/>
          </a:xfrm>
          <a:prstGeom prst="rect">
            <a:avLst/>
          </a:prstGeom>
        </p:spPr>
        <p:txBody>
          <a:bodyPr wrap="square">
            <a:spAutoFit/>
          </a:bodyPr>
          <a:lstStyle>
            <a:lvl1pPr>
              <a:spcBef>
                <a:spcPts val="300"/>
              </a:spcBef>
              <a:buNone/>
              <a:defRPr sz="1400" b="1" i="0">
                <a:solidFill>
                  <a:schemeClr val="tx2"/>
                </a:solidFill>
                <a:latin typeface="Arial" panose="020B0604020202020204" pitchFamily="34" charset="0"/>
                <a:cs typeface="Arial" panose="020B0604020202020204" pitchFamily="34" charset="0"/>
              </a:defRPr>
            </a:lvl1pPr>
            <a:lvl5pPr>
              <a:defRPr/>
            </a:lvl5pPr>
          </a:lstStyle>
          <a:p>
            <a:pPr lvl="0"/>
            <a:r>
              <a:rPr lang="fr-FR"/>
              <a:t>Bruno ROUDIER</a:t>
            </a:r>
          </a:p>
        </p:txBody>
      </p:sp>
      <p:sp>
        <p:nvSpPr>
          <p:cNvPr id="8" name="Espace réservé du texte 53">
            <a:extLst>
              <a:ext uri="{FF2B5EF4-FFF2-40B4-BE49-F238E27FC236}">
                <a16:creationId xmlns:a16="http://schemas.microsoft.com/office/drawing/2014/main" id="{8B92A26C-1734-91DB-01BC-102A0C5D8633}"/>
              </a:ext>
            </a:extLst>
          </p:cNvPr>
          <p:cNvSpPr>
            <a:spLocks noGrp="1"/>
          </p:cNvSpPr>
          <p:nvPr>
            <p:ph type="body" sz="quarter" idx="15" hasCustomPrompt="1"/>
          </p:nvPr>
        </p:nvSpPr>
        <p:spPr>
          <a:xfrm>
            <a:off x="3674578" y="3523317"/>
            <a:ext cx="2041911"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Mail</a:t>
            </a:r>
          </a:p>
        </p:txBody>
      </p:sp>
      <p:sp>
        <p:nvSpPr>
          <p:cNvPr id="9" name="Espace réservé du texte 53">
            <a:extLst>
              <a:ext uri="{FF2B5EF4-FFF2-40B4-BE49-F238E27FC236}">
                <a16:creationId xmlns:a16="http://schemas.microsoft.com/office/drawing/2014/main" id="{4F759A6C-7326-D5AF-27FA-D64DA18981A4}"/>
              </a:ext>
            </a:extLst>
          </p:cNvPr>
          <p:cNvSpPr>
            <a:spLocks noGrp="1"/>
          </p:cNvSpPr>
          <p:nvPr>
            <p:ph type="body" sz="quarter" idx="16" hasCustomPrompt="1"/>
          </p:nvPr>
        </p:nvSpPr>
        <p:spPr>
          <a:xfrm>
            <a:off x="3674578" y="3763382"/>
            <a:ext cx="2041911"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téléphone</a:t>
            </a:r>
          </a:p>
        </p:txBody>
      </p:sp>
      <p:sp>
        <p:nvSpPr>
          <p:cNvPr id="10" name="Espace réservé du texte 53">
            <a:extLst>
              <a:ext uri="{FF2B5EF4-FFF2-40B4-BE49-F238E27FC236}">
                <a16:creationId xmlns:a16="http://schemas.microsoft.com/office/drawing/2014/main" id="{CAF766E9-25DD-2CBC-9954-DE21253CD180}"/>
              </a:ext>
            </a:extLst>
          </p:cNvPr>
          <p:cNvSpPr>
            <a:spLocks noGrp="1"/>
          </p:cNvSpPr>
          <p:nvPr>
            <p:ph type="body" sz="quarter" idx="17" hasCustomPrompt="1"/>
          </p:nvPr>
        </p:nvSpPr>
        <p:spPr>
          <a:xfrm>
            <a:off x="3674578" y="3242791"/>
            <a:ext cx="2041911"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Fonction</a:t>
            </a:r>
          </a:p>
        </p:txBody>
      </p:sp>
      <p:sp>
        <p:nvSpPr>
          <p:cNvPr id="11" name="TextBox 78">
            <a:extLst>
              <a:ext uri="{FF2B5EF4-FFF2-40B4-BE49-F238E27FC236}">
                <a16:creationId xmlns:a16="http://schemas.microsoft.com/office/drawing/2014/main" id="{F86A807C-2973-BDD2-B54D-86F150A527E9}"/>
              </a:ext>
            </a:extLst>
          </p:cNvPr>
          <p:cNvSpPr txBox="1"/>
          <p:nvPr userDrawn="1"/>
        </p:nvSpPr>
        <p:spPr>
          <a:xfrm>
            <a:off x="3888193" y="6292868"/>
            <a:ext cx="2828292" cy="324364"/>
          </a:xfrm>
          <a:prstGeom prst="rect">
            <a:avLst/>
          </a:prstGeom>
          <a:noFill/>
        </p:spPr>
        <p:txBody>
          <a:bodyPr wrap="square" lIns="121899" tIns="60950" rIns="121899" bIns="60950" rtlCol="0">
            <a:spAutoFit/>
          </a:bodyPr>
          <a:lstStyle/>
          <a:p>
            <a:pPr>
              <a:lnSpc>
                <a:spcPct val="120000"/>
              </a:lnSpc>
            </a:pPr>
            <a:r>
              <a:rPr lang="en-US" sz="1200" b="0" i="0">
                <a:solidFill>
                  <a:srgbClr val="0072B1"/>
                </a:solidFill>
                <a:latin typeface="Arial" panose="020B0604020202020204" pitchFamily="34" charset="0"/>
                <a:ea typeface="Open Sans" panose="020B0606030504020204" pitchFamily="34" charset="0"/>
                <a:cs typeface="Arial" panose="020B0604020202020204" pitchFamily="34" charset="0"/>
              </a:rPr>
              <a:t>Montpellier - Marseille - Paris</a:t>
            </a:r>
          </a:p>
        </p:txBody>
      </p:sp>
      <p:sp>
        <p:nvSpPr>
          <p:cNvPr id="13" name="ZoneTexte 12">
            <a:extLst>
              <a:ext uri="{FF2B5EF4-FFF2-40B4-BE49-F238E27FC236}">
                <a16:creationId xmlns:a16="http://schemas.microsoft.com/office/drawing/2014/main" id="{867E81E3-0983-ECC6-18D5-DCE4F9F18B21}"/>
              </a:ext>
            </a:extLst>
          </p:cNvPr>
          <p:cNvSpPr txBox="1"/>
          <p:nvPr userDrawn="1"/>
        </p:nvSpPr>
        <p:spPr>
          <a:xfrm>
            <a:off x="3674578" y="2519891"/>
            <a:ext cx="4192556" cy="400110"/>
          </a:xfrm>
          <a:prstGeom prst="rect">
            <a:avLst/>
          </a:prstGeom>
          <a:noFill/>
        </p:spPr>
        <p:txBody>
          <a:bodyPr wrap="square" lIns="18000" rtlCol="0">
            <a:spAutoFit/>
          </a:bodyPr>
          <a:lstStyle/>
          <a:p>
            <a:r>
              <a:rPr lang="fr-FR" sz="2000" b="1" i="0">
                <a:solidFill>
                  <a:srgbClr val="0072B1"/>
                </a:solidFill>
                <a:latin typeface="Arial Narrow" panose="020B0604020202020204" pitchFamily="34" charset="0"/>
                <a:cs typeface="Arial Narrow" panose="020B0604020202020204" pitchFamily="34" charset="0"/>
              </a:rPr>
              <a:t>CONTACT</a:t>
            </a:r>
          </a:p>
        </p:txBody>
      </p:sp>
      <p:sp>
        <p:nvSpPr>
          <p:cNvPr id="14" name="TextBox 78">
            <a:extLst>
              <a:ext uri="{FF2B5EF4-FFF2-40B4-BE49-F238E27FC236}">
                <a16:creationId xmlns:a16="http://schemas.microsoft.com/office/drawing/2014/main" id="{F97A53EB-C0BF-66B6-F11E-AF9AA368592D}"/>
              </a:ext>
            </a:extLst>
          </p:cNvPr>
          <p:cNvSpPr txBox="1"/>
          <p:nvPr userDrawn="1"/>
        </p:nvSpPr>
        <p:spPr>
          <a:xfrm>
            <a:off x="6481177" y="6292868"/>
            <a:ext cx="5312996" cy="324364"/>
          </a:xfrm>
          <a:prstGeom prst="rect">
            <a:avLst/>
          </a:prstGeom>
          <a:noFill/>
        </p:spPr>
        <p:txBody>
          <a:bodyPr wrap="square" lIns="121899" tIns="60950" rIns="121899" bIns="60950" rtlCol="0">
            <a:spAutoFit/>
          </a:bodyPr>
          <a:lstStyle/>
          <a:p>
            <a:pPr>
              <a:lnSpc>
                <a:spcPct val="120000"/>
              </a:lnSpc>
            </a:pPr>
            <a:r>
              <a:rPr lang="en-US" sz="1200" b="0" i="0">
                <a:solidFill>
                  <a:schemeClr val="accent1"/>
                </a:solidFill>
                <a:latin typeface="Arial" panose="020B0604020202020204" pitchFamily="34" charset="0"/>
                <a:ea typeface="Open Sans" panose="020B0606030504020204" pitchFamily="34" charset="0"/>
                <a:cs typeface="Arial" panose="020B0604020202020204" pitchFamily="34" charset="0"/>
              </a:rPr>
              <a:t>04 67 02 29 02      </a:t>
            </a:r>
            <a:r>
              <a:rPr lang="en-US" sz="1200" b="0" i="0">
                <a:solidFill>
                  <a:schemeClr val="accent1"/>
                </a:solidFill>
                <a:latin typeface="Arial" panose="020B0604020202020204" pitchFamily="34" charset="0"/>
                <a:ea typeface="Open Sans" panose="020B0606030504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contact@edater.com</a:t>
            </a:r>
            <a:r>
              <a:rPr lang="en-US" sz="1200" b="0" i="0">
                <a:solidFill>
                  <a:schemeClr val="accent1"/>
                </a:solidFill>
                <a:latin typeface="Arial" panose="020B0604020202020204" pitchFamily="34" charset="0"/>
                <a:ea typeface="Open Sans" panose="020B0606030504020204" pitchFamily="34" charset="0"/>
                <a:cs typeface="Arial" panose="020B0604020202020204" pitchFamily="34" charset="0"/>
              </a:rPr>
              <a:t>      </a:t>
            </a:r>
            <a:r>
              <a:rPr lang="en-US" sz="1200" b="0" i="0" err="1">
                <a:solidFill>
                  <a:schemeClr val="accent1"/>
                </a:solidFill>
                <a:latin typeface="Arial" panose="020B0604020202020204" pitchFamily="34" charset="0"/>
                <a:ea typeface="Open Sans" panose="020B0606030504020204" pitchFamily="34" charset="0"/>
                <a:cs typeface="Arial" panose="020B0604020202020204" pitchFamily="34" charset="0"/>
              </a:rPr>
              <a:t>www.edater.fr</a:t>
            </a:r>
            <a:endParaRPr lang="en-US" sz="1200" b="0" i="0">
              <a:solidFill>
                <a:schemeClr val="accent1"/>
              </a:solidFill>
              <a:latin typeface="Arial" panose="020B0604020202020204" pitchFamily="34" charset="0"/>
              <a:ea typeface="Open Sans" panose="020B0606030504020204" pitchFamily="34" charset="0"/>
              <a:cs typeface="Arial" panose="020B0604020202020204" pitchFamily="34" charset="0"/>
            </a:endParaRPr>
          </a:p>
        </p:txBody>
      </p:sp>
      <p:cxnSp>
        <p:nvCxnSpPr>
          <p:cNvPr id="15" name="Connecteur droit 14">
            <a:extLst>
              <a:ext uri="{FF2B5EF4-FFF2-40B4-BE49-F238E27FC236}">
                <a16:creationId xmlns:a16="http://schemas.microsoft.com/office/drawing/2014/main" id="{FB56AAA3-73D3-F195-440A-FF5E901737C1}"/>
              </a:ext>
            </a:extLst>
          </p:cNvPr>
          <p:cNvCxnSpPr>
            <a:cxnSpLocks/>
          </p:cNvCxnSpPr>
          <p:nvPr userDrawn="1"/>
        </p:nvCxnSpPr>
        <p:spPr>
          <a:xfrm>
            <a:off x="6481177" y="6395383"/>
            <a:ext cx="0" cy="145362"/>
          </a:xfrm>
          <a:prstGeom prst="line">
            <a:avLst/>
          </a:prstGeom>
          <a:ln>
            <a:solidFill>
              <a:srgbClr val="87B533"/>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233C2022-26AE-D66C-1ABC-F59DC8B431C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9540"/>
          <a:stretch/>
        </p:blipFill>
        <p:spPr>
          <a:xfrm>
            <a:off x="10679747" y="6362117"/>
            <a:ext cx="239254" cy="234000"/>
          </a:xfrm>
          <a:prstGeom prst="rect">
            <a:avLst/>
          </a:prstGeom>
        </p:spPr>
      </p:pic>
      <p:sp>
        <p:nvSpPr>
          <p:cNvPr id="19" name="Rectangle 18">
            <a:extLst>
              <a:ext uri="{FF2B5EF4-FFF2-40B4-BE49-F238E27FC236}">
                <a16:creationId xmlns:a16="http://schemas.microsoft.com/office/drawing/2014/main" id="{0E07D040-C65F-97B3-6A81-B5E7E1C34FD8}"/>
              </a:ext>
            </a:extLst>
          </p:cNvPr>
          <p:cNvSpPr/>
          <p:nvPr userDrawn="1"/>
        </p:nvSpPr>
        <p:spPr>
          <a:xfrm>
            <a:off x="0" y="6342316"/>
            <a:ext cx="1309311" cy="5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pic>
        <p:nvPicPr>
          <p:cNvPr id="29" name="Graphique 28">
            <a:extLst>
              <a:ext uri="{FF2B5EF4-FFF2-40B4-BE49-F238E27FC236}">
                <a16:creationId xmlns:a16="http://schemas.microsoft.com/office/drawing/2014/main" id="{FCC334C4-9273-9551-C5A8-6DA354CBCB2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79478" y="5878773"/>
            <a:ext cx="1059028" cy="231281"/>
          </a:xfrm>
          <a:prstGeom prst="rect">
            <a:avLst/>
          </a:prstGeom>
        </p:spPr>
      </p:pic>
      <p:pic>
        <p:nvPicPr>
          <p:cNvPr id="7" name="Image 6">
            <a:extLst>
              <a:ext uri="{FF2B5EF4-FFF2-40B4-BE49-F238E27FC236}">
                <a16:creationId xmlns:a16="http://schemas.microsoft.com/office/drawing/2014/main" id="{41EFFEDD-DC79-C4A6-A7D6-1B2DD2555E14}"/>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l="41025" t="1890" r="36174" b="778"/>
          <a:stretch/>
        </p:blipFill>
        <p:spPr>
          <a:xfrm>
            <a:off x="-8522" y="0"/>
            <a:ext cx="3019098" cy="6858000"/>
          </a:xfrm>
          <a:prstGeom prst="rect">
            <a:avLst/>
          </a:prstGeom>
        </p:spPr>
      </p:pic>
      <p:sp>
        <p:nvSpPr>
          <p:cNvPr id="23" name="Graphique 21">
            <a:extLst>
              <a:ext uri="{FF2B5EF4-FFF2-40B4-BE49-F238E27FC236}">
                <a16:creationId xmlns:a16="http://schemas.microsoft.com/office/drawing/2014/main" id="{0B7B9300-33E5-850E-0980-1A9278AA7AC8}"/>
              </a:ext>
            </a:extLst>
          </p:cNvPr>
          <p:cNvSpPr/>
          <p:nvPr/>
        </p:nvSpPr>
        <p:spPr>
          <a:xfrm>
            <a:off x="3706160" y="6343361"/>
            <a:ext cx="195815" cy="282199"/>
          </a:xfrm>
          <a:custGeom>
            <a:avLst/>
            <a:gdLst>
              <a:gd name="connsiteX0" fmla="*/ 278841 w 278841"/>
              <a:gd name="connsiteY0" fmla="*/ 141484 h 401957"/>
              <a:gd name="connsiteX1" fmla="*/ 139421 w 278841"/>
              <a:gd name="connsiteY1" fmla="*/ 401958 h 401957"/>
              <a:gd name="connsiteX2" fmla="*/ 0 w 278841"/>
              <a:gd name="connsiteY2" fmla="*/ 141484 h 401957"/>
              <a:gd name="connsiteX3" fmla="*/ 139421 w 278841"/>
              <a:gd name="connsiteY3" fmla="*/ 0 h 401957"/>
              <a:gd name="connsiteX4" fmla="*/ 278841 w 278841"/>
              <a:gd name="connsiteY4" fmla="*/ 141484 h 401957"/>
              <a:gd name="connsiteX5" fmla="*/ 139421 w 278841"/>
              <a:gd name="connsiteY5" fmla="*/ 62378 h 401957"/>
              <a:gd name="connsiteX6" fmla="*/ 61468 w 278841"/>
              <a:gd name="connsiteY6" fmla="*/ 141484 h 401957"/>
              <a:gd name="connsiteX7" fmla="*/ 139421 w 278841"/>
              <a:gd name="connsiteY7" fmla="*/ 220590 h 401957"/>
              <a:gd name="connsiteX8" fmla="*/ 217373 w 278841"/>
              <a:gd name="connsiteY8" fmla="*/ 141484 h 401957"/>
              <a:gd name="connsiteX9" fmla="*/ 139421 w 278841"/>
              <a:gd name="connsiteY9" fmla="*/ 62378 h 40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841" h="401957">
                <a:moveTo>
                  <a:pt x="278841" y="141484"/>
                </a:moveTo>
                <a:cubicBezTo>
                  <a:pt x="278841" y="219645"/>
                  <a:pt x="139421" y="401958"/>
                  <a:pt x="139421" y="401958"/>
                </a:cubicBezTo>
                <a:cubicBezTo>
                  <a:pt x="139421" y="401958"/>
                  <a:pt x="0" y="219645"/>
                  <a:pt x="0" y="141484"/>
                </a:cubicBezTo>
                <a:cubicBezTo>
                  <a:pt x="0" y="63323"/>
                  <a:pt x="62399" y="0"/>
                  <a:pt x="139421" y="0"/>
                </a:cubicBezTo>
                <a:cubicBezTo>
                  <a:pt x="216442" y="0"/>
                  <a:pt x="278841" y="63323"/>
                  <a:pt x="278841" y="141484"/>
                </a:cubicBezTo>
                <a:close/>
                <a:moveTo>
                  <a:pt x="139421" y="62378"/>
                </a:moveTo>
                <a:cubicBezTo>
                  <a:pt x="96393" y="62378"/>
                  <a:pt x="61468" y="97820"/>
                  <a:pt x="61468" y="141484"/>
                </a:cubicBezTo>
                <a:cubicBezTo>
                  <a:pt x="61468" y="185148"/>
                  <a:pt x="96393" y="220590"/>
                  <a:pt x="139421" y="220590"/>
                </a:cubicBezTo>
                <a:cubicBezTo>
                  <a:pt x="182448" y="220590"/>
                  <a:pt x="217373" y="185148"/>
                  <a:pt x="217373" y="141484"/>
                </a:cubicBezTo>
                <a:cubicBezTo>
                  <a:pt x="217373" y="97820"/>
                  <a:pt x="182448" y="62378"/>
                  <a:pt x="139421" y="62378"/>
                </a:cubicBezTo>
                <a:close/>
              </a:path>
            </a:pathLst>
          </a:custGeom>
          <a:solidFill>
            <a:srgbClr val="2B72B0"/>
          </a:solidFill>
          <a:ln w="0" cap="flat">
            <a:noFill/>
            <a:prstDash val="solid"/>
            <a:miter/>
          </a:ln>
        </p:spPr>
        <p:txBody>
          <a:bodyPr rtlCol="0" anchor="ctr"/>
          <a:lstStyle/>
          <a:p>
            <a:endParaRPr lang="fr-FR" sz="900"/>
          </a:p>
        </p:txBody>
      </p:sp>
      <p:cxnSp>
        <p:nvCxnSpPr>
          <p:cNvPr id="4" name="Connecteur droit 3">
            <a:extLst>
              <a:ext uri="{FF2B5EF4-FFF2-40B4-BE49-F238E27FC236}">
                <a16:creationId xmlns:a16="http://schemas.microsoft.com/office/drawing/2014/main" id="{A47B3F9B-712F-E840-2CFC-7A5EE006F39E}"/>
              </a:ext>
            </a:extLst>
          </p:cNvPr>
          <p:cNvCxnSpPr>
            <a:cxnSpLocks/>
          </p:cNvCxnSpPr>
          <p:nvPr userDrawn="1"/>
        </p:nvCxnSpPr>
        <p:spPr>
          <a:xfrm>
            <a:off x="7743776" y="6395383"/>
            <a:ext cx="0" cy="145362"/>
          </a:xfrm>
          <a:prstGeom prst="line">
            <a:avLst/>
          </a:prstGeom>
          <a:ln>
            <a:solidFill>
              <a:srgbClr val="87B533"/>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F1D75667-5161-1FAE-3DFF-76AF6835A663}"/>
              </a:ext>
            </a:extLst>
          </p:cNvPr>
          <p:cNvCxnSpPr>
            <a:cxnSpLocks/>
          </p:cNvCxnSpPr>
          <p:nvPr userDrawn="1"/>
        </p:nvCxnSpPr>
        <p:spPr>
          <a:xfrm>
            <a:off x="9404042" y="6395383"/>
            <a:ext cx="0" cy="145362"/>
          </a:xfrm>
          <a:prstGeom prst="line">
            <a:avLst/>
          </a:prstGeom>
          <a:ln>
            <a:solidFill>
              <a:srgbClr val="87B533"/>
            </a:solidFill>
          </a:ln>
        </p:spPr>
        <p:style>
          <a:lnRef idx="1">
            <a:schemeClr val="accent1"/>
          </a:lnRef>
          <a:fillRef idx="0">
            <a:schemeClr val="accent1"/>
          </a:fillRef>
          <a:effectRef idx="0">
            <a:schemeClr val="accent1"/>
          </a:effectRef>
          <a:fontRef idx="minor">
            <a:schemeClr val="tx1"/>
          </a:fontRef>
        </p:style>
      </p:cxnSp>
      <p:grpSp>
        <p:nvGrpSpPr>
          <p:cNvPr id="2" name="Groupe 1">
            <a:extLst>
              <a:ext uri="{FF2B5EF4-FFF2-40B4-BE49-F238E27FC236}">
                <a16:creationId xmlns:a16="http://schemas.microsoft.com/office/drawing/2014/main" id="{7B02884B-D4BE-98C1-2848-19DB8B2FE5D0}"/>
              </a:ext>
            </a:extLst>
          </p:cNvPr>
          <p:cNvGrpSpPr/>
          <p:nvPr userDrawn="1"/>
        </p:nvGrpSpPr>
        <p:grpSpPr>
          <a:xfrm>
            <a:off x="223067" y="271252"/>
            <a:ext cx="725920" cy="838398"/>
            <a:chOff x="7545479" y="11792355"/>
            <a:chExt cx="989399" cy="1142999"/>
          </a:xfrm>
          <a:solidFill>
            <a:schemeClr val="bg2"/>
          </a:solidFill>
        </p:grpSpPr>
        <p:sp>
          <p:nvSpPr>
            <p:cNvPr id="3" name="Forme libre 5">
              <a:extLst>
                <a:ext uri="{FF2B5EF4-FFF2-40B4-BE49-F238E27FC236}">
                  <a16:creationId xmlns:a16="http://schemas.microsoft.com/office/drawing/2014/main" id="{3AA9B36B-EAA6-C211-34D2-44DF8633300F}"/>
                </a:ext>
              </a:extLst>
            </p:cNvPr>
            <p:cNvSpPr/>
            <p:nvPr/>
          </p:nvSpPr>
          <p:spPr>
            <a:xfrm>
              <a:off x="7545479" y="12141867"/>
              <a:ext cx="304430" cy="302280"/>
            </a:xfrm>
            <a:custGeom>
              <a:avLst/>
              <a:gdLst>
                <a:gd name="connsiteX0" fmla="*/ 0 w 304430"/>
                <a:gd name="connsiteY0" fmla="*/ 302281 h 302280"/>
                <a:gd name="connsiteX1" fmla="*/ 304431 w 304430"/>
                <a:gd name="connsiteY1" fmla="*/ 302281 h 302280"/>
                <a:gd name="connsiteX2" fmla="*/ 304431 w 304430"/>
                <a:gd name="connsiteY2" fmla="*/ 0 h 302280"/>
                <a:gd name="connsiteX3" fmla="*/ 0 w 304430"/>
                <a:gd name="connsiteY3" fmla="*/ 0 h 302280"/>
              </a:gdLst>
              <a:ahLst/>
              <a:cxnLst>
                <a:cxn ang="0">
                  <a:pos x="connsiteX0" y="connsiteY0"/>
                </a:cxn>
                <a:cxn ang="0">
                  <a:pos x="connsiteX1" y="connsiteY1"/>
                </a:cxn>
                <a:cxn ang="0">
                  <a:pos x="connsiteX2" y="connsiteY2"/>
                </a:cxn>
                <a:cxn ang="0">
                  <a:pos x="connsiteX3" y="connsiteY3"/>
                </a:cxn>
              </a:cxnLst>
              <a:rect l="l" t="t" r="r" b="b"/>
              <a:pathLst>
                <a:path w="304430" h="302280">
                  <a:moveTo>
                    <a:pt x="0" y="302281"/>
                  </a:moveTo>
                  <a:lnTo>
                    <a:pt x="304431" y="302281"/>
                  </a:lnTo>
                  <a:lnTo>
                    <a:pt x="304431" y="0"/>
                  </a:lnTo>
                  <a:lnTo>
                    <a:pt x="0" y="0"/>
                  </a:lnTo>
                  <a:close/>
                </a:path>
              </a:pathLst>
            </a:custGeom>
            <a:grpFill/>
            <a:ln w="9508" cap="flat">
              <a:noFill/>
              <a:prstDash val="solid"/>
              <a:miter/>
            </a:ln>
          </p:spPr>
          <p:txBody>
            <a:bodyPr rtlCol="0" anchor="ctr"/>
            <a:lstStyle/>
            <a:p>
              <a:endParaRPr lang="fr-FR" sz="900"/>
            </a:p>
          </p:txBody>
        </p:sp>
        <p:sp>
          <p:nvSpPr>
            <p:cNvPr id="17" name="Forme libre 7">
              <a:extLst>
                <a:ext uri="{FF2B5EF4-FFF2-40B4-BE49-F238E27FC236}">
                  <a16:creationId xmlns:a16="http://schemas.microsoft.com/office/drawing/2014/main" id="{F30B2E58-86D2-8A18-0A90-DEDBC230D789}"/>
                </a:ext>
              </a:extLst>
            </p:cNvPr>
            <p:cNvSpPr/>
            <p:nvPr/>
          </p:nvSpPr>
          <p:spPr>
            <a:xfrm>
              <a:off x="8059205" y="12566950"/>
              <a:ext cx="371024" cy="368404"/>
            </a:xfrm>
            <a:custGeom>
              <a:avLst/>
              <a:gdLst>
                <a:gd name="connsiteX0" fmla="*/ 0 w 371024"/>
                <a:gd name="connsiteY0" fmla="*/ 368405 h 368404"/>
                <a:gd name="connsiteX1" fmla="*/ 371025 w 371024"/>
                <a:gd name="connsiteY1" fmla="*/ 368405 h 368404"/>
                <a:gd name="connsiteX2" fmla="*/ 371025 w 371024"/>
                <a:gd name="connsiteY2" fmla="*/ 0 h 368404"/>
                <a:gd name="connsiteX3" fmla="*/ 0 w 371024"/>
                <a:gd name="connsiteY3" fmla="*/ 0 h 368404"/>
              </a:gdLst>
              <a:ahLst/>
              <a:cxnLst>
                <a:cxn ang="0">
                  <a:pos x="connsiteX0" y="connsiteY0"/>
                </a:cxn>
                <a:cxn ang="0">
                  <a:pos x="connsiteX1" y="connsiteY1"/>
                </a:cxn>
                <a:cxn ang="0">
                  <a:pos x="connsiteX2" y="connsiteY2"/>
                </a:cxn>
                <a:cxn ang="0">
                  <a:pos x="connsiteX3" y="connsiteY3"/>
                </a:cxn>
              </a:cxnLst>
              <a:rect l="l" t="t" r="r" b="b"/>
              <a:pathLst>
                <a:path w="371024" h="368404">
                  <a:moveTo>
                    <a:pt x="0" y="368405"/>
                  </a:moveTo>
                  <a:lnTo>
                    <a:pt x="371025" y="368405"/>
                  </a:lnTo>
                  <a:lnTo>
                    <a:pt x="371025" y="0"/>
                  </a:lnTo>
                  <a:lnTo>
                    <a:pt x="0" y="0"/>
                  </a:lnTo>
                  <a:close/>
                </a:path>
              </a:pathLst>
            </a:custGeom>
            <a:grpFill/>
            <a:ln w="9508" cap="flat">
              <a:noFill/>
              <a:prstDash val="solid"/>
              <a:miter/>
            </a:ln>
          </p:spPr>
          <p:txBody>
            <a:bodyPr rtlCol="0" anchor="ctr"/>
            <a:lstStyle/>
            <a:p>
              <a:endParaRPr lang="fr-FR" sz="900"/>
            </a:p>
          </p:txBody>
        </p:sp>
        <p:sp>
          <p:nvSpPr>
            <p:cNvPr id="22" name="Forme libre 8">
              <a:extLst>
                <a:ext uri="{FF2B5EF4-FFF2-40B4-BE49-F238E27FC236}">
                  <a16:creationId xmlns:a16="http://schemas.microsoft.com/office/drawing/2014/main" id="{09EA6C24-9A17-CABA-F0CE-07870943DD3E}"/>
                </a:ext>
              </a:extLst>
            </p:cNvPr>
            <p:cNvSpPr/>
            <p:nvPr/>
          </p:nvSpPr>
          <p:spPr>
            <a:xfrm>
              <a:off x="8021151" y="12141867"/>
              <a:ext cx="237836" cy="236157"/>
            </a:xfrm>
            <a:custGeom>
              <a:avLst/>
              <a:gdLst>
                <a:gd name="connsiteX0" fmla="*/ 0 w 237836"/>
                <a:gd name="connsiteY0" fmla="*/ 236157 h 236157"/>
                <a:gd name="connsiteX1" fmla="*/ 237836 w 237836"/>
                <a:gd name="connsiteY1" fmla="*/ 236157 h 236157"/>
                <a:gd name="connsiteX2" fmla="*/ 237836 w 237836"/>
                <a:gd name="connsiteY2" fmla="*/ 0 h 236157"/>
                <a:gd name="connsiteX3" fmla="*/ 0 w 237836"/>
                <a:gd name="connsiteY3" fmla="*/ 0 h 236157"/>
              </a:gdLst>
              <a:ahLst/>
              <a:cxnLst>
                <a:cxn ang="0">
                  <a:pos x="connsiteX0" y="connsiteY0"/>
                </a:cxn>
                <a:cxn ang="0">
                  <a:pos x="connsiteX1" y="connsiteY1"/>
                </a:cxn>
                <a:cxn ang="0">
                  <a:pos x="connsiteX2" y="connsiteY2"/>
                </a:cxn>
                <a:cxn ang="0">
                  <a:pos x="connsiteX3" y="connsiteY3"/>
                </a:cxn>
              </a:cxnLst>
              <a:rect l="l" t="t" r="r" b="b"/>
              <a:pathLst>
                <a:path w="237836" h="236157">
                  <a:moveTo>
                    <a:pt x="0" y="236157"/>
                  </a:moveTo>
                  <a:lnTo>
                    <a:pt x="237836" y="236157"/>
                  </a:lnTo>
                  <a:lnTo>
                    <a:pt x="237836" y="0"/>
                  </a:lnTo>
                  <a:lnTo>
                    <a:pt x="0" y="0"/>
                  </a:lnTo>
                  <a:close/>
                </a:path>
              </a:pathLst>
            </a:custGeom>
            <a:grpFill/>
            <a:ln w="9508" cap="flat">
              <a:noFill/>
              <a:prstDash val="solid"/>
              <a:miter/>
            </a:ln>
          </p:spPr>
          <p:txBody>
            <a:bodyPr rtlCol="0" anchor="ctr"/>
            <a:lstStyle/>
            <a:p>
              <a:endParaRPr lang="fr-FR" sz="900"/>
            </a:p>
          </p:txBody>
        </p:sp>
        <p:sp>
          <p:nvSpPr>
            <p:cNvPr id="24" name="Forme libre 9">
              <a:extLst>
                <a:ext uri="{FF2B5EF4-FFF2-40B4-BE49-F238E27FC236}">
                  <a16:creationId xmlns:a16="http://schemas.microsoft.com/office/drawing/2014/main" id="{FA657EF7-6C86-D624-339F-B774E115004F}"/>
                </a:ext>
              </a:extLst>
            </p:cNvPr>
            <p:cNvSpPr/>
            <p:nvPr/>
          </p:nvSpPr>
          <p:spPr>
            <a:xfrm>
              <a:off x="8344609" y="11792355"/>
              <a:ext cx="190269" cy="198371"/>
            </a:xfrm>
            <a:custGeom>
              <a:avLst/>
              <a:gdLst>
                <a:gd name="connsiteX0" fmla="*/ 0 w 190269"/>
                <a:gd name="connsiteY0" fmla="*/ 198372 h 198371"/>
                <a:gd name="connsiteX1" fmla="*/ 190269 w 190269"/>
                <a:gd name="connsiteY1" fmla="*/ 198372 h 198371"/>
                <a:gd name="connsiteX2" fmla="*/ 190269 w 190269"/>
                <a:gd name="connsiteY2" fmla="*/ 0 h 198371"/>
                <a:gd name="connsiteX3" fmla="*/ 0 w 190269"/>
                <a:gd name="connsiteY3" fmla="*/ 0 h 198371"/>
              </a:gdLst>
              <a:ahLst/>
              <a:cxnLst>
                <a:cxn ang="0">
                  <a:pos x="connsiteX0" y="connsiteY0"/>
                </a:cxn>
                <a:cxn ang="0">
                  <a:pos x="connsiteX1" y="connsiteY1"/>
                </a:cxn>
                <a:cxn ang="0">
                  <a:pos x="connsiteX2" y="connsiteY2"/>
                </a:cxn>
                <a:cxn ang="0">
                  <a:pos x="connsiteX3" y="connsiteY3"/>
                </a:cxn>
              </a:cxnLst>
              <a:rect l="l" t="t" r="r" b="b"/>
              <a:pathLst>
                <a:path w="190269" h="198371">
                  <a:moveTo>
                    <a:pt x="0" y="198372"/>
                  </a:moveTo>
                  <a:lnTo>
                    <a:pt x="190269" y="198372"/>
                  </a:lnTo>
                  <a:lnTo>
                    <a:pt x="190269" y="0"/>
                  </a:lnTo>
                  <a:lnTo>
                    <a:pt x="0" y="0"/>
                  </a:lnTo>
                  <a:close/>
                </a:path>
              </a:pathLst>
            </a:custGeom>
            <a:grpFill/>
            <a:ln w="9508" cap="flat">
              <a:noFill/>
              <a:prstDash val="solid"/>
              <a:miter/>
            </a:ln>
          </p:spPr>
          <p:txBody>
            <a:bodyPr rtlCol="0" anchor="ctr"/>
            <a:lstStyle/>
            <a:p>
              <a:endParaRPr lang="fr-FR" sz="900"/>
            </a:p>
          </p:txBody>
        </p:sp>
      </p:grpSp>
    </p:spTree>
    <p:extLst>
      <p:ext uri="{BB962C8B-B14F-4D97-AF65-F5344CB8AC3E}">
        <p14:creationId xmlns:p14="http://schemas.microsoft.com/office/powerpoint/2010/main" val="29801939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2 personnes">
    <p:spTree>
      <p:nvGrpSpPr>
        <p:cNvPr id="1" name=""/>
        <p:cNvGrpSpPr/>
        <p:nvPr/>
      </p:nvGrpSpPr>
      <p:grpSpPr>
        <a:xfrm>
          <a:off x="0" y="0"/>
          <a:ext cx="0" cy="0"/>
          <a:chOff x="0" y="0"/>
          <a:chExt cx="0" cy="0"/>
        </a:xfrm>
      </p:grpSpPr>
      <p:sp>
        <p:nvSpPr>
          <p:cNvPr id="11" name="TextBox 78">
            <a:extLst>
              <a:ext uri="{FF2B5EF4-FFF2-40B4-BE49-F238E27FC236}">
                <a16:creationId xmlns:a16="http://schemas.microsoft.com/office/drawing/2014/main" id="{F86A807C-2973-BDD2-B54D-86F150A527E9}"/>
              </a:ext>
            </a:extLst>
          </p:cNvPr>
          <p:cNvSpPr txBox="1"/>
          <p:nvPr userDrawn="1"/>
        </p:nvSpPr>
        <p:spPr>
          <a:xfrm>
            <a:off x="3888193" y="6276101"/>
            <a:ext cx="2828292" cy="324364"/>
          </a:xfrm>
          <a:prstGeom prst="rect">
            <a:avLst/>
          </a:prstGeom>
          <a:noFill/>
        </p:spPr>
        <p:txBody>
          <a:bodyPr wrap="square" lIns="121899" tIns="60950" rIns="121899" bIns="60950" rtlCol="0">
            <a:spAutoFit/>
          </a:bodyPr>
          <a:lstStyle/>
          <a:p>
            <a:pPr>
              <a:lnSpc>
                <a:spcPct val="120000"/>
              </a:lnSpc>
            </a:pPr>
            <a:r>
              <a:rPr lang="en-US" sz="1200" b="0" i="0">
                <a:solidFill>
                  <a:srgbClr val="0072B1"/>
                </a:solidFill>
                <a:latin typeface="Arial" panose="020B0604020202020204" pitchFamily="34" charset="0"/>
                <a:ea typeface="Open Sans" panose="020B0606030504020204" pitchFamily="34" charset="0"/>
                <a:cs typeface="Arial" panose="020B0604020202020204" pitchFamily="34" charset="0"/>
              </a:rPr>
              <a:t>Montpellier - Marseille - Paris</a:t>
            </a:r>
          </a:p>
        </p:txBody>
      </p:sp>
      <p:sp>
        <p:nvSpPr>
          <p:cNvPr id="14" name="TextBox 78">
            <a:extLst>
              <a:ext uri="{FF2B5EF4-FFF2-40B4-BE49-F238E27FC236}">
                <a16:creationId xmlns:a16="http://schemas.microsoft.com/office/drawing/2014/main" id="{F97A53EB-C0BF-66B6-F11E-AF9AA368592D}"/>
              </a:ext>
            </a:extLst>
          </p:cNvPr>
          <p:cNvSpPr txBox="1"/>
          <p:nvPr userDrawn="1"/>
        </p:nvSpPr>
        <p:spPr>
          <a:xfrm>
            <a:off x="6481177" y="6292868"/>
            <a:ext cx="5312996" cy="324364"/>
          </a:xfrm>
          <a:prstGeom prst="rect">
            <a:avLst/>
          </a:prstGeom>
          <a:noFill/>
        </p:spPr>
        <p:txBody>
          <a:bodyPr wrap="square" lIns="121899" tIns="60950" rIns="121899" bIns="60950" rtlCol="0">
            <a:spAutoFit/>
          </a:bodyPr>
          <a:lstStyle/>
          <a:p>
            <a:pPr>
              <a:lnSpc>
                <a:spcPct val="120000"/>
              </a:lnSpc>
            </a:pPr>
            <a:r>
              <a:rPr lang="en-US" sz="1200" b="0" i="0">
                <a:solidFill>
                  <a:schemeClr val="accent1"/>
                </a:solidFill>
                <a:latin typeface="Arial" panose="020B0604020202020204" pitchFamily="34" charset="0"/>
                <a:ea typeface="Open Sans" panose="020B0606030504020204" pitchFamily="34" charset="0"/>
                <a:cs typeface="Arial" panose="020B0604020202020204" pitchFamily="34" charset="0"/>
              </a:rPr>
              <a:t>04 67 02 29 02      </a:t>
            </a:r>
            <a:r>
              <a:rPr lang="en-US" sz="1200" b="0" i="0">
                <a:solidFill>
                  <a:schemeClr val="accent1"/>
                </a:solidFill>
                <a:latin typeface="Arial" panose="020B0604020202020204" pitchFamily="34" charset="0"/>
                <a:ea typeface="Open Sans" panose="020B0606030504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contact@edater.com</a:t>
            </a:r>
            <a:r>
              <a:rPr lang="en-US" sz="1200" b="0" i="0">
                <a:solidFill>
                  <a:schemeClr val="accent1"/>
                </a:solidFill>
                <a:latin typeface="Arial" panose="020B0604020202020204" pitchFamily="34" charset="0"/>
                <a:ea typeface="Open Sans" panose="020B0606030504020204" pitchFamily="34" charset="0"/>
                <a:cs typeface="Arial" panose="020B0604020202020204" pitchFamily="34" charset="0"/>
              </a:rPr>
              <a:t>      </a:t>
            </a:r>
            <a:r>
              <a:rPr lang="en-US" sz="1200" b="0" i="0" err="1">
                <a:solidFill>
                  <a:schemeClr val="accent1"/>
                </a:solidFill>
                <a:latin typeface="Arial" panose="020B0604020202020204" pitchFamily="34" charset="0"/>
                <a:ea typeface="Open Sans" panose="020B0606030504020204" pitchFamily="34" charset="0"/>
                <a:cs typeface="Arial" panose="020B0604020202020204" pitchFamily="34" charset="0"/>
              </a:rPr>
              <a:t>www.edater.fr</a:t>
            </a:r>
            <a:endParaRPr lang="en-US" sz="1200" b="0" i="0">
              <a:solidFill>
                <a:schemeClr val="accent1"/>
              </a:solidFill>
              <a:latin typeface="Arial" panose="020B0604020202020204" pitchFamily="34" charset="0"/>
              <a:ea typeface="Open Sans" panose="020B0606030504020204" pitchFamily="34" charset="0"/>
              <a:cs typeface="Arial" panose="020B0604020202020204" pitchFamily="34" charset="0"/>
            </a:endParaRPr>
          </a:p>
        </p:txBody>
      </p:sp>
      <p:cxnSp>
        <p:nvCxnSpPr>
          <p:cNvPr id="15" name="Connecteur droit 14">
            <a:extLst>
              <a:ext uri="{FF2B5EF4-FFF2-40B4-BE49-F238E27FC236}">
                <a16:creationId xmlns:a16="http://schemas.microsoft.com/office/drawing/2014/main" id="{FB56AAA3-73D3-F195-440A-FF5E901737C1}"/>
              </a:ext>
            </a:extLst>
          </p:cNvPr>
          <p:cNvCxnSpPr>
            <a:cxnSpLocks/>
          </p:cNvCxnSpPr>
          <p:nvPr userDrawn="1"/>
        </p:nvCxnSpPr>
        <p:spPr>
          <a:xfrm>
            <a:off x="6481177" y="6395383"/>
            <a:ext cx="0" cy="145362"/>
          </a:xfrm>
          <a:prstGeom prst="line">
            <a:avLst/>
          </a:prstGeom>
          <a:ln>
            <a:solidFill>
              <a:srgbClr val="87B533"/>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233C2022-26AE-D66C-1ABC-F59DC8B431C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9540"/>
          <a:stretch/>
        </p:blipFill>
        <p:spPr>
          <a:xfrm>
            <a:off x="10679747" y="6362117"/>
            <a:ext cx="239254" cy="234000"/>
          </a:xfrm>
          <a:prstGeom prst="rect">
            <a:avLst/>
          </a:prstGeom>
        </p:spPr>
      </p:pic>
      <p:sp>
        <p:nvSpPr>
          <p:cNvPr id="19" name="Rectangle 18">
            <a:extLst>
              <a:ext uri="{FF2B5EF4-FFF2-40B4-BE49-F238E27FC236}">
                <a16:creationId xmlns:a16="http://schemas.microsoft.com/office/drawing/2014/main" id="{0E07D040-C65F-97B3-6A81-B5E7E1C34FD8}"/>
              </a:ext>
            </a:extLst>
          </p:cNvPr>
          <p:cNvSpPr/>
          <p:nvPr userDrawn="1"/>
        </p:nvSpPr>
        <p:spPr>
          <a:xfrm>
            <a:off x="0" y="6342316"/>
            <a:ext cx="1309311" cy="5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pic>
        <p:nvPicPr>
          <p:cNvPr id="29" name="Graphique 28">
            <a:extLst>
              <a:ext uri="{FF2B5EF4-FFF2-40B4-BE49-F238E27FC236}">
                <a16:creationId xmlns:a16="http://schemas.microsoft.com/office/drawing/2014/main" id="{FCC334C4-9273-9551-C5A8-6DA354CBCB2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79478" y="5878773"/>
            <a:ext cx="1059028" cy="231281"/>
          </a:xfrm>
          <a:prstGeom prst="rect">
            <a:avLst/>
          </a:prstGeom>
        </p:spPr>
      </p:pic>
      <p:pic>
        <p:nvPicPr>
          <p:cNvPr id="7" name="Image 6">
            <a:extLst>
              <a:ext uri="{FF2B5EF4-FFF2-40B4-BE49-F238E27FC236}">
                <a16:creationId xmlns:a16="http://schemas.microsoft.com/office/drawing/2014/main" id="{41EFFEDD-DC79-C4A6-A7D6-1B2DD2555E14}"/>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l="41025" t="1890" r="36174" b="778"/>
          <a:stretch/>
        </p:blipFill>
        <p:spPr>
          <a:xfrm>
            <a:off x="-8522" y="0"/>
            <a:ext cx="3019098" cy="6858000"/>
          </a:xfrm>
          <a:prstGeom prst="rect">
            <a:avLst/>
          </a:prstGeom>
        </p:spPr>
      </p:pic>
      <p:sp>
        <p:nvSpPr>
          <p:cNvPr id="23" name="Graphique 21">
            <a:extLst>
              <a:ext uri="{FF2B5EF4-FFF2-40B4-BE49-F238E27FC236}">
                <a16:creationId xmlns:a16="http://schemas.microsoft.com/office/drawing/2014/main" id="{0B7B9300-33E5-850E-0980-1A9278AA7AC8}"/>
              </a:ext>
            </a:extLst>
          </p:cNvPr>
          <p:cNvSpPr/>
          <p:nvPr/>
        </p:nvSpPr>
        <p:spPr>
          <a:xfrm>
            <a:off x="3706160" y="6313918"/>
            <a:ext cx="195815" cy="282199"/>
          </a:xfrm>
          <a:custGeom>
            <a:avLst/>
            <a:gdLst>
              <a:gd name="connsiteX0" fmla="*/ 278841 w 278841"/>
              <a:gd name="connsiteY0" fmla="*/ 141484 h 401957"/>
              <a:gd name="connsiteX1" fmla="*/ 139421 w 278841"/>
              <a:gd name="connsiteY1" fmla="*/ 401958 h 401957"/>
              <a:gd name="connsiteX2" fmla="*/ 0 w 278841"/>
              <a:gd name="connsiteY2" fmla="*/ 141484 h 401957"/>
              <a:gd name="connsiteX3" fmla="*/ 139421 w 278841"/>
              <a:gd name="connsiteY3" fmla="*/ 0 h 401957"/>
              <a:gd name="connsiteX4" fmla="*/ 278841 w 278841"/>
              <a:gd name="connsiteY4" fmla="*/ 141484 h 401957"/>
              <a:gd name="connsiteX5" fmla="*/ 139421 w 278841"/>
              <a:gd name="connsiteY5" fmla="*/ 62378 h 401957"/>
              <a:gd name="connsiteX6" fmla="*/ 61468 w 278841"/>
              <a:gd name="connsiteY6" fmla="*/ 141484 h 401957"/>
              <a:gd name="connsiteX7" fmla="*/ 139421 w 278841"/>
              <a:gd name="connsiteY7" fmla="*/ 220590 h 401957"/>
              <a:gd name="connsiteX8" fmla="*/ 217373 w 278841"/>
              <a:gd name="connsiteY8" fmla="*/ 141484 h 401957"/>
              <a:gd name="connsiteX9" fmla="*/ 139421 w 278841"/>
              <a:gd name="connsiteY9" fmla="*/ 62378 h 40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841" h="401957">
                <a:moveTo>
                  <a:pt x="278841" y="141484"/>
                </a:moveTo>
                <a:cubicBezTo>
                  <a:pt x="278841" y="219645"/>
                  <a:pt x="139421" y="401958"/>
                  <a:pt x="139421" y="401958"/>
                </a:cubicBezTo>
                <a:cubicBezTo>
                  <a:pt x="139421" y="401958"/>
                  <a:pt x="0" y="219645"/>
                  <a:pt x="0" y="141484"/>
                </a:cubicBezTo>
                <a:cubicBezTo>
                  <a:pt x="0" y="63323"/>
                  <a:pt x="62399" y="0"/>
                  <a:pt x="139421" y="0"/>
                </a:cubicBezTo>
                <a:cubicBezTo>
                  <a:pt x="216442" y="0"/>
                  <a:pt x="278841" y="63323"/>
                  <a:pt x="278841" y="141484"/>
                </a:cubicBezTo>
                <a:close/>
                <a:moveTo>
                  <a:pt x="139421" y="62378"/>
                </a:moveTo>
                <a:cubicBezTo>
                  <a:pt x="96393" y="62378"/>
                  <a:pt x="61468" y="97820"/>
                  <a:pt x="61468" y="141484"/>
                </a:cubicBezTo>
                <a:cubicBezTo>
                  <a:pt x="61468" y="185148"/>
                  <a:pt x="96393" y="220590"/>
                  <a:pt x="139421" y="220590"/>
                </a:cubicBezTo>
                <a:cubicBezTo>
                  <a:pt x="182448" y="220590"/>
                  <a:pt x="217373" y="185148"/>
                  <a:pt x="217373" y="141484"/>
                </a:cubicBezTo>
                <a:cubicBezTo>
                  <a:pt x="217373" y="97820"/>
                  <a:pt x="182448" y="62378"/>
                  <a:pt x="139421" y="62378"/>
                </a:cubicBezTo>
                <a:close/>
              </a:path>
            </a:pathLst>
          </a:custGeom>
          <a:solidFill>
            <a:srgbClr val="2B72B0"/>
          </a:solidFill>
          <a:ln w="0" cap="flat">
            <a:noFill/>
            <a:prstDash val="solid"/>
            <a:miter/>
          </a:ln>
        </p:spPr>
        <p:txBody>
          <a:bodyPr rtlCol="0" anchor="ctr"/>
          <a:lstStyle/>
          <a:p>
            <a:endParaRPr lang="fr-FR" sz="900"/>
          </a:p>
        </p:txBody>
      </p:sp>
      <p:cxnSp>
        <p:nvCxnSpPr>
          <p:cNvPr id="4" name="Connecteur droit 3">
            <a:extLst>
              <a:ext uri="{FF2B5EF4-FFF2-40B4-BE49-F238E27FC236}">
                <a16:creationId xmlns:a16="http://schemas.microsoft.com/office/drawing/2014/main" id="{A47B3F9B-712F-E840-2CFC-7A5EE006F39E}"/>
              </a:ext>
            </a:extLst>
          </p:cNvPr>
          <p:cNvCxnSpPr>
            <a:cxnSpLocks/>
          </p:cNvCxnSpPr>
          <p:nvPr userDrawn="1"/>
        </p:nvCxnSpPr>
        <p:spPr>
          <a:xfrm>
            <a:off x="7743776" y="6395383"/>
            <a:ext cx="0" cy="145362"/>
          </a:xfrm>
          <a:prstGeom prst="line">
            <a:avLst/>
          </a:prstGeom>
          <a:ln>
            <a:solidFill>
              <a:srgbClr val="87B533"/>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F1D75667-5161-1FAE-3DFF-76AF6835A663}"/>
              </a:ext>
            </a:extLst>
          </p:cNvPr>
          <p:cNvCxnSpPr>
            <a:cxnSpLocks/>
          </p:cNvCxnSpPr>
          <p:nvPr userDrawn="1"/>
        </p:nvCxnSpPr>
        <p:spPr>
          <a:xfrm>
            <a:off x="9404042" y="6395383"/>
            <a:ext cx="0" cy="145362"/>
          </a:xfrm>
          <a:prstGeom prst="line">
            <a:avLst/>
          </a:prstGeom>
          <a:ln>
            <a:solidFill>
              <a:srgbClr val="87B533"/>
            </a:solidFill>
          </a:ln>
        </p:spPr>
        <p:style>
          <a:lnRef idx="1">
            <a:schemeClr val="accent1"/>
          </a:lnRef>
          <a:fillRef idx="0">
            <a:schemeClr val="accent1"/>
          </a:fillRef>
          <a:effectRef idx="0">
            <a:schemeClr val="accent1"/>
          </a:effectRef>
          <a:fontRef idx="minor">
            <a:schemeClr val="tx1"/>
          </a:fontRef>
        </p:style>
      </p:cxnSp>
      <p:sp>
        <p:nvSpPr>
          <p:cNvPr id="2" name="Espace réservé du texte 53">
            <a:extLst>
              <a:ext uri="{FF2B5EF4-FFF2-40B4-BE49-F238E27FC236}">
                <a16:creationId xmlns:a16="http://schemas.microsoft.com/office/drawing/2014/main" id="{5227CCE0-19A7-8D68-B8D7-8FF13B8EE011}"/>
              </a:ext>
            </a:extLst>
          </p:cNvPr>
          <p:cNvSpPr>
            <a:spLocks noGrp="1"/>
          </p:cNvSpPr>
          <p:nvPr>
            <p:ph type="body" sz="quarter" idx="14" hasCustomPrompt="1"/>
          </p:nvPr>
        </p:nvSpPr>
        <p:spPr>
          <a:xfrm>
            <a:off x="3674577" y="3032603"/>
            <a:ext cx="2349206" cy="286232"/>
          </a:xfrm>
          <a:prstGeom prst="rect">
            <a:avLst/>
          </a:prstGeom>
        </p:spPr>
        <p:txBody>
          <a:bodyPr wrap="square">
            <a:spAutoFit/>
          </a:bodyPr>
          <a:lstStyle>
            <a:lvl1pPr>
              <a:spcBef>
                <a:spcPts val="300"/>
              </a:spcBef>
              <a:buNone/>
              <a:defRPr sz="1400" b="1" i="0">
                <a:solidFill>
                  <a:schemeClr val="tx2"/>
                </a:solidFill>
                <a:latin typeface="Arial" panose="020B0604020202020204" pitchFamily="34" charset="0"/>
                <a:cs typeface="Arial" panose="020B0604020202020204" pitchFamily="34" charset="0"/>
              </a:defRPr>
            </a:lvl1pPr>
            <a:lvl5pPr>
              <a:defRPr/>
            </a:lvl5pPr>
          </a:lstStyle>
          <a:p>
            <a:pPr lvl="0"/>
            <a:r>
              <a:rPr lang="fr-FR"/>
              <a:t>Bruno ROUDIER</a:t>
            </a:r>
          </a:p>
        </p:txBody>
      </p:sp>
      <p:sp>
        <p:nvSpPr>
          <p:cNvPr id="3" name="Espace réservé du texte 53">
            <a:extLst>
              <a:ext uri="{FF2B5EF4-FFF2-40B4-BE49-F238E27FC236}">
                <a16:creationId xmlns:a16="http://schemas.microsoft.com/office/drawing/2014/main" id="{EDBDF6CA-5D7D-2982-05B3-3DEE5A6A6F5C}"/>
              </a:ext>
            </a:extLst>
          </p:cNvPr>
          <p:cNvSpPr>
            <a:spLocks noGrp="1"/>
          </p:cNvSpPr>
          <p:nvPr>
            <p:ph type="body" sz="quarter" idx="15" hasCustomPrompt="1"/>
          </p:nvPr>
        </p:nvSpPr>
        <p:spPr>
          <a:xfrm>
            <a:off x="3674577" y="3523317"/>
            <a:ext cx="2349206"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Mail</a:t>
            </a:r>
          </a:p>
        </p:txBody>
      </p:sp>
      <p:sp>
        <p:nvSpPr>
          <p:cNvPr id="17" name="Espace réservé du texte 53">
            <a:extLst>
              <a:ext uri="{FF2B5EF4-FFF2-40B4-BE49-F238E27FC236}">
                <a16:creationId xmlns:a16="http://schemas.microsoft.com/office/drawing/2014/main" id="{59440624-FFAA-1CC3-061D-623A2AC59897}"/>
              </a:ext>
            </a:extLst>
          </p:cNvPr>
          <p:cNvSpPr>
            <a:spLocks noGrp="1"/>
          </p:cNvSpPr>
          <p:nvPr>
            <p:ph type="body" sz="quarter" idx="16" hasCustomPrompt="1"/>
          </p:nvPr>
        </p:nvSpPr>
        <p:spPr>
          <a:xfrm>
            <a:off x="3674577" y="3763382"/>
            <a:ext cx="2349206"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téléphone</a:t>
            </a:r>
          </a:p>
        </p:txBody>
      </p:sp>
      <p:sp>
        <p:nvSpPr>
          <p:cNvPr id="22" name="Espace réservé du texte 53">
            <a:extLst>
              <a:ext uri="{FF2B5EF4-FFF2-40B4-BE49-F238E27FC236}">
                <a16:creationId xmlns:a16="http://schemas.microsoft.com/office/drawing/2014/main" id="{DE4CEEC0-B15A-8266-947A-F17EE0364598}"/>
              </a:ext>
            </a:extLst>
          </p:cNvPr>
          <p:cNvSpPr>
            <a:spLocks noGrp="1"/>
          </p:cNvSpPr>
          <p:nvPr>
            <p:ph type="body" sz="quarter" idx="17" hasCustomPrompt="1"/>
          </p:nvPr>
        </p:nvSpPr>
        <p:spPr>
          <a:xfrm>
            <a:off x="3674577" y="3242791"/>
            <a:ext cx="2349206"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Fonction</a:t>
            </a:r>
          </a:p>
        </p:txBody>
      </p:sp>
      <p:sp>
        <p:nvSpPr>
          <p:cNvPr id="24" name="ZoneTexte 23">
            <a:extLst>
              <a:ext uri="{FF2B5EF4-FFF2-40B4-BE49-F238E27FC236}">
                <a16:creationId xmlns:a16="http://schemas.microsoft.com/office/drawing/2014/main" id="{D7123992-FA8D-10F9-B0DF-50EC4906EE78}"/>
              </a:ext>
            </a:extLst>
          </p:cNvPr>
          <p:cNvSpPr txBox="1"/>
          <p:nvPr userDrawn="1"/>
        </p:nvSpPr>
        <p:spPr>
          <a:xfrm>
            <a:off x="3674578" y="2519891"/>
            <a:ext cx="4192556" cy="400110"/>
          </a:xfrm>
          <a:prstGeom prst="rect">
            <a:avLst/>
          </a:prstGeom>
          <a:noFill/>
        </p:spPr>
        <p:txBody>
          <a:bodyPr wrap="square" lIns="18000" rtlCol="0">
            <a:spAutoFit/>
          </a:bodyPr>
          <a:lstStyle/>
          <a:p>
            <a:r>
              <a:rPr lang="fr-FR" sz="2000" b="1" i="0">
                <a:solidFill>
                  <a:srgbClr val="0072B1"/>
                </a:solidFill>
                <a:latin typeface="Arial Narrow" panose="020B0604020202020204" pitchFamily="34" charset="0"/>
                <a:cs typeface="Arial Narrow" panose="020B0604020202020204" pitchFamily="34" charset="0"/>
              </a:rPr>
              <a:t>CONTACTS</a:t>
            </a:r>
          </a:p>
        </p:txBody>
      </p:sp>
      <p:sp>
        <p:nvSpPr>
          <p:cNvPr id="25" name="Espace réservé du texte 53">
            <a:extLst>
              <a:ext uri="{FF2B5EF4-FFF2-40B4-BE49-F238E27FC236}">
                <a16:creationId xmlns:a16="http://schemas.microsoft.com/office/drawing/2014/main" id="{7CC82245-C6E8-E76B-DF3D-B7F9F7FF0F40}"/>
              </a:ext>
            </a:extLst>
          </p:cNvPr>
          <p:cNvSpPr>
            <a:spLocks noGrp="1"/>
          </p:cNvSpPr>
          <p:nvPr>
            <p:ph type="body" sz="quarter" idx="18" hasCustomPrompt="1"/>
          </p:nvPr>
        </p:nvSpPr>
        <p:spPr>
          <a:xfrm>
            <a:off x="6357516" y="3032603"/>
            <a:ext cx="2416277" cy="286232"/>
          </a:xfrm>
          <a:prstGeom prst="rect">
            <a:avLst/>
          </a:prstGeom>
        </p:spPr>
        <p:txBody>
          <a:bodyPr wrap="square">
            <a:spAutoFit/>
          </a:bodyPr>
          <a:lstStyle>
            <a:lvl1pPr>
              <a:spcBef>
                <a:spcPts val="300"/>
              </a:spcBef>
              <a:buNone/>
              <a:defRPr sz="1400" b="1" i="0">
                <a:solidFill>
                  <a:schemeClr val="tx2"/>
                </a:solidFill>
                <a:latin typeface="Arial" panose="020B0604020202020204" pitchFamily="34" charset="0"/>
                <a:cs typeface="Arial" panose="020B0604020202020204" pitchFamily="34" charset="0"/>
              </a:defRPr>
            </a:lvl1pPr>
            <a:lvl5pPr>
              <a:defRPr/>
            </a:lvl5pPr>
          </a:lstStyle>
          <a:p>
            <a:pPr lvl="0"/>
            <a:r>
              <a:rPr lang="fr-FR"/>
              <a:t>Jean DUPONT</a:t>
            </a:r>
          </a:p>
        </p:txBody>
      </p:sp>
      <p:sp>
        <p:nvSpPr>
          <p:cNvPr id="27" name="Espace réservé du texte 53">
            <a:extLst>
              <a:ext uri="{FF2B5EF4-FFF2-40B4-BE49-F238E27FC236}">
                <a16:creationId xmlns:a16="http://schemas.microsoft.com/office/drawing/2014/main" id="{B0A3DC3B-9612-A314-062E-B6FE11E818F2}"/>
              </a:ext>
            </a:extLst>
          </p:cNvPr>
          <p:cNvSpPr>
            <a:spLocks noGrp="1"/>
          </p:cNvSpPr>
          <p:nvPr>
            <p:ph type="body" sz="quarter" idx="19" hasCustomPrompt="1"/>
          </p:nvPr>
        </p:nvSpPr>
        <p:spPr>
          <a:xfrm>
            <a:off x="6357516" y="3523317"/>
            <a:ext cx="2416277"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Mail</a:t>
            </a:r>
          </a:p>
        </p:txBody>
      </p:sp>
      <p:sp>
        <p:nvSpPr>
          <p:cNvPr id="28" name="Espace réservé du texte 53">
            <a:extLst>
              <a:ext uri="{FF2B5EF4-FFF2-40B4-BE49-F238E27FC236}">
                <a16:creationId xmlns:a16="http://schemas.microsoft.com/office/drawing/2014/main" id="{D0E9D828-5C06-919A-48B8-CAF583C0471F}"/>
              </a:ext>
            </a:extLst>
          </p:cNvPr>
          <p:cNvSpPr>
            <a:spLocks noGrp="1"/>
          </p:cNvSpPr>
          <p:nvPr>
            <p:ph type="body" sz="quarter" idx="20" hasCustomPrompt="1"/>
          </p:nvPr>
        </p:nvSpPr>
        <p:spPr>
          <a:xfrm>
            <a:off x="6357516" y="3763382"/>
            <a:ext cx="2416277"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téléphone</a:t>
            </a:r>
          </a:p>
        </p:txBody>
      </p:sp>
      <p:sp>
        <p:nvSpPr>
          <p:cNvPr id="30" name="Espace réservé du texte 53">
            <a:extLst>
              <a:ext uri="{FF2B5EF4-FFF2-40B4-BE49-F238E27FC236}">
                <a16:creationId xmlns:a16="http://schemas.microsoft.com/office/drawing/2014/main" id="{BF9017A7-A8A4-BC90-B3CD-B6FE8F4ED2FC}"/>
              </a:ext>
            </a:extLst>
          </p:cNvPr>
          <p:cNvSpPr>
            <a:spLocks noGrp="1"/>
          </p:cNvSpPr>
          <p:nvPr>
            <p:ph type="body" sz="quarter" idx="21" hasCustomPrompt="1"/>
          </p:nvPr>
        </p:nvSpPr>
        <p:spPr>
          <a:xfrm>
            <a:off x="6357516" y="3242791"/>
            <a:ext cx="2416277"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Fonction</a:t>
            </a:r>
          </a:p>
        </p:txBody>
      </p:sp>
      <p:cxnSp>
        <p:nvCxnSpPr>
          <p:cNvPr id="31" name="Connecteur droit 30">
            <a:extLst>
              <a:ext uri="{FF2B5EF4-FFF2-40B4-BE49-F238E27FC236}">
                <a16:creationId xmlns:a16="http://schemas.microsoft.com/office/drawing/2014/main" id="{48A4DF1B-C7D4-98DD-0502-D5D0ED9E72F6}"/>
              </a:ext>
            </a:extLst>
          </p:cNvPr>
          <p:cNvCxnSpPr>
            <a:cxnSpLocks/>
          </p:cNvCxnSpPr>
          <p:nvPr userDrawn="1"/>
        </p:nvCxnSpPr>
        <p:spPr>
          <a:xfrm>
            <a:off x="6168217" y="3016453"/>
            <a:ext cx="0" cy="986995"/>
          </a:xfrm>
          <a:prstGeom prst="line">
            <a:avLst/>
          </a:prstGeom>
          <a:ln w="12700">
            <a:solidFill>
              <a:srgbClr val="87B533"/>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5FD45D3E-1120-0A4E-5695-6A20EE069063}"/>
              </a:ext>
            </a:extLst>
          </p:cNvPr>
          <p:cNvCxnSpPr>
            <a:cxnSpLocks/>
          </p:cNvCxnSpPr>
          <p:nvPr userDrawn="1"/>
        </p:nvCxnSpPr>
        <p:spPr>
          <a:xfrm>
            <a:off x="8918229" y="3016453"/>
            <a:ext cx="0" cy="986995"/>
          </a:xfrm>
          <a:prstGeom prst="line">
            <a:avLst/>
          </a:prstGeom>
          <a:ln w="12700">
            <a:solidFill>
              <a:srgbClr val="87B533"/>
            </a:solidFill>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74BFADA5-5455-7CA1-4731-0646FD04A28D}"/>
              </a:ext>
            </a:extLst>
          </p:cNvPr>
          <p:cNvGrpSpPr/>
          <p:nvPr userDrawn="1"/>
        </p:nvGrpSpPr>
        <p:grpSpPr>
          <a:xfrm>
            <a:off x="223067" y="271252"/>
            <a:ext cx="725920" cy="838398"/>
            <a:chOff x="7545479" y="11792355"/>
            <a:chExt cx="989399" cy="1142999"/>
          </a:xfrm>
          <a:solidFill>
            <a:schemeClr val="bg2"/>
          </a:solidFill>
        </p:grpSpPr>
        <p:sp>
          <p:nvSpPr>
            <p:cNvPr id="8" name="Forme libre 5">
              <a:extLst>
                <a:ext uri="{FF2B5EF4-FFF2-40B4-BE49-F238E27FC236}">
                  <a16:creationId xmlns:a16="http://schemas.microsoft.com/office/drawing/2014/main" id="{B7CDA977-C968-33CA-EC22-6851A197DAD9}"/>
                </a:ext>
              </a:extLst>
            </p:cNvPr>
            <p:cNvSpPr/>
            <p:nvPr/>
          </p:nvSpPr>
          <p:spPr>
            <a:xfrm>
              <a:off x="7545479" y="12141867"/>
              <a:ext cx="304430" cy="302280"/>
            </a:xfrm>
            <a:custGeom>
              <a:avLst/>
              <a:gdLst>
                <a:gd name="connsiteX0" fmla="*/ 0 w 304430"/>
                <a:gd name="connsiteY0" fmla="*/ 302281 h 302280"/>
                <a:gd name="connsiteX1" fmla="*/ 304431 w 304430"/>
                <a:gd name="connsiteY1" fmla="*/ 302281 h 302280"/>
                <a:gd name="connsiteX2" fmla="*/ 304431 w 304430"/>
                <a:gd name="connsiteY2" fmla="*/ 0 h 302280"/>
                <a:gd name="connsiteX3" fmla="*/ 0 w 304430"/>
                <a:gd name="connsiteY3" fmla="*/ 0 h 302280"/>
              </a:gdLst>
              <a:ahLst/>
              <a:cxnLst>
                <a:cxn ang="0">
                  <a:pos x="connsiteX0" y="connsiteY0"/>
                </a:cxn>
                <a:cxn ang="0">
                  <a:pos x="connsiteX1" y="connsiteY1"/>
                </a:cxn>
                <a:cxn ang="0">
                  <a:pos x="connsiteX2" y="connsiteY2"/>
                </a:cxn>
                <a:cxn ang="0">
                  <a:pos x="connsiteX3" y="connsiteY3"/>
                </a:cxn>
              </a:cxnLst>
              <a:rect l="l" t="t" r="r" b="b"/>
              <a:pathLst>
                <a:path w="304430" h="302280">
                  <a:moveTo>
                    <a:pt x="0" y="302281"/>
                  </a:moveTo>
                  <a:lnTo>
                    <a:pt x="304431" y="302281"/>
                  </a:lnTo>
                  <a:lnTo>
                    <a:pt x="304431" y="0"/>
                  </a:lnTo>
                  <a:lnTo>
                    <a:pt x="0" y="0"/>
                  </a:lnTo>
                  <a:close/>
                </a:path>
              </a:pathLst>
            </a:custGeom>
            <a:grpFill/>
            <a:ln w="9508" cap="flat">
              <a:noFill/>
              <a:prstDash val="solid"/>
              <a:miter/>
            </a:ln>
          </p:spPr>
          <p:txBody>
            <a:bodyPr rtlCol="0" anchor="ctr"/>
            <a:lstStyle/>
            <a:p>
              <a:endParaRPr lang="fr-FR" sz="900"/>
            </a:p>
          </p:txBody>
        </p:sp>
        <p:sp>
          <p:nvSpPr>
            <p:cNvPr id="9" name="Forme libre 7">
              <a:extLst>
                <a:ext uri="{FF2B5EF4-FFF2-40B4-BE49-F238E27FC236}">
                  <a16:creationId xmlns:a16="http://schemas.microsoft.com/office/drawing/2014/main" id="{AE44469C-B0E5-B613-3CF2-CC1359E70CE7}"/>
                </a:ext>
              </a:extLst>
            </p:cNvPr>
            <p:cNvSpPr/>
            <p:nvPr/>
          </p:nvSpPr>
          <p:spPr>
            <a:xfrm>
              <a:off x="8059205" y="12566950"/>
              <a:ext cx="371024" cy="368404"/>
            </a:xfrm>
            <a:custGeom>
              <a:avLst/>
              <a:gdLst>
                <a:gd name="connsiteX0" fmla="*/ 0 w 371024"/>
                <a:gd name="connsiteY0" fmla="*/ 368405 h 368404"/>
                <a:gd name="connsiteX1" fmla="*/ 371025 w 371024"/>
                <a:gd name="connsiteY1" fmla="*/ 368405 h 368404"/>
                <a:gd name="connsiteX2" fmla="*/ 371025 w 371024"/>
                <a:gd name="connsiteY2" fmla="*/ 0 h 368404"/>
                <a:gd name="connsiteX3" fmla="*/ 0 w 371024"/>
                <a:gd name="connsiteY3" fmla="*/ 0 h 368404"/>
              </a:gdLst>
              <a:ahLst/>
              <a:cxnLst>
                <a:cxn ang="0">
                  <a:pos x="connsiteX0" y="connsiteY0"/>
                </a:cxn>
                <a:cxn ang="0">
                  <a:pos x="connsiteX1" y="connsiteY1"/>
                </a:cxn>
                <a:cxn ang="0">
                  <a:pos x="connsiteX2" y="connsiteY2"/>
                </a:cxn>
                <a:cxn ang="0">
                  <a:pos x="connsiteX3" y="connsiteY3"/>
                </a:cxn>
              </a:cxnLst>
              <a:rect l="l" t="t" r="r" b="b"/>
              <a:pathLst>
                <a:path w="371024" h="368404">
                  <a:moveTo>
                    <a:pt x="0" y="368405"/>
                  </a:moveTo>
                  <a:lnTo>
                    <a:pt x="371025" y="368405"/>
                  </a:lnTo>
                  <a:lnTo>
                    <a:pt x="371025" y="0"/>
                  </a:lnTo>
                  <a:lnTo>
                    <a:pt x="0" y="0"/>
                  </a:lnTo>
                  <a:close/>
                </a:path>
              </a:pathLst>
            </a:custGeom>
            <a:grpFill/>
            <a:ln w="9508" cap="flat">
              <a:noFill/>
              <a:prstDash val="solid"/>
              <a:miter/>
            </a:ln>
          </p:spPr>
          <p:txBody>
            <a:bodyPr rtlCol="0" anchor="ctr"/>
            <a:lstStyle/>
            <a:p>
              <a:endParaRPr lang="fr-FR" sz="900"/>
            </a:p>
          </p:txBody>
        </p:sp>
        <p:sp>
          <p:nvSpPr>
            <p:cNvPr id="10" name="Forme libre 8">
              <a:extLst>
                <a:ext uri="{FF2B5EF4-FFF2-40B4-BE49-F238E27FC236}">
                  <a16:creationId xmlns:a16="http://schemas.microsoft.com/office/drawing/2014/main" id="{32AFDBA4-09F5-2583-45A7-299B73409B4D}"/>
                </a:ext>
              </a:extLst>
            </p:cNvPr>
            <p:cNvSpPr/>
            <p:nvPr/>
          </p:nvSpPr>
          <p:spPr>
            <a:xfrm>
              <a:off x="8021151" y="12141867"/>
              <a:ext cx="237836" cy="236157"/>
            </a:xfrm>
            <a:custGeom>
              <a:avLst/>
              <a:gdLst>
                <a:gd name="connsiteX0" fmla="*/ 0 w 237836"/>
                <a:gd name="connsiteY0" fmla="*/ 236157 h 236157"/>
                <a:gd name="connsiteX1" fmla="*/ 237836 w 237836"/>
                <a:gd name="connsiteY1" fmla="*/ 236157 h 236157"/>
                <a:gd name="connsiteX2" fmla="*/ 237836 w 237836"/>
                <a:gd name="connsiteY2" fmla="*/ 0 h 236157"/>
                <a:gd name="connsiteX3" fmla="*/ 0 w 237836"/>
                <a:gd name="connsiteY3" fmla="*/ 0 h 236157"/>
              </a:gdLst>
              <a:ahLst/>
              <a:cxnLst>
                <a:cxn ang="0">
                  <a:pos x="connsiteX0" y="connsiteY0"/>
                </a:cxn>
                <a:cxn ang="0">
                  <a:pos x="connsiteX1" y="connsiteY1"/>
                </a:cxn>
                <a:cxn ang="0">
                  <a:pos x="connsiteX2" y="connsiteY2"/>
                </a:cxn>
                <a:cxn ang="0">
                  <a:pos x="connsiteX3" y="connsiteY3"/>
                </a:cxn>
              </a:cxnLst>
              <a:rect l="l" t="t" r="r" b="b"/>
              <a:pathLst>
                <a:path w="237836" h="236157">
                  <a:moveTo>
                    <a:pt x="0" y="236157"/>
                  </a:moveTo>
                  <a:lnTo>
                    <a:pt x="237836" y="236157"/>
                  </a:lnTo>
                  <a:lnTo>
                    <a:pt x="237836" y="0"/>
                  </a:lnTo>
                  <a:lnTo>
                    <a:pt x="0" y="0"/>
                  </a:lnTo>
                  <a:close/>
                </a:path>
              </a:pathLst>
            </a:custGeom>
            <a:grpFill/>
            <a:ln w="9508" cap="flat">
              <a:noFill/>
              <a:prstDash val="solid"/>
              <a:miter/>
            </a:ln>
          </p:spPr>
          <p:txBody>
            <a:bodyPr rtlCol="0" anchor="ctr"/>
            <a:lstStyle/>
            <a:p>
              <a:endParaRPr lang="fr-FR" sz="900"/>
            </a:p>
          </p:txBody>
        </p:sp>
        <p:sp>
          <p:nvSpPr>
            <p:cNvPr id="13" name="Forme libre 9">
              <a:extLst>
                <a:ext uri="{FF2B5EF4-FFF2-40B4-BE49-F238E27FC236}">
                  <a16:creationId xmlns:a16="http://schemas.microsoft.com/office/drawing/2014/main" id="{BF3271B3-B2EE-A97D-6D92-92103DFF993F}"/>
                </a:ext>
              </a:extLst>
            </p:cNvPr>
            <p:cNvSpPr/>
            <p:nvPr/>
          </p:nvSpPr>
          <p:spPr>
            <a:xfrm>
              <a:off x="8344609" y="11792355"/>
              <a:ext cx="190269" cy="198371"/>
            </a:xfrm>
            <a:custGeom>
              <a:avLst/>
              <a:gdLst>
                <a:gd name="connsiteX0" fmla="*/ 0 w 190269"/>
                <a:gd name="connsiteY0" fmla="*/ 198372 h 198371"/>
                <a:gd name="connsiteX1" fmla="*/ 190269 w 190269"/>
                <a:gd name="connsiteY1" fmla="*/ 198372 h 198371"/>
                <a:gd name="connsiteX2" fmla="*/ 190269 w 190269"/>
                <a:gd name="connsiteY2" fmla="*/ 0 h 198371"/>
                <a:gd name="connsiteX3" fmla="*/ 0 w 190269"/>
                <a:gd name="connsiteY3" fmla="*/ 0 h 198371"/>
              </a:gdLst>
              <a:ahLst/>
              <a:cxnLst>
                <a:cxn ang="0">
                  <a:pos x="connsiteX0" y="connsiteY0"/>
                </a:cxn>
                <a:cxn ang="0">
                  <a:pos x="connsiteX1" y="connsiteY1"/>
                </a:cxn>
                <a:cxn ang="0">
                  <a:pos x="connsiteX2" y="connsiteY2"/>
                </a:cxn>
                <a:cxn ang="0">
                  <a:pos x="connsiteX3" y="connsiteY3"/>
                </a:cxn>
              </a:cxnLst>
              <a:rect l="l" t="t" r="r" b="b"/>
              <a:pathLst>
                <a:path w="190269" h="198371">
                  <a:moveTo>
                    <a:pt x="0" y="198372"/>
                  </a:moveTo>
                  <a:lnTo>
                    <a:pt x="190269" y="198372"/>
                  </a:lnTo>
                  <a:lnTo>
                    <a:pt x="190269" y="0"/>
                  </a:lnTo>
                  <a:lnTo>
                    <a:pt x="0" y="0"/>
                  </a:lnTo>
                  <a:close/>
                </a:path>
              </a:pathLst>
            </a:custGeom>
            <a:grpFill/>
            <a:ln w="9508" cap="flat">
              <a:noFill/>
              <a:prstDash val="solid"/>
              <a:miter/>
            </a:ln>
          </p:spPr>
          <p:txBody>
            <a:bodyPr rtlCol="0" anchor="ctr"/>
            <a:lstStyle/>
            <a:p>
              <a:endParaRPr lang="fr-FR" sz="900"/>
            </a:p>
          </p:txBody>
        </p:sp>
      </p:grpSp>
    </p:spTree>
    <p:extLst>
      <p:ext uri="{BB962C8B-B14F-4D97-AF65-F5344CB8AC3E}">
        <p14:creationId xmlns:p14="http://schemas.microsoft.com/office/powerpoint/2010/main" val="35235261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3 personnes">
    <p:spTree>
      <p:nvGrpSpPr>
        <p:cNvPr id="1" name=""/>
        <p:cNvGrpSpPr/>
        <p:nvPr/>
      </p:nvGrpSpPr>
      <p:grpSpPr>
        <a:xfrm>
          <a:off x="0" y="0"/>
          <a:ext cx="0" cy="0"/>
          <a:chOff x="0" y="0"/>
          <a:chExt cx="0" cy="0"/>
        </a:xfrm>
      </p:grpSpPr>
      <p:sp>
        <p:nvSpPr>
          <p:cNvPr id="11" name="TextBox 78">
            <a:extLst>
              <a:ext uri="{FF2B5EF4-FFF2-40B4-BE49-F238E27FC236}">
                <a16:creationId xmlns:a16="http://schemas.microsoft.com/office/drawing/2014/main" id="{F86A807C-2973-BDD2-B54D-86F150A527E9}"/>
              </a:ext>
            </a:extLst>
          </p:cNvPr>
          <p:cNvSpPr txBox="1"/>
          <p:nvPr userDrawn="1"/>
        </p:nvSpPr>
        <p:spPr>
          <a:xfrm>
            <a:off x="3888193" y="6276101"/>
            <a:ext cx="2828292" cy="324364"/>
          </a:xfrm>
          <a:prstGeom prst="rect">
            <a:avLst/>
          </a:prstGeom>
          <a:noFill/>
        </p:spPr>
        <p:txBody>
          <a:bodyPr wrap="square" lIns="121899" tIns="60950" rIns="121899" bIns="60950" rtlCol="0">
            <a:spAutoFit/>
          </a:bodyPr>
          <a:lstStyle/>
          <a:p>
            <a:pPr>
              <a:lnSpc>
                <a:spcPct val="120000"/>
              </a:lnSpc>
            </a:pPr>
            <a:r>
              <a:rPr lang="en-US" sz="1200" b="0" i="0">
                <a:solidFill>
                  <a:srgbClr val="0072B1"/>
                </a:solidFill>
                <a:latin typeface="Arial" panose="020B0604020202020204" pitchFamily="34" charset="0"/>
                <a:ea typeface="Open Sans" panose="020B0606030504020204" pitchFamily="34" charset="0"/>
                <a:cs typeface="Arial" panose="020B0604020202020204" pitchFamily="34" charset="0"/>
              </a:rPr>
              <a:t>Montpellier - Marseille - Paris</a:t>
            </a:r>
          </a:p>
        </p:txBody>
      </p:sp>
      <p:sp>
        <p:nvSpPr>
          <p:cNvPr id="14" name="TextBox 78">
            <a:extLst>
              <a:ext uri="{FF2B5EF4-FFF2-40B4-BE49-F238E27FC236}">
                <a16:creationId xmlns:a16="http://schemas.microsoft.com/office/drawing/2014/main" id="{F97A53EB-C0BF-66B6-F11E-AF9AA368592D}"/>
              </a:ext>
            </a:extLst>
          </p:cNvPr>
          <p:cNvSpPr txBox="1"/>
          <p:nvPr userDrawn="1"/>
        </p:nvSpPr>
        <p:spPr>
          <a:xfrm>
            <a:off x="6481177" y="6292868"/>
            <a:ext cx="5312996" cy="324364"/>
          </a:xfrm>
          <a:prstGeom prst="rect">
            <a:avLst/>
          </a:prstGeom>
          <a:noFill/>
        </p:spPr>
        <p:txBody>
          <a:bodyPr wrap="square" lIns="121899" tIns="60950" rIns="121899" bIns="60950" rtlCol="0">
            <a:spAutoFit/>
          </a:bodyPr>
          <a:lstStyle/>
          <a:p>
            <a:pPr>
              <a:lnSpc>
                <a:spcPct val="120000"/>
              </a:lnSpc>
            </a:pPr>
            <a:r>
              <a:rPr lang="en-US" sz="1200" b="0" i="0">
                <a:solidFill>
                  <a:schemeClr val="accent1"/>
                </a:solidFill>
                <a:latin typeface="Arial" panose="020B0604020202020204" pitchFamily="34" charset="0"/>
                <a:ea typeface="Open Sans" panose="020B0606030504020204" pitchFamily="34" charset="0"/>
                <a:cs typeface="Arial" panose="020B0604020202020204" pitchFamily="34" charset="0"/>
              </a:rPr>
              <a:t>04 67 02 29 02      </a:t>
            </a:r>
            <a:r>
              <a:rPr lang="en-US" sz="1200" b="0" i="0">
                <a:solidFill>
                  <a:schemeClr val="accent1"/>
                </a:solidFill>
                <a:latin typeface="Arial" panose="020B0604020202020204" pitchFamily="34" charset="0"/>
                <a:ea typeface="Open Sans" panose="020B0606030504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contact@edater.com</a:t>
            </a:r>
            <a:r>
              <a:rPr lang="en-US" sz="1200" b="0" i="0">
                <a:solidFill>
                  <a:schemeClr val="accent1"/>
                </a:solidFill>
                <a:latin typeface="Arial" panose="020B0604020202020204" pitchFamily="34" charset="0"/>
                <a:ea typeface="Open Sans" panose="020B0606030504020204" pitchFamily="34" charset="0"/>
                <a:cs typeface="Arial" panose="020B0604020202020204" pitchFamily="34" charset="0"/>
              </a:rPr>
              <a:t>      </a:t>
            </a:r>
            <a:r>
              <a:rPr lang="en-US" sz="1200" b="0" i="0" err="1">
                <a:solidFill>
                  <a:schemeClr val="accent1"/>
                </a:solidFill>
                <a:latin typeface="Arial" panose="020B0604020202020204" pitchFamily="34" charset="0"/>
                <a:ea typeface="Open Sans" panose="020B0606030504020204" pitchFamily="34" charset="0"/>
                <a:cs typeface="Arial" panose="020B0604020202020204" pitchFamily="34" charset="0"/>
              </a:rPr>
              <a:t>www.edater.fr</a:t>
            </a:r>
            <a:endParaRPr lang="en-US" sz="1200" b="0" i="0">
              <a:solidFill>
                <a:schemeClr val="accent1"/>
              </a:solidFill>
              <a:latin typeface="Arial" panose="020B0604020202020204" pitchFamily="34" charset="0"/>
              <a:ea typeface="Open Sans" panose="020B0606030504020204" pitchFamily="34" charset="0"/>
              <a:cs typeface="Arial" panose="020B0604020202020204" pitchFamily="34" charset="0"/>
            </a:endParaRPr>
          </a:p>
        </p:txBody>
      </p:sp>
      <p:cxnSp>
        <p:nvCxnSpPr>
          <p:cNvPr id="15" name="Connecteur droit 14">
            <a:extLst>
              <a:ext uri="{FF2B5EF4-FFF2-40B4-BE49-F238E27FC236}">
                <a16:creationId xmlns:a16="http://schemas.microsoft.com/office/drawing/2014/main" id="{FB56AAA3-73D3-F195-440A-FF5E901737C1}"/>
              </a:ext>
            </a:extLst>
          </p:cNvPr>
          <p:cNvCxnSpPr>
            <a:cxnSpLocks/>
          </p:cNvCxnSpPr>
          <p:nvPr userDrawn="1"/>
        </p:nvCxnSpPr>
        <p:spPr>
          <a:xfrm>
            <a:off x="6481177" y="6395383"/>
            <a:ext cx="0" cy="145362"/>
          </a:xfrm>
          <a:prstGeom prst="line">
            <a:avLst/>
          </a:prstGeom>
          <a:ln>
            <a:solidFill>
              <a:srgbClr val="87B533"/>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233C2022-26AE-D66C-1ABC-F59DC8B431C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9540"/>
          <a:stretch/>
        </p:blipFill>
        <p:spPr>
          <a:xfrm>
            <a:off x="10679747" y="6362117"/>
            <a:ext cx="239254" cy="234000"/>
          </a:xfrm>
          <a:prstGeom prst="rect">
            <a:avLst/>
          </a:prstGeom>
        </p:spPr>
      </p:pic>
      <p:sp>
        <p:nvSpPr>
          <p:cNvPr id="19" name="Rectangle 18">
            <a:extLst>
              <a:ext uri="{FF2B5EF4-FFF2-40B4-BE49-F238E27FC236}">
                <a16:creationId xmlns:a16="http://schemas.microsoft.com/office/drawing/2014/main" id="{0E07D040-C65F-97B3-6A81-B5E7E1C34FD8}"/>
              </a:ext>
            </a:extLst>
          </p:cNvPr>
          <p:cNvSpPr/>
          <p:nvPr userDrawn="1"/>
        </p:nvSpPr>
        <p:spPr>
          <a:xfrm>
            <a:off x="0" y="6342316"/>
            <a:ext cx="1309311" cy="5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pic>
        <p:nvPicPr>
          <p:cNvPr id="29" name="Graphique 28">
            <a:extLst>
              <a:ext uri="{FF2B5EF4-FFF2-40B4-BE49-F238E27FC236}">
                <a16:creationId xmlns:a16="http://schemas.microsoft.com/office/drawing/2014/main" id="{FCC334C4-9273-9551-C5A8-6DA354CBCB2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79478" y="5878773"/>
            <a:ext cx="1059028" cy="231281"/>
          </a:xfrm>
          <a:prstGeom prst="rect">
            <a:avLst/>
          </a:prstGeom>
        </p:spPr>
      </p:pic>
      <p:pic>
        <p:nvPicPr>
          <p:cNvPr id="7" name="Image 6">
            <a:extLst>
              <a:ext uri="{FF2B5EF4-FFF2-40B4-BE49-F238E27FC236}">
                <a16:creationId xmlns:a16="http://schemas.microsoft.com/office/drawing/2014/main" id="{41EFFEDD-DC79-C4A6-A7D6-1B2DD2555E14}"/>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l="41025" t="1890" r="36174" b="778"/>
          <a:stretch/>
        </p:blipFill>
        <p:spPr>
          <a:xfrm>
            <a:off x="-8522" y="0"/>
            <a:ext cx="3019098" cy="6858000"/>
          </a:xfrm>
          <a:prstGeom prst="rect">
            <a:avLst/>
          </a:prstGeom>
        </p:spPr>
      </p:pic>
      <p:sp>
        <p:nvSpPr>
          <p:cNvPr id="23" name="Graphique 21">
            <a:extLst>
              <a:ext uri="{FF2B5EF4-FFF2-40B4-BE49-F238E27FC236}">
                <a16:creationId xmlns:a16="http://schemas.microsoft.com/office/drawing/2014/main" id="{0B7B9300-33E5-850E-0980-1A9278AA7AC8}"/>
              </a:ext>
            </a:extLst>
          </p:cNvPr>
          <p:cNvSpPr/>
          <p:nvPr/>
        </p:nvSpPr>
        <p:spPr>
          <a:xfrm>
            <a:off x="3706160" y="6313918"/>
            <a:ext cx="195815" cy="282199"/>
          </a:xfrm>
          <a:custGeom>
            <a:avLst/>
            <a:gdLst>
              <a:gd name="connsiteX0" fmla="*/ 278841 w 278841"/>
              <a:gd name="connsiteY0" fmla="*/ 141484 h 401957"/>
              <a:gd name="connsiteX1" fmla="*/ 139421 w 278841"/>
              <a:gd name="connsiteY1" fmla="*/ 401958 h 401957"/>
              <a:gd name="connsiteX2" fmla="*/ 0 w 278841"/>
              <a:gd name="connsiteY2" fmla="*/ 141484 h 401957"/>
              <a:gd name="connsiteX3" fmla="*/ 139421 w 278841"/>
              <a:gd name="connsiteY3" fmla="*/ 0 h 401957"/>
              <a:gd name="connsiteX4" fmla="*/ 278841 w 278841"/>
              <a:gd name="connsiteY4" fmla="*/ 141484 h 401957"/>
              <a:gd name="connsiteX5" fmla="*/ 139421 w 278841"/>
              <a:gd name="connsiteY5" fmla="*/ 62378 h 401957"/>
              <a:gd name="connsiteX6" fmla="*/ 61468 w 278841"/>
              <a:gd name="connsiteY6" fmla="*/ 141484 h 401957"/>
              <a:gd name="connsiteX7" fmla="*/ 139421 w 278841"/>
              <a:gd name="connsiteY7" fmla="*/ 220590 h 401957"/>
              <a:gd name="connsiteX8" fmla="*/ 217373 w 278841"/>
              <a:gd name="connsiteY8" fmla="*/ 141484 h 401957"/>
              <a:gd name="connsiteX9" fmla="*/ 139421 w 278841"/>
              <a:gd name="connsiteY9" fmla="*/ 62378 h 40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841" h="401957">
                <a:moveTo>
                  <a:pt x="278841" y="141484"/>
                </a:moveTo>
                <a:cubicBezTo>
                  <a:pt x="278841" y="219645"/>
                  <a:pt x="139421" y="401958"/>
                  <a:pt x="139421" y="401958"/>
                </a:cubicBezTo>
                <a:cubicBezTo>
                  <a:pt x="139421" y="401958"/>
                  <a:pt x="0" y="219645"/>
                  <a:pt x="0" y="141484"/>
                </a:cubicBezTo>
                <a:cubicBezTo>
                  <a:pt x="0" y="63323"/>
                  <a:pt x="62399" y="0"/>
                  <a:pt x="139421" y="0"/>
                </a:cubicBezTo>
                <a:cubicBezTo>
                  <a:pt x="216442" y="0"/>
                  <a:pt x="278841" y="63323"/>
                  <a:pt x="278841" y="141484"/>
                </a:cubicBezTo>
                <a:close/>
                <a:moveTo>
                  <a:pt x="139421" y="62378"/>
                </a:moveTo>
                <a:cubicBezTo>
                  <a:pt x="96393" y="62378"/>
                  <a:pt x="61468" y="97820"/>
                  <a:pt x="61468" y="141484"/>
                </a:cubicBezTo>
                <a:cubicBezTo>
                  <a:pt x="61468" y="185148"/>
                  <a:pt x="96393" y="220590"/>
                  <a:pt x="139421" y="220590"/>
                </a:cubicBezTo>
                <a:cubicBezTo>
                  <a:pt x="182448" y="220590"/>
                  <a:pt x="217373" y="185148"/>
                  <a:pt x="217373" y="141484"/>
                </a:cubicBezTo>
                <a:cubicBezTo>
                  <a:pt x="217373" y="97820"/>
                  <a:pt x="182448" y="62378"/>
                  <a:pt x="139421" y="62378"/>
                </a:cubicBezTo>
                <a:close/>
              </a:path>
            </a:pathLst>
          </a:custGeom>
          <a:solidFill>
            <a:srgbClr val="2B72B0"/>
          </a:solidFill>
          <a:ln w="0" cap="flat">
            <a:noFill/>
            <a:prstDash val="solid"/>
            <a:miter/>
          </a:ln>
        </p:spPr>
        <p:txBody>
          <a:bodyPr rtlCol="0" anchor="ctr"/>
          <a:lstStyle/>
          <a:p>
            <a:endParaRPr lang="fr-FR" sz="900"/>
          </a:p>
        </p:txBody>
      </p:sp>
      <p:cxnSp>
        <p:nvCxnSpPr>
          <p:cNvPr id="4" name="Connecteur droit 3">
            <a:extLst>
              <a:ext uri="{FF2B5EF4-FFF2-40B4-BE49-F238E27FC236}">
                <a16:creationId xmlns:a16="http://schemas.microsoft.com/office/drawing/2014/main" id="{A47B3F9B-712F-E840-2CFC-7A5EE006F39E}"/>
              </a:ext>
            </a:extLst>
          </p:cNvPr>
          <p:cNvCxnSpPr>
            <a:cxnSpLocks/>
          </p:cNvCxnSpPr>
          <p:nvPr userDrawn="1"/>
        </p:nvCxnSpPr>
        <p:spPr>
          <a:xfrm>
            <a:off x="7743776" y="6395383"/>
            <a:ext cx="0" cy="145362"/>
          </a:xfrm>
          <a:prstGeom prst="line">
            <a:avLst/>
          </a:prstGeom>
          <a:ln>
            <a:solidFill>
              <a:srgbClr val="87B533"/>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F1D75667-5161-1FAE-3DFF-76AF6835A663}"/>
              </a:ext>
            </a:extLst>
          </p:cNvPr>
          <p:cNvCxnSpPr>
            <a:cxnSpLocks/>
          </p:cNvCxnSpPr>
          <p:nvPr userDrawn="1"/>
        </p:nvCxnSpPr>
        <p:spPr>
          <a:xfrm>
            <a:off x="9404042" y="6395383"/>
            <a:ext cx="0" cy="145362"/>
          </a:xfrm>
          <a:prstGeom prst="line">
            <a:avLst/>
          </a:prstGeom>
          <a:ln>
            <a:solidFill>
              <a:srgbClr val="87B533"/>
            </a:solidFill>
          </a:ln>
        </p:spPr>
        <p:style>
          <a:lnRef idx="1">
            <a:schemeClr val="accent1"/>
          </a:lnRef>
          <a:fillRef idx="0">
            <a:schemeClr val="accent1"/>
          </a:fillRef>
          <a:effectRef idx="0">
            <a:schemeClr val="accent1"/>
          </a:effectRef>
          <a:fontRef idx="minor">
            <a:schemeClr val="tx1"/>
          </a:fontRef>
        </p:style>
      </p:cxnSp>
      <p:sp>
        <p:nvSpPr>
          <p:cNvPr id="6" name="Espace réservé du texte 53">
            <a:extLst>
              <a:ext uri="{FF2B5EF4-FFF2-40B4-BE49-F238E27FC236}">
                <a16:creationId xmlns:a16="http://schemas.microsoft.com/office/drawing/2014/main" id="{7CE16D26-7264-F51E-F688-BC11CD117752}"/>
              </a:ext>
            </a:extLst>
          </p:cNvPr>
          <p:cNvSpPr>
            <a:spLocks noGrp="1"/>
          </p:cNvSpPr>
          <p:nvPr>
            <p:ph type="body" sz="quarter" idx="14" hasCustomPrompt="1"/>
          </p:nvPr>
        </p:nvSpPr>
        <p:spPr>
          <a:xfrm>
            <a:off x="3674578" y="3032603"/>
            <a:ext cx="2421420" cy="286232"/>
          </a:xfrm>
          <a:prstGeom prst="rect">
            <a:avLst/>
          </a:prstGeom>
        </p:spPr>
        <p:txBody>
          <a:bodyPr wrap="square">
            <a:spAutoFit/>
          </a:bodyPr>
          <a:lstStyle>
            <a:lvl1pPr>
              <a:spcBef>
                <a:spcPts val="300"/>
              </a:spcBef>
              <a:buNone/>
              <a:defRPr sz="1400" b="1" i="0">
                <a:solidFill>
                  <a:schemeClr val="tx2"/>
                </a:solidFill>
                <a:latin typeface="Arial" panose="020B0604020202020204" pitchFamily="34" charset="0"/>
                <a:cs typeface="Arial" panose="020B0604020202020204" pitchFamily="34" charset="0"/>
              </a:defRPr>
            </a:lvl1pPr>
            <a:lvl5pPr>
              <a:defRPr/>
            </a:lvl5pPr>
          </a:lstStyle>
          <a:p>
            <a:pPr lvl="0"/>
            <a:r>
              <a:rPr lang="fr-FR"/>
              <a:t>Bruno ROUDIER</a:t>
            </a:r>
          </a:p>
        </p:txBody>
      </p:sp>
      <p:sp>
        <p:nvSpPr>
          <p:cNvPr id="8" name="Espace réservé du texte 53">
            <a:extLst>
              <a:ext uri="{FF2B5EF4-FFF2-40B4-BE49-F238E27FC236}">
                <a16:creationId xmlns:a16="http://schemas.microsoft.com/office/drawing/2014/main" id="{A802E492-5DF0-5F58-0342-7729BF61709A}"/>
              </a:ext>
            </a:extLst>
          </p:cNvPr>
          <p:cNvSpPr>
            <a:spLocks noGrp="1"/>
          </p:cNvSpPr>
          <p:nvPr>
            <p:ph type="body" sz="quarter" idx="15" hasCustomPrompt="1"/>
          </p:nvPr>
        </p:nvSpPr>
        <p:spPr>
          <a:xfrm>
            <a:off x="3674578" y="3523317"/>
            <a:ext cx="2421420"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Mail</a:t>
            </a:r>
          </a:p>
        </p:txBody>
      </p:sp>
      <p:sp>
        <p:nvSpPr>
          <p:cNvPr id="9" name="Espace réservé du texte 53">
            <a:extLst>
              <a:ext uri="{FF2B5EF4-FFF2-40B4-BE49-F238E27FC236}">
                <a16:creationId xmlns:a16="http://schemas.microsoft.com/office/drawing/2014/main" id="{6439C00C-9DCB-40B4-07C4-8589A5AEAD9B}"/>
              </a:ext>
            </a:extLst>
          </p:cNvPr>
          <p:cNvSpPr>
            <a:spLocks noGrp="1"/>
          </p:cNvSpPr>
          <p:nvPr>
            <p:ph type="body" sz="quarter" idx="16" hasCustomPrompt="1"/>
          </p:nvPr>
        </p:nvSpPr>
        <p:spPr>
          <a:xfrm>
            <a:off x="3674578" y="3763382"/>
            <a:ext cx="2421420"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téléphone</a:t>
            </a:r>
          </a:p>
        </p:txBody>
      </p:sp>
      <p:sp>
        <p:nvSpPr>
          <p:cNvPr id="10" name="Espace réservé du texte 53">
            <a:extLst>
              <a:ext uri="{FF2B5EF4-FFF2-40B4-BE49-F238E27FC236}">
                <a16:creationId xmlns:a16="http://schemas.microsoft.com/office/drawing/2014/main" id="{08EA8A4B-B307-38BC-9213-1C375B039119}"/>
              </a:ext>
            </a:extLst>
          </p:cNvPr>
          <p:cNvSpPr>
            <a:spLocks noGrp="1"/>
          </p:cNvSpPr>
          <p:nvPr>
            <p:ph type="body" sz="quarter" idx="17" hasCustomPrompt="1"/>
          </p:nvPr>
        </p:nvSpPr>
        <p:spPr>
          <a:xfrm>
            <a:off x="3674578" y="3242791"/>
            <a:ext cx="2421420"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Fonction</a:t>
            </a:r>
          </a:p>
        </p:txBody>
      </p:sp>
      <p:sp>
        <p:nvSpPr>
          <p:cNvPr id="13" name="ZoneTexte 12">
            <a:extLst>
              <a:ext uri="{FF2B5EF4-FFF2-40B4-BE49-F238E27FC236}">
                <a16:creationId xmlns:a16="http://schemas.microsoft.com/office/drawing/2014/main" id="{3FD3ABAF-C187-EEEE-167C-13A06D543AF0}"/>
              </a:ext>
            </a:extLst>
          </p:cNvPr>
          <p:cNvSpPr txBox="1"/>
          <p:nvPr userDrawn="1"/>
        </p:nvSpPr>
        <p:spPr>
          <a:xfrm>
            <a:off x="3674578" y="2519891"/>
            <a:ext cx="4192556" cy="400110"/>
          </a:xfrm>
          <a:prstGeom prst="rect">
            <a:avLst/>
          </a:prstGeom>
          <a:noFill/>
        </p:spPr>
        <p:txBody>
          <a:bodyPr wrap="square" lIns="18000" rtlCol="0">
            <a:spAutoFit/>
          </a:bodyPr>
          <a:lstStyle/>
          <a:p>
            <a:r>
              <a:rPr lang="fr-FR" sz="2000" b="1" i="0">
                <a:solidFill>
                  <a:srgbClr val="0072B1"/>
                </a:solidFill>
                <a:latin typeface="Arial Narrow" panose="020B0604020202020204" pitchFamily="34" charset="0"/>
                <a:cs typeface="Arial Narrow" panose="020B0604020202020204" pitchFamily="34" charset="0"/>
              </a:rPr>
              <a:t>CONTACTS</a:t>
            </a:r>
          </a:p>
        </p:txBody>
      </p:sp>
      <p:sp>
        <p:nvSpPr>
          <p:cNvPr id="33" name="Espace réservé du texte 53">
            <a:extLst>
              <a:ext uri="{FF2B5EF4-FFF2-40B4-BE49-F238E27FC236}">
                <a16:creationId xmlns:a16="http://schemas.microsoft.com/office/drawing/2014/main" id="{84E2AF6E-8A2D-8C66-5734-568717A1043C}"/>
              </a:ext>
            </a:extLst>
          </p:cNvPr>
          <p:cNvSpPr>
            <a:spLocks noGrp="1"/>
          </p:cNvSpPr>
          <p:nvPr>
            <p:ph type="body" sz="quarter" idx="18" hasCustomPrompt="1"/>
          </p:nvPr>
        </p:nvSpPr>
        <p:spPr>
          <a:xfrm>
            <a:off x="6357516" y="3032603"/>
            <a:ext cx="2488492" cy="286232"/>
          </a:xfrm>
          <a:prstGeom prst="rect">
            <a:avLst/>
          </a:prstGeom>
        </p:spPr>
        <p:txBody>
          <a:bodyPr wrap="square">
            <a:spAutoFit/>
          </a:bodyPr>
          <a:lstStyle>
            <a:lvl1pPr>
              <a:spcBef>
                <a:spcPts val="300"/>
              </a:spcBef>
              <a:buNone/>
              <a:defRPr sz="1400" b="1" i="0">
                <a:solidFill>
                  <a:schemeClr val="tx2"/>
                </a:solidFill>
                <a:latin typeface="Arial" panose="020B0604020202020204" pitchFamily="34" charset="0"/>
                <a:cs typeface="Arial" panose="020B0604020202020204" pitchFamily="34" charset="0"/>
              </a:defRPr>
            </a:lvl1pPr>
            <a:lvl5pPr>
              <a:defRPr/>
            </a:lvl5pPr>
          </a:lstStyle>
          <a:p>
            <a:pPr lvl="0"/>
            <a:r>
              <a:rPr lang="fr-FR"/>
              <a:t>Jean DUPONT</a:t>
            </a:r>
          </a:p>
        </p:txBody>
      </p:sp>
      <p:sp>
        <p:nvSpPr>
          <p:cNvPr id="34" name="Espace réservé du texte 53">
            <a:extLst>
              <a:ext uri="{FF2B5EF4-FFF2-40B4-BE49-F238E27FC236}">
                <a16:creationId xmlns:a16="http://schemas.microsoft.com/office/drawing/2014/main" id="{4B8DFC0A-2BD1-FC09-51DF-17E4B9A9722A}"/>
              </a:ext>
            </a:extLst>
          </p:cNvPr>
          <p:cNvSpPr>
            <a:spLocks noGrp="1"/>
          </p:cNvSpPr>
          <p:nvPr>
            <p:ph type="body" sz="quarter" idx="19" hasCustomPrompt="1"/>
          </p:nvPr>
        </p:nvSpPr>
        <p:spPr>
          <a:xfrm>
            <a:off x="6357516" y="3523317"/>
            <a:ext cx="2488492"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Mail</a:t>
            </a:r>
          </a:p>
        </p:txBody>
      </p:sp>
      <p:sp>
        <p:nvSpPr>
          <p:cNvPr id="35" name="Espace réservé du texte 53">
            <a:extLst>
              <a:ext uri="{FF2B5EF4-FFF2-40B4-BE49-F238E27FC236}">
                <a16:creationId xmlns:a16="http://schemas.microsoft.com/office/drawing/2014/main" id="{F6B7B636-5236-EF78-F0AF-1E393DEB86F3}"/>
              </a:ext>
            </a:extLst>
          </p:cNvPr>
          <p:cNvSpPr>
            <a:spLocks noGrp="1"/>
          </p:cNvSpPr>
          <p:nvPr>
            <p:ph type="body" sz="quarter" idx="20" hasCustomPrompt="1"/>
          </p:nvPr>
        </p:nvSpPr>
        <p:spPr>
          <a:xfrm>
            <a:off x="6357516" y="3763382"/>
            <a:ext cx="2488492"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téléphone</a:t>
            </a:r>
          </a:p>
        </p:txBody>
      </p:sp>
      <p:sp>
        <p:nvSpPr>
          <p:cNvPr id="36" name="Espace réservé du texte 53">
            <a:extLst>
              <a:ext uri="{FF2B5EF4-FFF2-40B4-BE49-F238E27FC236}">
                <a16:creationId xmlns:a16="http://schemas.microsoft.com/office/drawing/2014/main" id="{BBD5D3F1-345A-214C-D105-F16049291C9F}"/>
              </a:ext>
            </a:extLst>
          </p:cNvPr>
          <p:cNvSpPr>
            <a:spLocks noGrp="1"/>
          </p:cNvSpPr>
          <p:nvPr>
            <p:ph type="body" sz="quarter" idx="21" hasCustomPrompt="1"/>
          </p:nvPr>
        </p:nvSpPr>
        <p:spPr>
          <a:xfrm>
            <a:off x="6357516" y="3242791"/>
            <a:ext cx="2488492"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Fonction</a:t>
            </a:r>
          </a:p>
        </p:txBody>
      </p:sp>
      <p:sp>
        <p:nvSpPr>
          <p:cNvPr id="37" name="Espace réservé du texte 53">
            <a:extLst>
              <a:ext uri="{FF2B5EF4-FFF2-40B4-BE49-F238E27FC236}">
                <a16:creationId xmlns:a16="http://schemas.microsoft.com/office/drawing/2014/main" id="{53F8A234-7AE8-1DE7-8092-18CF2098017D}"/>
              </a:ext>
            </a:extLst>
          </p:cNvPr>
          <p:cNvSpPr>
            <a:spLocks noGrp="1"/>
          </p:cNvSpPr>
          <p:nvPr>
            <p:ph type="body" sz="quarter" idx="22" hasCustomPrompt="1"/>
          </p:nvPr>
        </p:nvSpPr>
        <p:spPr>
          <a:xfrm>
            <a:off x="9058748" y="3032603"/>
            <a:ext cx="2980672" cy="286232"/>
          </a:xfrm>
          <a:prstGeom prst="rect">
            <a:avLst/>
          </a:prstGeom>
        </p:spPr>
        <p:txBody>
          <a:bodyPr wrap="square">
            <a:spAutoFit/>
          </a:bodyPr>
          <a:lstStyle>
            <a:lvl1pPr>
              <a:spcBef>
                <a:spcPts val="300"/>
              </a:spcBef>
              <a:buNone/>
              <a:defRPr sz="1400" b="1" i="0">
                <a:solidFill>
                  <a:schemeClr val="tx2"/>
                </a:solidFill>
                <a:latin typeface="Arial" panose="020B0604020202020204" pitchFamily="34" charset="0"/>
                <a:cs typeface="Arial" panose="020B0604020202020204" pitchFamily="34" charset="0"/>
              </a:defRPr>
            </a:lvl1pPr>
            <a:lvl5pPr>
              <a:defRPr/>
            </a:lvl5pPr>
          </a:lstStyle>
          <a:p>
            <a:pPr lvl="0"/>
            <a:r>
              <a:rPr lang="fr-FR"/>
              <a:t>Robert DURAND</a:t>
            </a:r>
          </a:p>
        </p:txBody>
      </p:sp>
      <p:sp>
        <p:nvSpPr>
          <p:cNvPr id="38" name="Espace réservé du texte 53">
            <a:extLst>
              <a:ext uri="{FF2B5EF4-FFF2-40B4-BE49-F238E27FC236}">
                <a16:creationId xmlns:a16="http://schemas.microsoft.com/office/drawing/2014/main" id="{817CBFD4-7066-74B8-ACF7-46E91101488E}"/>
              </a:ext>
            </a:extLst>
          </p:cNvPr>
          <p:cNvSpPr>
            <a:spLocks noGrp="1"/>
          </p:cNvSpPr>
          <p:nvPr>
            <p:ph type="body" sz="quarter" idx="23" hasCustomPrompt="1"/>
          </p:nvPr>
        </p:nvSpPr>
        <p:spPr>
          <a:xfrm>
            <a:off x="9058748" y="3523317"/>
            <a:ext cx="2980672"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Mail</a:t>
            </a:r>
          </a:p>
        </p:txBody>
      </p:sp>
      <p:sp>
        <p:nvSpPr>
          <p:cNvPr id="39" name="Espace réservé du texte 53">
            <a:extLst>
              <a:ext uri="{FF2B5EF4-FFF2-40B4-BE49-F238E27FC236}">
                <a16:creationId xmlns:a16="http://schemas.microsoft.com/office/drawing/2014/main" id="{AD932E63-6F3E-FD5C-8DF8-90D979389D27}"/>
              </a:ext>
            </a:extLst>
          </p:cNvPr>
          <p:cNvSpPr>
            <a:spLocks noGrp="1"/>
          </p:cNvSpPr>
          <p:nvPr>
            <p:ph type="body" sz="quarter" idx="24" hasCustomPrompt="1"/>
          </p:nvPr>
        </p:nvSpPr>
        <p:spPr>
          <a:xfrm>
            <a:off x="9058748" y="3763382"/>
            <a:ext cx="2980672"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téléphone</a:t>
            </a:r>
          </a:p>
        </p:txBody>
      </p:sp>
      <p:sp>
        <p:nvSpPr>
          <p:cNvPr id="40" name="Espace réservé du texte 53">
            <a:extLst>
              <a:ext uri="{FF2B5EF4-FFF2-40B4-BE49-F238E27FC236}">
                <a16:creationId xmlns:a16="http://schemas.microsoft.com/office/drawing/2014/main" id="{9E596DEE-EF42-A2C8-C6E9-F70C5524804E}"/>
              </a:ext>
            </a:extLst>
          </p:cNvPr>
          <p:cNvSpPr>
            <a:spLocks noGrp="1"/>
          </p:cNvSpPr>
          <p:nvPr>
            <p:ph type="body" sz="quarter" idx="25" hasCustomPrompt="1"/>
          </p:nvPr>
        </p:nvSpPr>
        <p:spPr>
          <a:xfrm>
            <a:off x="9058748" y="3242791"/>
            <a:ext cx="2980672" cy="286232"/>
          </a:xfrm>
          <a:prstGeom prst="rect">
            <a:avLst/>
          </a:prstGeom>
        </p:spPr>
        <p:txBody>
          <a:bodyPr wrap="square">
            <a:spAutoFit/>
          </a:bodyPr>
          <a:lstStyle>
            <a:lvl1pPr>
              <a:spcBef>
                <a:spcPts val="300"/>
              </a:spcBef>
              <a:buNone/>
              <a:defRPr sz="1400" b="0" i="0">
                <a:solidFill>
                  <a:schemeClr val="tx1"/>
                </a:solidFill>
                <a:latin typeface="Arial" panose="020B0604020202020204" pitchFamily="34" charset="0"/>
                <a:cs typeface="Arial" panose="020B0604020202020204" pitchFamily="34" charset="0"/>
              </a:defRPr>
            </a:lvl1pPr>
            <a:lvl5pPr>
              <a:defRPr/>
            </a:lvl5pPr>
          </a:lstStyle>
          <a:p>
            <a:pPr lvl="0"/>
            <a:r>
              <a:rPr lang="fr-FR"/>
              <a:t>Fonction</a:t>
            </a:r>
          </a:p>
        </p:txBody>
      </p:sp>
      <p:cxnSp>
        <p:nvCxnSpPr>
          <p:cNvPr id="41" name="Connecteur droit 40">
            <a:extLst>
              <a:ext uri="{FF2B5EF4-FFF2-40B4-BE49-F238E27FC236}">
                <a16:creationId xmlns:a16="http://schemas.microsoft.com/office/drawing/2014/main" id="{9877D894-9C4F-2CF8-92BD-F178817E1337}"/>
              </a:ext>
            </a:extLst>
          </p:cNvPr>
          <p:cNvCxnSpPr>
            <a:cxnSpLocks/>
          </p:cNvCxnSpPr>
          <p:nvPr userDrawn="1"/>
        </p:nvCxnSpPr>
        <p:spPr>
          <a:xfrm>
            <a:off x="6168217" y="3016453"/>
            <a:ext cx="0" cy="986995"/>
          </a:xfrm>
          <a:prstGeom prst="line">
            <a:avLst/>
          </a:prstGeom>
          <a:ln w="12700">
            <a:solidFill>
              <a:srgbClr val="87B533"/>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3115F9FB-15D1-C09C-8CBC-855F6EAD5F7F}"/>
              </a:ext>
            </a:extLst>
          </p:cNvPr>
          <p:cNvCxnSpPr>
            <a:cxnSpLocks/>
          </p:cNvCxnSpPr>
          <p:nvPr userDrawn="1"/>
        </p:nvCxnSpPr>
        <p:spPr>
          <a:xfrm>
            <a:off x="8918229" y="3016453"/>
            <a:ext cx="0" cy="986995"/>
          </a:xfrm>
          <a:prstGeom prst="line">
            <a:avLst/>
          </a:prstGeom>
          <a:ln w="12700">
            <a:solidFill>
              <a:srgbClr val="87B533"/>
            </a:solidFill>
          </a:ln>
        </p:spPr>
        <p:style>
          <a:lnRef idx="1">
            <a:schemeClr val="accent1"/>
          </a:lnRef>
          <a:fillRef idx="0">
            <a:schemeClr val="accent1"/>
          </a:fillRef>
          <a:effectRef idx="0">
            <a:schemeClr val="accent1"/>
          </a:effectRef>
          <a:fontRef idx="minor">
            <a:schemeClr val="tx1"/>
          </a:fontRef>
        </p:style>
      </p:cxnSp>
      <p:grpSp>
        <p:nvGrpSpPr>
          <p:cNvPr id="2" name="Groupe 1">
            <a:extLst>
              <a:ext uri="{FF2B5EF4-FFF2-40B4-BE49-F238E27FC236}">
                <a16:creationId xmlns:a16="http://schemas.microsoft.com/office/drawing/2014/main" id="{7C3B30F3-5BE1-363C-3436-5E68F037A27E}"/>
              </a:ext>
            </a:extLst>
          </p:cNvPr>
          <p:cNvGrpSpPr/>
          <p:nvPr userDrawn="1"/>
        </p:nvGrpSpPr>
        <p:grpSpPr>
          <a:xfrm>
            <a:off x="223067" y="271252"/>
            <a:ext cx="725920" cy="838398"/>
            <a:chOff x="7545479" y="11792355"/>
            <a:chExt cx="989399" cy="1142999"/>
          </a:xfrm>
          <a:solidFill>
            <a:schemeClr val="bg2"/>
          </a:solidFill>
        </p:grpSpPr>
        <p:sp>
          <p:nvSpPr>
            <p:cNvPr id="3" name="Forme libre 5">
              <a:extLst>
                <a:ext uri="{FF2B5EF4-FFF2-40B4-BE49-F238E27FC236}">
                  <a16:creationId xmlns:a16="http://schemas.microsoft.com/office/drawing/2014/main" id="{0F822BFE-EDF4-0E36-91B3-B453D128A6C0}"/>
                </a:ext>
              </a:extLst>
            </p:cNvPr>
            <p:cNvSpPr/>
            <p:nvPr/>
          </p:nvSpPr>
          <p:spPr>
            <a:xfrm>
              <a:off x="7545479" y="12141867"/>
              <a:ext cx="304430" cy="302280"/>
            </a:xfrm>
            <a:custGeom>
              <a:avLst/>
              <a:gdLst>
                <a:gd name="connsiteX0" fmla="*/ 0 w 304430"/>
                <a:gd name="connsiteY0" fmla="*/ 302281 h 302280"/>
                <a:gd name="connsiteX1" fmla="*/ 304431 w 304430"/>
                <a:gd name="connsiteY1" fmla="*/ 302281 h 302280"/>
                <a:gd name="connsiteX2" fmla="*/ 304431 w 304430"/>
                <a:gd name="connsiteY2" fmla="*/ 0 h 302280"/>
                <a:gd name="connsiteX3" fmla="*/ 0 w 304430"/>
                <a:gd name="connsiteY3" fmla="*/ 0 h 302280"/>
              </a:gdLst>
              <a:ahLst/>
              <a:cxnLst>
                <a:cxn ang="0">
                  <a:pos x="connsiteX0" y="connsiteY0"/>
                </a:cxn>
                <a:cxn ang="0">
                  <a:pos x="connsiteX1" y="connsiteY1"/>
                </a:cxn>
                <a:cxn ang="0">
                  <a:pos x="connsiteX2" y="connsiteY2"/>
                </a:cxn>
                <a:cxn ang="0">
                  <a:pos x="connsiteX3" y="connsiteY3"/>
                </a:cxn>
              </a:cxnLst>
              <a:rect l="l" t="t" r="r" b="b"/>
              <a:pathLst>
                <a:path w="304430" h="302280">
                  <a:moveTo>
                    <a:pt x="0" y="302281"/>
                  </a:moveTo>
                  <a:lnTo>
                    <a:pt x="304431" y="302281"/>
                  </a:lnTo>
                  <a:lnTo>
                    <a:pt x="304431" y="0"/>
                  </a:lnTo>
                  <a:lnTo>
                    <a:pt x="0" y="0"/>
                  </a:lnTo>
                  <a:close/>
                </a:path>
              </a:pathLst>
            </a:custGeom>
            <a:grpFill/>
            <a:ln w="9508" cap="flat">
              <a:noFill/>
              <a:prstDash val="solid"/>
              <a:miter/>
            </a:ln>
          </p:spPr>
          <p:txBody>
            <a:bodyPr rtlCol="0" anchor="ctr"/>
            <a:lstStyle/>
            <a:p>
              <a:endParaRPr lang="fr-FR" sz="900"/>
            </a:p>
          </p:txBody>
        </p:sp>
        <p:sp>
          <p:nvSpPr>
            <p:cNvPr id="17" name="Forme libre 7">
              <a:extLst>
                <a:ext uri="{FF2B5EF4-FFF2-40B4-BE49-F238E27FC236}">
                  <a16:creationId xmlns:a16="http://schemas.microsoft.com/office/drawing/2014/main" id="{288B8D56-C263-8CF5-3541-C95B074666E7}"/>
                </a:ext>
              </a:extLst>
            </p:cNvPr>
            <p:cNvSpPr/>
            <p:nvPr/>
          </p:nvSpPr>
          <p:spPr>
            <a:xfrm>
              <a:off x="8059205" y="12566950"/>
              <a:ext cx="371024" cy="368404"/>
            </a:xfrm>
            <a:custGeom>
              <a:avLst/>
              <a:gdLst>
                <a:gd name="connsiteX0" fmla="*/ 0 w 371024"/>
                <a:gd name="connsiteY0" fmla="*/ 368405 h 368404"/>
                <a:gd name="connsiteX1" fmla="*/ 371025 w 371024"/>
                <a:gd name="connsiteY1" fmla="*/ 368405 h 368404"/>
                <a:gd name="connsiteX2" fmla="*/ 371025 w 371024"/>
                <a:gd name="connsiteY2" fmla="*/ 0 h 368404"/>
                <a:gd name="connsiteX3" fmla="*/ 0 w 371024"/>
                <a:gd name="connsiteY3" fmla="*/ 0 h 368404"/>
              </a:gdLst>
              <a:ahLst/>
              <a:cxnLst>
                <a:cxn ang="0">
                  <a:pos x="connsiteX0" y="connsiteY0"/>
                </a:cxn>
                <a:cxn ang="0">
                  <a:pos x="connsiteX1" y="connsiteY1"/>
                </a:cxn>
                <a:cxn ang="0">
                  <a:pos x="connsiteX2" y="connsiteY2"/>
                </a:cxn>
                <a:cxn ang="0">
                  <a:pos x="connsiteX3" y="connsiteY3"/>
                </a:cxn>
              </a:cxnLst>
              <a:rect l="l" t="t" r="r" b="b"/>
              <a:pathLst>
                <a:path w="371024" h="368404">
                  <a:moveTo>
                    <a:pt x="0" y="368405"/>
                  </a:moveTo>
                  <a:lnTo>
                    <a:pt x="371025" y="368405"/>
                  </a:lnTo>
                  <a:lnTo>
                    <a:pt x="371025" y="0"/>
                  </a:lnTo>
                  <a:lnTo>
                    <a:pt x="0" y="0"/>
                  </a:lnTo>
                  <a:close/>
                </a:path>
              </a:pathLst>
            </a:custGeom>
            <a:grpFill/>
            <a:ln w="9508" cap="flat">
              <a:noFill/>
              <a:prstDash val="solid"/>
              <a:miter/>
            </a:ln>
          </p:spPr>
          <p:txBody>
            <a:bodyPr rtlCol="0" anchor="ctr"/>
            <a:lstStyle/>
            <a:p>
              <a:endParaRPr lang="fr-FR" sz="900"/>
            </a:p>
          </p:txBody>
        </p:sp>
        <p:sp>
          <p:nvSpPr>
            <p:cNvPr id="22" name="Forme libre 8">
              <a:extLst>
                <a:ext uri="{FF2B5EF4-FFF2-40B4-BE49-F238E27FC236}">
                  <a16:creationId xmlns:a16="http://schemas.microsoft.com/office/drawing/2014/main" id="{EC949A80-1B19-56E7-9CD3-A5D3CDC2C475}"/>
                </a:ext>
              </a:extLst>
            </p:cNvPr>
            <p:cNvSpPr/>
            <p:nvPr/>
          </p:nvSpPr>
          <p:spPr>
            <a:xfrm>
              <a:off x="8021151" y="12141867"/>
              <a:ext cx="237836" cy="236157"/>
            </a:xfrm>
            <a:custGeom>
              <a:avLst/>
              <a:gdLst>
                <a:gd name="connsiteX0" fmla="*/ 0 w 237836"/>
                <a:gd name="connsiteY0" fmla="*/ 236157 h 236157"/>
                <a:gd name="connsiteX1" fmla="*/ 237836 w 237836"/>
                <a:gd name="connsiteY1" fmla="*/ 236157 h 236157"/>
                <a:gd name="connsiteX2" fmla="*/ 237836 w 237836"/>
                <a:gd name="connsiteY2" fmla="*/ 0 h 236157"/>
                <a:gd name="connsiteX3" fmla="*/ 0 w 237836"/>
                <a:gd name="connsiteY3" fmla="*/ 0 h 236157"/>
              </a:gdLst>
              <a:ahLst/>
              <a:cxnLst>
                <a:cxn ang="0">
                  <a:pos x="connsiteX0" y="connsiteY0"/>
                </a:cxn>
                <a:cxn ang="0">
                  <a:pos x="connsiteX1" y="connsiteY1"/>
                </a:cxn>
                <a:cxn ang="0">
                  <a:pos x="connsiteX2" y="connsiteY2"/>
                </a:cxn>
                <a:cxn ang="0">
                  <a:pos x="connsiteX3" y="connsiteY3"/>
                </a:cxn>
              </a:cxnLst>
              <a:rect l="l" t="t" r="r" b="b"/>
              <a:pathLst>
                <a:path w="237836" h="236157">
                  <a:moveTo>
                    <a:pt x="0" y="236157"/>
                  </a:moveTo>
                  <a:lnTo>
                    <a:pt x="237836" y="236157"/>
                  </a:lnTo>
                  <a:lnTo>
                    <a:pt x="237836" y="0"/>
                  </a:lnTo>
                  <a:lnTo>
                    <a:pt x="0" y="0"/>
                  </a:lnTo>
                  <a:close/>
                </a:path>
              </a:pathLst>
            </a:custGeom>
            <a:grpFill/>
            <a:ln w="9508" cap="flat">
              <a:noFill/>
              <a:prstDash val="solid"/>
              <a:miter/>
            </a:ln>
          </p:spPr>
          <p:txBody>
            <a:bodyPr rtlCol="0" anchor="ctr"/>
            <a:lstStyle/>
            <a:p>
              <a:endParaRPr lang="fr-FR" sz="900"/>
            </a:p>
          </p:txBody>
        </p:sp>
        <p:sp>
          <p:nvSpPr>
            <p:cNvPr id="24" name="Forme libre 9">
              <a:extLst>
                <a:ext uri="{FF2B5EF4-FFF2-40B4-BE49-F238E27FC236}">
                  <a16:creationId xmlns:a16="http://schemas.microsoft.com/office/drawing/2014/main" id="{2ED1BAC2-AC73-9480-CC47-6DA139E44B8F}"/>
                </a:ext>
              </a:extLst>
            </p:cNvPr>
            <p:cNvSpPr/>
            <p:nvPr/>
          </p:nvSpPr>
          <p:spPr>
            <a:xfrm>
              <a:off x="8344609" y="11792355"/>
              <a:ext cx="190269" cy="198371"/>
            </a:xfrm>
            <a:custGeom>
              <a:avLst/>
              <a:gdLst>
                <a:gd name="connsiteX0" fmla="*/ 0 w 190269"/>
                <a:gd name="connsiteY0" fmla="*/ 198372 h 198371"/>
                <a:gd name="connsiteX1" fmla="*/ 190269 w 190269"/>
                <a:gd name="connsiteY1" fmla="*/ 198372 h 198371"/>
                <a:gd name="connsiteX2" fmla="*/ 190269 w 190269"/>
                <a:gd name="connsiteY2" fmla="*/ 0 h 198371"/>
                <a:gd name="connsiteX3" fmla="*/ 0 w 190269"/>
                <a:gd name="connsiteY3" fmla="*/ 0 h 198371"/>
              </a:gdLst>
              <a:ahLst/>
              <a:cxnLst>
                <a:cxn ang="0">
                  <a:pos x="connsiteX0" y="connsiteY0"/>
                </a:cxn>
                <a:cxn ang="0">
                  <a:pos x="connsiteX1" y="connsiteY1"/>
                </a:cxn>
                <a:cxn ang="0">
                  <a:pos x="connsiteX2" y="connsiteY2"/>
                </a:cxn>
                <a:cxn ang="0">
                  <a:pos x="connsiteX3" y="connsiteY3"/>
                </a:cxn>
              </a:cxnLst>
              <a:rect l="l" t="t" r="r" b="b"/>
              <a:pathLst>
                <a:path w="190269" h="198371">
                  <a:moveTo>
                    <a:pt x="0" y="198372"/>
                  </a:moveTo>
                  <a:lnTo>
                    <a:pt x="190269" y="198372"/>
                  </a:lnTo>
                  <a:lnTo>
                    <a:pt x="190269" y="0"/>
                  </a:lnTo>
                  <a:lnTo>
                    <a:pt x="0" y="0"/>
                  </a:lnTo>
                  <a:close/>
                </a:path>
              </a:pathLst>
            </a:custGeom>
            <a:grpFill/>
            <a:ln w="9508" cap="flat">
              <a:noFill/>
              <a:prstDash val="solid"/>
              <a:miter/>
            </a:ln>
          </p:spPr>
          <p:txBody>
            <a:bodyPr rtlCol="0" anchor="ctr"/>
            <a:lstStyle/>
            <a:p>
              <a:endParaRPr lang="fr-FR" sz="900"/>
            </a:p>
          </p:txBody>
        </p:sp>
      </p:grpSp>
    </p:spTree>
    <p:extLst>
      <p:ext uri="{BB962C8B-B14F-4D97-AF65-F5344CB8AC3E}">
        <p14:creationId xmlns:p14="http://schemas.microsoft.com/office/powerpoint/2010/main" val="28795831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2324EA5-B18E-4601-A751-343E2D3256F2}" type="datetimeFigureOut">
              <a:rPr lang="fr-FR" smtClean="0"/>
              <a:t>16/05/2025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EFF672-D507-409A-8621-A80DDEBEE63B}" type="slidenum">
              <a:rPr lang="fr-FR" smtClean="0"/>
              <a:t>‹N°›</a:t>
            </a:fld>
            <a:endParaRPr lang="fr-FR"/>
          </a:p>
        </p:txBody>
      </p:sp>
    </p:spTree>
    <p:extLst>
      <p:ext uri="{BB962C8B-B14F-4D97-AF65-F5344CB8AC3E}">
        <p14:creationId xmlns:p14="http://schemas.microsoft.com/office/powerpoint/2010/main" val="1540232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nd simpl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42FFBF8-E742-E2AC-4121-CEB88205296F}"/>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9628" b="59144"/>
          <a:stretch/>
        </p:blipFill>
        <p:spPr>
          <a:xfrm>
            <a:off x="0" y="-6806"/>
            <a:ext cx="12192000" cy="728405"/>
          </a:xfrm>
          <a:prstGeom prst="rect">
            <a:avLst/>
          </a:prstGeom>
        </p:spPr>
      </p:pic>
      <p:grpSp>
        <p:nvGrpSpPr>
          <p:cNvPr id="3" name="Groupe 2">
            <a:extLst>
              <a:ext uri="{FF2B5EF4-FFF2-40B4-BE49-F238E27FC236}">
                <a16:creationId xmlns:a16="http://schemas.microsoft.com/office/drawing/2014/main" id="{0090BDD0-C240-F5DF-2D41-27467B526259}"/>
              </a:ext>
            </a:extLst>
          </p:cNvPr>
          <p:cNvGrpSpPr/>
          <p:nvPr userDrawn="1"/>
        </p:nvGrpSpPr>
        <p:grpSpPr>
          <a:xfrm>
            <a:off x="11574189" y="90000"/>
            <a:ext cx="440273" cy="508491"/>
            <a:chOff x="7545479" y="11792355"/>
            <a:chExt cx="989399" cy="1142999"/>
          </a:xfrm>
          <a:solidFill>
            <a:schemeClr val="bg2"/>
          </a:solidFill>
        </p:grpSpPr>
        <p:sp>
          <p:nvSpPr>
            <p:cNvPr id="5" name="Forme libre 4">
              <a:extLst>
                <a:ext uri="{FF2B5EF4-FFF2-40B4-BE49-F238E27FC236}">
                  <a16:creationId xmlns:a16="http://schemas.microsoft.com/office/drawing/2014/main" id="{F1EC39C5-1734-7BFC-E0F5-A48AE114AEEB}"/>
                </a:ext>
              </a:extLst>
            </p:cNvPr>
            <p:cNvSpPr/>
            <p:nvPr/>
          </p:nvSpPr>
          <p:spPr>
            <a:xfrm>
              <a:off x="7545479" y="12141867"/>
              <a:ext cx="304430" cy="302280"/>
            </a:xfrm>
            <a:custGeom>
              <a:avLst/>
              <a:gdLst>
                <a:gd name="connsiteX0" fmla="*/ 0 w 304430"/>
                <a:gd name="connsiteY0" fmla="*/ 302281 h 302280"/>
                <a:gd name="connsiteX1" fmla="*/ 304431 w 304430"/>
                <a:gd name="connsiteY1" fmla="*/ 302281 h 302280"/>
                <a:gd name="connsiteX2" fmla="*/ 304431 w 304430"/>
                <a:gd name="connsiteY2" fmla="*/ 0 h 302280"/>
                <a:gd name="connsiteX3" fmla="*/ 0 w 304430"/>
                <a:gd name="connsiteY3" fmla="*/ 0 h 302280"/>
              </a:gdLst>
              <a:ahLst/>
              <a:cxnLst>
                <a:cxn ang="0">
                  <a:pos x="connsiteX0" y="connsiteY0"/>
                </a:cxn>
                <a:cxn ang="0">
                  <a:pos x="connsiteX1" y="connsiteY1"/>
                </a:cxn>
                <a:cxn ang="0">
                  <a:pos x="connsiteX2" y="connsiteY2"/>
                </a:cxn>
                <a:cxn ang="0">
                  <a:pos x="connsiteX3" y="connsiteY3"/>
                </a:cxn>
              </a:cxnLst>
              <a:rect l="l" t="t" r="r" b="b"/>
              <a:pathLst>
                <a:path w="304430" h="302280">
                  <a:moveTo>
                    <a:pt x="0" y="302281"/>
                  </a:moveTo>
                  <a:lnTo>
                    <a:pt x="304431" y="302281"/>
                  </a:lnTo>
                  <a:lnTo>
                    <a:pt x="304431" y="0"/>
                  </a:lnTo>
                  <a:lnTo>
                    <a:pt x="0" y="0"/>
                  </a:lnTo>
                  <a:close/>
                </a:path>
              </a:pathLst>
            </a:custGeom>
            <a:grpFill/>
            <a:ln w="9508" cap="flat">
              <a:noFill/>
              <a:prstDash val="solid"/>
              <a:miter/>
            </a:ln>
          </p:spPr>
          <p:txBody>
            <a:bodyPr rtlCol="0" anchor="ctr"/>
            <a:lstStyle/>
            <a:p>
              <a:endParaRPr lang="fr-FR" sz="900"/>
            </a:p>
          </p:txBody>
        </p:sp>
        <p:sp>
          <p:nvSpPr>
            <p:cNvPr id="6" name="Forme libre 5">
              <a:extLst>
                <a:ext uri="{FF2B5EF4-FFF2-40B4-BE49-F238E27FC236}">
                  <a16:creationId xmlns:a16="http://schemas.microsoft.com/office/drawing/2014/main" id="{BE2F4FFA-CD50-F05D-94FF-7D52074F6F41}"/>
                </a:ext>
              </a:extLst>
            </p:cNvPr>
            <p:cNvSpPr/>
            <p:nvPr/>
          </p:nvSpPr>
          <p:spPr>
            <a:xfrm>
              <a:off x="8059205" y="12566950"/>
              <a:ext cx="371024" cy="368404"/>
            </a:xfrm>
            <a:custGeom>
              <a:avLst/>
              <a:gdLst>
                <a:gd name="connsiteX0" fmla="*/ 0 w 371024"/>
                <a:gd name="connsiteY0" fmla="*/ 368405 h 368404"/>
                <a:gd name="connsiteX1" fmla="*/ 371025 w 371024"/>
                <a:gd name="connsiteY1" fmla="*/ 368405 h 368404"/>
                <a:gd name="connsiteX2" fmla="*/ 371025 w 371024"/>
                <a:gd name="connsiteY2" fmla="*/ 0 h 368404"/>
                <a:gd name="connsiteX3" fmla="*/ 0 w 371024"/>
                <a:gd name="connsiteY3" fmla="*/ 0 h 368404"/>
              </a:gdLst>
              <a:ahLst/>
              <a:cxnLst>
                <a:cxn ang="0">
                  <a:pos x="connsiteX0" y="connsiteY0"/>
                </a:cxn>
                <a:cxn ang="0">
                  <a:pos x="connsiteX1" y="connsiteY1"/>
                </a:cxn>
                <a:cxn ang="0">
                  <a:pos x="connsiteX2" y="connsiteY2"/>
                </a:cxn>
                <a:cxn ang="0">
                  <a:pos x="connsiteX3" y="connsiteY3"/>
                </a:cxn>
              </a:cxnLst>
              <a:rect l="l" t="t" r="r" b="b"/>
              <a:pathLst>
                <a:path w="371024" h="368404">
                  <a:moveTo>
                    <a:pt x="0" y="368405"/>
                  </a:moveTo>
                  <a:lnTo>
                    <a:pt x="371025" y="368405"/>
                  </a:lnTo>
                  <a:lnTo>
                    <a:pt x="371025" y="0"/>
                  </a:lnTo>
                  <a:lnTo>
                    <a:pt x="0" y="0"/>
                  </a:lnTo>
                  <a:close/>
                </a:path>
              </a:pathLst>
            </a:custGeom>
            <a:grpFill/>
            <a:ln w="9508" cap="flat">
              <a:noFill/>
              <a:prstDash val="solid"/>
              <a:miter/>
            </a:ln>
          </p:spPr>
          <p:txBody>
            <a:bodyPr rtlCol="0" anchor="ctr"/>
            <a:lstStyle/>
            <a:p>
              <a:endParaRPr lang="fr-FR" sz="900"/>
            </a:p>
          </p:txBody>
        </p:sp>
        <p:sp>
          <p:nvSpPr>
            <p:cNvPr id="8" name="Forme libre 7">
              <a:extLst>
                <a:ext uri="{FF2B5EF4-FFF2-40B4-BE49-F238E27FC236}">
                  <a16:creationId xmlns:a16="http://schemas.microsoft.com/office/drawing/2014/main" id="{D83CB631-F4F2-7D26-6848-60E19A8B0B6A}"/>
                </a:ext>
              </a:extLst>
            </p:cNvPr>
            <p:cNvSpPr/>
            <p:nvPr/>
          </p:nvSpPr>
          <p:spPr>
            <a:xfrm>
              <a:off x="8021151" y="12141867"/>
              <a:ext cx="237836" cy="236157"/>
            </a:xfrm>
            <a:custGeom>
              <a:avLst/>
              <a:gdLst>
                <a:gd name="connsiteX0" fmla="*/ 0 w 237836"/>
                <a:gd name="connsiteY0" fmla="*/ 236157 h 236157"/>
                <a:gd name="connsiteX1" fmla="*/ 237836 w 237836"/>
                <a:gd name="connsiteY1" fmla="*/ 236157 h 236157"/>
                <a:gd name="connsiteX2" fmla="*/ 237836 w 237836"/>
                <a:gd name="connsiteY2" fmla="*/ 0 h 236157"/>
                <a:gd name="connsiteX3" fmla="*/ 0 w 237836"/>
                <a:gd name="connsiteY3" fmla="*/ 0 h 236157"/>
              </a:gdLst>
              <a:ahLst/>
              <a:cxnLst>
                <a:cxn ang="0">
                  <a:pos x="connsiteX0" y="connsiteY0"/>
                </a:cxn>
                <a:cxn ang="0">
                  <a:pos x="connsiteX1" y="connsiteY1"/>
                </a:cxn>
                <a:cxn ang="0">
                  <a:pos x="connsiteX2" y="connsiteY2"/>
                </a:cxn>
                <a:cxn ang="0">
                  <a:pos x="connsiteX3" y="connsiteY3"/>
                </a:cxn>
              </a:cxnLst>
              <a:rect l="l" t="t" r="r" b="b"/>
              <a:pathLst>
                <a:path w="237836" h="236157">
                  <a:moveTo>
                    <a:pt x="0" y="236157"/>
                  </a:moveTo>
                  <a:lnTo>
                    <a:pt x="237836" y="236157"/>
                  </a:lnTo>
                  <a:lnTo>
                    <a:pt x="237836" y="0"/>
                  </a:lnTo>
                  <a:lnTo>
                    <a:pt x="0" y="0"/>
                  </a:lnTo>
                  <a:close/>
                </a:path>
              </a:pathLst>
            </a:custGeom>
            <a:grpFill/>
            <a:ln w="9508" cap="flat">
              <a:noFill/>
              <a:prstDash val="solid"/>
              <a:miter/>
            </a:ln>
          </p:spPr>
          <p:txBody>
            <a:bodyPr rtlCol="0" anchor="ctr"/>
            <a:lstStyle/>
            <a:p>
              <a:endParaRPr lang="fr-FR" sz="900"/>
            </a:p>
          </p:txBody>
        </p:sp>
        <p:sp>
          <p:nvSpPr>
            <p:cNvPr id="9" name="Forme libre 8">
              <a:extLst>
                <a:ext uri="{FF2B5EF4-FFF2-40B4-BE49-F238E27FC236}">
                  <a16:creationId xmlns:a16="http://schemas.microsoft.com/office/drawing/2014/main" id="{D9E0A3B7-3482-123A-A5B0-63476861810A}"/>
                </a:ext>
              </a:extLst>
            </p:cNvPr>
            <p:cNvSpPr/>
            <p:nvPr/>
          </p:nvSpPr>
          <p:spPr>
            <a:xfrm>
              <a:off x="8344609" y="11792355"/>
              <a:ext cx="190269" cy="198371"/>
            </a:xfrm>
            <a:custGeom>
              <a:avLst/>
              <a:gdLst>
                <a:gd name="connsiteX0" fmla="*/ 0 w 190269"/>
                <a:gd name="connsiteY0" fmla="*/ 198372 h 198371"/>
                <a:gd name="connsiteX1" fmla="*/ 190269 w 190269"/>
                <a:gd name="connsiteY1" fmla="*/ 198372 h 198371"/>
                <a:gd name="connsiteX2" fmla="*/ 190269 w 190269"/>
                <a:gd name="connsiteY2" fmla="*/ 0 h 198371"/>
                <a:gd name="connsiteX3" fmla="*/ 0 w 190269"/>
                <a:gd name="connsiteY3" fmla="*/ 0 h 198371"/>
              </a:gdLst>
              <a:ahLst/>
              <a:cxnLst>
                <a:cxn ang="0">
                  <a:pos x="connsiteX0" y="connsiteY0"/>
                </a:cxn>
                <a:cxn ang="0">
                  <a:pos x="connsiteX1" y="connsiteY1"/>
                </a:cxn>
                <a:cxn ang="0">
                  <a:pos x="connsiteX2" y="connsiteY2"/>
                </a:cxn>
                <a:cxn ang="0">
                  <a:pos x="connsiteX3" y="connsiteY3"/>
                </a:cxn>
              </a:cxnLst>
              <a:rect l="l" t="t" r="r" b="b"/>
              <a:pathLst>
                <a:path w="190269" h="198371">
                  <a:moveTo>
                    <a:pt x="0" y="198372"/>
                  </a:moveTo>
                  <a:lnTo>
                    <a:pt x="190269" y="198372"/>
                  </a:lnTo>
                  <a:lnTo>
                    <a:pt x="190269" y="0"/>
                  </a:lnTo>
                  <a:lnTo>
                    <a:pt x="0" y="0"/>
                  </a:lnTo>
                  <a:close/>
                </a:path>
              </a:pathLst>
            </a:custGeom>
            <a:grpFill/>
            <a:ln w="9508" cap="flat">
              <a:noFill/>
              <a:prstDash val="solid"/>
              <a:miter/>
            </a:ln>
          </p:spPr>
          <p:txBody>
            <a:bodyPr rtlCol="0" anchor="ctr"/>
            <a:lstStyle/>
            <a:p>
              <a:endParaRPr lang="fr-FR" sz="900"/>
            </a:p>
          </p:txBody>
        </p:sp>
      </p:grpSp>
      <p:pic>
        <p:nvPicPr>
          <p:cNvPr id="10" name="Image 9">
            <a:extLst>
              <a:ext uri="{FF2B5EF4-FFF2-40B4-BE49-F238E27FC236}">
                <a16:creationId xmlns:a16="http://schemas.microsoft.com/office/drawing/2014/main" id="{814948C6-160C-BFBA-9BBE-E69EB803A06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t="39326" b="59144"/>
          <a:stretch/>
        </p:blipFill>
        <p:spPr>
          <a:xfrm>
            <a:off x="0" y="6760220"/>
            <a:ext cx="12192000" cy="99289"/>
          </a:xfrm>
          <a:prstGeom prst="rect">
            <a:avLst/>
          </a:prstGeom>
        </p:spPr>
      </p:pic>
    </p:spTree>
    <p:extLst>
      <p:ext uri="{BB962C8B-B14F-4D97-AF65-F5344CB8AC3E}">
        <p14:creationId xmlns:p14="http://schemas.microsoft.com/office/powerpoint/2010/main" val="15466998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ond simpl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42FFBF8-E742-E2AC-4121-CEB88205296F}"/>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9628" b="59144"/>
          <a:stretch/>
        </p:blipFill>
        <p:spPr>
          <a:xfrm>
            <a:off x="0" y="-6806"/>
            <a:ext cx="12192000" cy="728405"/>
          </a:xfrm>
          <a:prstGeom prst="rect">
            <a:avLst/>
          </a:prstGeom>
        </p:spPr>
      </p:pic>
      <p:grpSp>
        <p:nvGrpSpPr>
          <p:cNvPr id="3" name="Groupe 2">
            <a:extLst>
              <a:ext uri="{FF2B5EF4-FFF2-40B4-BE49-F238E27FC236}">
                <a16:creationId xmlns:a16="http://schemas.microsoft.com/office/drawing/2014/main" id="{0090BDD0-C240-F5DF-2D41-27467B526259}"/>
              </a:ext>
            </a:extLst>
          </p:cNvPr>
          <p:cNvGrpSpPr/>
          <p:nvPr userDrawn="1"/>
        </p:nvGrpSpPr>
        <p:grpSpPr>
          <a:xfrm>
            <a:off x="11574189" y="90000"/>
            <a:ext cx="440273" cy="508491"/>
            <a:chOff x="7545479" y="11792355"/>
            <a:chExt cx="989399" cy="1142999"/>
          </a:xfrm>
          <a:solidFill>
            <a:schemeClr val="bg2"/>
          </a:solidFill>
        </p:grpSpPr>
        <p:sp>
          <p:nvSpPr>
            <p:cNvPr id="5" name="Forme libre 4">
              <a:extLst>
                <a:ext uri="{FF2B5EF4-FFF2-40B4-BE49-F238E27FC236}">
                  <a16:creationId xmlns:a16="http://schemas.microsoft.com/office/drawing/2014/main" id="{F1EC39C5-1734-7BFC-E0F5-A48AE114AEEB}"/>
                </a:ext>
              </a:extLst>
            </p:cNvPr>
            <p:cNvSpPr/>
            <p:nvPr/>
          </p:nvSpPr>
          <p:spPr>
            <a:xfrm>
              <a:off x="7545479" y="12141867"/>
              <a:ext cx="304430" cy="302280"/>
            </a:xfrm>
            <a:custGeom>
              <a:avLst/>
              <a:gdLst>
                <a:gd name="connsiteX0" fmla="*/ 0 w 304430"/>
                <a:gd name="connsiteY0" fmla="*/ 302281 h 302280"/>
                <a:gd name="connsiteX1" fmla="*/ 304431 w 304430"/>
                <a:gd name="connsiteY1" fmla="*/ 302281 h 302280"/>
                <a:gd name="connsiteX2" fmla="*/ 304431 w 304430"/>
                <a:gd name="connsiteY2" fmla="*/ 0 h 302280"/>
                <a:gd name="connsiteX3" fmla="*/ 0 w 304430"/>
                <a:gd name="connsiteY3" fmla="*/ 0 h 302280"/>
              </a:gdLst>
              <a:ahLst/>
              <a:cxnLst>
                <a:cxn ang="0">
                  <a:pos x="connsiteX0" y="connsiteY0"/>
                </a:cxn>
                <a:cxn ang="0">
                  <a:pos x="connsiteX1" y="connsiteY1"/>
                </a:cxn>
                <a:cxn ang="0">
                  <a:pos x="connsiteX2" y="connsiteY2"/>
                </a:cxn>
                <a:cxn ang="0">
                  <a:pos x="connsiteX3" y="connsiteY3"/>
                </a:cxn>
              </a:cxnLst>
              <a:rect l="l" t="t" r="r" b="b"/>
              <a:pathLst>
                <a:path w="304430" h="302280">
                  <a:moveTo>
                    <a:pt x="0" y="302281"/>
                  </a:moveTo>
                  <a:lnTo>
                    <a:pt x="304431" y="302281"/>
                  </a:lnTo>
                  <a:lnTo>
                    <a:pt x="304431" y="0"/>
                  </a:lnTo>
                  <a:lnTo>
                    <a:pt x="0" y="0"/>
                  </a:lnTo>
                  <a:close/>
                </a:path>
              </a:pathLst>
            </a:custGeom>
            <a:grpFill/>
            <a:ln w="9508" cap="flat">
              <a:noFill/>
              <a:prstDash val="solid"/>
              <a:miter/>
            </a:ln>
          </p:spPr>
          <p:txBody>
            <a:bodyPr rtlCol="0" anchor="ctr"/>
            <a:lstStyle/>
            <a:p>
              <a:endParaRPr lang="fr-FR" sz="900"/>
            </a:p>
          </p:txBody>
        </p:sp>
        <p:sp>
          <p:nvSpPr>
            <p:cNvPr id="6" name="Forme libre 5">
              <a:extLst>
                <a:ext uri="{FF2B5EF4-FFF2-40B4-BE49-F238E27FC236}">
                  <a16:creationId xmlns:a16="http://schemas.microsoft.com/office/drawing/2014/main" id="{BE2F4FFA-CD50-F05D-94FF-7D52074F6F41}"/>
                </a:ext>
              </a:extLst>
            </p:cNvPr>
            <p:cNvSpPr/>
            <p:nvPr/>
          </p:nvSpPr>
          <p:spPr>
            <a:xfrm>
              <a:off x="8059205" y="12566950"/>
              <a:ext cx="371024" cy="368404"/>
            </a:xfrm>
            <a:custGeom>
              <a:avLst/>
              <a:gdLst>
                <a:gd name="connsiteX0" fmla="*/ 0 w 371024"/>
                <a:gd name="connsiteY0" fmla="*/ 368405 h 368404"/>
                <a:gd name="connsiteX1" fmla="*/ 371025 w 371024"/>
                <a:gd name="connsiteY1" fmla="*/ 368405 h 368404"/>
                <a:gd name="connsiteX2" fmla="*/ 371025 w 371024"/>
                <a:gd name="connsiteY2" fmla="*/ 0 h 368404"/>
                <a:gd name="connsiteX3" fmla="*/ 0 w 371024"/>
                <a:gd name="connsiteY3" fmla="*/ 0 h 368404"/>
              </a:gdLst>
              <a:ahLst/>
              <a:cxnLst>
                <a:cxn ang="0">
                  <a:pos x="connsiteX0" y="connsiteY0"/>
                </a:cxn>
                <a:cxn ang="0">
                  <a:pos x="connsiteX1" y="connsiteY1"/>
                </a:cxn>
                <a:cxn ang="0">
                  <a:pos x="connsiteX2" y="connsiteY2"/>
                </a:cxn>
                <a:cxn ang="0">
                  <a:pos x="connsiteX3" y="connsiteY3"/>
                </a:cxn>
              </a:cxnLst>
              <a:rect l="l" t="t" r="r" b="b"/>
              <a:pathLst>
                <a:path w="371024" h="368404">
                  <a:moveTo>
                    <a:pt x="0" y="368405"/>
                  </a:moveTo>
                  <a:lnTo>
                    <a:pt x="371025" y="368405"/>
                  </a:lnTo>
                  <a:lnTo>
                    <a:pt x="371025" y="0"/>
                  </a:lnTo>
                  <a:lnTo>
                    <a:pt x="0" y="0"/>
                  </a:lnTo>
                  <a:close/>
                </a:path>
              </a:pathLst>
            </a:custGeom>
            <a:grpFill/>
            <a:ln w="9508" cap="flat">
              <a:noFill/>
              <a:prstDash val="solid"/>
              <a:miter/>
            </a:ln>
          </p:spPr>
          <p:txBody>
            <a:bodyPr rtlCol="0" anchor="ctr"/>
            <a:lstStyle/>
            <a:p>
              <a:endParaRPr lang="fr-FR" sz="900"/>
            </a:p>
          </p:txBody>
        </p:sp>
        <p:sp>
          <p:nvSpPr>
            <p:cNvPr id="8" name="Forme libre 7">
              <a:extLst>
                <a:ext uri="{FF2B5EF4-FFF2-40B4-BE49-F238E27FC236}">
                  <a16:creationId xmlns:a16="http://schemas.microsoft.com/office/drawing/2014/main" id="{D83CB631-F4F2-7D26-6848-60E19A8B0B6A}"/>
                </a:ext>
              </a:extLst>
            </p:cNvPr>
            <p:cNvSpPr/>
            <p:nvPr/>
          </p:nvSpPr>
          <p:spPr>
            <a:xfrm>
              <a:off x="8021151" y="12141867"/>
              <a:ext cx="237836" cy="236157"/>
            </a:xfrm>
            <a:custGeom>
              <a:avLst/>
              <a:gdLst>
                <a:gd name="connsiteX0" fmla="*/ 0 w 237836"/>
                <a:gd name="connsiteY0" fmla="*/ 236157 h 236157"/>
                <a:gd name="connsiteX1" fmla="*/ 237836 w 237836"/>
                <a:gd name="connsiteY1" fmla="*/ 236157 h 236157"/>
                <a:gd name="connsiteX2" fmla="*/ 237836 w 237836"/>
                <a:gd name="connsiteY2" fmla="*/ 0 h 236157"/>
                <a:gd name="connsiteX3" fmla="*/ 0 w 237836"/>
                <a:gd name="connsiteY3" fmla="*/ 0 h 236157"/>
              </a:gdLst>
              <a:ahLst/>
              <a:cxnLst>
                <a:cxn ang="0">
                  <a:pos x="connsiteX0" y="connsiteY0"/>
                </a:cxn>
                <a:cxn ang="0">
                  <a:pos x="connsiteX1" y="connsiteY1"/>
                </a:cxn>
                <a:cxn ang="0">
                  <a:pos x="connsiteX2" y="connsiteY2"/>
                </a:cxn>
                <a:cxn ang="0">
                  <a:pos x="connsiteX3" y="connsiteY3"/>
                </a:cxn>
              </a:cxnLst>
              <a:rect l="l" t="t" r="r" b="b"/>
              <a:pathLst>
                <a:path w="237836" h="236157">
                  <a:moveTo>
                    <a:pt x="0" y="236157"/>
                  </a:moveTo>
                  <a:lnTo>
                    <a:pt x="237836" y="236157"/>
                  </a:lnTo>
                  <a:lnTo>
                    <a:pt x="237836" y="0"/>
                  </a:lnTo>
                  <a:lnTo>
                    <a:pt x="0" y="0"/>
                  </a:lnTo>
                  <a:close/>
                </a:path>
              </a:pathLst>
            </a:custGeom>
            <a:grpFill/>
            <a:ln w="9508" cap="flat">
              <a:noFill/>
              <a:prstDash val="solid"/>
              <a:miter/>
            </a:ln>
          </p:spPr>
          <p:txBody>
            <a:bodyPr rtlCol="0" anchor="ctr"/>
            <a:lstStyle/>
            <a:p>
              <a:endParaRPr lang="fr-FR" sz="900"/>
            </a:p>
          </p:txBody>
        </p:sp>
        <p:sp>
          <p:nvSpPr>
            <p:cNvPr id="9" name="Forme libre 8">
              <a:extLst>
                <a:ext uri="{FF2B5EF4-FFF2-40B4-BE49-F238E27FC236}">
                  <a16:creationId xmlns:a16="http://schemas.microsoft.com/office/drawing/2014/main" id="{D9E0A3B7-3482-123A-A5B0-63476861810A}"/>
                </a:ext>
              </a:extLst>
            </p:cNvPr>
            <p:cNvSpPr/>
            <p:nvPr/>
          </p:nvSpPr>
          <p:spPr>
            <a:xfrm>
              <a:off x="8344609" y="11792355"/>
              <a:ext cx="190269" cy="198371"/>
            </a:xfrm>
            <a:custGeom>
              <a:avLst/>
              <a:gdLst>
                <a:gd name="connsiteX0" fmla="*/ 0 w 190269"/>
                <a:gd name="connsiteY0" fmla="*/ 198372 h 198371"/>
                <a:gd name="connsiteX1" fmla="*/ 190269 w 190269"/>
                <a:gd name="connsiteY1" fmla="*/ 198372 h 198371"/>
                <a:gd name="connsiteX2" fmla="*/ 190269 w 190269"/>
                <a:gd name="connsiteY2" fmla="*/ 0 h 198371"/>
                <a:gd name="connsiteX3" fmla="*/ 0 w 190269"/>
                <a:gd name="connsiteY3" fmla="*/ 0 h 198371"/>
              </a:gdLst>
              <a:ahLst/>
              <a:cxnLst>
                <a:cxn ang="0">
                  <a:pos x="connsiteX0" y="connsiteY0"/>
                </a:cxn>
                <a:cxn ang="0">
                  <a:pos x="connsiteX1" y="connsiteY1"/>
                </a:cxn>
                <a:cxn ang="0">
                  <a:pos x="connsiteX2" y="connsiteY2"/>
                </a:cxn>
                <a:cxn ang="0">
                  <a:pos x="connsiteX3" y="connsiteY3"/>
                </a:cxn>
              </a:cxnLst>
              <a:rect l="l" t="t" r="r" b="b"/>
              <a:pathLst>
                <a:path w="190269" h="198371">
                  <a:moveTo>
                    <a:pt x="0" y="198372"/>
                  </a:moveTo>
                  <a:lnTo>
                    <a:pt x="190269" y="198372"/>
                  </a:lnTo>
                  <a:lnTo>
                    <a:pt x="190269" y="0"/>
                  </a:lnTo>
                  <a:lnTo>
                    <a:pt x="0" y="0"/>
                  </a:lnTo>
                  <a:close/>
                </a:path>
              </a:pathLst>
            </a:custGeom>
            <a:grpFill/>
            <a:ln w="9508" cap="flat">
              <a:noFill/>
              <a:prstDash val="solid"/>
              <a:miter/>
            </a:ln>
          </p:spPr>
          <p:txBody>
            <a:bodyPr rtlCol="0" anchor="ctr"/>
            <a:lstStyle/>
            <a:p>
              <a:endParaRPr lang="fr-FR" sz="900"/>
            </a:p>
          </p:txBody>
        </p:sp>
      </p:grpSp>
    </p:spTree>
    <p:extLst>
      <p:ext uri="{BB962C8B-B14F-4D97-AF65-F5344CB8AC3E}">
        <p14:creationId xmlns:p14="http://schemas.microsoft.com/office/powerpoint/2010/main" val="6372314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10" name="Espace réservé du texte 15">
            <a:extLst>
              <a:ext uri="{FF2B5EF4-FFF2-40B4-BE49-F238E27FC236}">
                <a16:creationId xmlns:a16="http://schemas.microsoft.com/office/drawing/2014/main" id="{862655D7-7FF7-89EB-1601-B2349B7AE066}"/>
              </a:ext>
            </a:extLst>
          </p:cNvPr>
          <p:cNvSpPr>
            <a:spLocks noGrp="1"/>
          </p:cNvSpPr>
          <p:nvPr>
            <p:ph type="body" sz="quarter" idx="11" hasCustomPrompt="1"/>
          </p:nvPr>
        </p:nvSpPr>
        <p:spPr>
          <a:xfrm>
            <a:off x="3364789" y="3685826"/>
            <a:ext cx="7610869" cy="757130"/>
          </a:xfrm>
          <a:prstGeom prst="rect">
            <a:avLst/>
          </a:prstGeom>
        </p:spPr>
        <p:txBody>
          <a:bodyPr wrap="square">
            <a:spAutoFit/>
          </a:bodyPr>
          <a:lstStyle>
            <a:lvl1pPr>
              <a:buNone/>
              <a:defRPr lang="fr-FR" sz="4800" b="1" i="0" kern="1200" dirty="0">
                <a:solidFill>
                  <a:srgbClr val="0072B1"/>
                </a:solidFill>
                <a:latin typeface="Arial Narrow" panose="020B0604020202020204" pitchFamily="34" charset="0"/>
                <a:ea typeface="+mn-ea"/>
                <a:cs typeface="Arial Narrow" panose="020B0604020202020204" pitchFamily="34" charset="0"/>
              </a:defRPr>
            </a:lvl1pPr>
          </a:lstStyle>
          <a:p>
            <a:pPr lvl="0"/>
            <a:r>
              <a:rPr lang="fr-FR"/>
              <a:t>Merci de votre attention</a:t>
            </a:r>
          </a:p>
        </p:txBody>
      </p:sp>
      <p:pic>
        <p:nvPicPr>
          <p:cNvPr id="11" name="Image 10">
            <a:extLst>
              <a:ext uri="{FF2B5EF4-FFF2-40B4-BE49-F238E27FC236}">
                <a16:creationId xmlns:a16="http://schemas.microsoft.com/office/drawing/2014/main" id="{354D8BA1-8988-397C-0E78-16DD9FF40D6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39326" b="59144"/>
          <a:stretch/>
        </p:blipFill>
        <p:spPr>
          <a:xfrm>
            <a:off x="0" y="6760220"/>
            <a:ext cx="12192000" cy="99289"/>
          </a:xfrm>
          <a:prstGeom prst="rect">
            <a:avLst/>
          </a:prstGeom>
        </p:spPr>
      </p:pic>
      <p:pic>
        <p:nvPicPr>
          <p:cNvPr id="2" name="Image 1">
            <a:extLst>
              <a:ext uri="{FF2B5EF4-FFF2-40B4-BE49-F238E27FC236}">
                <a16:creationId xmlns:a16="http://schemas.microsoft.com/office/drawing/2014/main" id="{A95C3ABD-73AE-CACD-8802-4746273BEEFA}"/>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52996" t="1886" r="35146" b="903"/>
          <a:stretch/>
        </p:blipFill>
        <p:spPr>
          <a:xfrm>
            <a:off x="10619965" y="0"/>
            <a:ext cx="1572035" cy="6858000"/>
          </a:xfrm>
          <a:prstGeom prst="rect">
            <a:avLst/>
          </a:prstGeom>
        </p:spPr>
      </p:pic>
      <p:grpSp>
        <p:nvGrpSpPr>
          <p:cNvPr id="7" name="Groupe 6">
            <a:extLst>
              <a:ext uri="{FF2B5EF4-FFF2-40B4-BE49-F238E27FC236}">
                <a16:creationId xmlns:a16="http://schemas.microsoft.com/office/drawing/2014/main" id="{69F550E0-D5CF-0C1F-18F0-521DD3472A52}"/>
              </a:ext>
            </a:extLst>
          </p:cNvPr>
          <p:cNvGrpSpPr/>
          <p:nvPr userDrawn="1"/>
        </p:nvGrpSpPr>
        <p:grpSpPr>
          <a:xfrm>
            <a:off x="11043409" y="254000"/>
            <a:ext cx="725920" cy="838398"/>
            <a:chOff x="7545479" y="11792355"/>
            <a:chExt cx="989399" cy="1142999"/>
          </a:xfrm>
          <a:solidFill>
            <a:schemeClr val="bg2"/>
          </a:solidFill>
        </p:grpSpPr>
        <p:sp>
          <p:nvSpPr>
            <p:cNvPr id="12" name="Forme libre 11">
              <a:extLst>
                <a:ext uri="{FF2B5EF4-FFF2-40B4-BE49-F238E27FC236}">
                  <a16:creationId xmlns:a16="http://schemas.microsoft.com/office/drawing/2014/main" id="{7450341B-07B7-B357-0CF1-76A097395FF0}"/>
                </a:ext>
              </a:extLst>
            </p:cNvPr>
            <p:cNvSpPr/>
            <p:nvPr/>
          </p:nvSpPr>
          <p:spPr>
            <a:xfrm>
              <a:off x="7545479" y="12141867"/>
              <a:ext cx="304430" cy="302280"/>
            </a:xfrm>
            <a:custGeom>
              <a:avLst/>
              <a:gdLst>
                <a:gd name="connsiteX0" fmla="*/ 0 w 304430"/>
                <a:gd name="connsiteY0" fmla="*/ 302281 h 302280"/>
                <a:gd name="connsiteX1" fmla="*/ 304431 w 304430"/>
                <a:gd name="connsiteY1" fmla="*/ 302281 h 302280"/>
                <a:gd name="connsiteX2" fmla="*/ 304431 w 304430"/>
                <a:gd name="connsiteY2" fmla="*/ 0 h 302280"/>
                <a:gd name="connsiteX3" fmla="*/ 0 w 304430"/>
                <a:gd name="connsiteY3" fmla="*/ 0 h 302280"/>
              </a:gdLst>
              <a:ahLst/>
              <a:cxnLst>
                <a:cxn ang="0">
                  <a:pos x="connsiteX0" y="connsiteY0"/>
                </a:cxn>
                <a:cxn ang="0">
                  <a:pos x="connsiteX1" y="connsiteY1"/>
                </a:cxn>
                <a:cxn ang="0">
                  <a:pos x="connsiteX2" y="connsiteY2"/>
                </a:cxn>
                <a:cxn ang="0">
                  <a:pos x="connsiteX3" y="connsiteY3"/>
                </a:cxn>
              </a:cxnLst>
              <a:rect l="l" t="t" r="r" b="b"/>
              <a:pathLst>
                <a:path w="304430" h="302280">
                  <a:moveTo>
                    <a:pt x="0" y="302281"/>
                  </a:moveTo>
                  <a:lnTo>
                    <a:pt x="304431" y="302281"/>
                  </a:lnTo>
                  <a:lnTo>
                    <a:pt x="304431" y="0"/>
                  </a:lnTo>
                  <a:lnTo>
                    <a:pt x="0" y="0"/>
                  </a:lnTo>
                  <a:close/>
                </a:path>
              </a:pathLst>
            </a:custGeom>
            <a:grpFill/>
            <a:ln w="9508" cap="flat">
              <a:noFill/>
              <a:prstDash val="solid"/>
              <a:miter/>
            </a:ln>
          </p:spPr>
          <p:txBody>
            <a:bodyPr rtlCol="0" anchor="ctr"/>
            <a:lstStyle/>
            <a:p>
              <a:endParaRPr lang="fr-FR" sz="900"/>
            </a:p>
          </p:txBody>
        </p:sp>
        <p:sp>
          <p:nvSpPr>
            <p:cNvPr id="13" name="Forme libre 12">
              <a:extLst>
                <a:ext uri="{FF2B5EF4-FFF2-40B4-BE49-F238E27FC236}">
                  <a16:creationId xmlns:a16="http://schemas.microsoft.com/office/drawing/2014/main" id="{9B59CD23-E357-A21E-2FB5-F5C9FE8ECBFE}"/>
                </a:ext>
              </a:extLst>
            </p:cNvPr>
            <p:cNvSpPr/>
            <p:nvPr/>
          </p:nvSpPr>
          <p:spPr>
            <a:xfrm>
              <a:off x="8059205" y="12566950"/>
              <a:ext cx="371024" cy="368404"/>
            </a:xfrm>
            <a:custGeom>
              <a:avLst/>
              <a:gdLst>
                <a:gd name="connsiteX0" fmla="*/ 0 w 371024"/>
                <a:gd name="connsiteY0" fmla="*/ 368405 h 368404"/>
                <a:gd name="connsiteX1" fmla="*/ 371025 w 371024"/>
                <a:gd name="connsiteY1" fmla="*/ 368405 h 368404"/>
                <a:gd name="connsiteX2" fmla="*/ 371025 w 371024"/>
                <a:gd name="connsiteY2" fmla="*/ 0 h 368404"/>
                <a:gd name="connsiteX3" fmla="*/ 0 w 371024"/>
                <a:gd name="connsiteY3" fmla="*/ 0 h 368404"/>
              </a:gdLst>
              <a:ahLst/>
              <a:cxnLst>
                <a:cxn ang="0">
                  <a:pos x="connsiteX0" y="connsiteY0"/>
                </a:cxn>
                <a:cxn ang="0">
                  <a:pos x="connsiteX1" y="connsiteY1"/>
                </a:cxn>
                <a:cxn ang="0">
                  <a:pos x="connsiteX2" y="connsiteY2"/>
                </a:cxn>
                <a:cxn ang="0">
                  <a:pos x="connsiteX3" y="connsiteY3"/>
                </a:cxn>
              </a:cxnLst>
              <a:rect l="l" t="t" r="r" b="b"/>
              <a:pathLst>
                <a:path w="371024" h="368404">
                  <a:moveTo>
                    <a:pt x="0" y="368405"/>
                  </a:moveTo>
                  <a:lnTo>
                    <a:pt x="371025" y="368405"/>
                  </a:lnTo>
                  <a:lnTo>
                    <a:pt x="371025" y="0"/>
                  </a:lnTo>
                  <a:lnTo>
                    <a:pt x="0" y="0"/>
                  </a:lnTo>
                  <a:close/>
                </a:path>
              </a:pathLst>
            </a:custGeom>
            <a:grpFill/>
            <a:ln w="9508" cap="flat">
              <a:noFill/>
              <a:prstDash val="solid"/>
              <a:miter/>
            </a:ln>
          </p:spPr>
          <p:txBody>
            <a:bodyPr rtlCol="0" anchor="ctr"/>
            <a:lstStyle/>
            <a:p>
              <a:endParaRPr lang="fr-FR" sz="900"/>
            </a:p>
          </p:txBody>
        </p:sp>
        <p:sp>
          <p:nvSpPr>
            <p:cNvPr id="14" name="Forme libre 13">
              <a:extLst>
                <a:ext uri="{FF2B5EF4-FFF2-40B4-BE49-F238E27FC236}">
                  <a16:creationId xmlns:a16="http://schemas.microsoft.com/office/drawing/2014/main" id="{D24073D9-E312-7666-ED76-3A20805BBF0B}"/>
                </a:ext>
              </a:extLst>
            </p:cNvPr>
            <p:cNvSpPr/>
            <p:nvPr/>
          </p:nvSpPr>
          <p:spPr>
            <a:xfrm>
              <a:off x="8021151" y="12141867"/>
              <a:ext cx="237836" cy="236157"/>
            </a:xfrm>
            <a:custGeom>
              <a:avLst/>
              <a:gdLst>
                <a:gd name="connsiteX0" fmla="*/ 0 w 237836"/>
                <a:gd name="connsiteY0" fmla="*/ 236157 h 236157"/>
                <a:gd name="connsiteX1" fmla="*/ 237836 w 237836"/>
                <a:gd name="connsiteY1" fmla="*/ 236157 h 236157"/>
                <a:gd name="connsiteX2" fmla="*/ 237836 w 237836"/>
                <a:gd name="connsiteY2" fmla="*/ 0 h 236157"/>
                <a:gd name="connsiteX3" fmla="*/ 0 w 237836"/>
                <a:gd name="connsiteY3" fmla="*/ 0 h 236157"/>
              </a:gdLst>
              <a:ahLst/>
              <a:cxnLst>
                <a:cxn ang="0">
                  <a:pos x="connsiteX0" y="connsiteY0"/>
                </a:cxn>
                <a:cxn ang="0">
                  <a:pos x="connsiteX1" y="connsiteY1"/>
                </a:cxn>
                <a:cxn ang="0">
                  <a:pos x="connsiteX2" y="connsiteY2"/>
                </a:cxn>
                <a:cxn ang="0">
                  <a:pos x="connsiteX3" y="connsiteY3"/>
                </a:cxn>
              </a:cxnLst>
              <a:rect l="l" t="t" r="r" b="b"/>
              <a:pathLst>
                <a:path w="237836" h="236157">
                  <a:moveTo>
                    <a:pt x="0" y="236157"/>
                  </a:moveTo>
                  <a:lnTo>
                    <a:pt x="237836" y="236157"/>
                  </a:lnTo>
                  <a:lnTo>
                    <a:pt x="237836" y="0"/>
                  </a:lnTo>
                  <a:lnTo>
                    <a:pt x="0" y="0"/>
                  </a:lnTo>
                  <a:close/>
                </a:path>
              </a:pathLst>
            </a:custGeom>
            <a:grpFill/>
            <a:ln w="9508" cap="flat">
              <a:noFill/>
              <a:prstDash val="solid"/>
              <a:miter/>
            </a:ln>
          </p:spPr>
          <p:txBody>
            <a:bodyPr rtlCol="0" anchor="ctr"/>
            <a:lstStyle/>
            <a:p>
              <a:endParaRPr lang="fr-FR" sz="900"/>
            </a:p>
          </p:txBody>
        </p:sp>
        <p:sp>
          <p:nvSpPr>
            <p:cNvPr id="15" name="Forme libre 14">
              <a:extLst>
                <a:ext uri="{FF2B5EF4-FFF2-40B4-BE49-F238E27FC236}">
                  <a16:creationId xmlns:a16="http://schemas.microsoft.com/office/drawing/2014/main" id="{EEE78E0C-4023-5E47-6F6B-9968954CF0E6}"/>
                </a:ext>
              </a:extLst>
            </p:cNvPr>
            <p:cNvSpPr/>
            <p:nvPr/>
          </p:nvSpPr>
          <p:spPr>
            <a:xfrm>
              <a:off x="8344609" y="11792355"/>
              <a:ext cx="190269" cy="198371"/>
            </a:xfrm>
            <a:custGeom>
              <a:avLst/>
              <a:gdLst>
                <a:gd name="connsiteX0" fmla="*/ 0 w 190269"/>
                <a:gd name="connsiteY0" fmla="*/ 198372 h 198371"/>
                <a:gd name="connsiteX1" fmla="*/ 190269 w 190269"/>
                <a:gd name="connsiteY1" fmla="*/ 198372 h 198371"/>
                <a:gd name="connsiteX2" fmla="*/ 190269 w 190269"/>
                <a:gd name="connsiteY2" fmla="*/ 0 h 198371"/>
                <a:gd name="connsiteX3" fmla="*/ 0 w 190269"/>
                <a:gd name="connsiteY3" fmla="*/ 0 h 198371"/>
              </a:gdLst>
              <a:ahLst/>
              <a:cxnLst>
                <a:cxn ang="0">
                  <a:pos x="connsiteX0" y="connsiteY0"/>
                </a:cxn>
                <a:cxn ang="0">
                  <a:pos x="connsiteX1" y="connsiteY1"/>
                </a:cxn>
                <a:cxn ang="0">
                  <a:pos x="connsiteX2" y="connsiteY2"/>
                </a:cxn>
                <a:cxn ang="0">
                  <a:pos x="connsiteX3" y="connsiteY3"/>
                </a:cxn>
              </a:cxnLst>
              <a:rect l="l" t="t" r="r" b="b"/>
              <a:pathLst>
                <a:path w="190269" h="198371">
                  <a:moveTo>
                    <a:pt x="0" y="198372"/>
                  </a:moveTo>
                  <a:lnTo>
                    <a:pt x="190269" y="198372"/>
                  </a:lnTo>
                  <a:lnTo>
                    <a:pt x="190269" y="0"/>
                  </a:lnTo>
                  <a:lnTo>
                    <a:pt x="0" y="0"/>
                  </a:lnTo>
                  <a:close/>
                </a:path>
              </a:pathLst>
            </a:custGeom>
            <a:grpFill/>
            <a:ln w="9508" cap="flat">
              <a:noFill/>
              <a:prstDash val="solid"/>
              <a:miter/>
            </a:ln>
          </p:spPr>
          <p:txBody>
            <a:bodyPr rtlCol="0" anchor="ctr"/>
            <a:lstStyle/>
            <a:p>
              <a:endParaRPr lang="fr-FR" sz="900"/>
            </a:p>
          </p:txBody>
        </p:sp>
      </p:grpSp>
    </p:spTree>
    <p:extLst>
      <p:ext uri="{BB962C8B-B14F-4D97-AF65-F5344CB8AC3E}">
        <p14:creationId xmlns:p14="http://schemas.microsoft.com/office/powerpoint/2010/main" val="1831535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in">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5F2CF96A-DF84-E0B2-9ABB-E14A79B593DF}"/>
              </a:ext>
            </a:extLst>
          </p:cNvPr>
          <p:cNvSpPr/>
          <p:nvPr userDrawn="1"/>
        </p:nvSpPr>
        <p:spPr>
          <a:xfrm>
            <a:off x="7163111" y="1785374"/>
            <a:ext cx="1784265" cy="7650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4" name="Rectangle : coins arrondis 3">
            <a:extLst>
              <a:ext uri="{FF2B5EF4-FFF2-40B4-BE49-F238E27FC236}">
                <a16:creationId xmlns:a16="http://schemas.microsoft.com/office/drawing/2014/main" id="{DA055A5A-65B7-D61A-0B84-34C3D10EA488}"/>
              </a:ext>
            </a:extLst>
          </p:cNvPr>
          <p:cNvSpPr/>
          <p:nvPr userDrawn="1"/>
        </p:nvSpPr>
        <p:spPr>
          <a:xfrm>
            <a:off x="7588225" y="2789926"/>
            <a:ext cx="1785348" cy="7560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 name="Rectangle : coins arrondis 4">
            <a:extLst>
              <a:ext uri="{FF2B5EF4-FFF2-40B4-BE49-F238E27FC236}">
                <a16:creationId xmlns:a16="http://schemas.microsoft.com/office/drawing/2014/main" id="{ADAD4E45-D04A-FBC0-E5FD-182E9811D9B6}"/>
              </a:ext>
            </a:extLst>
          </p:cNvPr>
          <p:cNvSpPr/>
          <p:nvPr userDrawn="1"/>
        </p:nvSpPr>
        <p:spPr>
          <a:xfrm>
            <a:off x="7427197" y="3788039"/>
            <a:ext cx="1785348" cy="76320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900"/>
          </a:p>
        </p:txBody>
      </p:sp>
    </p:spTree>
    <p:extLst>
      <p:ext uri="{BB962C8B-B14F-4D97-AF65-F5344CB8AC3E}">
        <p14:creationId xmlns:p14="http://schemas.microsoft.com/office/powerpoint/2010/main" val="2648632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560379E-D30F-45C8-A718-514F31B65ADC}" type="datetimeFigureOut">
              <a:rPr lang="fr-FR" smtClean="0"/>
              <a:t>16/05/2025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BB6AAE-D87C-436C-9FD5-18DFB73599D5}" type="slidenum">
              <a:rPr lang="fr-FR" smtClean="0"/>
              <a:t>‹N°›</a:t>
            </a:fld>
            <a:endParaRPr lang="fr-FR" dirty="0"/>
          </a:p>
        </p:txBody>
      </p:sp>
    </p:spTree>
    <p:extLst>
      <p:ext uri="{BB962C8B-B14F-4D97-AF65-F5344CB8AC3E}">
        <p14:creationId xmlns:p14="http://schemas.microsoft.com/office/powerpoint/2010/main" val="3239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560379E-D30F-45C8-A718-514F31B65ADC}" type="datetimeFigureOut">
              <a:rPr lang="fr-FR" smtClean="0"/>
              <a:t>16/05/2025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BB6AAE-D87C-436C-9FD5-18DFB73599D5}" type="slidenum">
              <a:rPr lang="fr-FR" smtClean="0"/>
              <a:t>‹N°›</a:t>
            </a:fld>
            <a:endParaRPr lang="fr-FR" dirty="0"/>
          </a:p>
        </p:txBody>
      </p:sp>
    </p:spTree>
    <p:extLst>
      <p:ext uri="{BB962C8B-B14F-4D97-AF65-F5344CB8AC3E}">
        <p14:creationId xmlns:p14="http://schemas.microsoft.com/office/powerpoint/2010/main" val="176334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F474091-9EA2-47C8-AAA9-6DFE207852E4}"/>
              </a:ext>
            </a:extLst>
          </p:cNvPr>
          <p:cNvSpPr>
            <a:spLocks noGrp="1"/>
          </p:cNvSpPr>
          <p:nvPr userDrawn="1">
            <p:ph idx="1" hasCustomPrompt="1"/>
          </p:nvPr>
        </p:nvSpPr>
        <p:spPr>
          <a:xfrm>
            <a:off x="680357" y="1786438"/>
            <a:ext cx="10711545" cy="3306069"/>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29720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8877FC7-D174-8651-F70C-F7ED9A4A0D50}"/>
              </a:ext>
            </a:extLst>
          </p:cNvPr>
          <p:cNvSpPr>
            <a:spLocks noGrp="1"/>
          </p:cNvSpPr>
          <p:nvPr>
            <p:ph type="dt" sz="half" idx="10"/>
          </p:nvPr>
        </p:nvSpPr>
        <p:spPr/>
        <p:txBody>
          <a:bodyPr/>
          <a:lstStyle/>
          <a:p>
            <a:fld id="{93F76FEB-F2E7-459E-AFF4-48B7566847D1}" type="datetimeFigureOut">
              <a:rPr lang="fr-MQ" smtClean="0"/>
              <a:t>05/16/2025</a:t>
            </a:fld>
            <a:endParaRPr lang="fr-MQ"/>
          </a:p>
        </p:txBody>
      </p:sp>
      <p:sp>
        <p:nvSpPr>
          <p:cNvPr id="3" name="Espace réservé du pied de page 2">
            <a:extLst>
              <a:ext uri="{FF2B5EF4-FFF2-40B4-BE49-F238E27FC236}">
                <a16:creationId xmlns:a16="http://schemas.microsoft.com/office/drawing/2014/main" id="{F6C347D3-95C4-C201-103B-E24F4F060311}"/>
              </a:ext>
            </a:extLst>
          </p:cNvPr>
          <p:cNvSpPr>
            <a:spLocks noGrp="1"/>
          </p:cNvSpPr>
          <p:nvPr>
            <p:ph type="ftr" sz="quarter" idx="11"/>
          </p:nvPr>
        </p:nvSpPr>
        <p:spPr/>
        <p:txBody>
          <a:bodyPr/>
          <a:lstStyle/>
          <a:p>
            <a:endParaRPr lang="fr-MQ"/>
          </a:p>
        </p:txBody>
      </p:sp>
      <p:sp>
        <p:nvSpPr>
          <p:cNvPr id="4" name="Espace réservé du numéro de diapositive 3">
            <a:extLst>
              <a:ext uri="{FF2B5EF4-FFF2-40B4-BE49-F238E27FC236}">
                <a16:creationId xmlns:a16="http://schemas.microsoft.com/office/drawing/2014/main" id="{2EE3BA6B-8BB5-4108-22E3-C8BBFB6E6C2E}"/>
              </a:ext>
            </a:extLst>
          </p:cNvPr>
          <p:cNvSpPr>
            <a:spLocks noGrp="1"/>
          </p:cNvSpPr>
          <p:nvPr>
            <p:ph type="sldNum" sz="quarter" idx="12"/>
          </p:nvPr>
        </p:nvSpPr>
        <p:spPr/>
        <p:txBody>
          <a:bodyPr/>
          <a:lstStyle/>
          <a:p>
            <a:fld id="{C7486C17-A69A-4D51-9D49-0653DEC89F48}" type="slidenum">
              <a:rPr lang="fr-MQ" smtClean="0"/>
              <a:t>‹N°›</a:t>
            </a:fld>
            <a:endParaRPr lang="fr-MQ"/>
          </a:p>
        </p:txBody>
      </p:sp>
      <p:pic>
        <p:nvPicPr>
          <p:cNvPr id="5" name="Image 4">
            <a:extLst>
              <a:ext uri="{FF2B5EF4-FFF2-40B4-BE49-F238E27FC236}">
                <a16:creationId xmlns:a16="http://schemas.microsoft.com/office/drawing/2014/main" id="{7261DDFF-70F5-7A9D-03CA-5D45382FFF60}"/>
              </a:ext>
            </a:extLst>
          </p:cNvPr>
          <p:cNvPicPr>
            <a:picLocks/>
          </p:cNvPicPr>
          <p:nvPr userDrawn="1"/>
        </p:nvPicPr>
        <p:blipFill>
          <a:blip r:embed="rId2" cstate="print"/>
          <a:stretch>
            <a:fillRect/>
          </a:stretch>
        </p:blipFill>
        <p:spPr>
          <a:xfrm>
            <a:off x="10611802" y="5887402"/>
            <a:ext cx="1483995" cy="937895"/>
          </a:xfrm>
          <a:prstGeom prst="rect">
            <a:avLst/>
          </a:prstGeom>
        </p:spPr>
      </p:pic>
      <p:sp>
        <p:nvSpPr>
          <p:cNvPr id="6" name="Graphic 1660">
            <a:extLst>
              <a:ext uri="{FF2B5EF4-FFF2-40B4-BE49-F238E27FC236}">
                <a16:creationId xmlns:a16="http://schemas.microsoft.com/office/drawing/2014/main" id="{3FA36DCB-9732-78EA-2035-6E744317F20E}"/>
              </a:ext>
            </a:extLst>
          </p:cNvPr>
          <p:cNvSpPr>
            <a:spLocks/>
          </p:cNvSpPr>
          <p:nvPr userDrawn="1"/>
        </p:nvSpPr>
        <p:spPr>
          <a:xfrm>
            <a:off x="10246995" y="3969702"/>
            <a:ext cx="1945005" cy="2569210"/>
          </a:xfrm>
          <a:custGeom>
            <a:avLst/>
            <a:gdLst/>
            <a:ahLst/>
            <a:cxnLst/>
            <a:rect l="l" t="t" r="r" b="b"/>
            <a:pathLst>
              <a:path w="1945005" h="2569210">
                <a:moveTo>
                  <a:pt x="1944890" y="0"/>
                </a:moveTo>
                <a:lnTo>
                  <a:pt x="1896271" y="36075"/>
                </a:lnTo>
                <a:lnTo>
                  <a:pt x="1856649" y="66026"/>
                </a:lnTo>
                <a:lnTo>
                  <a:pt x="1817280" y="96264"/>
                </a:lnTo>
                <a:lnTo>
                  <a:pt x="1778165" y="126789"/>
                </a:lnTo>
                <a:lnTo>
                  <a:pt x="1739306" y="157604"/>
                </a:lnTo>
                <a:lnTo>
                  <a:pt x="1700704" y="188712"/>
                </a:lnTo>
                <a:lnTo>
                  <a:pt x="1662363" y="220115"/>
                </a:lnTo>
                <a:lnTo>
                  <a:pt x="1624285" y="251815"/>
                </a:lnTo>
                <a:lnTo>
                  <a:pt x="1586470" y="283815"/>
                </a:lnTo>
                <a:lnTo>
                  <a:pt x="1548922" y="316117"/>
                </a:lnTo>
                <a:lnTo>
                  <a:pt x="1511642" y="348723"/>
                </a:lnTo>
                <a:lnTo>
                  <a:pt x="1474632" y="381635"/>
                </a:lnTo>
                <a:lnTo>
                  <a:pt x="1437894" y="414856"/>
                </a:lnTo>
                <a:lnTo>
                  <a:pt x="1401430" y="448388"/>
                </a:lnTo>
                <a:lnTo>
                  <a:pt x="1365243" y="482234"/>
                </a:lnTo>
                <a:lnTo>
                  <a:pt x="1329335" y="516395"/>
                </a:lnTo>
                <a:lnTo>
                  <a:pt x="1293706" y="550875"/>
                </a:lnTo>
                <a:lnTo>
                  <a:pt x="1258360" y="585674"/>
                </a:lnTo>
                <a:lnTo>
                  <a:pt x="1223298" y="620797"/>
                </a:lnTo>
                <a:lnTo>
                  <a:pt x="1188523" y="656244"/>
                </a:lnTo>
                <a:lnTo>
                  <a:pt x="1154036" y="692019"/>
                </a:lnTo>
                <a:lnTo>
                  <a:pt x="1119839" y="728123"/>
                </a:lnTo>
                <a:lnTo>
                  <a:pt x="1085935" y="764559"/>
                </a:lnTo>
                <a:lnTo>
                  <a:pt x="1052325" y="801329"/>
                </a:lnTo>
                <a:lnTo>
                  <a:pt x="1019012" y="838436"/>
                </a:lnTo>
                <a:lnTo>
                  <a:pt x="985997" y="875882"/>
                </a:lnTo>
                <a:lnTo>
                  <a:pt x="953283" y="913668"/>
                </a:lnTo>
                <a:lnTo>
                  <a:pt x="920871" y="951799"/>
                </a:lnTo>
                <a:lnTo>
                  <a:pt x="888764" y="990275"/>
                </a:lnTo>
                <a:lnTo>
                  <a:pt x="856964" y="1029099"/>
                </a:lnTo>
                <a:lnTo>
                  <a:pt x="825472" y="1068273"/>
                </a:lnTo>
                <a:lnTo>
                  <a:pt x="794290" y="1107800"/>
                </a:lnTo>
                <a:lnTo>
                  <a:pt x="763422" y="1147682"/>
                </a:lnTo>
                <a:lnTo>
                  <a:pt x="732867" y="1187922"/>
                </a:lnTo>
                <a:lnTo>
                  <a:pt x="702630" y="1228521"/>
                </a:lnTo>
                <a:lnTo>
                  <a:pt x="672711" y="1269482"/>
                </a:lnTo>
                <a:lnTo>
                  <a:pt x="643113" y="1310807"/>
                </a:lnTo>
                <a:lnTo>
                  <a:pt x="613838" y="1352499"/>
                </a:lnTo>
                <a:lnTo>
                  <a:pt x="584887" y="1394560"/>
                </a:lnTo>
                <a:lnTo>
                  <a:pt x="556263" y="1436992"/>
                </a:lnTo>
                <a:lnTo>
                  <a:pt x="527968" y="1479797"/>
                </a:lnTo>
                <a:lnTo>
                  <a:pt x="500003" y="1522978"/>
                </a:lnTo>
                <a:lnTo>
                  <a:pt x="472372" y="1566538"/>
                </a:lnTo>
                <a:lnTo>
                  <a:pt x="445075" y="1610477"/>
                </a:lnTo>
                <a:lnTo>
                  <a:pt x="418757" y="1653642"/>
                </a:lnTo>
                <a:lnTo>
                  <a:pt x="392797" y="1696972"/>
                </a:lnTo>
                <a:lnTo>
                  <a:pt x="367218" y="1740481"/>
                </a:lnTo>
                <a:lnTo>
                  <a:pt x="342046" y="1784181"/>
                </a:lnTo>
                <a:lnTo>
                  <a:pt x="317305" y="1828085"/>
                </a:lnTo>
                <a:lnTo>
                  <a:pt x="293019" y="1872208"/>
                </a:lnTo>
                <a:lnTo>
                  <a:pt x="269212" y="1916561"/>
                </a:lnTo>
                <a:lnTo>
                  <a:pt x="245910" y="1961157"/>
                </a:lnTo>
                <a:lnTo>
                  <a:pt x="223137" y="2006011"/>
                </a:lnTo>
                <a:lnTo>
                  <a:pt x="200916" y="2051134"/>
                </a:lnTo>
                <a:lnTo>
                  <a:pt x="179274" y="2096540"/>
                </a:lnTo>
                <a:lnTo>
                  <a:pt x="158233" y="2142242"/>
                </a:lnTo>
                <a:lnTo>
                  <a:pt x="137819" y="2188253"/>
                </a:lnTo>
                <a:lnTo>
                  <a:pt x="118056" y="2234586"/>
                </a:lnTo>
                <a:lnTo>
                  <a:pt x="98969" y="2281253"/>
                </a:lnTo>
                <a:lnTo>
                  <a:pt x="80581" y="2328269"/>
                </a:lnTo>
                <a:lnTo>
                  <a:pt x="62918" y="2375646"/>
                </a:lnTo>
                <a:lnTo>
                  <a:pt x="46004" y="2423397"/>
                </a:lnTo>
                <a:lnTo>
                  <a:pt x="29863" y="2471535"/>
                </a:lnTo>
                <a:lnTo>
                  <a:pt x="14520" y="2520073"/>
                </a:lnTo>
                <a:lnTo>
                  <a:pt x="0" y="2569024"/>
                </a:lnTo>
                <a:lnTo>
                  <a:pt x="52229" y="2499039"/>
                </a:lnTo>
                <a:lnTo>
                  <a:pt x="99414" y="2434101"/>
                </a:lnTo>
                <a:lnTo>
                  <a:pt x="129979" y="2393259"/>
                </a:lnTo>
                <a:lnTo>
                  <a:pt x="161039" y="2352977"/>
                </a:lnTo>
                <a:lnTo>
                  <a:pt x="192600" y="2313264"/>
                </a:lnTo>
                <a:lnTo>
                  <a:pt x="224670" y="2274126"/>
                </a:lnTo>
                <a:lnTo>
                  <a:pt x="257254" y="2235572"/>
                </a:lnTo>
                <a:lnTo>
                  <a:pt x="290359" y="2197608"/>
                </a:lnTo>
                <a:lnTo>
                  <a:pt x="323992" y="2160241"/>
                </a:lnTo>
                <a:lnTo>
                  <a:pt x="358158" y="2123479"/>
                </a:lnTo>
                <a:lnTo>
                  <a:pt x="392866" y="2087329"/>
                </a:lnTo>
                <a:lnTo>
                  <a:pt x="428120" y="2051799"/>
                </a:lnTo>
                <a:lnTo>
                  <a:pt x="463927" y="2016895"/>
                </a:lnTo>
                <a:lnTo>
                  <a:pt x="500295" y="1982625"/>
                </a:lnTo>
                <a:lnTo>
                  <a:pt x="537229" y="1948996"/>
                </a:lnTo>
                <a:lnTo>
                  <a:pt x="574736" y="1916015"/>
                </a:lnTo>
                <a:lnTo>
                  <a:pt x="612823" y="1883691"/>
                </a:lnTo>
                <a:lnTo>
                  <a:pt x="651495" y="1852029"/>
                </a:lnTo>
                <a:lnTo>
                  <a:pt x="690760" y="1821038"/>
                </a:lnTo>
                <a:lnTo>
                  <a:pt x="730624" y="1790724"/>
                </a:lnTo>
                <a:lnTo>
                  <a:pt x="771093" y="1761095"/>
                </a:lnTo>
                <a:lnTo>
                  <a:pt x="812174" y="1732158"/>
                </a:lnTo>
                <a:lnTo>
                  <a:pt x="853874" y="1703920"/>
                </a:lnTo>
                <a:lnTo>
                  <a:pt x="896198" y="1676389"/>
                </a:lnTo>
                <a:lnTo>
                  <a:pt x="939154" y="1649572"/>
                </a:lnTo>
                <a:lnTo>
                  <a:pt x="982748" y="1623477"/>
                </a:lnTo>
                <a:lnTo>
                  <a:pt x="1026986" y="1598109"/>
                </a:lnTo>
                <a:lnTo>
                  <a:pt x="1071875" y="1573478"/>
                </a:lnTo>
                <a:lnTo>
                  <a:pt x="1117421" y="1549589"/>
                </a:lnTo>
                <a:lnTo>
                  <a:pt x="1162990" y="1526937"/>
                </a:lnTo>
                <a:lnTo>
                  <a:pt x="1208831" y="1505556"/>
                </a:lnTo>
                <a:lnTo>
                  <a:pt x="1254936" y="1485450"/>
                </a:lnTo>
                <a:lnTo>
                  <a:pt x="1301299" y="1466624"/>
                </a:lnTo>
                <a:lnTo>
                  <a:pt x="1347913" y="1449080"/>
                </a:lnTo>
                <a:lnTo>
                  <a:pt x="1394771" y="1432824"/>
                </a:lnTo>
                <a:lnTo>
                  <a:pt x="1441865" y="1417860"/>
                </a:lnTo>
                <a:lnTo>
                  <a:pt x="1489190" y="1404191"/>
                </a:lnTo>
                <a:lnTo>
                  <a:pt x="1536737" y="1391821"/>
                </a:lnTo>
                <a:lnTo>
                  <a:pt x="1584501" y="1380755"/>
                </a:lnTo>
                <a:lnTo>
                  <a:pt x="1632473" y="1370997"/>
                </a:lnTo>
                <a:lnTo>
                  <a:pt x="1680647" y="1362550"/>
                </a:lnTo>
                <a:lnTo>
                  <a:pt x="1729017" y="1355419"/>
                </a:lnTo>
                <a:lnTo>
                  <a:pt x="1777575" y="1349608"/>
                </a:lnTo>
                <a:lnTo>
                  <a:pt x="1826313" y="1345120"/>
                </a:lnTo>
                <a:lnTo>
                  <a:pt x="1875227" y="1341961"/>
                </a:lnTo>
                <a:lnTo>
                  <a:pt x="1924307" y="1340133"/>
                </a:lnTo>
                <a:lnTo>
                  <a:pt x="1944890" y="1339927"/>
                </a:lnTo>
                <a:lnTo>
                  <a:pt x="1944890" y="0"/>
                </a:lnTo>
                <a:close/>
              </a:path>
            </a:pathLst>
          </a:custGeom>
          <a:solidFill>
            <a:srgbClr val="007587">
              <a:alpha val="11997"/>
            </a:srgbClr>
          </a:solidFill>
        </p:spPr>
        <p:txBody>
          <a:bodyPr wrap="square" lIns="0" tIns="0" rIns="0" bIns="0" rtlCol="0">
            <a:prstTxWarp prst="textNoShape">
              <a:avLst/>
            </a:prstTxWarp>
            <a:noAutofit/>
          </a:bodyPr>
          <a:lstStyle/>
          <a:p>
            <a:endParaRPr lang="fr-MQ"/>
          </a:p>
        </p:txBody>
      </p:sp>
      <p:sp>
        <p:nvSpPr>
          <p:cNvPr id="7" name="Graphic 1612">
            <a:extLst>
              <a:ext uri="{FF2B5EF4-FFF2-40B4-BE49-F238E27FC236}">
                <a16:creationId xmlns:a16="http://schemas.microsoft.com/office/drawing/2014/main" id="{40FBFCCD-A48C-8230-5505-1DA0FFDF61F9}"/>
              </a:ext>
            </a:extLst>
          </p:cNvPr>
          <p:cNvSpPr>
            <a:spLocks/>
          </p:cNvSpPr>
          <p:nvPr userDrawn="1"/>
        </p:nvSpPr>
        <p:spPr>
          <a:xfrm>
            <a:off x="9493250" y="0"/>
            <a:ext cx="2698750" cy="3941445"/>
          </a:xfrm>
          <a:custGeom>
            <a:avLst/>
            <a:gdLst/>
            <a:ahLst/>
            <a:cxnLst/>
            <a:rect l="l" t="t" r="r" b="b"/>
            <a:pathLst>
              <a:path w="2698750" h="3942079">
                <a:moveTo>
                  <a:pt x="2698732" y="0"/>
                </a:moveTo>
                <a:lnTo>
                  <a:pt x="0" y="0"/>
                </a:lnTo>
                <a:lnTo>
                  <a:pt x="5932" y="43108"/>
                </a:lnTo>
                <a:lnTo>
                  <a:pt x="13274" y="92606"/>
                </a:lnTo>
                <a:lnTo>
                  <a:pt x="21137" y="142052"/>
                </a:lnTo>
                <a:lnTo>
                  <a:pt x="29521" y="191448"/>
                </a:lnTo>
                <a:lnTo>
                  <a:pt x="38424" y="240793"/>
                </a:lnTo>
                <a:lnTo>
                  <a:pt x="47845" y="290091"/>
                </a:lnTo>
                <a:lnTo>
                  <a:pt x="57782" y="339340"/>
                </a:lnTo>
                <a:lnTo>
                  <a:pt x="68236" y="388543"/>
                </a:lnTo>
                <a:lnTo>
                  <a:pt x="79204" y="437700"/>
                </a:lnTo>
                <a:lnTo>
                  <a:pt x="90685" y="486813"/>
                </a:lnTo>
                <a:lnTo>
                  <a:pt x="103049" y="537488"/>
                </a:lnTo>
                <a:lnTo>
                  <a:pt x="115837" y="587878"/>
                </a:lnTo>
                <a:lnTo>
                  <a:pt x="129048" y="637983"/>
                </a:lnTo>
                <a:lnTo>
                  <a:pt x="142681" y="687804"/>
                </a:lnTo>
                <a:lnTo>
                  <a:pt x="156734" y="737342"/>
                </a:lnTo>
                <a:lnTo>
                  <a:pt x="171208" y="786597"/>
                </a:lnTo>
                <a:lnTo>
                  <a:pt x="186099" y="835571"/>
                </a:lnTo>
                <a:lnTo>
                  <a:pt x="201408" y="884263"/>
                </a:lnTo>
                <a:lnTo>
                  <a:pt x="217133" y="932675"/>
                </a:lnTo>
                <a:lnTo>
                  <a:pt x="233273" y="980807"/>
                </a:lnTo>
                <a:lnTo>
                  <a:pt x="249827" y="1028659"/>
                </a:lnTo>
                <a:lnTo>
                  <a:pt x="266793" y="1076234"/>
                </a:lnTo>
                <a:lnTo>
                  <a:pt x="284171" y="1123530"/>
                </a:lnTo>
                <a:lnTo>
                  <a:pt x="301958" y="1170550"/>
                </a:lnTo>
                <a:lnTo>
                  <a:pt x="320155" y="1217293"/>
                </a:lnTo>
                <a:lnTo>
                  <a:pt x="338759" y="1263761"/>
                </a:lnTo>
                <a:lnTo>
                  <a:pt x="357771" y="1309953"/>
                </a:lnTo>
                <a:lnTo>
                  <a:pt x="377187" y="1355872"/>
                </a:lnTo>
                <a:lnTo>
                  <a:pt x="397008" y="1401516"/>
                </a:lnTo>
                <a:lnTo>
                  <a:pt x="417232" y="1446888"/>
                </a:lnTo>
                <a:lnTo>
                  <a:pt x="437858" y="1491988"/>
                </a:lnTo>
                <a:lnTo>
                  <a:pt x="458885" y="1536816"/>
                </a:lnTo>
                <a:lnTo>
                  <a:pt x="480311" y="1581373"/>
                </a:lnTo>
                <a:lnTo>
                  <a:pt x="502136" y="1625660"/>
                </a:lnTo>
                <a:lnTo>
                  <a:pt x="524357" y="1669678"/>
                </a:lnTo>
                <a:lnTo>
                  <a:pt x="546975" y="1713427"/>
                </a:lnTo>
                <a:lnTo>
                  <a:pt x="569988" y="1756908"/>
                </a:lnTo>
                <a:lnTo>
                  <a:pt x="593395" y="1800122"/>
                </a:lnTo>
                <a:lnTo>
                  <a:pt x="617194" y="1843069"/>
                </a:lnTo>
                <a:lnTo>
                  <a:pt x="641384" y="1885750"/>
                </a:lnTo>
                <a:lnTo>
                  <a:pt x="665965" y="1928165"/>
                </a:lnTo>
                <a:lnTo>
                  <a:pt x="690934" y="1970316"/>
                </a:lnTo>
                <a:lnTo>
                  <a:pt x="716291" y="2012203"/>
                </a:lnTo>
                <a:lnTo>
                  <a:pt x="742035" y="2053827"/>
                </a:lnTo>
                <a:lnTo>
                  <a:pt x="768165" y="2095189"/>
                </a:lnTo>
                <a:lnTo>
                  <a:pt x="794678" y="2136289"/>
                </a:lnTo>
                <a:lnTo>
                  <a:pt x="821575" y="2177127"/>
                </a:lnTo>
                <a:lnTo>
                  <a:pt x="848854" y="2217705"/>
                </a:lnTo>
                <a:lnTo>
                  <a:pt x="876513" y="2258023"/>
                </a:lnTo>
                <a:lnTo>
                  <a:pt x="904552" y="2298083"/>
                </a:lnTo>
                <a:lnTo>
                  <a:pt x="932970" y="2337884"/>
                </a:lnTo>
                <a:lnTo>
                  <a:pt x="961764" y="2377427"/>
                </a:lnTo>
                <a:lnTo>
                  <a:pt x="990935" y="2416713"/>
                </a:lnTo>
                <a:lnTo>
                  <a:pt x="1020481" y="2455743"/>
                </a:lnTo>
                <a:lnTo>
                  <a:pt x="1050400" y="2494517"/>
                </a:lnTo>
                <a:lnTo>
                  <a:pt x="1080692" y="2533037"/>
                </a:lnTo>
                <a:lnTo>
                  <a:pt x="1111355" y="2571302"/>
                </a:lnTo>
                <a:lnTo>
                  <a:pt x="1142388" y="2609314"/>
                </a:lnTo>
                <a:lnTo>
                  <a:pt x="1173790" y="2647073"/>
                </a:lnTo>
                <a:lnTo>
                  <a:pt x="1205560" y="2684579"/>
                </a:lnTo>
                <a:lnTo>
                  <a:pt x="1237697" y="2721835"/>
                </a:lnTo>
                <a:lnTo>
                  <a:pt x="1270199" y="2758839"/>
                </a:lnTo>
                <a:lnTo>
                  <a:pt x="1303065" y="2795594"/>
                </a:lnTo>
                <a:lnTo>
                  <a:pt x="1336294" y="2832099"/>
                </a:lnTo>
                <a:lnTo>
                  <a:pt x="1369886" y="2868355"/>
                </a:lnTo>
                <a:lnTo>
                  <a:pt x="1403838" y="2904364"/>
                </a:lnTo>
                <a:lnTo>
                  <a:pt x="1438149" y="2940125"/>
                </a:lnTo>
                <a:lnTo>
                  <a:pt x="1472819" y="2975639"/>
                </a:lnTo>
                <a:lnTo>
                  <a:pt x="1507847" y="3010908"/>
                </a:lnTo>
                <a:lnTo>
                  <a:pt x="1543230" y="3045931"/>
                </a:lnTo>
                <a:lnTo>
                  <a:pt x="1578968" y="3080710"/>
                </a:lnTo>
                <a:lnTo>
                  <a:pt x="1615060" y="3115245"/>
                </a:lnTo>
                <a:lnTo>
                  <a:pt x="1651504" y="3149537"/>
                </a:lnTo>
                <a:lnTo>
                  <a:pt x="1688299" y="3183587"/>
                </a:lnTo>
                <a:lnTo>
                  <a:pt x="1725445" y="3217394"/>
                </a:lnTo>
                <a:lnTo>
                  <a:pt x="1762940" y="3250961"/>
                </a:lnTo>
                <a:lnTo>
                  <a:pt x="1800782" y="3284287"/>
                </a:lnTo>
                <a:lnTo>
                  <a:pt x="1838971" y="3317374"/>
                </a:lnTo>
                <a:lnTo>
                  <a:pt x="1877506" y="3350221"/>
                </a:lnTo>
                <a:lnTo>
                  <a:pt x="1916385" y="3382831"/>
                </a:lnTo>
                <a:lnTo>
                  <a:pt x="1955607" y="3415202"/>
                </a:lnTo>
                <a:lnTo>
                  <a:pt x="1995170" y="3447337"/>
                </a:lnTo>
                <a:lnTo>
                  <a:pt x="2035075" y="3479236"/>
                </a:lnTo>
                <a:lnTo>
                  <a:pt x="2075319" y="3510899"/>
                </a:lnTo>
                <a:lnTo>
                  <a:pt x="2115901" y="3542327"/>
                </a:lnTo>
                <a:lnTo>
                  <a:pt x="2156821" y="3573521"/>
                </a:lnTo>
                <a:lnTo>
                  <a:pt x="2198076" y="3604481"/>
                </a:lnTo>
                <a:lnTo>
                  <a:pt x="2239667" y="3635209"/>
                </a:lnTo>
                <a:lnTo>
                  <a:pt x="2281372" y="3665524"/>
                </a:lnTo>
                <a:lnTo>
                  <a:pt x="2323231" y="3695434"/>
                </a:lnTo>
                <a:lnTo>
                  <a:pt x="2365244" y="3724940"/>
                </a:lnTo>
                <a:lnTo>
                  <a:pt x="2407408" y="3754044"/>
                </a:lnTo>
                <a:lnTo>
                  <a:pt x="2449725" y="3782748"/>
                </a:lnTo>
                <a:lnTo>
                  <a:pt x="2492192" y="3811051"/>
                </a:lnTo>
                <a:lnTo>
                  <a:pt x="2534811" y="3838956"/>
                </a:lnTo>
                <a:lnTo>
                  <a:pt x="2577579" y="3866464"/>
                </a:lnTo>
                <a:lnTo>
                  <a:pt x="2620497" y="3893576"/>
                </a:lnTo>
                <a:lnTo>
                  <a:pt x="2663563" y="3920293"/>
                </a:lnTo>
                <a:lnTo>
                  <a:pt x="2698732" y="3941715"/>
                </a:lnTo>
                <a:lnTo>
                  <a:pt x="2698732" y="2288873"/>
                </a:lnTo>
                <a:lnTo>
                  <a:pt x="2177491" y="2288873"/>
                </a:lnTo>
                <a:lnTo>
                  <a:pt x="2216361" y="2254817"/>
                </a:lnTo>
                <a:lnTo>
                  <a:pt x="2255584" y="2221447"/>
                </a:lnTo>
                <a:lnTo>
                  <a:pt x="2295151" y="2188754"/>
                </a:lnTo>
                <a:lnTo>
                  <a:pt x="2335057" y="2156728"/>
                </a:lnTo>
                <a:lnTo>
                  <a:pt x="2375295" y="2125359"/>
                </a:lnTo>
                <a:lnTo>
                  <a:pt x="2415859" y="2094638"/>
                </a:lnTo>
                <a:lnTo>
                  <a:pt x="2456742" y="2064554"/>
                </a:lnTo>
                <a:lnTo>
                  <a:pt x="2497937" y="2035099"/>
                </a:lnTo>
                <a:lnTo>
                  <a:pt x="2539438" y="2006262"/>
                </a:lnTo>
                <a:lnTo>
                  <a:pt x="2581239" y="1978033"/>
                </a:lnTo>
                <a:lnTo>
                  <a:pt x="2623333" y="1950404"/>
                </a:lnTo>
                <a:lnTo>
                  <a:pt x="2665713" y="1923363"/>
                </a:lnTo>
                <a:lnTo>
                  <a:pt x="2698732" y="1902882"/>
                </a:lnTo>
                <a:lnTo>
                  <a:pt x="2698732" y="0"/>
                </a:lnTo>
                <a:close/>
              </a:path>
              <a:path w="2698750" h="3942079">
                <a:moveTo>
                  <a:pt x="2698732" y="2087552"/>
                </a:moveTo>
                <a:lnTo>
                  <a:pt x="2599901" y="2123917"/>
                </a:lnTo>
                <a:lnTo>
                  <a:pt x="2411650" y="2195600"/>
                </a:lnTo>
                <a:lnTo>
                  <a:pt x="2177491" y="2288873"/>
                </a:lnTo>
                <a:lnTo>
                  <a:pt x="2698732" y="2288873"/>
                </a:lnTo>
                <a:lnTo>
                  <a:pt x="2698732" y="2087552"/>
                </a:lnTo>
                <a:close/>
              </a:path>
            </a:pathLst>
          </a:custGeom>
          <a:solidFill>
            <a:srgbClr val="007587">
              <a:alpha val="11997"/>
            </a:srgbClr>
          </a:solidFill>
        </p:spPr>
        <p:txBody>
          <a:bodyPr wrap="square" lIns="0" tIns="0" rIns="0" bIns="0" rtlCol="0">
            <a:prstTxWarp prst="textNoShape">
              <a:avLst/>
            </a:prstTxWarp>
            <a:noAutofit/>
          </a:bodyPr>
          <a:lstStyle/>
          <a:p>
            <a:endParaRPr lang="fr-MQ"/>
          </a:p>
        </p:txBody>
      </p:sp>
      <p:grpSp>
        <p:nvGrpSpPr>
          <p:cNvPr id="8" name="Group 1661">
            <a:extLst>
              <a:ext uri="{FF2B5EF4-FFF2-40B4-BE49-F238E27FC236}">
                <a16:creationId xmlns:a16="http://schemas.microsoft.com/office/drawing/2014/main" id="{7141ED14-BAA6-EF48-0C0C-5AC304B15B77}"/>
              </a:ext>
            </a:extLst>
          </p:cNvPr>
          <p:cNvGrpSpPr>
            <a:grpSpLocks/>
          </p:cNvGrpSpPr>
          <p:nvPr userDrawn="1"/>
        </p:nvGrpSpPr>
        <p:grpSpPr>
          <a:xfrm>
            <a:off x="0" y="3059747"/>
            <a:ext cx="3769995" cy="3765550"/>
            <a:chOff x="0" y="0"/>
            <a:chExt cx="3769995" cy="3765550"/>
          </a:xfrm>
        </p:grpSpPr>
        <p:sp>
          <p:nvSpPr>
            <p:cNvPr id="9" name="Graphic 1662">
              <a:extLst>
                <a:ext uri="{FF2B5EF4-FFF2-40B4-BE49-F238E27FC236}">
                  <a16:creationId xmlns:a16="http://schemas.microsoft.com/office/drawing/2014/main" id="{DDFB3462-D1D5-D954-F48A-584B955AC9F9}"/>
                </a:ext>
              </a:extLst>
            </p:cNvPr>
            <p:cNvSpPr/>
            <p:nvPr userDrawn="1"/>
          </p:nvSpPr>
          <p:spPr>
            <a:xfrm>
              <a:off x="0" y="0"/>
              <a:ext cx="3769995" cy="3765550"/>
            </a:xfrm>
            <a:custGeom>
              <a:avLst/>
              <a:gdLst/>
              <a:ahLst/>
              <a:cxnLst/>
              <a:rect l="l" t="t" r="r" b="b"/>
              <a:pathLst>
                <a:path w="3769995" h="3765550">
                  <a:moveTo>
                    <a:pt x="863541" y="0"/>
                  </a:moveTo>
                  <a:lnTo>
                    <a:pt x="821144" y="152"/>
                  </a:lnTo>
                  <a:lnTo>
                    <a:pt x="778866" y="2335"/>
                  </a:lnTo>
                  <a:lnTo>
                    <a:pt x="736807" y="6586"/>
                  </a:lnTo>
                  <a:lnTo>
                    <a:pt x="695067" y="12940"/>
                  </a:lnTo>
                  <a:lnTo>
                    <a:pt x="653744" y="21436"/>
                  </a:lnTo>
                  <a:lnTo>
                    <a:pt x="612939" y="32111"/>
                  </a:lnTo>
                  <a:lnTo>
                    <a:pt x="572749" y="45002"/>
                  </a:lnTo>
                  <a:lnTo>
                    <a:pt x="533276" y="60145"/>
                  </a:lnTo>
                  <a:lnTo>
                    <a:pt x="494618" y="77579"/>
                  </a:lnTo>
                  <a:lnTo>
                    <a:pt x="456875" y="97340"/>
                  </a:lnTo>
                  <a:lnTo>
                    <a:pt x="420146" y="119466"/>
                  </a:lnTo>
                  <a:lnTo>
                    <a:pt x="384531" y="143993"/>
                  </a:lnTo>
                  <a:lnTo>
                    <a:pt x="350128" y="170959"/>
                  </a:lnTo>
                  <a:lnTo>
                    <a:pt x="317037" y="200401"/>
                  </a:lnTo>
                  <a:lnTo>
                    <a:pt x="285358" y="232356"/>
                  </a:lnTo>
                  <a:lnTo>
                    <a:pt x="255190" y="266861"/>
                  </a:lnTo>
                  <a:lnTo>
                    <a:pt x="226633" y="303954"/>
                  </a:lnTo>
                  <a:lnTo>
                    <a:pt x="199785" y="343671"/>
                  </a:lnTo>
                  <a:lnTo>
                    <a:pt x="171515" y="389176"/>
                  </a:lnTo>
                  <a:lnTo>
                    <a:pt x="143962" y="435272"/>
                  </a:lnTo>
                  <a:lnTo>
                    <a:pt x="117235" y="481937"/>
                  </a:lnTo>
                  <a:lnTo>
                    <a:pt x="91443" y="529148"/>
                  </a:lnTo>
                  <a:lnTo>
                    <a:pt x="66693" y="576884"/>
                  </a:lnTo>
                  <a:lnTo>
                    <a:pt x="43094" y="625123"/>
                  </a:lnTo>
                  <a:lnTo>
                    <a:pt x="20754" y="673842"/>
                  </a:lnTo>
                  <a:lnTo>
                    <a:pt x="0" y="722507"/>
                  </a:lnTo>
                  <a:lnTo>
                    <a:pt x="0" y="3529799"/>
                  </a:lnTo>
                  <a:lnTo>
                    <a:pt x="12188" y="3568337"/>
                  </a:lnTo>
                  <a:lnTo>
                    <a:pt x="27430" y="3617366"/>
                  </a:lnTo>
                  <a:lnTo>
                    <a:pt x="42458" y="3666564"/>
                  </a:lnTo>
                  <a:lnTo>
                    <a:pt x="57272" y="3715932"/>
                  </a:lnTo>
                  <a:lnTo>
                    <a:pt x="71873" y="3765472"/>
                  </a:lnTo>
                  <a:lnTo>
                    <a:pt x="76302" y="3707953"/>
                  </a:lnTo>
                  <a:lnTo>
                    <a:pt x="91610" y="3502585"/>
                  </a:lnTo>
                  <a:lnTo>
                    <a:pt x="95429" y="3455400"/>
                  </a:lnTo>
                  <a:lnTo>
                    <a:pt x="99484" y="3409070"/>
                  </a:lnTo>
                  <a:lnTo>
                    <a:pt x="103893" y="3363191"/>
                  </a:lnTo>
                  <a:lnTo>
                    <a:pt x="109670" y="3310567"/>
                  </a:lnTo>
                  <a:lnTo>
                    <a:pt x="116313" y="3258552"/>
                  </a:lnTo>
                  <a:lnTo>
                    <a:pt x="123823" y="3207146"/>
                  </a:lnTo>
                  <a:lnTo>
                    <a:pt x="132198" y="3156348"/>
                  </a:lnTo>
                  <a:lnTo>
                    <a:pt x="141438" y="3106159"/>
                  </a:lnTo>
                  <a:lnTo>
                    <a:pt x="151542" y="3056577"/>
                  </a:lnTo>
                  <a:lnTo>
                    <a:pt x="162508" y="3007602"/>
                  </a:lnTo>
                  <a:lnTo>
                    <a:pt x="174337" y="2959234"/>
                  </a:lnTo>
                  <a:lnTo>
                    <a:pt x="187028" y="2911472"/>
                  </a:lnTo>
                  <a:lnTo>
                    <a:pt x="200579" y="2864317"/>
                  </a:lnTo>
                  <a:lnTo>
                    <a:pt x="214990" y="2817767"/>
                  </a:lnTo>
                  <a:lnTo>
                    <a:pt x="230261" y="2771822"/>
                  </a:lnTo>
                  <a:lnTo>
                    <a:pt x="246391" y="2726483"/>
                  </a:lnTo>
                  <a:lnTo>
                    <a:pt x="263378" y="2681747"/>
                  </a:lnTo>
                  <a:lnTo>
                    <a:pt x="281222" y="2637616"/>
                  </a:lnTo>
                  <a:lnTo>
                    <a:pt x="299922" y="2594088"/>
                  </a:lnTo>
                  <a:lnTo>
                    <a:pt x="319479" y="2551163"/>
                  </a:lnTo>
                  <a:lnTo>
                    <a:pt x="339889" y="2508841"/>
                  </a:lnTo>
                  <a:lnTo>
                    <a:pt x="361154" y="2467121"/>
                  </a:lnTo>
                  <a:lnTo>
                    <a:pt x="383273" y="2426004"/>
                  </a:lnTo>
                  <a:lnTo>
                    <a:pt x="406244" y="2385487"/>
                  </a:lnTo>
                  <a:lnTo>
                    <a:pt x="430066" y="2345572"/>
                  </a:lnTo>
                  <a:lnTo>
                    <a:pt x="454740" y="2306258"/>
                  </a:lnTo>
                  <a:lnTo>
                    <a:pt x="480265" y="2267544"/>
                  </a:lnTo>
                  <a:lnTo>
                    <a:pt x="506638" y="2229430"/>
                  </a:lnTo>
                  <a:lnTo>
                    <a:pt x="533861" y="2191916"/>
                  </a:lnTo>
                  <a:lnTo>
                    <a:pt x="561932" y="2155000"/>
                  </a:lnTo>
                  <a:lnTo>
                    <a:pt x="590850" y="2118683"/>
                  </a:lnTo>
                  <a:lnTo>
                    <a:pt x="620614" y="2082965"/>
                  </a:lnTo>
                  <a:lnTo>
                    <a:pt x="651225" y="2047844"/>
                  </a:lnTo>
                  <a:lnTo>
                    <a:pt x="682680" y="2013321"/>
                  </a:lnTo>
                  <a:lnTo>
                    <a:pt x="714980" y="1979395"/>
                  </a:lnTo>
                  <a:lnTo>
                    <a:pt x="748123" y="1946066"/>
                  </a:lnTo>
                  <a:lnTo>
                    <a:pt x="782110" y="1913332"/>
                  </a:lnTo>
                  <a:lnTo>
                    <a:pt x="816938" y="1881195"/>
                  </a:lnTo>
                  <a:lnTo>
                    <a:pt x="852608" y="1849653"/>
                  </a:lnTo>
                  <a:lnTo>
                    <a:pt x="889118" y="1818706"/>
                  </a:lnTo>
                  <a:lnTo>
                    <a:pt x="926468" y="1788354"/>
                  </a:lnTo>
                  <a:lnTo>
                    <a:pt x="964657" y="1758596"/>
                  </a:lnTo>
                  <a:lnTo>
                    <a:pt x="1003685" y="1729432"/>
                  </a:lnTo>
                  <a:lnTo>
                    <a:pt x="1043550" y="1700861"/>
                  </a:lnTo>
                  <a:lnTo>
                    <a:pt x="1084252" y="1672883"/>
                  </a:lnTo>
                  <a:lnTo>
                    <a:pt x="1125790" y="1645498"/>
                  </a:lnTo>
                  <a:lnTo>
                    <a:pt x="1168163" y="1618705"/>
                  </a:lnTo>
                  <a:lnTo>
                    <a:pt x="1211372" y="1592503"/>
                  </a:lnTo>
                  <a:lnTo>
                    <a:pt x="1255413" y="1566893"/>
                  </a:lnTo>
                  <a:lnTo>
                    <a:pt x="1300288" y="1541874"/>
                  </a:lnTo>
                  <a:lnTo>
                    <a:pt x="1345996" y="1517446"/>
                  </a:lnTo>
                  <a:lnTo>
                    <a:pt x="1392535" y="1493608"/>
                  </a:lnTo>
                  <a:lnTo>
                    <a:pt x="1439904" y="1470359"/>
                  </a:lnTo>
                  <a:lnTo>
                    <a:pt x="1486461" y="1448446"/>
                  </a:lnTo>
                  <a:lnTo>
                    <a:pt x="1533207" y="1427333"/>
                  </a:lnTo>
                  <a:lnTo>
                    <a:pt x="1580138" y="1407005"/>
                  </a:lnTo>
                  <a:lnTo>
                    <a:pt x="1627252" y="1387448"/>
                  </a:lnTo>
                  <a:lnTo>
                    <a:pt x="1674545" y="1368649"/>
                  </a:lnTo>
                  <a:lnTo>
                    <a:pt x="1722012" y="1350592"/>
                  </a:lnTo>
                  <a:lnTo>
                    <a:pt x="1769650" y="1333265"/>
                  </a:lnTo>
                  <a:lnTo>
                    <a:pt x="1817456" y="1316654"/>
                  </a:lnTo>
                  <a:lnTo>
                    <a:pt x="1865425" y="1300744"/>
                  </a:lnTo>
                  <a:lnTo>
                    <a:pt x="1913554" y="1285521"/>
                  </a:lnTo>
                  <a:lnTo>
                    <a:pt x="1961840" y="1270972"/>
                  </a:lnTo>
                  <a:lnTo>
                    <a:pt x="2010278" y="1257082"/>
                  </a:lnTo>
                  <a:lnTo>
                    <a:pt x="2058865" y="1243837"/>
                  </a:lnTo>
                  <a:lnTo>
                    <a:pt x="2107596" y="1231224"/>
                  </a:lnTo>
                  <a:lnTo>
                    <a:pt x="2156470" y="1219229"/>
                  </a:lnTo>
                  <a:lnTo>
                    <a:pt x="2205481" y="1207837"/>
                  </a:lnTo>
                  <a:lnTo>
                    <a:pt x="2254626" y="1197035"/>
                  </a:lnTo>
                  <a:lnTo>
                    <a:pt x="2303901" y="1186808"/>
                  </a:lnTo>
                  <a:lnTo>
                    <a:pt x="2353303" y="1177143"/>
                  </a:lnTo>
                  <a:lnTo>
                    <a:pt x="2402827" y="1168026"/>
                  </a:lnTo>
                  <a:lnTo>
                    <a:pt x="2452471" y="1159442"/>
                  </a:lnTo>
                  <a:lnTo>
                    <a:pt x="2502230" y="1151378"/>
                  </a:lnTo>
                  <a:lnTo>
                    <a:pt x="2552101" y="1143819"/>
                  </a:lnTo>
                  <a:lnTo>
                    <a:pt x="2602080" y="1136753"/>
                  </a:lnTo>
                  <a:lnTo>
                    <a:pt x="2652163" y="1130164"/>
                  </a:lnTo>
                  <a:lnTo>
                    <a:pt x="2702347" y="1124039"/>
                  </a:lnTo>
                  <a:lnTo>
                    <a:pt x="2752628" y="1118363"/>
                  </a:lnTo>
                  <a:lnTo>
                    <a:pt x="2803002" y="1113124"/>
                  </a:lnTo>
                  <a:lnTo>
                    <a:pt x="2853465" y="1108306"/>
                  </a:lnTo>
                  <a:lnTo>
                    <a:pt x="2904015" y="1103896"/>
                  </a:lnTo>
                  <a:lnTo>
                    <a:pt x="2954646" y="1099881"/>
                  </a:lnTo>
                  <a:lnTo>
                    <a:pt x="3005355" y="1096245"/>
                  </a:lnTo>
                  <a:lnTo>
                    <a:pt x="3056140" y="1092974"/>
                  </a:lnTo>
                  <a:lnTo>
                    <a:pt x="3106995" y="1090056"/>
                  </a:lnTo>
                  <a:lnTo>
                    <a:pt x="3157633" y="1087698"/>
                  </a:lnTo>
                  <a:lnTo>
                    <a:pt x="3208308" y="1086024"/>
                  </a:lnTo>
                  <a:lnTo>
                    <a:pt x="3259016" y="1084950"/>
                  </a:lnTo>
                  <a:lnTo>
                    <a:pt x="3309752" y="1084389"/>
                  </a:lnTo>
                  <a:lnTo>
                    <a:pt x="3360512" y="1084254"/>
                  </a:lnTo>
                  <a:lnTo>
                    <a:pt x="3411289" y="1084459"/>
                  </a:lnTo>
                  <a:lnTo>
                    <a:pt x="3462081" y="1084916"/>
                  </a:lnTo>
                  <a:lnTo>
                    <a:pt x="3614492" y="1086945"/>
                  </a:lnTo>
                  <a:lnTo>
                    <a:pt x="3716083" y="1087979"/>
                  </a:lnTo>
                  <a:lnTo>
                    <a:pt x="3766860" y="1088140"/>
                  </a:lnTo>
                  <a:lnTo>
                    <a:pt x="3769519" y="1051618"/>
                  </a:lnTo>
                  <a:lnTo>
                    <a:pt x="3749479" y="1042157"/>
                  </a:lnTo>
                  <a:lnTo>
                    <a:pt x="3530540" y="996483"/>
                  </a:lnTo>
                  <a:lnTo>
                    <a:pt x="3381614" y="968236"/>
                  </a:lnTo>
                  <a:lnTo>
                    <a:pt x="3282265" y="949949"/>
                  </a:lnTo>
                  <a:lnTo>
                    <a:pt x="3182846" y="932264"/>
                  </a:lnTo>
                  <a:lnTo>
                    <a:pt x="3083342" y="915324"/>
                  </a:lnTo>
                  <a:lnTo>
                    <a:pt x="3033553" y="907178"/>
                  </a:lnTo>
                  <a:lnTo>
                    <a:pt x="2983736" y="899270"/>
                  </a:lnTo>
                  <a:lnTo>
                    <a:pt x="2933890" y="891620"/>
                  </a:lnTo>
                  <a:lnTo>
                    <a:pt x="2884014" y="884245"/>
                  </a:lnTo>
                  <a:lnTo>
                    <a:pt x="2834104" y="877163"/>
                  </a:lnTo>
                  <a:lnTo>
                    <a:pt x="2784159" y="870391"/>
                  </a:lnTo>
                  <a:lnTo>
                    <a:pt x="2734178" y="863947"/>
                  </a:lnTo>
                  <a:lnTo>
                    <a:pt x="2684157" y="857850"/>
                  </a:lnTo>
                  <a:lnTo>
                    <a:pt x="2634096" y="852116"/>
                  </a:lnTo>
                  <a:lnTo>
                    <a:pt x="2583992" y="846764"/>
                  </a:lnTo>
                  <a:lnTo>
                    <a:pt x="2533843" y="841811"/>
                  </a:lnTo>
                  <a:lnTo>
                    <a:pt x="2483648" y="837276"/>
                  </a:lnTo>
                  <a:lnTo>
                    <a:pt x="2433404" y="833175"/>
                  </a:lnTo>
                  <a:lnTo>
                    <a:pt x="2383109" y="829527"/>
                  </a:lnTo>
                  <a:lnTo>
                    <a:pt x="2332762" y="826349"/>
                  </a:lnTo>
                  <a:lnTo>
                    <a:pt x="2282361" y="823660"/>
                  </a:lnTo>
                  <a:lnTo>
                    <a:pt x="2231903" y="821477"/>
                  </a:lnTo>
                  <a:lnTo>
                    <a:pt x="2181387" y="819817"/>
                  </a:lnTo>
                  <a:lnTo>
                    <a:pt x="2130811" y="818699"/>
                  </a:lnTo>
                  <a:lnTo>
                    <a:pt x="2080173" y="818141"/>
                  </a:lnTo>
                  <a:lnTo>
                    <a:pt x="2029470" y="818159"/>
                  </a:lnTo>
                  <a:lnTo>
                    <a:pt x="1978702" y="818773"/>
                  </a:lnTo>
                  <a:lnTo>
                    <a:pt x="1927865" y="819999"/>
                  </a:lnTo>
                  <a:lnTo>
                    <a:pt x="1876959" y="821855"/>
                  </a:lnTo>
                  <a:lnTo>
                    <a:pt x="1825941" y="819919"/>
                  </a:lnTo>
                  <a:lnTo>
                    <a:pt x="1789484" y="806083"/>
                  </a:lnTo>
                  <a:lnTo>
                    <a:pt x="1763831" y="775964"/>
                  </a:lnTo>
                  <a:lnTo>
                    <a:pt x="1745225" y="725177"/>
                  </a:lnTo>
                  <a:lnTo>
                    <a:pt x="1731390" y="676810"/>
                  </a:lnTo>
                  <a:lnTo>
                    <a:pt x="1715265" y="628775"/>
                  </a:lnTo>
                  <a:lnTo>
                    <a:pt x="1697000" y="581255"/>
                  </a:lnTo>
                  <a:lnTo>
                    <a:pt x="1676741" y="534430"/>
                  </a:lnTo>
                  <a:lnTo>
                    <a:pt x="1654638" y="488480"/>
                  </a:lnTo>
                  <a:lnTo>
                    <a:pt x="1630839" y="443587"/>
                  </a:lnTo>
                  <a:lnTo>
                    <a:pt x="1605491" y="399931"/>
                  </a:lnTo>
                  <a:lnTo>
                    <a:pt x="1583541" y="366035"/>
                  </a:lnTo>
                  <a:lnTo>
                    <a:pt x="1559624" y="333390"/>
                  </a:lnTo>
                  <a:lnTo>
                    <a:pt x="1533838" y="302031"/>
                  </a:lnTo>
                  <a:lnTo>
                    <a:pt x="1506284" y="271996"/>
                  </a:lnTo>
                  <a:lnTo>
                    <a:pt x="1477060" y="243323"/>
                  </a:lnTo>
                  <a:lnTo>
                    <a:pt x="1446266" y="216048"/>
                  </a:lnTo>
                  <a:lnTo>
                    <a:pt x="1414002" y="190208"/>
                  </a:lnTo>
                  <a:lnTo>
                    <a:pt x="1380366" y="165842"/>
                  </a:lnTo>
                  <a:lnTo>
                    <a:pt x="1345459" y="142985"/>
                  </a:lnTo>
                  <a:lnTo>
                    <a:pt x="1309379" y="121675"/>
                  </a:lnTo>
                  <a:lnTo>
                    <a:pt x="1272226" y="101950"/>
                  </a:lnTo>
                  <a:lnTo>
                    <a:pt x="1234099" y="83846"/>
                  </a:lnTo>
                  <a:lnTo>
                    <a:pt x="1195098" y="67400"/>
                  </a:lnTo>
                  <a:lnTo>
                    <a:pt x="1155322" y="52650"/>
                  </a:lnTo>
                  <a:lnTo>
                    <a:pt x="1114870" y="39633"/>
                  </a:lnTo>
                  <a:lnTo>
                    <a:pt x="1073843" y="28386"/>
                  </a:lnTo>
                  <a:lnTo>
                    <a:pt x="1032338" y="18945"/>
                  </a:lnTo>
                  <a:lnTo>
                    <a:pt x="990457" y="11350"/>
                  </a:lnTo>
                  <a:lnTo>
                    <a:pt x="948297" y="5635"/>
                  </a:lnTo>
                  <a:lnTo>
                    <a:pt x="905959" y="1840"/>
                  </a:lnTo>
                  <a:lnTo>
                    <a:pt x="863541" y="0"/>
                  </a:lnTo>
                  <a:close/>
                </a:path>
              </a:pathLst>
            </a:custGeom>
            <a:solidFill>
              <a:srgbClr val="007587">
                <a:alpha val="11997"/>
              </a:srgbClr>
            </a:solidFill>
          </p:spPr>
          <p:txBody>
            <a:bodyPr wrap="square" lIns="0" tIns="0" rIns="0" bIns="0" rtlCol="0">
              <a:prstTxWarp prst="textNoShape">
                <a:avLst/>
              </a:prstTxWarp>
              <a:noAutofit/>
            </a:bodyPr>
            <a:lstStyle/>
            <a:p>
              <a:endParaRPr lang="fr-MQ"/>
            </a:p>
          </p:txBody>
        </p:sp>
      </p:grpSp>
      <p:sp>
        <p:nvSpPr>
          <p:cNvPr id="10" name="Graphic 1621">
            <a:extLst>
              <a:ext uri="{FF2B5EF4-FFF2-40B4-BE49-F238E27FC236}">
                <a16:creationId xmlns:a16="http://schemas.microsoft.com/office/drawing/2014/main" id="{E1461A16-8F83-6A54-CE0A-D49281D0359E}"/>
              </a:ext>
            </a:extLst>
          </p:cNvPr>
          <p:cNvSpPr/>
          <p:nvPr userDrawn="1"/>
        </p:nvSpPr>
        <p:spPr>
          <a:xfrm>
            <a:off x="1" y="0"/>
            <a:ext cx="3321049" cy="787400"/>
          </a:xfrm>
          <a:custGeom>
            <a:avLst/>
            <a:gdLst/>
            <a:ahLst/>
            <a:cxnLst/>
            <a:rect l="l" t="t" r="r" b="b"/>
            <a:pathLst>
              <a:path w="6296025" h="2054225">
                <a:moveTo>
                  <a:pt x="6182979" y="0"/>
                </a:moveTo>
                <a:lnTo>
                  <a:pt x="0" y="0"/>
                </a:lnTo>
                <a:lnTo>
                  <a:pt x="0" y="2054168"/>
                </a:lnTo>
                <a:lnTo>
                  <a:pt x="6295835" y="1613928"/>
                </a:lnTo>
                <a:lnTo>
                  <a:pt x="6182979" y="0"/>
                </a:lnTo>
                <a:close/>
              </a:path>
            </a:pathLst>
          </a:custGeom>
          <a:solidFill>
            <a:srgbClr val="3C4B3E">
              <a:alpha val="80999"/>
            </a:srgbClr>
          </a:solidFill>
        </p:spPr>
        <p:txBody>
          <a:bodyPr wrap="square" lIns="0" tIns="0" rIns="0" bIns="0" rtlCol="0">
            <a:prstTxWarp prst="textNoShape">
              <a:avLst/>
            </a:prstTxWarp>
            <a:noAutofit/>
          </a:bodyPr>
          <a:lstStyle/>
          <a:p>
            <a:endParaRPr lang="fr-MQ"/>
          </a:p>
        </p:txBody>
      </p:sp>
      <p:sp>
        <p:nvSpPr>
          <p:cNvPr id="11" name="Graphic 1620">
            <a:extLst>
              <a:ext uri="{FF2B5EF4-FFF2-40B4-BE49-F238E27FC236}">
                <a16:creationId xmlns:a16="http://schemas.microsoft.com/office/drawing/2014/main" id="{2F11941A-D5DA-56CE-679F-652FA4D5430E}"/>
              </a:ext>
            </a:extLst>
          </p:cNvPr>
          <p:cNvSpPr/>
          <p:nvPr userDrawn="1"/>
        </p:nvSpPr>
        <p:spPr>
          <a:xfrm>
            <a:off x="1" y="1"/>
            <a:ext cx="3467100" cy="908049"/>
          </a:xfrm>
          <a:custGeom>
            <a:avLst/>
            <a:gdLst/>
            <a:ahLst/>
            <a:cxnLst/>
            <a:rect l="l" t="t" r="r" b="b"/>
            <a:pathLst>
              <a:path w="6423025" h="2371090">
                <a:moveTo>
                  <a:pt x="6422474" y="0"/>
                </a:moveTo>
                <a:lnTo>
                  <a:pt x="0" y="0"/>
                </a:lnTo>
                <a:lnTo>
                  <a:pt x="0" y="2370545"/>
                </a:lnTo>
                <a:lnTo>
                  <a:pt x="6422474" y="2370545"/>
                </a:lnTo>
                <a:lnTo>
                  <a:pt x="6422474" y="0"/>
                </a:lnTo>
                <a:close/>
              </a:path>
            </a:pathLst>
          </a:custGeom>
          <a:solidFill>
            <a:srgbClr val="000000">
              <a:alpha val="21868"/>
            </a:srgbClr>
          </a:solidFill>
        </p:spPr>
        <p:txBody>
          <a:bodyPr wrap="square" lIns="0" tIns="0" rIns="0" bIns="0" rtlCol="0">
            <a:prstTxWarp prst="textNoShape">
              <a:avLst/>
            </a:prstTxWarp>
            <a:noAutofit/>
          </a:bodyPr>
          <a:lstStyle/>
          <a:p>
            <a:pPr marL="445135">
              <a:spcBef>
                <a:spcPts val="175"/>
              </a:spcBef>
            </a:pPr>
            <a:r>
              <a:rPr lang="fr-FR" sz="1800" b="1" dirty="0">
                <a:solidFill>
                  <a:srgbClr val="FFFFFF"/>
                </a:solidFill>
                <a:effectLst/>
                <a:latin typeface="Arial" panose="020B0604020202020204" pitchFamily="34" charset="0"/>
                <a:ea typeface="Arial" panose="020B0604020202020204" pitchFamily="34" charset="0"/>
              </a:rPr>
              <a:t>DGA </a:t>
            </a:r>
            <a:r>
              <a:rPr lang="fr-FR" sz="1800" b="1" spc="-10" dirty="0">
                <a:solidFill>
                  <a:srgbClr val="FFFFFF"/>
                </a:solidFill>
                <a:effectLst/>
                <a:latin typeface="Arial" panose="020B0604020202020204" pitchFamily="34" charset="0"/>
                <a:ea typeface="Arial" panose="020B0604020202020204" pitchFamily="34" charset="0"/>
              </a:rPr>
              <a:t>COORDINATION</a:t>
            </a:r>
            <a:endParaRPr lang="fr-MQ" sz="1800" b="1" dirty="0">
              <a:effectLst/>
              <a:latin typeface="Arial" panose="020B0604020202020204" pitchFamily="34" charset="0"/>
              <a:ea typeface="Arial" panose="020B0604020202020204" pitchFamily="34" charset="0"/>
            </a:endParaRPr>
          </a:p>
          <a:p>
            <a:pPr marL="445135">
              <a:spcBef>
                <a:spcPts val="45"/>
              </a:spcBef>
              <a:spcAft>
                <a:spcPts val="0"/>
              </a:spcAft>
            </a:pPr>
            <a:r>
              <a:rPr lang="fr-FR" sz="1800" b="1" dirty="0">
                <a:solidFill>
                  <a:srgbClr val="FFFFFF"/>
                </a:solidFill>
                <a:effectLst/>
                <a:latin typeface="Arial" panose="020B0604020202020204" pitchFamily="34" charset="0"/>
                <a:ea typeface="Futura"/>
                <a:cs typeface="Futura"/>
              </a:rPr>
              <a:t>DES</a:t>
            </a:r>
            <a:r>
              <a:rPr lang="fr-FR" sz="1800" b="1" spc="220" dirty="0">
                <a:solidFill>
                  <a:srgbClr val="FFFFFF"/>
                </a:solidFill>
                <a:effectLst/>
                <a:latin typeface="Arial" panose="020B0604020202020204" pitchFamily="34" charset="0"/>
                <a:ea typeface="Futura"/>
                <a:cs typeface="Futura"/>
              </a:rPr>
              <a:t> </a:t>
            </a:r>
            <a:r>
              <a:rPr lang="fr-FR" sz="1800" b="1" spc="-10" dirty="0">
                <a:solidFill>
                  <a:srgbClr val="FFFFFF"/>
                </a:solidFill>
                <a:effectLst/>
                <a:latin typeface="Arial" panose="020B0604020202020204" pitchFamily="34" charset="0"/>
                <a:ea typeface="Futura"/>
                <a:cs typeface="Futura"/>
              </a:rPr>
              <a:t>FINANCEMENTS</a:t>
            </a:r>
            <a:endParaRPr lang="fr-MQ" sz="1800" dirty="0">
              <a:effectLst/>
              <a:latin typeface="Futura"/>
              <a:ea typeface="Futura"/>
              <a:cs typeface="Futura"/>
            </a:endParaRPr>
          </a:p>
          <a:p>
            <a:br>
              <a:rPr lang="fr-FR" sz="1800" dirty="0">
                <a:effectLst/>
                <a:latin typeface="Futura"/>
                <a:ea typeface="Futura"/>
                <a:cs typeface="Futura"/>
              </a:rPr>
            </a:br>
            <a:endParaRPr lang="fr-MQ" dirty="0"/>
          </a:p>
        </p:txBody>
      </p:sp>
    </p:spTree>
    <p:extLst>
      <p:ext uri="{BB962C8B-B14F-4D97-AF65-F5344CB8AC3E}">
        <p14:creationId xmlns:p14="http://schemas.microsoft.com/office/powerpoint/2010/main" val="427011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3 avril 2024</a:t>
            </a:r>
          </a:p>
        </p:txBody>
      </p:sp>
      <p:sp>
        <p:nvSpPr>
          <p:cNvPr id="5" name="Espace réservé du pied de page 4"/>
          <p:cNvSpPr>
            <a:spLocks noGrp="1"/>
          </p:cNvSpPr>
          <p:nvPr>
            <p:ph type="ftr" sz="quarter" idx="11"/>
          </p:nvPr>
        </p:nvSpPr>
        <p:spPr/>
        <p:txBody>
          <a:bodyPr/>
          <a:lstStyle>
            <a:lvl1pPr>
              <a:defRPr b="0">
                <a:solidFill>
                  <a:schemeClr val="tx1"/>
                </a:solidFill>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b="0">
                <a:solidFill>
                  <a:schemeClr val="tx1"/>
                </a:solidFill>
              </a:defRPr>
            </a:lvl1pPr>
          </a:lstStyle>
          <a:p>
            <a:fld id="{AE935E7A-FA22-4CDC-81E3-1525874A2A20}" type="slidenum">
              <a:rPr lang="fr-FR" smtClean="0"/>
              <a:pPr/>
              <a:t>‹N°›</a:t>
            </a:fld>
            <a:endParaRPr lang="fr-FR"/>
          </a:p>
        </p:txBody>
      </p:sp>
    </p:spTree>
    <p:extLst>
      <p:ext uri="{BB962C8B-B14F-4D97-AF65-F5344CB8AC3E}">
        <p14:creationId xmlns:p14="http://schemas.microsoft.com/office/powerpoint/2010/main" val="70928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590800" y="365125"/>
            <a:ext cx="8764588" cy="1325563"/>
          </a:xfrm>
        </p:spPr>
        <p:txBody>
          <a:bodyPr/>
          <a:lstStyle/>
          <a:p>
            <a:r>
              <a:rPr lang="fr-FR" dirty="0"/>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3 avril 2024</a:t>
            </a:r>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E935E7A-FA22-4CDC-81E3-1525874A2A20}" type="slidenum">
              <a:rPr lang="fr-FR" smtClean="0"/>
              <a:t>‹N°›</a:t>
            </a:fld>
            <a:endParaRPr lang="fr-FR"/>
          </a:p>
        </p:txBody>
      </p:sp>
    </p:spTree>
    <p:extLst>
      <p:ext uri="{BB962C8B-B14F-4D97-AF65-F5344CB8AC3E}">
        <p14:creationId xmlns:p14="http://schemas.microsoft.com/office/powerpoint/2010/main" val="21352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3F94BCB-0D57-45DE-A2E8-A5D61C698D0F}" type="datetimeFigureOut">
              <a:rPr lang="fr-FR" smtClean="0"/>
              <a:t>16/05/2025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7949B2D-5DFE-4163-A0E1-68F401400481}" type="slidenum">
              <a:rPr lang="fr-FR" smtClean="0"/>
              <a:t>‹N°›</a:t>
            </a:fld>
            <a:endParaRPr lang="fr-FR"/>
          </a:p>
        </p:txBody>
      </p:sp>
    </p:spTree>
    <p:extLst>
      <p:ext uri="{BB962C8B-B14F-4D97-AF65-F5344CB8AC3E}">
        <p14:creationId xmlns:p14="http://schemas.microsoft.com/office/powerpoint/2010/main" val="1884279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u document">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74E88EC5-55EC-C3CF-B3BC-29ECDC05E973}"/>
              </a:ext>
            </a:extLst>
          </p:cNvPr>
          <p:cNvSpPr>
            <a:spLocks noGrp="1"/>
          </p:cNvSpPr>
          <p:nvPr>
            <p:ph type="title" hasCustomPrompt="1"/>
          </p:nvPr>
        </p:nvSpPr>
        <p:spPr>
          <a:xfrm>
            <a:off x="3500255" y="2500116"/>
            <a:ext cx="7742016" cy="332399"/>
          </a:xfrm>
          <a:prstGeom prst="rect">
            <a:avLst/>
          </a:prstGeom>
        </p:spPr>
        <p:txBody>
          <a:bodyPr tIns="0" bIns="0">
            <a:spAutoFit/>
          </a:bodyPr>
          <a:lstStyle>
            <a:lvl1pPr marL="0" marR="0" indent="0" algn="l" defTabSz="913989" rtl="0" eaLnBrk="1" fontAlgn="auto" latinLnBrk="0" hangingPunct="1">
              <a:lnSpc>
                <a:spcPct val="90000"/>
              </a:lnSpc>
              <a:spcBef>
                <a:spcPct val="0"/>
              </a:spcBef>
              <a:spcAft>
                <a:spcPts val="0"/>
              </a:spcAft>
              <a:buClr>
                <a:srgbClr val="8ABD48"/>
              </a:buClr>
              <a:buSzTx/>
              <a:buFont typeface="Wingdings" pitchFamily="2" charset="2"/>
              <a:buNone/>
              <a:tabLst/>
              <a:defRPr lang="fr-FR" sz="2400" b="1" i="0" kern="1200" cap="all" baseline="0" dirty="0">
                <a:solidFill>
                  <a:schemeClr val="tx1"/>
                </a:solidFill>
                <a:latin typeface="Arial" panose="020B0604020202020204" pitchFamily="34" charset="0"/>
                <a:ea typeface="+mn-ea"/>
                <a:cs typeface="Arial" panose="020B0604020202020204" pitchFamily="34" charset="0"/>
              </a:defRPr>
            </a:lvl1pPr>
          </a:lstStyle>
          <a:p>
            <a:r>
              <a:rPr lang="fr-FR"/>
              <a:t>Titre de marché à compléter</a:t>
            </a:r>
          </a:p>
        </p:txBody>
      </p:sp>
      <p:sp>
        <p:nvSpPr>
          <p:cNvPr id="54" name="Espace réservé du texte 53">
            <a:extLst>
              <a:ext uri="{FF2B5EF4-FFF2-40B4-BE49-F238E27FC236}">
                <a16:creationId xmlns:a16="http://schemas.microsoft.com/office/drawing/2014/main" id="{75A5BAC7-1428-36C6-2264-E15162BBE348}"/>
              </a:ext>
            </a:extLst>
          </p:cNvPr>
          <p:cNvSpPr>
            <a:spLocks noGrp="1"/>
          </p:cNvSpPr>
          <p:nvPr>
            <p:ph type="body" sz="quarter" idx="13" hasCustomPrompt="1"/>
          </p:nvPr>
        </p:nvSpPr>
        <p:spPr>
          <a:xfrm>
            <a:off x="3500036" y="4584296"/>
            <a:ext cx="7705350" cy="970757"/>
          </a:xfrm>
          <a:prstGeom prst="rect">
            <a:avLst/>
          </a:prstGeom>
        </p:spPr>
        <p:txBody>
          <a:bodyPr/>
          <a:lstStyle>
            <a:lvl1pPr>
              <a:buNone/>
              <a:defRPr sz="1600" b="1" i="0">
                <a:solidFill>
                  <a:srgbClr val="87B533"/>
                </a:solidFill>
                <a:latin typeface="Arial" panose="020B0604020202020204" pitchFamily="34" charset="0"/>
                <a:cs typeface="Arial" panose="020B0604020202020204" pitchFamily="34" charset="0"/>
              </a:defRPr>
            </a:lvl1pPr>
            <a:lvl5pPr>
              <a:defRPr/>
            </a:lvl5pPr>
          </a:lstStyle>
          <a:p>
            <a:pPr lvl="0"/>
            <a:r>
              <a:rPr lang="fr-FR"/>
              <a:t>date</a:t>
            </a:r>
          </a:p>
        </p:txBody>
      </p:sp>
      <p:sp>
        <p:nvSpPr>
          <p:cNvPr id="4" name="Rectangle 3">
            <a:extLst>
              <a:ext uri="{FF2B5EF4-FFF2-40B4-BE49-F238E27FC236}">
                <a16:creationId xmlns:a16="http://schemas.microsoft.com/office/drawing/2014/main" id="{E9D3D87E-B47B-84BD-2604-A959A6AD79F0}"/>
              </a:ext>
            </a:extLst>
          </p:cNvPr>
          <p:cNvSpPr/>
          <p:nvPr userDrawn="1"/>
        </p:nvSpPr>
        <p:spPr>
          <a:xfrm>
            <a:off x="11540582" y="6342316"/>
            <a:ext cx="651418" cy="452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2" name="Rectangle 1">
            <a:extLst>
              <a:ext uri="{FF2B5EF4-FFF2-40B4-BE49-F238E27FC236}">
                <a16:creationId xmlns:a16="http://schemas.microsoft.com/office/drawing/2014/main" id="{8F1CECDC-3439-DCEF-86E7-C9EAB66FE7DB}"/>
              </a:ext>
            </a:extLst>
          </p:cNvPr>
          <p:cNvSpPr/>
          <p:nvPr userDrawn="1"/>
        </p:nvSpPr>
        <p:spPr>
          <a:xfrm>
            <a:off x="0" y="6342316"/>
            <a:ext cx="1314792" cy="515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pic>
        <p:nvPicPr>
          <p:cNvPr id="19" name="Graphique 18">
            <a:extLst>
              <a:ext uri="{FF2B5EF4-FFF2-40B4-BE49-F238E27FC236}">
                <a16:creationId xmlns:a16="http://schemas.microsoft.com/office/drawing/2014/main" id="{E4375877-F5DC-C1FF-D312-ECAD816DD9B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2331" y="6088696"/>
            <a:ext cx="2073960" cy="452932"/>
          </a:xfrm>
          <a:prstGeom prst="rect">
            <a:avLst/>
          </a:prstGeom>
        </p:spPr>
      </p:pic>
      <p:pic>
        <p:nvPicPr>
          <p:cNvPr id="12" name="Image 11">
            <a:extLst>
              <a:ext uri="{FF2B5EF4-FFF2-40B4-BE49-F238E27FC236}">
                <a16:creationId xmlns:a16="http://schemas.microsoft.com/office/drawing/2014/main" id="{95410C4B-19E0-669F-F245-1169EC52D021}"/>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l="41025" t="1890" r="36174" b="778"/>
          <a:stretch/>
        </p:blipFill>
        <p:spPr>
          <a:xfrm>
            <a:off x="-8522" y="0"/>
            <a:ext cx="3019098" cy="6858000"/>
          </a:xfrm>
          <a:prstGeom prst="rect">
            <a:avLst/>
          </a:prstGeom>
        </p:spPr>
      </p:pic>
      <p:grpSp>
        <p:nvGrpSpPr>
          <p:cNvPr id="3" name="Groupe 2">
            <a:extLst>
              <a:ext uri="{FF2B5EF4-FFF2-40B4-BE49-F238E27FC236}">
                <a16:creationId xmlns:a16="http://schemas.microsoft.com/office/drawing/2014/main" id="{D30FCE9F-8098-B4FC-37D8-11F2DBCB1326}"/>
              </a:ext>
            </a:extLst>
          </p:cNvPr>
          <p:cNvGrpSpPr/>
          <p:nvPr userDrawn="1"/>
        </p:nvGrpSpPr>
        <p:grpSpPr>
          <a:xfrm>
            <a:off x="223067" y="271252"/>
            <a:ext cx="725920" cy="838398"/>
            <a:chOff x="7545479" y="11792355"/>
            <a:chExt cx="989399" cy="1142999"/>
          </a:xfrm>
          <a:solidFill>
            <a:schemeClr val="bg2"/>
          </a:solidFill>
        </p:grpSpPr>
        <p:sp>
          <p:nvSpPr>
            <p:cNvPr id="5" name="Forme libre 5">
              <a:extLst>
                <a:ext uri="{FF2B5EF4-FFF2-40B4-BE49-F238E27FC236}">
                  <a16:creationId xmlns:a16="http://schemas.microsoft.com/office/drawing/2014/main" id="{BF035D47-DEBB-6FBF-D2AE-D9D8326F9698}"/>
                </a:ext>
              </a:extLst>
            </p:cNvPr>
            <p:cNvSpPr/>
            <p:nvPr/>
          </p:nvSpPr>
          <p:spPr>
            <a:xfrm>
              <a:off x="7545479" y="12141867"/>
              <a:ext cx="304430" cy="302280"/>
            </a:xfrm>
            <a:custGeom>
              <a:avLst/>
              <a:gdLst>
                <a:gd name="connsiteX0" fmla="*/ 0 w 304430"/>
                <a:gd name="connsiteY0" fmla="*/ 302281 h 302280"/>
                <a:gd name="connsiteX1" fmla="*/ 304431 w 304430"/>
                <a:gd name="connsiteY1" fmla="*/ 302281 h 302280"/>
                <a:gd name="connsiteX2" fmla="*/ 304431 w 304430"/>
                <a:gd name="connsiteY2" fmla="*/ 0 h 302280"/>
                <a:gd name="connsiteX3" fmla="*/ 0 w 304430"/>
                <a:gd name="connsiteY3" fmla="*/ 0 h 302280"/>
              </a:gdLst>
              <a:ahLst/>
              <a:cxnLst>
                <a:cxn ang="0">
                  <a:pos x="connsiteX0" y="connsiteY0"/>
                </a:cxn>
                <a:cxn ang="0">
                  <a:pos x="connsiteX1" y="connsiteY1"/>
                </a:cxn>
                <a:cxn ang="0">
                  <a:pos x="connsiteX2" y="connsiteY2"/>
                </a:cxn>
                <a:cxn ang="0">
                  <a:pos x="connsiteX3" y="connsiteY3"/>
                </a:cxn>
              </a:cxnLst>
              <a:rect l="l" t="t" r="r" b="b"/>
              <a:pathLst>
                <a:path w="304430" h="302280">
                  <a:moveTo>
                    <a:pt x="0" y="302281"/>
                  </a:moveTo>
                  <a:lnTo>
                    <a:pt x="304431" y="302281"/>
                  </a:lnTo>
                  <a:lnTo>
                    <a:pt x="304431" y="0"/>
                  </a:lnTo>
                  <a:lnTo>
                    <a:pt x="0" y="0"/>
                  </a:lnTo>
                  <a:close/>
                </a:path>
              </a:pathLst>
            </a:custGeom>
            <a:grpFill/>
            <a:ln w="9508" cap="flat">
              <a:noFill/>
              <a:prstDash val="solid"/>
              <a:miter/>
            </a:ln>
          </p:spPr>
          <p:txBody>
            <a:bodyPr rtlCol="0" anchor="ctr"/>
            <a:lstStyle/>
            <a:p>
              <a:endParaRPr lang="fr-FR" sz="900"/>
            </a:p>
          </p:txBody>
        </p:sp>
        <p:sp>
          <p:nvSpPr>
            <p:cNvPr id="6" name="Forme libre 7">
              <a:extLst>
                <a:ext uri="{FF2B5EF4-FFF2-40B4-BE49-F238E27FC236}">
                  <a16:creationId xmlns:a16="http://schemas.microsoft.com/office/drawing/2014/main" id="{80C40AB0-57B0-E78B-1303-BE3B8F2135A7}"/>
                </a:ext>
              </a:extLst>
            </p:cNvPr>
            <p:cNvSpPr/>
            <p:nvPr/>
          </p:nvSpPr>
          <p:spPr>
            <a:xfrm>
              <a:off x="8059205" y="12566950"/>
              <a:ext cx="371024" cy="368404"/>
            </a:xfrm>
            <a:custGeom>
              <a:avLst/>
              <a:gdLst>
                <a:gd name="connsiteX0" fmla="*/ 0 w 371024"/>
                <a:gd name="connsiteY0" fmla="*/ 368405 h 368404"/>
                <a:gd name="connsiteX1" fmla="*/ 371025 w 371024"/>
                <a:gd name="connsiteY1" fmla="*/ 368405 h 368404"/>
                <a:gd name="connsiteX2" fmla="*/ 371025 w 371024"/>
                <a:gd name="connsiteY2" fmla="*/ 0 h 368404"/>
                <a:gd name="connsiteX3" fmla="*/ 0 w 371024"/>
                <a:gd name="connsiteY3" fmla="*/ 0 h 368404"/>
              </a:gdLst>
              <a:ahLst/>
              <a:cxnLst>
                <a:cxn ang="0">
                  <a:pos x="connsiteX0" y="connsiteY0"/>
                </a:cxn>
                <a:cxn ang="0">
                  <a:pos x="connsiteX1" y="connsiteY1"/>
                </a:cxn>
                <a:cxn ang="0">
                  <a:pos x="connsiteX2" y="connsiteY2"/>
                </a:cxn>
                <a:cxn ang="0">
                  <a:pos x="connsiteX3" y="connsiteY3"/>
                </a:cxn>
              </a:cxnLst>
              <a:rect l="l" t="t" r="r" b="b"/>
              <a:pathLst>
                <a:path w="371024" h="368404">
                  <a:moveTo>
                    <a:pt x="0" y="368405"/>
                  </a:moveTo>
                  <a:lnTo>
                    <a:pt x="371025" y="368405"/>
                  </a:lnTo>
                  <a:lnTo>
                    <a:pt x="371025" y="0"/>
                  </a:lnTo>
                  <a:lnTo>
                    <a:pt x="0" y="0"/>
                  </a:lnTo>
                  <a:close/>
                </a:path>
              </a:pathLst>
            </a:custGeom>
            <a:grpFill/>
            <a:ln w="9508" cap="flat">
              <a:noFill/>
              <a:prstDash val="solid"/>
              <a:miter/>
            </a:ln>
          </p:spPr>
          <p:txBody>
            <a:bodyPr rtlCol="0" anchor="ctr"/>
            <a:lstStyle/>
            <a:p>
              <a:endParaRPr lang="fr-FR" sz="900"/>
            </a:p>
          </p:txBody>
        </p:sp>
        <p:sp>
          <p:nvSpPr>
            <p:cNvPr id="7" name="Forme libre 8">
              <a:extLst>
                <a:ext uri="{FF2B5EF4-FFF2-40B4-BE49-F238E27FC236}">
                  <a16:creationId xmlns:a16="http://schemas.microsoft.com/office/drawing/2014/main" id="{AF9288EE-54AA-1441-23CB-605C1560100E}"/>
                </a:ext>
              </a:extLst>
            </p:cNvPr>
            <p:cNvSpPr/>
            <p:nvPr/>
          </p:nvSpPr>
          <p:spPr>
            <a:xfrm>
              <a:off x="8021151" y="12141867"/>
              <a:ext cx="237836" cy="236157"/>
            </a:xfrm>
            <a:custGeom>
              <a:avLst/>
              <a:gdLst>
                <a:gd name="connsiteX0" fmla="*/ 0 w 237836"/>
                <a:gd name="connsiteY0" fmla="*/ 236157 h 236157"/>
                <a:gd name="connsiteX1" fmla="*/ 237836 w 237836"/>
                <a:gd name="connsiteY1" fmla="*/ 236157 h 236157"/>
                <a:gd name="connsiteX2" fmla="*/ 237836 w 237836"/>
                <a:gd name="connsiteY2" fmla="*/ 0 h 236157"/>
                <a:gd name="connsiteX3" fmla="*/ 0 w 237836"/>
                <a:gd name="connsiteY3" fmla="*/ 0 h 236157"/>
              </a:gdLst>
              <a:ahLst/>
              <a:cxnLst>
                <a:cxn ang="0">
                  <a:pos x="connsiteX0" y="connsiteY0"/>
                </a:cxn>
                <a:cxn ang="0">
                  <a:pos x="connsiteX1" y="connsiteY1"/>
                </a:cxn>
                <a:cxn ang="0">
                  <a:pos x="connsiteX2" y="connsiteY2"/>
                </a:cxn>
                <a:cxn ang="0">
                  <a:pos x="connsiteX3" y="connsiteY3"/>
                </a:cxn>
              </a:cxnLst>
              <a:rect l="l" t="t" r="r" b="b"/>
              <a:pathLst>
                <a:path w="237836" h="236157">
                  <a:moveTo>
                    <a:pt x="0" y="236157"/>
                  </a:moveTo>
                  <a:lnTo>
                    <a:pt x="237836" y="236157"/>
                  </a:lnTo>
                  <a:lnTo>
                    <a:pt x="237836" y="0"/>
                  </a:lnTo>
                  <a:lnTo>
                    <a:pt x="0" y="0"/>
                  </a:lnTo>
                  <a:close/>
                </a:path>
              </a:pathLst>
            </a:custGeom>
            <a:grpFill/>
            <a:ln w="9508" cap="flat">
              <a:noFill/>
              <a:prstDash val="solid"/>
              <a:miter/>
            </a:ln>
          </p:spPr>
          <p:txBody>
            <a:bodyPr rtlCol="0" anchor="ctr"/>
            <a:lstStyle/>
            <a:p>
              <a:endParaRPr lang="fr-FR" sz="900"/>
            </a:p>
          </p:txBody>
        </p:sp>
        <p:sp>
          <p:nvSpPr>
            <p:cNvPr id="8" name="Forme libre 9">
              <a:extLst>
                <a:ext uri="{FF2B5EF4-FFF2-40B4-BE49-F238E27FC236}">
                  <a16:creationId xmlns:a16="http://schemas.microsoft.com/office/drawing/2014/main" id="{6E36E863-26C7-D7A4-FFFE-940F3F17CB99}"/>
                </a:ext>
              </a:extLst>
            </p:cNvPr>
            <p:cNvSpPr/>
            <p:nvPr/>
          </p:nvSpPr>
          <p:spPr>
            <a:xfrm>
              <a:off x="8344609" y="11792355"/>
              <a:ext cx="190269" cy="198371"/>
            </a:xfrm>
            <a:custGeom>
              <a:avLst/>
              <a:gdLst>
                <a:gd name="connsiteX0" fmla="*/ 0 w 190269"/>
                <a:gd name="connsiteY0" fmla="*/ 198372 h 198371"/>
                <a:gd name="connsiteX1" fmla="*/ 190269 w 190269"/>
                <a:gd name="connsiteY1" fmla="*/ 198372 h 198371"/>
                <a:gd name="connsiteX2" fmla="*/ 190269 w 190269"/>
                <a:gd name="connsiteY2" fmla="*/ 0 h 198371"/>
                <a:gd name="connsiteX3" fmla="*/ 0 w 190269"/>
                <a:gd name="connsiteY3" fmla="*/ 0 h 198371"/>
              </a:gdLst>
              <a:ahLst/>
              <a:cxnLst>
                <a:cxn ang="0">
                  <a:pos x="connsiteX0" y="connsiteY0"/>
                </a:cxn>
                <a:cxn ang="0">
                  <a:pos x="connsiteX1" y="connsiteY1"/>
                </a:cxn>
                <a:cxn ang="0">
                  <a:pos x="connsiteX2" y="connsiteY2"/>
                </a:cxn>
                <a:cxn ang="0">
                  <a:pos x="connsiteX3" y="connsiteY3"/>
                </a:cxn>
              </a:cxnLst>
              <a:rect l="l" t="t" r="r" b="b"/>
              <a:pathLst>
                <a:path w="190269" h="198371">
                  <a:moveTo>
                    <a:pt x="0" y="198372"/>
                  </a:moveTo>
                  <a:lnTo>
                    <a:pt x="190269" y="198372"/>
                  </a:lnTo>
                  <a:lnTo>
                    <a:pt x="190269" y="0"/>
                  </a:lnTo>
                  <a:lnTo>
                    <a:pt x="0" y="0"/>
                  </a:lnTo>
                  <a:close/>
                </a:path>
              </a:pathLst>
            </a:custGeom>
            <a:grpFill/>
            <a:ln w="9508" cap="flat">
              <a:noFill/>
              <a:prstDash val="solid"/>
              <a:miter/>
            </a:ln>
          </p:spPr>
          <p:txBody>
            <a:bodyPr rtlCol="0" anchor="ctr"/>
            <a:lstStyle/>
            <a:p>
              <a:endParaRPr lang="fr-FR" sz="900"/>
            </a:p>
          </p:txBody>
        </p:sp>
      </p:grpSp>
    </p:spTree>
    <p:extLst>
      <p:ext uri="{BB962C8B-B14F-4D97-AF65-F5344CB8AC3E}">
        <p14:creationId xmlns:p14="http://schemas.microsoft.com/office/powerpoint/2010/main" val="201116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7.gif"/><Relationship Id="rId3" Type="http://schemas.openxmlformats.org/officeDocument/2006/relationships/slideLayout" Target="../slideLayouts/slideLayout11.xml"/><Relationship Id="rId21" Type="http://schemas.openxmlformats.org/officeDocument/2006/relationships/image" Target="../media/image10.gif"/><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4.xml"/><Relationship Id="rId25" Type="http://schemas.openxmlformats.org/officeDocument/2006/relationships/image" Target="../media/image14.sv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9.gi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image" Target="../media/image13.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12.gif"/><Relationship Id="rId10" Type="http://schemas.openxmlformats.org/officeDocument/2006/relationships/slideLayout" Target="../slideLayouts/slideLayout18.xml"/><Relationship Id="rId19" Type="http://schemas.openxmlformats.org/officeDocument/2006/relationships/image" Target="../media/image8.gif"/><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image" Target="../media/image1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379E-D30F-45C8-A718-514F31B65ADC}" type="datetimeFigureOut">
              <a:rPr lang="fr-FR" smtClean="0"/>
              <a:t>16/05/2025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B6AAE-D87C-436C-9FD5-18DFB73599D5}" type="slidenum">
              <a:rPr lang="fr-FR" smtClean="0"/>
              <a:t>‹N°›</a:t>
            </a:fld>
            <a:endParaRPr lang="fr-FR"/>
          </a:p>
        </p:txBody>
      </p:sp>
      <p:pic>
        <p:nvPicPr>
          <p:cNvPr id="2" name="Image 1"/>
          <p:cNvPicPr>
            <a:picLocks noChangeAspect="1"/>
          </p:cNvPicPr>
          <p:nvPr userDrawn="1"/>
        </p:nvPicPr>
        <p:blipFill>
          <a:blip r:embed="rId4"/>
          <a:stretch>
            <a:fillRect/>
          </a:stretch>
        </p:blipFill>
        <p:spPr>
          <a:xfrm>
            <a:off x="0" y="-10486"/>
            <a:ext cx="12192000" cy="6878973"/>
          </a:xfrm>
          <a:prstGeom prst="rect">
            <a:avLst/>
          </a:prstGeom>
        </p:spPr>
      </p:pic>
    </p:spTree>
    <p:extLst>
      <p:ext uri="{BB962C8B-B14F-4D97-AF65-F5344CB8AC3E}">
        <p14:creationId xmlns:p14="http://schemas.microsoft.com/office/powerpoint/2010/main" val="554353156"/>
      </p:ext>
    </p:extLst>
  </p:cSld>
  <p:clrMap bg1="lt1" tx1="dk1" bg2="lt2" tx2="dk2" accent1="accent1" accent2="accent2" accent3="accent3" accent4="accent4" accent5="accent5" accent6="accent6" hlink="hlink" folHlink="folHlink"/>
  <p:sldLayoutIdLst>
    <p:sldLayoutId id="2147483736"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379E-D30F-45C8-A718-514F31B65ADC}" type="datetimeFigureOut">
              <a:rPr lang="fr-FR" smtClean="0"/>
              <a:t>16/05/2025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B6AAE-D87C-436C-9FD5-18DFB73599D5}" type="slidenum">
              <a:rPr lang="fr-FR" smtClean="0"/>
              <a:t>‹N°›</a:t>
            </a:fld>
            <a:endParaRPr lang="fr-FR"/>
          </a:p>
        </p:txBody>
      </p:sp>
      <p:pic>
        <p:nvPicPr>
          <p:cNvPr id="2" name="Image 1"/>
          <p:cNvPicPr>
            <a:picLocks noChangeAspect="1"/>
          </p:cNvPicPr>
          <p:nvPr userDrawn="1"/>
        </p:nvPicPr>
        <p:blipFill>
          <a:blip r:embed="rId7">
            <a:clrChange>
              <a:clrFrom>
                <a:srgbClr val="F7F7F7"/>
              </a:clrFrom>
              <a:clrTo>
                <a:srgbClr val="F7F7F7">
                  <a:alpha val="0"/>
                </a:srgbClr>
              </a:clrTo>
            </a:clrChange>
          </a:blip>
          <a:stretch>
            <a:fillRect/>
          </a:stretch>
        </p:blipFill>
        <p:spPr>
          <a:xfrm>
            <a:off x="0" y="0"/>
            <a:ext cx="12192000" cy="6858000"/>
          </a:xfrm>
          <a:prstGeom prst="rect">
            <a:avLst/>
          </a:prstGeom>
        </p:spPr>
      </p:pic>
      <p:pic>
        <p:nvPicPr>
          <p:cNvPr id="30" name="Image 29">
            <a:extLst>
              <a:ext uri="{FF2B5EF4-FFF2-40B4-BE49-F238E27FC236}">
                <a16:creationId xmlns:a16="http://schemas.microsoft.com/office/drawing/2014/main" id="{12B7186B-9F5D-4398-931B-B51ECF7DAAC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38745" y="5981223"/>
            <a:ext cx="1187276" cy="750254"/>
          </a:xfrm>
          <a:prstGeom prst="rect">
            <a:avLst/>
          </a:prstGeom>
        </p:spPr>
      </p:pic>
      <p:pic>
        <p:nvPicPr>
          <p:cNvPr id="31" name="Image 30">
            <a:extLst>
              <a:ext uri="{FF2B5EF4-FFF2-40B4-BE49-F238E27FC236}">
                <a16:creationId xmlns:a16="http://schemas.microsoft.com/office/drawing/2014/main" id="{F5836896-043B-409A-9DA7-50EB9854F8B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87338" y="5981223"/>
            <a:ext cx="1123662" cy="750981"/>
          </a:xfrm>
          <a:prstGeom prst="rect">
            <a:avLst/>
          </a:prstGeom>
        </p:spPr>
      </p:pic>
    </p:spTree>
    <p:extLst>
      <p:ext uri="{BB962C8B-B14F-4D97-AF65-F5344CB8AC3E}">
        <p14:creationId xmlns:p14="http://schemas.microsoft.com/office/powerpoint/2010/main" val="54625887"/>
      </p:ext>
    </p:extLst>
  </p:cSld>
  <p:clrMap bg1="lt1" tx1="dk1" bg2="lt2" tx2="dk2" accent1="accent1" accent2="accent2" accent3="accent3" accent4="accent4" accent5="accent5" accent6="accent6" hlink="hlink" folHlink="folHlink"/>
  <p:sldLayoutIdLst>
    <p:sldLayoutId id="2147483738" r:id="rId1"/>
    <p:sldLayoutId id="2147483763" r:id="rId2"/>
    <p:sldLayoutId id="2147483764" r:id="rId3"/>
    <p:sldLayoutId id="2147483765" r:id="rId4"/>
    <p:sldLayoutId id="21474837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94BCB-0D57-45DE-A2E8-A5D61C698D0F}" type="datetimeFigureOut">
              <a:rPr lang="fr-FR" smtClean="0"/>
              <a:t>16/05/2025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49B2D-5DFE-4163-A0E1-68F401400481}" type="slidenum">
              <a:rPr lang="fr-FR" smtClean="0"/>
              <a:t>‹N°›</a:t>
            </a:fld>
            <a:endParaRPr lang="fr-FR"/>
          </a:p>
        </p:txBody>
      </p:sp>
      <p:pic>
        <p:nvPicPr>
          <p:cNvPr id="8" name="Image 7"/>
          <p:cNvPicPr>
            <a:picLocks noChangeAspect="1"/>
          </p:cNvPicPr>
          <p:nvPr userDrawn="1"/>
        </p:nvPicPr>
        <p:blipFill>
          <a:blip r:embed="rId3"/>
          <a:stretch>
            <a:fillRect/>
          </a:stretch>
        </p:blipFill>
        <p:spPr>
          <a:xfrm>
            <a:off x="10046" y="-5660"/>
            <a:ext cx="12181954" cy="6863660"/>
          </a:xfrm>
          <a:prstGeom prst="rect">
            <a:avLst/>
          </a:prstGeom>
        </p:spPr>
      </p:pic>
    </p:spTree>
    <p:extLst>
      <p:ext uri="{BB962C8B-B14F-4D97-AF65-F5344CB8AC3E}">
        <p14:creationId xmlns:p14="http://schemas.microsoft.com/office/powerpoint/2010/main" val="1240833564"/>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TextBox 11"/>
          <p:cNvSpPr txBox="1"/>
          <p:nvPr/>
        </p:nvSpPr>
        <p:spPr>
          <a:xfrm>
            <a:off x="10330417" y="6643546"/>
            <a:ext cx="222856" cy="784812"/>
          </a:xfrm>
          <a:prstGeom prst="rect">
            <a:avLst/>
          </a:prstGeom>
        </p:spPr>
        <p:txBody>
          <a:bodyPr vert="horz" lIns="91398" tIns="45699" rIns="91398" bIns="45699" rtlCol="0">
            <a:normAutofit/>
          </a:bodyPr>
          <a:lstStyle>
            <a:lvl1pPr marL="457109" lvl="0" indent="-457109">
              <a:lnSpc>
                <a:spcPct val="90000"/>
              </a:lnSpc>
              <a:spcBef>
                <a:spcPts val="2000"/>
              </a:spcBef>
              <a:buFontTx/>
              <a:buBlip>
                <a:blip r:embed="rId18"/>
              </a:buBlip>
              <a:defRPr lang="en-US" sz="2500" dirty="0" smtClean="0">
                <a:effectLst/>
                <a:cs typeface="Roboto Regular"/>
              </a:defRPr>
            </a:lvl1pPr>
            <a:lvl2pPr marL="1371326" lvl="1" indent="-457109">
              <a:lnSpc>
                <a:spcPct val="90000"/>
              </a:lnSpc>
              <a:spcBef>
                <a:spcPts val="1000"/>
              </a:spcBef>
              <a:buFontTx/>
              <a:buBlip>
                <a:blip r:embed="rId19"/>
              </a:buBlip>
              <a:defRPr lang="en-US" sz="2300" dirty="0" smtClean="0">
                <a:effectLst/>
                <a:cs typeface="Roboto Regular"/>
              </a:defRPr>
            </a:lvl2pPr>
            <a:lvl3pPr marL="2285543" lvl="2" indent="-457109">
              <a:lnSpc>
                <a:spcPct val="90000"/>
              </a:lnSpc>
              <a:spcBef>
                <a:spcPts val="1000"/>
              </a:spcBef>
              <a:buFontTx/>
              <a:buBlip>
                <a:blip r:embed="rId20"/>
              </a:buBlip>
              <a:defRPr lang="en-US" sz="2300" dirty="0" smtClean="0">
                <a:effectLst/>
                <a:cs typeface="Roboto Regular"/>
              </a:defRPr>
            </a:lvl3pPr>
            <a:lvl4pPr marL="3199760" lvl="3" indent="-457109">
              <a:lnSpc>
                <a:spcPct val="90000"/>
              </a:lnSpc>
              <a:spcBef>
                <a:spcPts val="1000"/>
              </a:spcBef>
              <a:buFontTx/>
              <a:buBlip>
                <a:blip r:embed="rId21"/>
              </a:buBlip>
              <a:defRPr lang="en-US" sz="2300" dirty="0" smtClean="0">
                <a:effectLst/>
                <a:cs typeface="Roboto Regular"/>
              </a:defRPr>
            </a:lvl4pPr>
            <a:lvl5pPr marL="4114068" indent="-457200">
              <a:lnSpc>
                <a:spcPct val="90000"/>
              </a:lnSpc>
              <a:spcBef>
                <a:spcPts val="1000"/>
              </a:spcBef>
              <a:buFontTx/>
              <a:buBlip>
                <a:blip r:embed="rId22"/>
              </a:buBlip>
              <a:defRPr lang="en-US" sz="2300" dirty="0">
                <a:effectLst/>
                <a:cs typeface="Roboto Regular"/>
              </a:defRPr>
            </a:lvl5pPr>
            <a:lvl6pPr marL="5142585" indent="-571500">
              <a:lnSpc>
                <a:spcPct val="90000"/>
              </a:lnSpc>
              <a:spcBef>
                <a:spcPts val="1000"/>
              </a:spcBef>
              <a:buFontTx/>
              <a:buBlip>
                <a:blip r:embed="rId23"/>
              </a:buBlip>
              <a:defRPr sz="2300"/>
            </a:lvl6pPr>
            <a:lvl7pPr marL="5942411" indent="-457109">
              <a:lnSpc>
                <a:spcPct val="90000"/>
              </a:lnSpc>
              <a:spcBef>
                <a:spcPts val="1000"/>
              </a:spcBef>
              <a:buFont typeface="Arial" panose="020B0604020202020204" pitchFamily="34" charset="0"/>
              <a:buChar char="•"/>
            </a:lvl7pPr>
            <a:lvl8pPr marL="6856628" indent="-457109">
              <a:lnSpc>
                <a:spcPct val="90000"/>
              </a:lnSpc>
              <a:spcBef>
                <a:spcPts val="1000"/>
              </a:spcBef>
              <a:buFont typeface="Arial" panose="020B0604020202020204" pitchFamily="34" charset="0"/>
              <a:buChar char="•"/>
            </a:lvl8pPr>
            <a:lvl9pPr marL="7770846" indent="-457109">
              <a:lnSpc>
                <a:spcPct val="90000"/>
              </a:lnSpc>
              <a:spcBef>
                <a:spcPts val="1000"/>
              </a:spcBef>
              <a:buFont typeface="Arial" panose="020B0604020202020204" pitchFamily="34" charset="0"/>
              <a:buChar char="•"/>
            </a:lvl9pPr>
          </a:lstStyle>
          <a:p>
            <a:pPr lvl="0"/>
            <a:endParaRPr lang="id-ID" sz="1250"/>
          </a:p>
        </p:txBody>
      </p:sp>
      <p:sp>
        <p:nvSpPr>
          <p:cNvPr id="6" name="TextBox 11">
            <a:extLst>
              <a:ext uri="{FF2B5EF4-FFF2-40B4-BE49-F238E27FC236}">
                <a16:creationId xmlns:a16="http://schemas.microsoft.com/office/drawing/2014/main" id="{391DA603-DE60-CAEF-E64F-86335DD8F95D}"/>
              </a:ext>
            </a:extLst>
          </p:cNvPr>
          <p:cNvSpPr txBox="1"/>
          <p:nvPr userDrawn="1"/>
        </p:nvSpPr>
        <p:spPr>
          <a:xfrm>
            <a:off x="10330417" y="6643546"/>
            <a:ext cx="222856" cy="784812"/>
          </a:xfrm>
          <a:prstGeom prst="rect">
            <a:avLst/>
          </a:prstGeom>
        </p:spPr>
        <p:txBody>
          <a:bodyPr vert="horz" lIns="91398" tIns="45699" rIns="91398" bIns="45699" rtlCol="0">
            <a:normAutofit/>
          </a:bodyPr>
          <a:lstStyle>
            <a:lvl1pPr marL="457109" lvl="0" indent="-457109">
              <a:lnSpc>
                <a:spcPct val="90000"/>
              </a:lnSpc>
              <a:spcBef>
                <a:spcPts val="2000"/>
              </a:spcBef>
              <a:buFontTx/>
              <a:buBlip>
                <a:blip r:embed="rId18"/>
              </a:buBlip>
              <a:defRPr lang="en-US" sz="2500" dirty="0" smtClean="0">
                <a:effectLst/>
                <a:cs typeface="Roboto Regular"/>
              </a:defRPr>
            </a:lvl1pPr>
            <a:lvl2pPr marL="1371326" lvl="1" indent="-457109">
              <a:lnSpc>
                <a:spcPct val="90000"/>
              </a:lnSpc>
              <a:spcBef>
                <a:spcPts val="1000"/>
              </a:spcBef>
              <a:buFontTx/>
              <a:buBlip>
                <a:blip r:embed="rId19"/>
              </a:buBlip>
              <a:defRPr lang="en-US" sz="2300" dirty="0" smtClean="0">
                <a:effectLst/>
                <a:cs typeface="Roboto Regular"/>
              </a:defRPr>
            </a:lvl2pPr>
            <a:lvl3pPr marL="2285543" lvl="2" indent="-457109">
              <a:lnSpc>
                <a:spcPct val="90000"/>
              </a:lnSpc>
              <a:spcBef>
                <a:spcPts val="1000"/>
              </a:spcBef>
              <a:buFontTx/>
              <a:buBlip>
                <a:blip r:embed="rId20"/>
              </a:buBlip>
              <a:defRPr lang="en-US" sz="2300" dirty="0" smtClean="0">
                <a:effectLst/>
                <a:cs typeface="Roboto Regular"/>
              </a:defRPr>
            </a:lvl3pPr>
            <a:lvl4pPr marL="3199760" lvl="3" indent="-457109">
              <a:lnSpc>
                <a:spcPct val="90000"/>
              </a:lnSpc>
              <a:spcBef>
                <a:spcPts val="1000"/>
              </a:spcBef>
              <a:buFontTx/>
              <a:buBlip>
                <a:blip r:embed="rId21"/>
              </a:buBlip>
              <a:defRPr lang="en-US" sz="2300" dirty="0" smtClean="0">
                <a:effectLst/>
                <a:cs typeface="Roboto Regular"/>
              </a:defRPr>
            </a:lvl4pPr>
            <a:lvl5pPr marL="4114068" indent="-457200">
              <a:lnSpc>
                <a:spcPct val="90000"/>
              </a:lnSpc>
              <a:spcBef>
                <a:spcPts val="1000"/>
              </a:spcBef>
              <a:buFontTx/>
              <a:buBlip>
                <a:blip r:embed="rId22"/>
              </a:buBlip>
              <a:defRPr lang="en-US" sz="2300" dirty="0">
                <a:effectLst/>
                <a:cs typeface="Roboto Regular"/>
              </a:defRPr>
            </a:lvl5pPr>
            <a:lvl6pPr marL="5142585" indent="-571500">
              <a:lnSpc>
                <a:spcPct val="90000"/>
              </a:lnSpc>
              <a:spcBef>
                <a:spcPts val="1000"/>
              </a:spcBef>
              <a:buFontTx/>
              <a:buBlip>
                <a:blip r:embed="rId23"/>
              </a:buBlip>
              <a:defRPr sz="2300"/>
            </a:lvl6pPr>
            <a:lvl7pPr marL="5942411" indent="-457109">
              <a:lnSpc>
                <a:spcPct val="90000"/>
              </a:lnSpc>
              <a:spcBef>
                <a:spcPts val="1000"/>
              </a:spcBef>
              <a:buFont typeface="Arial" panose="020B0604020202020204" pitchFamily="34" charset="0"/>
              <a:buChar char="•"/>
            </a:lvl7pPr>
            <a:lvl8pPr marL="6856628" indent="-457109">
              <a:lnSpc>
                <a:spcPct val="90000"/>
              </a:lnSpc>
              <a:spcBef>
                <a:spcPts val="1000"/>
              </a:spcBef>
              <a:buFont typeface="Arial" panose="020B0604020202020204" pitchFamily="34" charset="0"/>
              <a:buChar char="•"/>
            </a:lvl8pPr>
            <a:lvl9pPr marL="7770846" indent="-457109">
              <a:lnSpc>
                <a:spcPct val="90000"/>
              </a:lnSpc>
              <a:spcBef>
                <a:spcPts val="1000"/>
              </a:spcBef>
              <a:buFont typeface="Arial" panose="020B0604020202020204" pitchFamily="34" charset="0"/>
              <a:buChar char="•"/>
            </a:lvl9pPr>
          </a:lstStyle>
          <a:p>
            <a:pPr lvl="0"/>
            <a:endParaRPr lang="id-ID" sz="1250"/>
          </a:p>
        </p:txBody>
      </p:sp>
      <p:sp>
        <p:nvSpPr>
          <p:cNvPr id="21" name="Espace réservé du numéro de diapositive 4">
            <a:extLst>
              <a:ext uri="{FF2B5EF4-FFF2-40B4-BE49-F238E27FC236}">
                <a16:creationId xmlns:a16="http://schemas.microsoft.com/office/drawing/2014/main" id="{34BBCABD-C546-EA2E-B2CE-0174C0EC95EA}"/>
              </a:ext>
            </a:extLst>
          </p:cNvPr>
          <p:cNvSpPr txBox="1">
            <a:spLocks/>
          </p:cNvSpPr>
          <p:nvPr userDrawn="1"/>
        </p:nvSpPr>
        <p:spPr>
          <a:xfrm>
            <a:off x="11724455" y="6526537"/>
            <a:ext cx="327551" cy="186712"/>
          </a:xfrm>
          <a:prstGeom prst="rect">
            <a:avLst/>
          </a:prstGeom>
        </p:spPr>
        <p:txBody>
          <a:bodyPr vert="horz" lIns="45720" tIns="0" rIns="45720" bIns="0" rtlCol="0" anchor="ctr"/>
          <a:lstStyle>
            <a:defPPr marL="0" marR="0" indent="0" algn="l" defTabSz="914400" rtl="0" fontAlgn="auto" latinLnBrk="1" hangingPunct="0">
              <a:lnSpc>
                <a:spcPct val="100000"/>
              </a:lnSpc>
              <a:spcBef>
                <a:spcPts val="0"/>
              </a:spcBef>
              <a:spcAft>
                <a:spcPts val="0"/>
              </a:spcAft>
              <a:buClrTx/>
              <a:buSzTx/>
              <a:buFontTx/>
              <a:buNone/>
              <a:tabLst/>
              <a:defRPr kumimoji="0" lang="fr-FR" sz="1800" b="0" i="0" u="none" strike="noStrike" cap="none" spc="0" normalizeH="0" baseline="0">
                <a:ln>
                  <a:noFill/>
                </a:ln>
                <a:solidFill>
                  <a:srgbClr val="000000"/>
                </a:solidFill>
                <a:effectLst/>
                <a:uFillTx/>
              </a:defRPr>
            </a:defPPr>
            <a:lvl1pPr marL="0" marR="0" indent="0" algn="r" defTabSz="914400" rtl="0" eaLnBrk="1" fontAlgn="auto" latinLnBrk="0" hangingPunct="1">
              <a:lnSpc>
                <a:spcPct val="100000"/>
              </a:lnSpc>
              <a:spcBef>
                <a:spcPts val="0"/>
              </a:spcBef>
              <a:spcAft>
                <a:spcPts val="0"/>
              </a:spcAft>
              <a:buClrTx/>
              <a:buSzTx/>
              <a:buFontTx/>
              <a:buNone/>
              <a:tabLst/>
              <a:defRPr kumimoji="0" sz="1000" b="0" i="0" u="none" strike="noStrike" kern="1200" cap="none" spc="0" normalizeH="0" baseline="0">
                <a:ln>
                  <a:noFill/>
                </a:ln>
                <a:solidFill>
                  <a:schemeClr val="accent1"/>
                </a:solidFill>
                <a:effectLst/>
                <a:uFillTx/>
                <a:latin typeface="+mn-lt"/>
                <a:ea typeface="+mn-ea"/>
                <a:cs typeface="+mn-cs"/>
                <a:sym typeface="Helvetica"/>
              </a:defRPr>
            </a:lvl1pPr>
            <a:lvl2pPr marL="4572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2pPr>
            <a:lvl3pPr marL="9144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3pPr>
            <a:lvl4pPr marL="13716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4pPr>
            <a:lvl5pPr marL="18288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5pPr>
            <a:lvl6pPr marL="22860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6pPr>
            <a:lvl7pPr marL="27432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7pPr>
            <a:lvl8pPr marL="32004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8pPr>
            <a:lvl9pPr marL="3657600" marR="0" indent="0" algn="l"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a:ln>
                  <a:noFill/>
                </a:ln>
                <a:solidFill>
                  <a:schemeClr val="tx1"/>
                </a:solidFill>
                <a:effectLst/>
                <a:uFillTx/>
                <a:latin typeface="+mn-lt"/>
                <a:ea typeface="+mn-ea"/>
                <a:cs typeface="+mn-cs"/>
                <a:sym typeface="Helvetica"/>
              </a:defRPr>
            </a:lvl9pPr>
          </a:lstStyle>
          <a:p>
            <a:fld id="{EB4864FF-CAFE-AA4B-898D-B710AFEA256C}" type="slidenum">
              <a:rPr lang="fr-FR" sz="700" smtClean="0">
                <a:solidFill>
                  <a:srgbClr val="0072B1"/>
                </a:solidFill>
              </a:rPr>
              <a:pPr/>
              <a:t>‹N°›</a:t>
            </a:fld>
            <a:endParaRPr lang="fr-FR" sz="700">
              <a:solidFill>
                <a:srgbClr val="0072B1"/>
              </a:solidFill>
            </a:endParaRPr>
          </a:p>
        </p:txBody>
      </p:sp>
      <p:pic>
        <p:nvPicPr>
          <p:cNvPr id="2" name="Graphique 1">
            <a:extLst>
              <a:ext uri="{FF2B5EF4-FFF2-40B4-BE49-F238E27FC236}">
                <a16:creationId xmlns:a16="http://schemas.microsoft.com/office/drawing/2014/main" id="{974F4E75-592D-1253-F992-F5678D06D1C2}"/>
              </a:ext>
            </a:extLst>
          </p:cNvPr>
          <p:cNvPicPr>
            <a:picLocks noChangeAspect="1"/>
          </p:cNvPicPr>
          <p:nvPr userDrawn="1"/>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30063" y="6561665"/>
            <a:ext cx="478967" cy="104602"/>
          </a:xfrm>
          <a:prstGeom prst="rect">
            <a:avLst/>
          </a:prstGeom>
        </p:spPr>
      </p:pic>
    </p:spTree>
    <p:extLst>
      <p:ext uri="{BB962C8B-B14F-4D97-AF65-F5344CB8AC3E}">
        <p14:creationId xmlns:p14="http://schemas.microsoft.com/office/powerpoint/2010/main" val="268328764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62" r:id="rId16"/>
  </p:sldLayoutIdLst>
  <p:hf sldNum="0" hdr="0" dt="0"/>
  <p:txStyles>
    <p:titleStyle>
      <a:lvl1pPr marL="0" indent="0" algn="l" defTabSz="913989" rtl="0" eaLnBrk="1" latinLnBrk="0" hangingPunct="1">
        <a:lnSpc>
          <a:spcPct val="90000"/>
        </a:lnSpc>
        <a:spcBef>
          <a:spcPct val="0"/>
        </a:spcBef>
        <a:buFont typeface="Arial" panose="020B0604020202020204" pitchFamily="34" charset="0"/>
        <a:buNone/>
        <a:defRPr lang="en-US" sz="3000" kern="1200">
          <a:solidFill>
            <a:schemeClr val="tx1"/>
          </a:solidFill>
          <a:latin typeface="Bebas Neue Bold" panose="020B0606020202050201" pitchFamily="34" charset="0"/>
          <a:ea typeface="+mj-ea"/>
          <a:cs typeface="Bebas Neue Bold" panose="020B0606020202050201" pitchFamily="34" charset="0"/>
        </a:defRPr>
      </a:lvl1pPr>
    </p:titleStyle>
    <p:bodyStyle>
      <a:lvl1pPr marL="0" indent="0" algn="l" defTabSz="913989" rtl="0" eaLnBrk="1" latinLnBrk="0" hangingPunct="1">
        <a:lnSpc>
          <a:spcPct val="90000"/>
        </a:lnSpc>
        <a:spcBef>
          <a:spcPts val="1000"/>
        </a:spcBef>
        <a:buClr>
          <a:schemeClr val="accent2"/>
        </a:buClr>
        <a:buSzPct val="100000"/>
        <a:buFont typeface="Wingdings" panose="05000000000000000000" pitchFamily="2" charset="2"/>
        <a:buChar char="§"/>
        <a:defRPr lang="en-US" sz="1200" kern="1200" dirty="0" smtClean="0">
          <a:solidFill>
            <a:schemeClr val="tx1"/>
          </a:solidFill>
          <a:effectLst/>
          <a:latin typeface="+mn-lt"/>
          <a:ea typeface="+mn-ea"/>
          <a:cs typeface="Roboto Regular"/>
        </a:defRPr>
      </a:lvl1pPr>
      <a:lvl2pPr marL="1028424" indent="-285750" algn="l" defTabSz="913989" rtl="0" eaLnBrk="1" latinLnBrk="0" hangingPunct="1">
        <a:lnSpc>
          <a:spcPct val="90000"/>
        </a:lnSpc>
        <a:spcBef>
          <a:spcPts val="500"/>
        </a:spcBef>
        <a:buClr>
          <a:schemeClr val="accent5"/>
        </a:buClr>
        <a:buSzPct val="110000"/>
        <a:buFont typeface="Wingdings" panose="05000000000000000000" pitchFamily="2" charset="2"/>
        <a:buChar char="§"/>
        <a:defRPr lang="en-US" sz="1200" kern="1200" dirty="0" smtClean="0">
          <a:solidFill>
            <a:schemeClr val="tx1"/>
          </a:solidFill>
          <a:effectLst/>
          <a:latin typeface="+mn-lt"/>
          <a:ea typeface="+mn-ea"/>
          <a:cs typeface="Roboto Regular"/>
        </a:defRPr>
      </a:lvl2pPr>
      <a:lvl3pPr marL="1199667" indent="-285679" algn="l" defTabSz="913989" rtl="0" eaLnBrk="1" latinLnBrk="0" hangingPunct="1">
        <a:lnSpc>
          <a:spcPct val="90000"/>
        </a:lnSpc>
        <a:spcBef>
          <a:spcPts val="500"/>
        </a:spcBef>
        <a:buFontTx/>
        <a:buBlip>
          <a:blip r:embed="rId20"/>
        </a:buBlip>
        <a:defRPr lang="en-US" sz="1700" kern="1200" dirty="0" smtClean="0">
          <a:solidFill>
            <a:schemeClr val="tx1"/>
          </a:solidFill>
          <a:effectLst/>
          <a:latin typeface="+mn-lt"/>
          <a:ea typeface="+mn-ea"/>
          <a:cs typeface="Roboto Regular"/>
        </a:defRPr>
      </a:lvl3pPr>
      <a:lvl4pPr marL="1599526" indent="-228543" algn="l" defTabSz="913989" rtl="0" eaLnBrk="1" latinLnBrk="0" hangingPunct="1">
        <a:lnSpc>
          <a:spcPct val="90000"/>
        </a:lnSpc>
        <a:spcBef>
          <a:spcPts val="500"/>
        </a:spcBef>
        <a:buFontTx/>
        <a:buBlip>
          <a:blip r:embed="rId21"/>
        </a:buBlip>
        <a:defRPr lang="en-US" sz="1600" kern="1200" dirty="0" smtClean="0">
          <a:solidFill>
            <a:schemeClr val="tx1"/>
          </a:solidFill>
          <a:effectLst/>
          <a:latin typeface="+mn-lt"/>
          <a:ea typeface="+mn-ea"/>
          <a:cs typeface="Roboto Regular"/>
        </a:defRPr>
      </a:lvl4pPr>
      <a:lvl5pPr marL="2056520" indent="-228543" algn="l" defTabSz="913989" rtl="0" eaLnBrk="1" latinLnBrk="0" hangingPunct="1">
        <a:lnSpc>
          <a:spcPct val="90000"/>
        </a:lnSpc>
        <a:spcBef>
          <a:spcPts val="500"/>
        </a:spcBef>
        <a:buFontTx/>
        <a:buBlip>
          <a:blip r:embed="rId22"/>
        </a:buBlip>
        <a:defRPr lang="en-US" sz="1500" kern="1200" dirty="0">
          <a:solidFill>
            <a:schemeClr val="tx1"/>
          </a:solidFill>
          <a:effectLst/>
          <a:latin typeface="+mn-lt"/>
          <a:ea typeface="+mn-ea"/>
          <a:cs typeface="Roboto Regular"/>
        </a:defRPr>
      </a:lvl5pPr>
      <a:lvl6pPr marL="2570650" indent="-285679" algn="l" defTabSz="913989" rtl="0" eaLnBrk="1" latinLnBrk="0" hangingPunct="1">
        <a:lnSpc>
          <a:spcPct val="90000"/>
        </a:lnSpc>
        <a:spcBef>
          <a:spcPts val="500"/>
        </a:spcBef>
        <a:buFontTx/>
        <a:buBlip>
          <a:blip r:embed="rId23"/>
        </a:buBlip>
        <a:defRPr sz="1400" kern="1200">
          <a:solidFill>
            <a:schemeClr val="tx1"/>
          </a:solidFill>
          <a:latin typeface="+mn-lt"/>
          <a:ea typeface="+mn-ea"/>
          <a:cs typeface="+mn-cs"/>
        </a:defRPr>
      </a:lvl6pPr>
      <a:lvl7pPr marL="2970463" indent="-228498" algn="l" defTabSz="9139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457" indent="-228498" algn="l" defTabSz="9139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452" indent="-228498" algn="l" defTabSz="9139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89" rtl="0" eaLnBrk="1" latinLnBrk="0" hangingPunct="1">
        <a:defRPr sz="1800" kern="1200">
          <a:solidFill>
            <a:schemeClr val="tx1"/>
          </a:solidFill>
          <a:latin typeface="+mn-lt"/>
          <a:ea typeface="+mn-ea"/>
          <a:cs typeface="+mn-cs"/>
        </a:defRPr>
      </a:lvl1pPr>
      <a:lvl2pPr marL="456995" algn="l" defTabSz="913989" rtl="0" eaLnBrk="1" latinLnBrk="0" hangingPunct="1">
        <a:defRPr sz="1800" kern="1200">
          <a:solidFill>
            <a:schemeClr val="tx1"/>
          </a:solidFill>
          <a:latin typeface="+mn-lt"/>
          <a:ea typeface="+mn-ea"/>
          <a:cs typeface="+mn-cs"/>
        </a:defRPr>
      </a:lvl2pPr>
      <a:lvl3pPr marL="913989" algn="l" defTabSz="913989" rtl="0" eaLnBrk="1" latinLnBrk="0" hangingPunct="1">
        <a:defRPr sz="1800" kern="1200">
          <a:solidFill>
            <a:schemeClr val="tx1"/>
          </a:solidFill>
          <a:latin typeface="+mn-lt"/>
          <a:ea typeface="+mn-ea"/>
          <a:cs typeface="+mn-cs"/>
        </a:defRPr>
      </a:lvl3pPr>
      <a:lvl4pPr marL="1370983" algn="l" defTabSz="913989" rtl="0" eaLnBrk="1" latinLnBrk="0" hangingPunct="1">
        <a:defRPr sz="1800" kern="1200">
          <a:solidFill>
            <a:schemeClr val="tx1"/>
          </a:solidFill>
          <a:latin typeface="+mn-lt"/>
          <a:ea typeface="+mn-ea"/>
          <a:cs typeface="+mn-cs"/>
        </a:defRPr>
      </a:lvl4pPr>
      <a:lvl5pPr marL="1827977" algn="l" defTabSz="913989" rtl="0" eaLnBrk="1" latinLnBrk="0" hangingPunct="1">
        <a:defRPr sz="1800" kern="1200">
          <a:solidFill>
            <a:schemeClr val="tx1"/>
          </a:solidFill>
          <a:latin typeface="+mn-lt"/>
          <a:ea typeface="+mn-ea"/>
          <a:cs typeface="+mn-cs"/>
        </a:defRPr>
      </a:lvl5pPr>
      <a:lvl6pPr marL="2284972" algn="l" defTabSz="913989" rtl="0" eaLnBrk="1" latinLnBrk="0" hangingPunct="1">
        <a:defRPr sz="1800" kern="1200">
          <a:solidFill>
            <a:schemeClr val="tx1"/>
          </a:solidFill>
          <a:latin typeface="+mn-lt"/>
          <a:ea typeface="+mn-ea"/>
          <a:cs typeface="+mn-cs"/>
        </a:defRPr>
      </a:lvl6pPr>
      <a:lvl7pPr marL="2741967" algn="l" defTabSz="913989" rtl="0" eaLnBrk="1" latinLnBrk="0" hangingPunct="1">
        <a:defRPr sz="1800" kern="1200">
          <a:solidFill>
            <a:schemeClr val="tx1"/>
          </a:solidFill>
          <a:latin typeface="+mn-lt"/>
          <a:ea typeface="+mn-ea"/>
          <a:cs typeface="+mn-cs"/>
        </a:defRPr>
      </a:lvl7pPr>
      <a:lvl8pPr marL="3198960" algn="l" defTabSz="913989" rtl="0" eaLnBrk="1" latinLnBrk="0" hangingPunct="1">
        <a:defRPr sz="1800" kern="1200">
          <a:solidFill>
            <a:schemeClr val="tx1"/>
          </a:solidFill>
          <a:latin typeface="+mn-lt"/>
          <a:ea typeface="+mn-ea"/>
          <a:cs typeface="+mn-cs"/>
        </a:defRPr>
      </a:lvl8pPr>
      <a:lvl9pPr marL="3655955" algn="l" defTabSz="9139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4.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g"/></Relationships>
</file>

<file path=ppt/slides/_rels/slide10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4.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9.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www.europe-martinique.com/"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4.xml"/><Relationship Id="rId7" Type="http://schemas.openxmlformats.org/officeDocument/2006/relationships/image" Target="../media/image46.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40.png"/><Relationship Id="rId4" Type="http://schemas.openxmlformats.org/officeDocument/2006/relationships/diagramQuickStyle" Target="../diagrams/quickStyle4.xml"/><Relationship Id="rId9" Type="http://schemas.openxmlformats.org/officeDocument/2006/relationships/image" Target="../media/image48.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52.sv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16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7088A-3354-4852-9CB8-2D7D4E57F1E0}"/>
              </a:ext>
            </a:extLst>
          </p:cNvPr>
          <p:cNvSpPr/>
          <p:nvPr/>
        </p:nvSpPr>
        <p:spPr>
          <a:xfrm>
            <a:off x="1554899" y="135902"/>
            <a:ext cx="7916333" cy="104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Etat d’avancement par axe</a:t>
            </a:r>
          </a:p>
        </p:txBody>
      </p:sp>
      <p:graphicFrame>
        <p:nvGraphicFramePr>
          <p:cNvPr id="5" name="Tableau 4"/>
          <p:cNvGraphicFramePr>
            <a:graphicFrameLocks noGrp="1"/>
          </p:cNvGraphicFramePr>
          <p:nvPr>
            <p:extLst/>
          </p:nvPr>
        </p:nvGraphicFramePr>
        <p:xfrm>
          <a:off x="603317" y="1508288"/>
          <a:ext cx="10935091" cy="4449455"/>
        </p:xfrm>
        <a:graphic>
          <a:graphicData uri="http://schemas.openxmlformats.org/drawingml/2006/table">
            <a:tbl>
              <a:tblPr firstRow="1" bandRow="1">
                <a:tableStyleId>{5C22544A-7EE6-4342-B048-85BDC9FD1C3A}</a:tableStyleId>
              </a:tblPr>
              <a:tblGrid>
                <a:gridCol w="2439926">
                  <a:extLst>
                    <a:ext uri="{9D8B030D-6E8A-4147-A177-3AD203B41FA5}">
                      <a16:colId xmlns:a16="http://schemas.microsoft.com/office/drawing/2014/main" val="254773461"/>
                    </a:ext>
                  </a:extLst>
                </a:gridCol>
                <a:gridCol w="1474883">
                  <a:extLst>
                    <a:ext uri="{9D8B030D-6E8A-4147-A177-3AD203B41FA5}">
                      <a16:colId xmlns:a16="http://schemas.microsoft.com/office/drawing/2014/main" val="662349115"/>
                    </a:ext>
                  </a:extLst>
                </a:gridCol>
                <a:gridCol w="1301902">
                  <a:extLst>
                    <a:ext uri="{9D8B030D-6E8A-4147-A177-3AD203B41FA5}">
                      <a16:colId xmlns:a16="http://schemas.microsoft.com/office/drawing/2014/main" val="2121852698"/>
                    </a:ext>
                  </a:extLst>
                </a:gridCol>
                <a:gridCol w="1465777">
                  <a:extLst>
                    <a:ext uri="{9D8B030D-6E8A-4147-A177-3AD203B41FA5}">
                      <a16:colId xmlns:a16="http://schemas.microsoft.com/office/drawing/2014/main" val="2110461383"/>
                    </a:ext>
                  </a:extLst>
                </a:gridCol>
                <a:gridCol w="1438465">
                  <a:extLst>
                    <a:ext uri="{9D8B030D-6E8A-4147-A177-3AD203B41FA5}">
                      <a16:colId xmlns:a16="http://schemas.microsoft.com/office/drawing/2014/main" val="756544621"/>
                    </a:ext>
                  </a:extLst>
                </a:gridCol>
                <a:gridCol w="883108">
                  <a:extLst>
                    <a:ext uri="{9D8B030D-6E8A-4147-A177-3AD203B41FA5}">
                      <a16:colId xmlns:a16="http://schemas.microsoft.com/office/drawing/2014/main" val="2444832782"/>
                    </a:ext>
                  </a:extLst>
                </a:gridCol>
                <a:gridCol w="1037880">
                  <a:extLst>
                    <a:ext uri="{9D8B030D-6E8A-4147-A177-3AD203B41FA5}">
                      <a16:colId xmlns:a16="http://schemas.microsoft.com/office/drawing/2014/main" val="2480248995"/>
                    </a:ext>
                  </a:extLst>
                </a:gridCol>
                <a:gridCol w="893150">
                  <a:extLst>
                    <a:ext uri="{9D8B030D-6E8A-4147-A177-3AD203B41FA5}">
                      <a16:colId xmlns:a16="http://schemas.microsoft.com/office/drawing/2014/main" val="4091748642"/>
                    </a:ext>
                  </a:extLst>
                </a:gridCol>
              </a:tblGrid>
              <a:tr h="821614">
                <a:tc>
                  <a:txBody>
                    <a:bodyPr/>
                    <a:lstStyle/>
                    <a:p>
                      <a:pPr algn="ctr" fontAlgn="ctr"/>
                      <a:r>
                        <a:rPr lang="fr-FR" sz="1100" b="1" i="0" u="none" strike="noStrike">
                          <a:solidFill>
                            <a:srgbClr val="000000"/>
                          </a:solidFill>
                          <a:effectLst/>
                          <a:latin typeface="Calibri" panose="020F0502020204030204" pitchFamily="34" charset="0"/>
                        </a:rPr>
                        <a:t>Axe PO FEDER-FSE 2014-2020</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CT Maquette </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CT programmé </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UE Maquette </a:t>
                      </a:r>
                    </a:p>
                  </a:txBody>
                  <a:tcPr marL="6350" marR="6350" marT="6350" marB="0" anchor="ctr"/>
                </a:tc>
                <a:tc>
                  <a:txBody>
                    <a:bodyPr/>
                    <a:lstStyle/>
                    <a:p>
                      <a:pPr algn="ctr" fontAlgn="ctr"/>
                      <a:r>
                        <a:rPr lang="fr-FR" sz="1100" b="1" i="0" u="none" strike="noStrike" dirty="0">
                          <a:solidFill>
                            <a:srgbClr val="000000"/>
                          </a:solidFill>
                          <a:effectLst/>
                          <a:latin typeface="Calibri" panose="020F0502020204030204" pitchFamily="34" charset="0"/>
                        </a:rPr>
                        <a:t> UE </a:t>
                      </a:r>
                      <a:r>
                        <a:rPr lang="fr-FR" sz="1100" b="1" i="0" u="none" strike="noStrike" dirty="0" err="1">
                          <a:solidFill>
                            <a:srgbClr val="000000"/>
                          </a:solidFill>
                          <a:effectLst/>
                          <a:latin typeface="Calibri" panose="020F0502020204030204" pitchFamily="34" charset="0"/>
                        </a:rPr>
                        <a:t>prog</a:t>
                      </a:r>
                      <a:r>
                        <a:rPr lang="fr-FR" sz="1100" b="1" i="0" u="none" strike="noStrike" dirty="0">
                          <a:solidFill>
                            <a:srgbClr val="000000"/>
                          </a:solidFill>
                          <a:effectLst/>
                          <a:latin typeface="Calibri" panose="020F0502020204030204" pitchFamily="34" charset="0"/>
                        </a:rPr>
                        <a:t> </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%Prog UE/Maq </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Dépenses Certifiées (AG) </a:t>
                      </a:r>
                    </a:p>
                  </a:txBody>
                  <a:tcPr marL="6350" marR="6350" marT="6350" marB="0" anchor="ctr"/>
                </a:tc>
                <a:tc>
                  <a:txBody>
                    <a:bodyPr/>
                    <a:lstStyle/>
                    <a:p>
                      <a:pPr algn="l" fontAlgn="ctr"/>
                      <a:r>
                        <a:rPr lang="fr-FR" sz="1100" b="1" i="0" u="none" strike="noStrike">
                          <a:solidFill>
                            <a:srgbClr val="000000"/>
                          </a:solidFill>
                          <a:effectLst/>
                          <a:latin typeface="Calibri" panose="020F0502020204030204" pitchFamily="34" charset="0"/>
                        </a:rPr>
                        <a:t> Niveau de réalisation/maq </a:t>
                      </a:r>
                    </a:p>
                  </a:txBody>
                  <a:tcPr marL="6350" marR="6350" marT="6350" marB="0" anchor="ctr"/>
                </a:tc>
                <a:extLst>
                  <a:ext uri="{0D108BD9-81ED-4DB2-BD59-A6C34878D82A}">
                    <a16:rowId xmlns:a16="http://schemas.microsoft.com/office/drawing/2014/main" val="333818272"/>
                  </a:ext>
                </a:extLst>
              </a:tr>
              <a:tr h="518263">
                <a:tc>
                  <a:txBody>
                    <a:bodyPr/>
                    <a:lstStyle/>
                    <a:p>
                      <a:pPr algn="ctr" fontAlgn="ctr"/>
                      <a:r>
                        <a:rPr lang="fr-FR" sz="1100" b="0" i="0" u="none" strike="noStrike">
                          <a:solidFill>
                            <a:srgbClr val="000000"/>
                          </a:solidFill>
                          <a:effectLst/>
                          <a:latin typeface="Calibri" panose="020F0502020204030204" pitchFamily="34" charset="0"/>
                        </a:rPr>
                        <a:t> Axe 1 : Innovation pour la croissance</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25 554 000,00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30 432 404,23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16 314 700,00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17 423 780,69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107%</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25 464 999,91</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99,65%</a:t>
                      </a:r>
                    </a:p>
                  </a:txBody>
                  <a:tcPr marL="6350" marR="6350" marT="6350" marB="0" anchor="ctr"/>
                </a:tc>
                <a:extLst>
                  <a:ext uri="{0D108BD9-81ED-4DB2-BD59-A6C34878D82A}">
                    <a16:rowId xmlns:a16="http://schemas.microsoft.com/office/drawing/2014/main" val="3586673999"/>
                  </a:ext>
                </a:extLst>
              </a:tr>
              <a:tr h="518263">
                <a:tc>
                  <a:txBody>
                    <a:bodyPr/>
                    <a:lstStyle/>
                    <a:p>
                      <a:pPr algn="ctr" fontAlgn="ctr"/>
                      <a:r>
                        <a:rPr lang="fr-FR" sz="1100" b="0" i="0" u="none" strike="noStrike">
                          <a:solidFill>
                            <a:srgbClr val="000000"/>
                          </a:solidFill>
                          <a:effectLst/>
                          <a:latin typeface="Calibri" panose="020F0502020204030204" pitchFamily="34" charset="0"/>
                        </a:rPr>
                        <a:t> Axe 2 : Technologies de l'information et de la communication (TIC), facteurs de compétitivité et inclusion</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48 200 000,00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58 085 814,80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24 500 000,00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40 832 374,79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167%</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42 540 092,39</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88,26%</a:t>
                      </a:r>
                    </a:p>
                  </a:txBody>
                  <a:tcPr marL="6350" marR="6350" marT="6350" marB="0" anchor="ctr"/>
                </a:tc>
                <a:extLst>
                  <a:ext uri="{0D108BD9-81ED-4DB2-BD59-A6C34878D82A}">
                    <a16:rowId xmlns:a16="http://schemas.microsoft.com/office/drawing/2014/main" val="2935197772"/>
                  </a:ext>
                </a:extLst>
              </a:tr>
              <a:tr h="518263">
                <a:tc>
                  <a:txBody>
                    <a:bodyPr/>
                    <a:lstStyle/>
                    <a:p>
                      <a:pPr algn="ctr" fontAlgn="ctr"/>
                      <a:r>
                        <a:rPr lang="fr-FR" sz="1100" b="0" i="0" u="none" strike="noStrike">
                          <a:solidFill>
                            <a:srgbClr val="000000"/>
                          </a:solidFill>
                          <a:effectLst/>
                          <a:latin typeface="Calibri" panose="020F0502020204030204" pitchFamily="34" charset="0"/>
                        </a:rPr>
                        <a:t> Axe 3 : Performance et compétitivité pour la croissance</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227 000 000,00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362 871 947,53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108 700 000,00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123 576 418,46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114%</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243 519 361,86</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107,28%</a:t>
                      </a:r>
                    </a:p>
                  </a:txBody>
                  <a:tcPr marL="6350" marR="6350" marT="6350" marB="0" anchor="ctr"/>
                </a:tc>
                <a:extLst>
                  <a:ext uri="{0D108BD9-81ED-4DB2-BD59-A6C34878D82A}">
                    <a16:rowId xmlns:a16="http://schemas.microsoft.com/office/drawing/2014/main" val="2988034212"/>
                  </a:ext>
                </a:extLst>
              </a:tr>
              <a:tr h="518263">
                <a:tc>
                  <a:txBody>
                    <a:bodyPr/>
                    <a:lstStyle/>
                    <a:p>
                      <a:pPr algn="ctr" fontAlgn="ctr"/>
                      <a:r>
                        <a:rPr lang="fr-FR" sz="1100" b="0" i="0" u="none" strike="noStrike">
                          <a:solidFill>
                            <a:srgbClr val="000000"/>
                          </a:solidFill>
                          <a:effectLst/>
                          <a:latin typeface="Calibri" panose="020F0502020204030204" pitchFamily="34" charset="0"/>
                        </a:rPr>
                        <a:t> Axe 4 : Réponse à l'urgence énergétique</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97 244 064,00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149 896 595,79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50 437 437,00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58 951 414,54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117%</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102 659 516,46</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105,57%</a:t>
                      </a:r>
                    </a:p>
                  </a:txBody>
                  <a:tcPr marL="6350" marR="6350" marT="6350" marB="0" anchor="ctr"/>
                </a:tc>
                <a:extLst>
                  <a:ext uri="{0D108BD9-81ED-4DB2-BD59-A6C34878D82A}">
                    <a16:rowId xmlns:a16="http://schemas.microsoft.com/office/drawing/2014/main" val="3150843066"/>
                  </a:ext>
                </a:extLst>
              </a:tr>
              <a:tr h="518263">
                <a:tc>
                  <a:txBody>
                    <a:bodyPr/>
                    <a:lstStyle/>
                    <a:p>
                      <a:pPr algn="ctr" fontAlgn="ctr"/>
                      <a:r>
                        <a:rPr lang="fr-FR" sz="1100" b="0" i="0" u="none" strike="noStrike">
                          <a:solidFill>
                            <a:srgbClr val="000000"/>
                          </a:solidFill>
                          <a:effectLst/>
                          <a:latin typeface="Calibri" panose="020F0502020204030204" pitchFamily="34" charset="0"/>
                        </a:rPr>
                        <a:t> Axe 5 : Compenser les surcoûts liés à l'ultrapériphérie</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218 542 408,00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305 509 656,02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93 142 408,00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131 787 212,93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141%</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239 327 598,56</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109,51%</a:t>
                      </a:r>
                    </a:p>
                  </a:txBody>
                  <a:tcPr marL="6350" marR="6350" marT="6350" marB="0" anchor="ctr"/>
                </a:tc>
                <a:extLst>
                  <a:ext uri="{0D108BD9-81ED-4DB2-BD59-A6C34878D82A}">
                    <a16:rowId xmlns:a16="http://schemas.microsoft.com/office/drawing/2014/main" val="3484822963"/>
                  </a:ext>
                </a:extLst>
              </a:tr>
              <a:tr h="518263">
                <a:tc>
                  <a:txBody>
                    <a:bodyPr/>
                    <a:lstStyle/>
                    <a:p>
                      <a:pPr algn="ctr" fontAlgn="ctr"/>
                      <a:r>
                        <a:rPr lang="fr-FR" sz="1100" b="0" i="0" u="none" strike="noStrike">
                          <a:solidFill>
                            <a:srgbClr val="000000"/>
                          </a:solidFill>
                          <a:effectLst/>
                          <a:latin typeface="Calibri" panose="020F0502020204030204" pitchFamily="34" charset="0"/>
                        </a:rPr>
                        <a:t> Axe 6 : Préservation et valorisation de l'environnement</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113 590 000,00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147 162 709,55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55 600 000,00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64 660 899,25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116%</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107 425 440,88</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94,57%</a:t>
                      </a:r>
                    </a:p>
                  </a:txBody>
                  <a:tcPr marL="6350" marR="6350" marT="6350" marB="0" anchor="ctr"/>
                </a:tc>
                <a:extLst>
                  <a:ext uri="{0D108BD9-81ED-4DB2-BD59-A6C34878D82A}">
                    <a16:rowId xmlns:a16="http://schemas.microsoft.com/office/drawing/2014/main" val="145759521"/>
                  </a:ext>
                </a:extLst>
              </a:tr>
              <a:tr h="518263">
                <a:tc>
                  <a:txBody>
                    <a:bodyPr/>
                    <a:lstStyle/>
                    <a:p>
                      <a:pPr algn="ctr" fontAlgn="ctr"/>
                      <a:r>
                        <a:rPr lang="fr-FR" sz="1100" b="0" i="0" u="none" strike="noStrike">
                          <a:solidFill>
                            <a:srgbClr val="000000"/>
                          </a:solidFill>
                          <a:effectLst/>
                          <a:latin typeface="Calibri" panose="020F0502020204030204" pitchFamily="34" charset="0"/>
                        </a:rPr>
                        <a:t> Axe 7 : Transport et accessibilité, leviers de compétitivité et mobilité</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93 103 933,00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174 754 806,00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39 615 933,00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80 642 910,90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204%</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86 007 286,02</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92,38%</a:t>
                      </a:r>
                    </a:p>
                  </a:txBody>
                  <a:tcPr marL="6350" marR="6350" marT="6350" marB="0" anchor="ctr"/>
                </a:tc>
                <a:extLst>
                  <a:ext uri="{0D108BD9-81ED-4DB2-BD59-A6C34878D82A}">
                    <a16:rowId xmlns:a16="http://schemas.microsoft.com/office/drawing/2014/main" val="2172785190"/>
                  </a:ext>
                </a:extLst>
              </a:tr>
            </a:tbl>
          </a:graphicData>
        </a:graphic>
      </p:graphicFrame>
      <p:sp>
        <p:nvSpPr>
          <p:cNvPr id="6" name="Rectangle 5"/>
          <p:cNvSpPr/>
          <p:nvPr/>
        </p:nvSpPr>
        <p:spPr>
          <a:xfrm>
            <a:off x="3497344" y="30165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875DA84-BBF3-4932-8518-291BE0955F7E}"/>
              </a:ext>
            </a:extLst>
          </p:cNvPr>
          <p:cNvSpPr/>
          <p:nvPr/>
        </p:nvSpPr>
        <p:spPr>
          <a:xfrm>
            <a:off x="1345328" y="136688"/>
            <a:ext cx="7543800" cy="888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Etat d’avancement par Axe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PO 2014 2020</a:t>
            </a:r>
          </a:p>
        </p:txBody>
      </p:sp>
    </p:spTree>
    <p:extLst>
      <p:ext uri="{BB962C8B-B14F-4D97-AF65-F5344CB8AC3E}">
        <p14:creationId xmlns:p14="http://schemas.microsoft.com/office/powerpoint/2010/main" val="9534255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25D6B-9B76-BB5C-696E-72B2B2F14FF2}"/>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EB33138-89E9-F0A5-24BC-37FCA3F86C8F}"/>
              </a:ext>
            </a:extLst>
          </p:cNvPr>
          <p:cNvSpPr>
            <a:spLocks noGrp="1"/>
          </p:cNvSpPr>
          <p:nvPr>
            <p:ph type="body" sz="quarter" idx="13"/>
          </p:nvPr>
        </p:nvSpPr>
        <p:spPr/>
        <p:txBody>
          <a:bodyPr/>
          <a:lstStyle/>
          <a:p>
            <a:r>
              <a:rPr lang="fr-FR"/>
              <a:t>4</a:t>
            </a:r>
          </a:p>
        </p:txBody>
      </p:sp>
      <p:sp>
        <p:nvSpPr>
          <p:cNvPr id="3" name="Espace réservé du texte 2">
            <a:extLst>
              <a:ext uri="{FF2B5EF4-FFF2-40B4-BE49-F238E27FC236}">
                <a16:creationId xmlns:a16="http://schemas.microsoft.com/office/drawing/2014/main" id="{99653AB0-3B96-B57A-6581-DA1AE1117CD3}"/>
              </a:ext>
            </a:extLst>
          </p:cNvPr>
          <p:cNvSpPr>
            <a:spLocks noGrp="1"/>
          </p:cNvSpPr>
          <p:nvPr>
            <p:ph type="body" sz="quarter" idx="14"/>
          </p:nvPr>
        </p:nvSpPr>
        <p:spPr>
          <a:xfrm>
            <a:off x="1395664" y="3617694"/>
            <a:ext cx="8489226" cy="1375761"/>
          </a:xfrm>
        </p:spPr>
        <p:txBody>
          <a:bodyPr lIns="45720" tIns="22860" rIns="45720" bIns="22860" anchor="t">
            <a:spAutoFit/>
          </a:bodyPr>
          <a:lstStyle/>
          <a:p>
            <a:r>
              <a:rPr lang="fr-FR"/>
              <a:t>Ajustement des cibles des indicateurs </a:t>
            </a:r>
          </a:p>
        </p:txBody>
      </p:sp>
    </p:spTree>
    <p:extLst>
      <p:ext uri="{BB962C8B-B14F-4D97-AF65-F5344CB8AC3E}">
        <p14:creationId xmlns:p14="http://schemas.microsoft.com/office/powerpoint/2010/main" val="4200855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E3B92-9951-6008-5A96-62CA12BCED27}"/>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098F042-E054-2E50-5601-D807FEBBE890}"/>
              </a:ext>
            </a:extLst>
          </p:cNvPr>
          <p:cNvSpPr>
            <a:spLocks noGrp="1"/>
          </p:cNvSpPr>
          <p:nvPr>
            <p:ph type="body" sz="quarter" idx="17"/>
          </p:nvPr>
        </p:nvSpPr>
        <p:spPr>
          <a:xfrm>
            <a:off x="601409" y="490727"/>
            <a:ext cx="6255867" cy="397032"/>
          </a:xfrm>
        </p:spPr>
        <p:txBody>
          <a:bodyPr/>
          <a:lstStyle/>
          <a:p>
            <a:r>
              <a:rPr lang="fr-FR"/>
              <a:t>Méthodes de calcul proposée </a:t>
            </a:r>
          </a:p>
        </p:txBody>
      </p:sp>
      <p:sp>
        <p:nvSpPr>
          <p:cNvPr id="5" name="ZoneTexte 4">
            <a:extLst>
              <a:ext uri="{FF2B5EF4-FFF2-40B4-BE49-F238E27FC236}">
                <a16:creationId xmlns:a16="http://schemas.microsoft.com/office/drawing/2014/main" id="{430AEF3F-C993-634B-7D9D-58F6CCE29765}"/>
              </a:ext>
            </a:extLst>
          </p:cNvPr>
          <p:cNvSpPr txBox="1"/>
          <p:nvPr/>
        </p:nvSpPr>
        <p:spPr>
          <a:xfrm>
            <a:off x="5500012" y="1782359"/>
            <a:ext cx="6013872" cy="338554"/>
          </a:xfrm>
          <a:prstGeom prst="rect">
            <a:avLst/>
          </a:prstGeom>
          <a:solidFill>
            <a:srgbClr val="E6F0F6"/>
          </a:solidFill>
          <a:ln w="38100">
            <a:noFill/>
            <a:prstDash val="solid"/>
          </a:ln>
        </p:spPr>
        <p:txBody>
          <a:bodyPr wrap="square" rtlCol="0">
            <a:spAutoFit/>
          </a:bodyPr>
          <a:lstStyle/>
          <a:p>
            <a:pPr defTabSz="914217"/>
            <a:r>
              <a:rPr lang="fr-FR" sz="1600" b="1">
                <a:solidFill>
                  <a:srgbClr val="46494C">
                    <a:lumMod val="60000"/>
                    <a:lumOff val="40000"/>
                  </a:srgbClr>
                </a:solidFill>
                <a:latin typeface="Arial" panose="020B0604020202020204" pitchFamily="34" charset="0"/>
                <a:cs typeface="Arial" panose="020B0604020202020204" pitchFamily="34" charset="0"/>
              </a:rPr>
              <a:t>Non mobilisée</a:t>
            </a:r>
          </a:p>
        </p:txBody>
      </p:sp>
      <p:sp>
        <p:nvSpPr>
          <p:cNvPr id="3" name="ZoneTexte 2">
            <a:extLst>
              <a:ext uri="{FF2B5EF4-FFF2-40B4-BE49-F238E27FC236}">
                <a16:creationId xmlns:a16="http://schemas.microsoft.com/office/drawing/2014/main" id="{4CF0D0C0-ED34-B869-0E2B-084B809F0F31}"/>
              </a:ext>
            </a:extLst>
          </p:cNvPr>
          <p:cNvSpPr txBox="1"/>
          <p:nvPr/>
        </p:nvSpPr>
        <p:spPr>
          <a:xfrm>
            <a:off x="601409" y="942886"/>
            <a:ext cx="11017205" cy="369332"/>
          </a:xfrm>
          <a:prstGeom prst="rect">
            <a:avLst/>
          </a:prstGeom>
          <a:noFill/>
          <a:ln w="38100">
            <a:noFill/>
            <a:prstDash val="solid"/>
          </a:ln>
        </p:spPr>
        <p:txBody>
          <a:bodyPr wrap="square" rtlCol="0">
            <a:spAutoFit/>
          </a:bodyPr>
          <a:lstStyle/>
          <a:p>
            <a:pPr defTabSz="914217"/>
            <a:r>
              <a:rPr lang="fr-FR">
                <a:solidFill>
                  <a:srgbClr val="46494C"/>
                </a:solidFill>
                <a:latin typeface="Arial" panose="020B0604020202020204" pitchFamily="34" charset="0"/>
                <a:cs typeface="Arial" panose="020B0604020202020204" pitchFamily="34" charset="0"/>
              </a:rPr>
              <a:t>Selon les OS, combinaison de deux des trois possibilités proposées par le règlement UE :</a:t>
            </a:r>
            <a:endParaRPr lang="fr-FR" sz="1600" b="1">
              <a:solidFill>
                <a:srgbClr val="46494C"/>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618FEAB7-1DB8-0102-77D9-1B6251CE002D}"/>
              </a:ext>
            </a:extLst>
          </p:cNvPr>
          <p:cNvSpPr txBox="1"/>
          <p:nvPr/>
        </p:nvSpPr>
        <p:spPr>
          <a:xfrm>
            <a:off x="5471990" y="2668272"/>
            <a:ext cx="6041894" cy="1569660"/>
          </a:xfrm>
          <a:prstGeom prst="rect">
            <a:avLst/>
          </a:prstGeom>
          <a:solidFill>
            <a:srgbClr val="E6F0F6"/>
          </a:solidFill>
          <a:ln w="38100">
            <a:noFill/>
            <a:prstDash val="solid"/>
          </a:ln>
        </p:spPr>
        <p:txBody>
          <a:bodyPr wrap="square" rtlCol="0">
            <a:spAutoFit/>
          </a:bodyPr>
          <a:lstStyle/>
          <a:p>
            <a:pPr defTabSz="914217"/>
            <a:r>
              <a:rPr lang="fr-FR" sz="1600" b="1">
                <a:solidFill>
                  <a:srgbClr val="46494C"/>
                </a:solidFill>
                <a:latin typeface="Arial" panose="020B0604020202020204" pitchFamily="34" charset="0"/>
                <a:cs typeface="Arial" panose="020B0604020202020204" pitchFamily="34" charset="0"/>
              </a:rPr>
              <a:t>OS FSE+ : cibles calculées sur la base des coûts par catégories de participants </a:t>
            </a:r>
            <a:r>
              <a:rPr lang="fr-FR" sz="1600">
                <a:solidFill>
                  <a:srgbClr val="46494C"/>
                </a:solidFill>
                <a:latin typeface="Arial" panose="020B0604020202020204" pitchFamily="34" charset="0"/>
                <a:cs typeface="Arial" panose="020B0604020202020204" pitchFamily="34" charset="0"/>
              </a:rPr>
              <a:t>(coût sur même types d’opération 2014-2022 revalorisé et projeté avec inflation)</a:t>
            </a:r>
          </a:p>
          <a:p>
            <a:pPr defTabSz="914217"/>
            <a:endParaRPr lang="fr-FR" sz="1600" b="1">
              <a:solidFill>
                <a:srgbClr val="46494C"/>
              </a:solidFill>
              <a:latin typeface="Arial" panose="020B0604020202020204" pitchFamily="34" charset="0"/>
              <a:cs typeface="Arial" panose="020B0604020202020204" pitchFamily="34" charset="0"/>
            </a:endParaRPr>
          </a:p>
          <a:p>
            <a:pPr defTabSz="914217"/>
            <a:r>
              <a:rPr lang="fr-FR" sz="1600" b="1">
                <a:solidFill>
                  <a:srgbClr val="46494C"/>
                </a:solidFill>
                <a:latin typeface="Arial" panose="020B0604020202020204" pitchFamily="34" charset="0"/>
                <a:cs typeface="Arial" panose="020B0604020202020204" pitchFamily="34" charset="0"/>
              </a:rPr>
              <a:t>Certains OS FEDER où la taille et le type de projets vont impacter les indicateurs</a:t>
            </a:r>
            <a:endParaRPr lang="fr-FR" sz="1600" b="1">
              <a:solidFill>
                <a:srgbClr val="46494C"/>
              </a:solidFill>
              <a:highlight>
                <a:srgbClr val="FFFF00"/>
              </a:highlight>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C3BB9511-4AC7-499A-24EE-B37FCA89E7DB}"/>
              </a:ext>
            </a:extLst>
          </p:cNvPr>
          <p:cNvSpPr txBox="1"/>
          <p:nvPr/>
        </p:nvSpPr>
        <p:spPr>
          <a:xfrm>
            <a:off x="5471990" y="4471080"/>
            <a:ext cx="6041894" cy="1815882"/>
          </a:xfrm>
          <a:prstGeom prst="rect">
            <a:avLst/>
          </a:prstGeom>
          <a:solidFill>
            <a:srgbClr val="E6F0F6"/>
          </a:solidFill>
          <a:ln w="38100">
            <a:noFill/>
            <a:prstDash val="solid"/>
          </a:ln>
        </p:spPr>
        <p:txBody>
          <a:bodyPr wrap="square" rtlCol="0">
            <a:spAutoFit/>
          </a:bodyPr>
          <a:lstStyle/>
          <a:p>
            <a:pPr defTabSz="914217"/>
            <a:r>
              <a:rPr lang="fr-FR" sz="1600" b="1">
                <a:solidFill>
                  <a:srgbClr val="46494C"/>
                </a:solidFill>
                <a:latin typeface="Arial" panose="020B0604020202020204" pitchFamily="34" charset="0"/>
                <a:cs typeface="Arial" panose="020B0604020202020204" pitchFamily="34" charset="0"/>
              </a:rPr>
              <a:t>OS FSE+ : instabilité du marché du travail, hausse des difficultés sociales des publics cibles et détérioration de la situation des opérateurs (notamment associatifs)</a:t>
            </a:r>
          </a:p>
          <a:p>
            <a:pPr defTabSz="914217"/>
            <a:endParaRPr lang="fr-FR" sz="1600" b="1">
              <a:solidFill>
                <a:srgbClr val="46494C"/>
              </a:solidFill>
              <a:latin typeface="Arial" panose="020B0604020202020204" pitchFamily="34" charset="0"/>
              <a:cs typeface="Arial" panose="020B0604020202020204" pitchFamily="34" charset="0"/>
            </a:endParaRPr>
          </a:p>
          <a:p>
            <a:pPr defTabSz="914217"/>
            <a:r>
              <a:rPr lang="fr-FR" sz="1600" b="1">
                <a:solidFill>
                  <a:srgbClr val="46494C"/>
                </a:solidFill>
                <a:latin typeface="Arial" panose="020B0604020202020204" pitchFamily="34" charset="0"/>
                <a:cs typeface="Arial" panose="020B0604020202020204" pitchFamily="34" charset="0"/>
              </a:rPr>
              <a:t>Certains OS FEDER : modification de la taille et du type de projets attendus </a:t>
            </a:r>
            <a:r>
              <a:rPr lang="fr-FR" sz="1600">
                <a:solidFill>
                  <a:srgbClr val="46494C"/>
                </a:solidFill>
                <a:latin typeface="Arial" panose="020B0604020202020204" pitchFamily="34" charset="0"/>
                <a:cs typeface="Arial" panose="020B0604020202020204" pitchFamily="34" charset="0"/>
              </a:rPr>
              <a:t>(portfolio) </a:t>
            </a:r>
            <a:r>
              <a:rPr lang="fr-FR" sz="1600" b="1">
                <a:solidFill>
                  <a:srgbClr val="46494C"/>
                </a:solidFill>
                <a:latin typeface="Arial" panose="020B0604020202020204" pitchFamily="34" charset="0"/>
                <a:cs typeface="Arial" panose="020B0604020202020204" pitchFamily="34" charset="0"/>
              </a:rPr>
              <a:t>qui vont impacter les valeurs cibles des indicateurs</a:t>
            </a:r>
            <a:endParaRPr lang="fr-FR" sz="1600" b="1">
              <a:solidFill>
                <a:srgbClr val="46494C"/>
              </a:solidFill>
              <a:highlight>
                <a:srgbClr val="FFFF00"/>
              </a:highlight>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FD535565-97CD-614D-282D-2A758F0DF56A}"/>
              </a:ext>
            </a:extLst>
          </p:cNvPr>
          <p:cNvSpPr txBox="1"/>
          <p:nvPr/>
        </p:nvSpPr>
        <p:spPr>
          <a:xfrm>
            <a:off x="601409" y="2678491"/>
            <a:ext cx="4195130" cy="1154675"/>
          </a:xfrm>
          <a:prstGeom prst="rect">
            <a:avLst/>
          </a:prstGeom>
          <a:solidFill>
            <a:srgbClr val="E6F0F6"/>
          </a:solidFill>
          <a:ln w="38100">
            <a:noFill/>
            <a:prstDash val="solid"/>
          </a:ln>
        </p:spPr>
        <p:txBody>
          <a:bodyPr wrap="square" rtlCol="0">
            <a:spAutoFit/>
          </a:bodyPr>
          <a:lstStyle/>
          <a:p>
            <a:pPr defTabSz="914217">
              <a:lnSpc>
                <a:spcPct val="150000"/>
              </a:lnSpc>
            </a:pPr>
            <a:r>
              <a:rPr lang="fr-FR" sz="1600" b="1">
                <a:solidFill>
                  <a:srgbClr val="46494C"/>
                </a:solidFill>
                <a:latin typeface="Arial" panose="020B0604020202020204" pitchFamily="34" charset="0"/>
                <a:cs typeface="Arial" panose="020B0604020202020204" pitchFamily="34" charset="0"/>
              </a:rPr>
              <a:t>2 - Hypothèses initiales incorrectes conduisant à une estimation nettement inférieure ou supérieure des objectifs</a:t>
            </a:r>
          </a:p>
        </p:txBody>
      </p:sp>
      <p:sp>
        <p:nvSpPr>
          <p:cNvPr id="9" name="ZoneTexte 8">
            <a:extLst>
              <a:ext uri="{FF2B5EF4-FFF2-40B4-BE49-F238E27FC236}">
                <a16:creationId xmlns:a16="http://schemas.microsoft.com/office/drawing/2014/main" id="{B71659FC-0479-54D0-B7CC-B13DFB990A6A}"/>
              </a:ext>
            </a:extLst>
          </p:cNvPr>
          <p:cNvSpPr txBox="1"/>
          <p:nvPr/>
        </p:nvSpPr>
        <p:spPr>
          <a:xfrm>
            <a:off x="601409" y="4489370"/>
            <a:ext cx="4195130" cy="1154675"/>
          </a:xfrm>
          <a:prstGeom prst="rect">
            <a:avLst/>
          </a:prstGeom>
          <a:solidFill>
            <a:srgbClr val="E6F0F6"/>
          </a:solidFill>
          <a:ln w="38100">
            <a:noFill/>
            <a:prstDash val="solid"/>
          </a:ln>
        </p:spPr>
        <p:txBody>
          <a:bodyPr wrap="square" rtlCol="0">
            <a:spAutoFit/>
          </a:bodyPr>
          <a:lstStyle/>
          <a:p>
            <a:pPr defTabSz="914217">
              <a:lnSpc>
                <a:spcPct val="150000"/>
              </a:lnSpc>
            </a:pPr>
            <a:r>
              <a:rPr lang="fr-FR" sz="1600" b="1">
                <a:solidFill>
                  <a:srgbClr val="46494C"/>
                </a:solidFill>
                <a:latin typeface="Arial" panose="020B0604020202020204" pitchFamily="34" charset="0"/>
                <a:cs typeface="Arial" panose="020B0604020202020204" pitchFamily="34" charset="0"/>
              </a:rPr>
              <a:t>3 - Changements importants dans la situation économique, environnementale ou du marché du travail</a:t>
            </a:r>
          </a:p>
        </p:txBody>
      </p:sp>
      <p:sp>
        <p:nvSpPr>
          <p:cNvPr id="10" name="ZoneTexte 9">
            <a:extLst>
              <a:ext uri="{FF2B5EF4-FFF2-40B4-BE49-F238E27FC236}">
                <a16:creationId xmlns:a16="http://schemas.microsoft.com/office/drawing/2014/main" id="{EE6A2467-3584-DACD-95E0-27628FBD57FD}"/>
              </a:ext>
            </a:extLst>
          </p:cNvPr>
          <p:cNvSpPr txBox="1"/>
          <p:nvPr/>
        </p:nvSpPr>
        <p:spPr>
          <a:xfrm>
            <a:off x="601409" y="1590781"/>
            <a:ext cx="4195129" cy="785343"/>
          </a:xfrm>
          <a:prstGeom prst="rect">
            <a:avLst/>
          </a:prstGeom>
          <a:solidFill>
            <a:srgbClr val="E6F0F6"/>
          </a:solidFill>
          <a:ln w="38100">
            <a:noFill/>
            <a:prstDash val="solid"/>
          </a:ln>
        </p:spPr>
        <p:txBody>
          <a:bodyPr wrap="square" rtlCol="0">
            <a:spAutoFit/>
          </a:bodyPr>
          <a:lstStyle/>
          <a:p>
            <a:pPr defTabSz="914217">
              <a:lnSpc>
                <a:spcPct val="150000"/>
              </a:lnSpc>
            </a:pPr>
            <a:r>
              <a:rPr lang="fr-FR" sz="1600" b="1">
                <a:solidFill>
                  <a:srgbClr val="46494C">
                    <a:lumMod val="60000"/>
                    <a:lumOff val="40000"/>
                  </a:srgbClr>
                </a:solidFill>
                <a:latin typeface="Arial" panose="020B0604020202020204" pitchFamily="34" charset="0"/>
                <a:cs typeface="Arial" panose="020B0604020202020204" pitchFamily="34" charset="0"/>
              </a:rPr>
              <a:t>1 - Ajustements au prorata, en cas de transferts financiers entre programmes </a:t>
            </a:r>
          </a:p>
        </p:txBody>
      </p:sp>
      <p:sp>
        <p:nvSpPr>
          <p:cNvPr id="11" name="Flèche : droite 10">
            <a:extLst>
              <a:ext uri="{FF2B5EF4-FFF2-40B4-BE49-F238E27FC236}">
                <a16:creationId xmlns:a16="http://schemas.microsoft.com/office/drawing/2014/main" id="{424D4F71-E902-A170-C577-9E7052589B5F}"/>
              </a:ext>
            </a:extLst>
          </p:cNvPr>
          <p:cNvSpPr/>
          <p:nvPr/>
        </p:nvSpPr>
        <p:spPr>
          <a:xfrm>
            <a:off x="5062319" y="1820968"/>
            <a:ext cx="268014" cy="292388"/>
          </a:xfrm>
          <a:prstGeom prst="rightArrow">
            <a:avLst/>
          </a:prstGeom>
          <a:solidFill>
            <a:srgbClr val="E6F0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46494C">
                  <a:lumMod val="60000"/>
                  <a:lumOff val="40000"/>
                </a:srgbClr>
              </a:solidFill>
              <a:latin typeface="Calibri" panose="020F0502020204030204"/>
            </a:endParaRPr>
          </a:p>
        </p:txBody>
      </p:sp>
      <p:sp>
        <p:nvSpPr>
          <p:cNvPr id="12" name="Flèche : droite 11">
            <a:extLst>
              <a:ext uri="{FF2B5EF4-FFF2-40B4-BE49-F238E27FC236}">
                <a16:creationId xmlns:a16="http://schemas.microsoft.com/office/drawing/2014/main" id="{6F7D1A8F-80D6-F00D-878E-A5D908A9581D}"/>
              </a:ext>
            </a:extLst>
          </p:cNvPr>
          <p:cNvSpPr/>
          <p:nvPr/>
        </p:nvSpPr>
        <p:spPr>
          <a:xfrm>
            <a:off x="5000257" y="3282806"/>
            <a:ext cx="268014" cy="292388"/>
          </a:xfrm>
          <a:prstGeom prst="rightArrow">
            <a:avLst/>
          </a:prstGeom>
          <a:solidFill>
            <a:srgbClr val="E6F0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FFFFFF"/>
              </a:solidFill>
              <a:latin typeface="Calibri" panose="020F0502020204030204"/>
            </a:endParaRPr>
          </a:p>
        </p:txBody>
      </p:sp>
      <p:sp>
        <p:nvSpPr>
          <p:cNvPr id="13" name="Flèche : droite 12">
            <a:extLst>
              <a:ext uri="{FF2B5EF4-FFF2-40B4-BE49-F238E27FC236}">
                <a16:creationId xmlns:a16="http://schemas.microsoft.com/office/drawing/2014/main" id="{731F306E-08F6-88AE-7FCE-8D1E85C36245}"/>
              </a:ext>
            </a:extLst>
          </p:cNvPr>
          <p:cNvSpPr/>
          <p:nvPr/>
        </p:nvSpPr>
        <p:spPr>
          <a:xfrm>
            <a:off x="4952960" y="5086633"/>
            <a:ext cx="268014" cy="292388"/>
          </a:xfrm>
          <a:prstGeom prst="rightArrow">
            <a:avLst/>
          </a:prstGeom>
          <a:solidFill>
            <a:srgbClr val="E6F0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FFFFFF"/>
              </a:solidFill>
              <a:latin typeface="Calibri" panose="020F0502020204030204"/>
            </a:endParaRPr>
          </a:p>
        </p:txBody>
      </p:sp>
    </p:spTree>
    <p:extLst>
      <p:ext uri="{BB962C8B-B14F-4D97-AF65-F5344CB8AC3E}">
        <p14:creationId xmlns:p14="http://schemas.microsoft.com/office/powerpoint/2010/main" val="2847709702"/>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5686B-72E7-3571-166E-87E0F1FEEFAA}"/>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F4DCFEB-6925-F62A-F135-DAD1D06C9BA0}"/>
              </a:ext>
            </a:extLst>
          </p:cNvPr>
          <p:cNvSpPr>
            <a:spLocks noGrp="1"/>
          </p:cNvSpPr>
          <p:nvPr>
            <p:ph type="body" sz="quarter" idx="17"/>
          </p:nvPr>
        </p:nvSpPr>
        <p:spPr>
          <a:xfrm>
            <a:off x="328028" y="321870"/>
            <a:ext cx="7887395" cy="397032"/>
          </a:xfrm>
        </p:spPr>
        <p:txBody>
          <a:bodyPr/>
          <a:lstStyle/>
          <a:p>
            <a:r>
              <a:rPr lang="fr-FR" dirty="0"/>
              <a:t>Cibles 2029 recalculées pour les OS du FSE+ </a:t>
            </a:r>
            <a:r>
              <a:rPr lang="fr-FR" sz="1800" b="0" dirty="0"/>
              <a:t>(extrait)</a:t>
            </a:r>
            <a:endParaRPr lang="fr-FR" dirty="0"/>
          </a:p>
        </p:txBody>
      </p:sp>
      <p:graphicFrame>
        <p:nvGraphicFramePr>
          <p:cNvPr id="5" name="Tableau 4">
            <a:extLst>
              <a:ext uri="{FF2B5EF4-FFF2-40B4-BE49-F238E27FC236}">
                <a16:creationId xmlns:a16="http://schemas.microsoft.com/office/drawing/2014/main" id="{861FCC75-993B-6F0C-D50C-CDA3ACB695B5}"/>
              </a:ext>
            </a:extLst>
          </p:cNvPr>
          <p:cNvGraphicFramePr>
            <a:graphicFrameLocks noGrp="1"/>
          </p:cNvGraphicFramePr>
          <p:nvPr>
            <p:extLst/>
          </p:nvPr>
        </p:nvGraphicFramePr>
        <p:xfrm>
          <a:off x="328028" y="795408"/>
          <a:ext cx="11682249" cy="5653577"/>
        </p:xfrm>
        <a:graphic>
          <a:graphicData uri="http://schemas.openxmlformats.org/drawingml/2006/table">
            <a:tbl>
              <a:tblPr firstRow="1" bandRow="1">
                <a:tableStyleId>{5940675A-B579-460E-94D1-54222C63F5DA}</a:tableStyleId>
              </a:tblPr>
              <a:tblGrid>
                <a:gridCol w="8259776">
                  <a:extLst>
                    <a:ext uri="{9D8B030D-6E8A-4147-A177-3AD203B41FA5}">
                      <a16:colId xmlns:a16="http://schemas.microsoft.com/office/drawing/2014/main" val="793701436"/>
                    </a:ext>
                  </a:extLst>
                </a:gridCol>
                <a:gridCol w="936157">
                  <a:extLst>
                    <a:ext uri="{9D8B030D-6E8A-4147-A177-3AD203B41FA5}">
                      <a16:colId xmlns:a16="http://schemas.microsoft.com/office/drawing/2014/main" val="2925392220"/>
                    </a:ext>
                  </a:extLst>
                </a:gridCol>
                <a:gridCol w="1072055">
                  <a:extLst>
                    <a:ext uri="{9D8B030D-6E8A-4147-A177-3AD203B41FA5}">
                      <a16:colId xmlns:a16="http://schemas.microsoft.com/office/drawing/2014/main" val="865338629"/>
                    </a:ext>
                  </a:extLst>
                </a:gridCol>
                <a:gridCol w="1414262">
                  <a:extLst>
                    <a:ext uri="{9D8B030D-6E8A-4147-A177-3AD203B41FA5}">
                      <a16:colId xmlns:a16="http://schemas.microsoft.com/office/drawing/2014/main" val="1253139215"/>
                    </a:ext>
                  </a:extLst>
                </a:gridCol>
              </a:tblGrid>
              <a:tr h="575858">
                <a:tc>
                  <a:txBody>
                    <a:bodyPr/>
                    <a:lstStyle/>
                    <a:p>
                      <a:r>
                        <a:rPr lang="fr-FR" sz="1800">
                          <a:solidFill>
                            <a:schemeClr val="bg1"/>
                          </a:solidFill>
                        </a:rPr>
                        <a:t>Objectifs spécifiques, domaines d’intervention</a:t>
                      </a:r>
                    </a:p>
                  </a:txBody>
                  <a:tcPr marL="45720" marR="45720" marT="22860" marB="22860">
                    <a:solidFill>
                      <a:schemeClr val="accent1">
                        <a:lumMod val="75000"/>
                      </a:schemeClr>
                    </a:solidFill>
                  </a:tcPr>
                </a:tc>
                <a:tc>
                  <a:txBody>
                    <a:bodyPr/>
                    <a:lstStyle/>
                    <a:p>
                      <a:pPr algn="ctr"/>
                      <a:r>
                        <a:rPr lang="fr-FR" sz="1600">
                          <a:solidFill>
                            <a:schemeClr val="bg1"/>
                          </a:solidFill>
                        </a:rPr>
                        <a:t>21-27</a:t>
                      </a:r>
                    </a:p>
                  </a:txBody>
                  <a:tcPr marL="45720" marR="45720" marT="22860" marB="22860">
                    <a:solidFill>
                      <a:schemeClr val="accent1">
                        <a:lumMod val="75000"/>
                      </a:schemeClr>
                    </a:solidFill>
                  </a:tcPr>
                </a:tc>
                <a:tc gridSpan="2">
                  <a:txBody>
                    <a:bodyPr/>
                    <a:lstStyle/>
                    <a:p>
                      <a:r>
                        <a:rPr lang="fr-FR" sz="1600" dirty="0">
                          <a:solidFill>
                            <a:schemeClr val="bg1"/>
                          </a:solidFill>
                        </a:rPr>
                        <a:t>Indicateur de synthèse</a:t>
                      </a:r>
                    </a:p>
                    <a:p>
                      <a:pPr marL="0" indent="0"/>
                      <a:r>
                        <a:rPr lang="fr-FR" sz="1600" dirty="0">
                          <a:solidFill>
                            <a:schemeClr val="bg1"/>
                          </a:solidFill>
                        </a:rPr>
                        <a:t>EECO01 Nbre participants </a:t>
                      </a:r>
                    </a:p>
                  </a:txBody>
                  <a:tcPr marL="45720" marR="45720" marT="22860" marB="22860">
                    <a:solidFill>
                      <a:schemeClr val="accent1">
                        <a:lumMod val="75000"/>
                      </a:schemeClr>
                    </a:solidFill>
                  </a:tcPr>
                </a:tc>
                <a:tc hMerge="1">
                  <a:txBody>
                    <a:bodyPr/>
                    <a:lstStyle/>
                    <a:p>
                      <a:endParaRPr lang="fr-FR"/>
                    </a:p>
                  </a:txBody>
                  <a:tcPr/>
                </a:tc>
                <a:extLst>
                  <a:ext uri="{0D108BD9-81ED-4DB2-BD59-A6C34878D82A}">
                    <a16:rowId xmlns:a16="http://schemas.microsoft.com/office/drawing/2014/main" val="3220582273"/>
                  </a:ext>
                </a:extLst>
              </a:tr>
              <a:tr h="328954">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endParaRPr lang="fr-FR" sz="1800">
                        <a:solidFill>
                          <a:schemeClr val="tx1">
                            <a:lumMod val="50000"/>
                          </a:schemeClr>
                        </a:solidFill>
                      </a:endParaRPr>
                    </a:p>
                  </a:txBody>
                  <a:tcPr marL="45720" marR="45720" marT="22860" marB="22860">
                    <a:solidFill>
                      <a:schemeClr val="accent1">
                        <a:lumMod val="20000"/>
                        <a:lumOff val="80000"/>
                      </a:schemeClr>
                    </a:solidFill>
                  </a:tcPr>
                </a:tc>
                <a:tc>
                  <a:txBody>
                    <a:bodyPr/>
                    <a:lstStyle/>
                    <a:p>
                      <a:pPr algn="r"/>
                      <a:endParaRPr lang="fr-FR" sz="1800">
                        <a:solidFill>
                          <a:schemeClr val="tx1">
                            <a:lumMod val="50000"/>
                          </a:schemeClr>
                        </a:solidFill>
                      </a:endParaRPr>
                    </a:p>
                  </a:txBody>
                  <a:tcPr marL="45720" marR="45720" marT="22860" marB="22860">
                    <a:solidFill>
                      <a:schemeClr val="accent1">
                        <a:lumMod val="20000"/>
                        <a:lumOff val="80000"/>
                      </a:schemeClr>
                    </a:solidFill>
                  </a:tcPr>
                </a:tc>
                <a:tc gridSpan="2">
                  <a:txBody>
                    <a:bodyPr/>
                    <a:lstStyle/>
                    <a:p>
                      <a:pPr algn="ctr"/>
                      <a:r>
                        <a:rPr lang="fr-FR" sz="1800" b="1">
                          <a:solidFill>
                            <a:schemeClr val="tx1">
                              <a:lumMod val="50000"/>
                            </a:schemeClr>
                          </a:solidFill>
                        </a:rPr>
                        <a:t>Cibles 2029</a:t>
                      </a:r>
                    </a:p>
                  </a:txBody>
                  <a:tcPr marL="45720" marR="45720" marT="22860" marB="22860">
                    <a:solidFill>
                      <a:schemeClr val="accent1">
                        <a:lumMod val="20000"/>
                        <a:lumOff val="80000"/>
                      </a:schemeClr>
                    </a:solidFill>
                  </a:tcPr>
                </a:tc>
                <a:tc hMerge="1">
                  <a:txBody>
                    <a:bodyPr/>
                    <a:lstStyle/>
                    <a:p>
                      <a:endParaRPr lang="fr-FR"/>
                    </a:p>
                  </a:txBody>
                  <a:tcPr/>
                </a:tc>
                <a:extLst>
                  <a:ext uri="{0D108BD9-81ED-4DB2-BD59-A6C34878D82A}">
                    <a16:rowId xmlns:a16="http://schemas.microsoft.com/office/drawing/2014/main" val="4149640790"/>
                  </a:ext>
                </a:extLst>
              </a:tr>
              <a:tr h="33887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endParaRPr lang="fr-FR" sz="1800">
                        <a:solidFill>
                          <a:schemeClr val="tx1">
                            <a:lumMod val="50000"/>
                          </a:schemeClr>
                        </a:solidFill>
                      </a:endParaRPr>
                    </a:p>
                  </a:txBody>
                  <a:tcPr marL="45720" marR="45720" marT="22860" marB="22860">
                    <a:solidFill>
                      <a:schemeClr val="accent1">
                        <a:lumMod val="20000"/>
                        <a:lumOff val="80000"/>
                      </a:schemeClr>
                    </a:solidFill>
                  </a:tcPr>
                </a:tc>
                <a:tc>
                  <a:txBody>
                    <a:bodyPr/>
                    <a:lstStyle/>
                    <a:p>
                      <a:pPr algn="r"/>
                      <a:endParaRPr lang="fr-FR" sz="1800">
                        <a:solidFill>
                          <a:schemeClr val="tx1">
                            <a:lumMod val="50000"/>
                          </a:schemeClr>
                        </a:solidFill>
                      </a:endParaRPr>
                    </a:p>
                  </a:txBody>
                  <a:tcPr marL="45720" marR="45720" marT="22860" marB="22860">
                    <a:solidFill>
                      <a:schemeClr val="accent1">
                        <a:lumMod val="20000"/>
                        <a:lumOff val="80000"/>
                      </a:schemeClr>
                    </a:solidFill>
                  </a:tcPr>
                </a:tc>
                <a:tc>
                  <a:txBody>
                    <a:bodyPr/>
                    <a:lstStyle/>
                    <a:p>
                      <a:pPr algn="r"/>
                      <a:r>
                        <a:rPr lang="fr-FR" sz="1600"/>
                        <a:t>initiale</a:t>
                      </a:r>
                      <a:endParaRPr lang="fr-FR" sz="1600">
                        <a:solidFill>
                          <a:schemeClr val="tx1">
                            <a:lumMod val="50000"/>
                          </a:schemeClr>
                        </a:solidFill>
                      </a:endParaRPr>
                    </a:p>
                  </a:txBody>
                  <a:tcPr marL="45720" marR="45720" marT="22860" marB="22860">
                    <a:solidFill>
                      <a:schemeClr val="accent1">
                        <a:lumMod val="20000"/>
                        <a:lumOff val="80000"/>
                      </a:schemeClr>
                    </a:solidFill>
                  </a:tcPr>
                </a:tc>
                <a:tc>
                  <a:txBody>
                    <a:bodyPr/>
                    <a:lstStyle/>
                    <a:p>
                      <a:r>
                        <a:rPr lang="fr-FR" sz="1600">
                          <a:solidFill>
                            <a:schemeClr val="tx1">
                              <a:lumMod val="50000"/>
                            </a:schemeClr>
                          </a:solidFill>
                        </a:rPr>
                        <a:t>recalculée</a:t>
                      </a:r>
                      <a:endParaRPr lang="fr-FR" sz="900"/>
                    </a:p>
                  </a:txBody>
                  <a:tcPr marL="45720" marR="45720" marT="22860" marB="22860">
                    <a:solidFill>
                      <a:schemeClr val="accent1">
                        <a:lumMod val="20000"/>
                        <a:lumOff val="80000"/>
                      </a:schemeClr>
                    </a:solidFill>
                  </a:tcPr>
                </a:tc>
                <a:extLst>
                  <a:ext uri="{0D108BD9-81ED-4DB2-BD59-A6C34878D82A}">
                    <a16:rowId xmlns:a16="http://schemas.microsoft.com/office/drawing/2014/main" val="1588098028"/>
                  </a:ext>
                </a:extLst>
              </a:tr>
              <a:tr h="59436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1">
                          <a:solidFill>
                            <a:schemeClr val="tx1">
                              <a:lumMod val="50000"/>
                            </a:schemeClr>
                          </a:solidFill>
                        </a:rPr>
                        <a:t>OS 4.1 - Améliorer l’accès à l’emploi et aux mesures d’activation tous demandeurs d’emploi </a:t>
                      </a:r>
                      <a:r>
                        <a:rPr lang="fr-FR" sz="1600">
                          <a:solidFill>
                            <a:schemeClr val="tx1">
                              <a:lumMod val="50000"/>
                            </a:schemeClr>
                          </a:solidFill>
                        </a:rPr>
                        <a:t>(jeunes, CLD, défavorisés, inactifs, marché de l'ESS, etc.)</a:t>
                      </a:r>
                    </a:p>
                  </a:txBody>
                  <a:tcPr marL="45720" marR="45720" marT="22860" marB="22860">
                    <a:solidFill>
                      <a:srgbClr val="E6F0F6"/>
                    </a:solidFill>
                  </a:tcPr>
                </a:tc>
                <a:tc>
                  <a:txBody>
                    <a:bodyPr/>
                    <a:lstStyle/>
                    <a:p>
                      <a:pPr algn="r"/>
                      <a:r>
                        <a:rPr lang="fr-FR" sz="1800">
                          <a:solidFill>
                            <a:schemeClr val="tx1">
                              <a:lumMod val="50000"/>
                            </a:schemeClr>
                          </a:solidFill>
                        </a:rPr>
                        <a:t>23M€ </a:t>
                      </a:r>
                    </a:p>
                    <a:p>
                      <a:pPr algn="r"/>
                      <a:r>
                        <a:rPr lang="fr-FR" sz="1400">
                          <a:solidFill>
                            <a:schemeClr val="tx1">
                              <a:lumMod val="50000"/>
                            </a:schemeClr>
                          </a:solidFill>
                        </a:rPr>
                        <a:t>(-1M€)</a:t>
                      </a:r>
                    </a:p>
                  </a:txBody>
                  <a:tcPr marL="45720" marR="45720" marT="22860" marB="22860">
                    <a:solidFill>
                      <a:srgbClr val="E6F0F6"/>
                    </a:solidFill>
                  </a:tcPr>
                </a:tc>
                <a:tc>
                  <a:txBody>
                    <a:bodyPr/>
                    <a:lstStyle/>
                    <a:p>
                      <a:pPr algn="r"/>
                      <a:r>
                        <a:rPr lang="fr-FR" sz="1800" dirty="0">
                          <a:solidFill>
                            <a:schemeClr val="tx1">
                              <a:lumMod val="50000"/>
                            </a:schemeClr>
                          </a:solidFill>
                        </a:rPr>
                        <a:t>4972</a:t>
                      </a:r>
                    </a:p>
                  </a:txBody>
                  <a:tcPr marL="45720" marR="45720" marT="22860" marB="22860">
                    <a:solidFill>
                      <a:srgbClr val="E6F0F6"/>
                    </a:solidFill>
                  </a:tcPr>
                </a:tc>
                <a:tc>
                  <a:txBody>
                    <a:bodyPr/>
                    <a:lstStyle/>
                    <a:p>
                      <a:r>
                        <a:rPr lang="fr-FR" sz="1800" b="1" dirty="0">
                          <a:solidFill>
                            <a:schemeClr val="tx1">
                              <a:lumMod val="50000"/>
                            </a:schemeClr>
                          </a:solidFill>
                        </a:rPr>
                        <a:t>2220</a:t>
                      </a:r>
                      <a:endParaRPr lang="fr-FR" sz="900" dirty="0"/>
                    </a:p>
                  </a:txBody>
                  <a:tcPr marL="45720" marR="45720" marT="22860" marB="22860">
                    <a:solidFill>
                      <a:srgbClr val="E6F0F6"/>
                    </a:solidFill>
                  </a:tcPr>
                </a:tc>
                <a:extLst>
                  <a:ext uri="{0D108BD9-81ED-4DB2-BD59-A6C34878D82A}">
                    <a16:rowId xmlns:a16="http://schemas.microsoft.com/office/drawing/2014/main" val="3114102814"/>
                  </a:ext>
                </a:extLst>
              </a:tr>
              <a:tr h="202242">
                <a:tc>
                  <a:txBody>
                    <a:bodyPr/>
                    <a:lstStyle/>
                    <a:p>
                      <a:pPr marL="144000" algn="l" fontAlgn="t"/>
                      <a:r>
                        <a:rPr lang="fr-FR" sz="1200" b="0" i="0" u="none" strike="noStrike">
                          <a:solidFill>
                            <a:srgbClr val="000000"/>
                          </a:solidFill>
                          <a:effectLst/>
                          <a:latin typeface="Calibri" panose="020F0502020204030204" pitchFamily="34" charset="0"/>
                        </a:rPr>
                        <a:t>DI 134 Mesures visant à améliorer l’accès à l’emploi (chômeurs notamment)</a:t>
                      </a:r>
                    </a:p>
                  </a:txBody>
                  <a:tcPr marL="0" marR="0" marT="0" marB="0"/>
                </a:tc>
                <a:tc>
                  <a:txBody>
                    <a:bodyPr/>
                    <a:lstStyle/>
                    <a:p>
                      <a:pPr algn="r" fontAlgn="ctr"/>
                      <a:r>
                        <a:rPr lang="fr-FR" sz="1000" b="0" i="0" u="none" strike="noStrike">
                          <a:solidFill>
                            <a:srgbClr val="000000"/>
                          </a:solidFill>
                          <a:effectLst/>
                          <a:latin typeface="Calibri" panose="020F0502020204030204" pitchFamily="34" charset="0"/>
                        </a:rPr>
                        <a:t>        6,1</a:t>
                      </a:r>
                    </a:p>
                  </a:txBody>
                  <a:tcPr marL="0" marR="0" marT="0" marB="0" anchor="ctr"/>
                </a:tc>
                <a:tc gridSpan="2">
                  <a:txBody>
                    <a:bodyPr/>
                    <a:lstStyle/>
                    <a:p>
                      <a:pPr algn="ctr" fontAlgn="ctr"/>
                      <a:r>
                        <a:rPr lang="fr-FR" sz="1000" b="0" i="0" u="none" strike="noStrike">
                          <a:solidFill>
                            <a:srgbClr val="782170"/>
                          </a:solidFill>
                          <a:effectLst/>
                          <a:latin typeface="Aptos Narrow" panose="020B0004020202020204" pitchFamily="34" charset="0"/>
                        </a:rPr>
                        <a:t>                                      696 </a:t>
                      </a:r>
                    </a:p>
                  </a:txBody>
                  <a:tcPr marL="0" marR="0" marT="0" marB="0" anchor="ctr"/>
                </a:tc>
                <a:tc hMerge="1">
                  <a:txBody>
                    <a:bodyPr/>
                    <a:lstStyle/>
                    <a:p>
                      <a:endParaRPr lang="fr-FR"/>
                    </a:p>
                  </a:txBody>
                  <a:tcPr/>
                </a:tc>
                <a:extLst>
                  <a:ext uri="{0D108BD9-81ED-4DB2-BD59-A6C34878D82A}">
                    <a16:rowId xmlns:a16="http://schemas.microsoft.com/office/drawing/2014/main" val="1656009647"/>
                  </a:ext>
                </a:extLst>
              </a:tr>
              <a:tr h="208854">
                <a:tc>
                  <a:txBody>
                    <a:bodyPr/>
                    <a:lstStyle/>
                    <a:p>
                      <a:pPr marL="144000" algn="l" fontAlgn="t"/>
                      <a:r>
                        <a:rPr lang="fr-FR" sz="1200" b="0" i="0" u="none" strike="noStrike">
                          <a:solidFill>
                            <a:srgbClr val="000000"/>
                          </a:solidFill>
                          <a:effectLst/>
                          <a:latin typeface="Calibri" panose="020F0502020204030204" pitchFamily="34" charset="0"/>
                        </a:rPr>
                        <a:t>DI 136 Soutien spécifique à l’emploi des jeunes et à l’intégration socioéconomique des jeunes (NEET)</a:t>
                      </a:r>
                    </a:p>
                  </a:txBody>
                  <a:tcPr marL="0" marR="0" marT="0" marB="0"/>
                </a:tc>
                <a:tc>
                  <a:txBody>
                    <a:bodyPr/>
                    <a:lstStyle/>
                    <a:p>
                      <a:pPr algn="r" fontAlgn="ctr"/>
                      <a:r>
                        <a:rPr lang="fr-FR" sz="1000" b="0" i="0" u="none" strike="noStrike">
                          <a:solidFill>
                            <a:srgbClr val="000000"/>
                          </a:solidFill>
                          <a:effectLst/>
                          <a:latin typeface="Calibri" panose="020F0502020204030204" pitchFamily="34" charset="0"/>
                        </a:rPr>
                        <a:t>         6,2</a:t>
                      </a:r>
                    </a:p>
                  </a:txBody>
                  <a:tcPr marL="0" marR="0" marT="0" marB="0" anchor="ctr"/>
                </a:tc>
                <a:tc gridSpan="2">
                  <a:txBody>
                    <a:bodyPr/>
                    <a:lstStyle/>
                    <a:p>
                      <a:pPr algn="ctr" fontAlgn="ctr"/>
                      <a:r>
                        <a:rPr lang="fr-FR" sz="1000" b="0" i="0" u="none" strike="noStrike">
                          <a:solidFill>
                            <a:srgbClr val="782170"/>
                          </a:solidFill>
                          <a:effectLst/>
                          <a:latin typeface="Aptos Narrow" panose="020B0004020202020204" pitchFamily="34" charset="0"/>
                        </a:rPr>
                        <a:t>                                      380 </a:t>
                      </a:r>
                    </a:p>
                  </a:txBody>
                  <a:tcPr marL="0" marR="0" marT="0" marB="0" anchor="ctr"/>
                </a:tc>
                <a:tc hMerge="1">
                  <a:txBody>
                    <a:bodyPr/>
                    <a:lstStyle/>
                    <a:p>
                      <a:endParaRPr lang="fr-FR"/>
                    </a:p>
                  </a:txBody>
                  <a:tcPr/>
                </a:tc>
                <a:extLst>
                  <a:ext uri="{0D108BD9-81ED-4DB2-BD59-A6C34878D82A}">
                    <a16:rowId xmlns:a16="http://schemas.microsoft.com/office/drawing/2014/main" val="4049044298"/>
                  </a:ext>
                </a:extLst>
              </a:tr>
              <a:tr h="202913">
                <a:tc>
                  <a:txBody>
                    <a:bodyPr/>
                    <a:lstStyle/>
                    <a:p>
                      <a:pPr marL="144000" algn="l" fontAlgn="t"/>
                      <a:r>
                        <a:rPr lang="fr-FR" sz="1200" b="0" i="0" u="none" strike="noStrike">
                          <a:solidFill>
                            <a:srgbClr val="000000"/>
                          </a:solidFill>
                          <a:effectLst/>
                          <a:latin typeface="Calibri" panose="020F0502020204030204" pitchFamily="34" charset="0"/>
                        </a:rPr>
                        <a:t>DI 137 Soutien au travail indépendant et à la création d’entreprises </a:t>
                      </a:r>
                    </a:p>
                  </a:txBody>
                  <a:tcPr marL="0" marR="0" marT="0" marB="0"/>
                </a:tc>
                <a:tc>
                  <a:txBody>
                    <a:bodyPr/>
                    <a:lstStyle/>
                    <a:p>
                      <a:pPr algn="r" fontAlgn="ctr"/>
                      <a:r>
                        <a:rPr lang="fr-FR" sz="1000" b="0" i="0" u="none" strike="noStrike">
                          <a:solidFill>
                            <a:srgbClr val="000000"/>
                          </a:solidFill>
                          <a:effectLst/>
                          <a:latin typeface="Calibri" panose="020F0502020204030204" pitchFamily="34" charset="0"/>
                        </a:rPr>
                        <a:t>         3,3</a:t>
                      </a:r>
                    </a:p>
                  </a:txBody>
                  <a:tcPr marL="0" marR="0" marT="0" marB="0" anchor="ctr"/>
                </a:tc>
                <a:tc gridSpan="2">
                  <a:txBody>
                    <a:bodyPr/>
                    <a:lstStyle/>
                    <a:p>
                      <a:pPr algn="ctr" fontAlgn="ctr"/>
                      <a:r>
                        <a:rPr lang="fr-FR" sz="1000" b="0" i="0" u="none" strike="noStrike">
                          <a:solidFill>
                            <a:srgbClr val="782170"/>
                          </a:solidFill>
                          <a:effectLst/>
                          <a:latin typeface="Aptos Narrow" panose="020B0004020202020204" pitchFamily="34" charset="0"/>
                        </a:rPr>
                        <a:t>                                      420 </a:t>
                      </a:r>
                    </a:p>
                  </a:txBody>
                  <a:tcPr marL="0" marR="0" marT="0" marB="0" anchor="ctr"/>
                </a:tc>
                <a:tc hMerge="1">
                  <a:txBody>
                    <a:bodyPr/>
                    <a:lstStyle/>
                    <a:p>
                      <a:endParaRPr lang="fr-FR"/>
                    </a:p>
                  </a:txBody>
                  <a:tcPr/>
                </a:tc>
                <a:extLst>
                  <a:ext uri="{0D108BD9-81ED-4DB2-BD59-A6C34878D82A}">
                    <a16:rowId xmlns:a16="http://schemas.microsoft.com/office/drawing/2014/main" val="2419420723"/>
                  </a:ext>
                </a:extLst>
              </a:tr>
              <a:tr h="195490">
                <a:tc>
                  <a:txBody>
                    <a:bodyPr/>
                    <a:lstStyle/>
                    <a:p>
                      <a:pPr marL="144000" algn="l" fontAlgn="t"/>
                      <a:r>
                        <a:rPr lang="fr-FR" sz="1200" b="0" i="0" u="none" strike="noStrike">
                          <a:solidFill>
                            <a:srgbClr val="000000"/>
                          </a:solidFill>
                          <a:effectLst/>
                          <a:latin typeface="Calibri" panose="020F0502020204030204" pitchFamily="34" charset="0"/>
                        </a:rPr>
                        <a:t>DI 138  Soutien à l’économie sociale et aux entreprises sociales (entité)</a:t>
                      </a:r>
                    </a:p>
                  </a:txBody>
                  <a:tcPr marL="0" marR="0" marT="0" marB="0"/>
                </a:tc>
                <a:tc>
                  <a:txBody>
                    <a:bodyPr/>
                    <a:lstStyle/>
                    <a:p>
                      <a:pPr algn="r" fontAlgn="ctr"/>
                      <a:r>
                        <a:rPr lang="fr-FR" sz="1000" b="0" i="0" u="none" strike="noStrike">
                          <a:solidFill>
                            <a:srgbClr val="000000"/>
                          </a:solidFill>
                          <a:effectLst/>
                          <a:latin typeface="Calibri" panose="020F0502020204030204" pitchFamily="34" charset="0"/>
                        </a:rPr>
                        <a:t>         2,7</a:t>
                      </a:r>
                    </a:p>
                  </a:txBody>
                  <a:tcPr marL="0" marR="0" marT="0" marB="0" anchor="ctr"/>
                </a:tc>
                <a:tc gridSpan="2">
                  <a:txBody>
                    <a:bodyPr/>
                    <a:lstStyle/>
                    <a:p>
                      <a:pPr algn="ctr" fontAlgn="ctr"/>
                      <a:r>
                        <a:rPr lang="fr-FR" sz="1000" b="0" i="0" u="none" strike="noStrike">
                          <a:solidFill>
                            <a:srgbClr val="782170"/>
                          </a:solidFill>
                          <a:effectLst/>
                          <a:latin typeface="Aptos Narrow" panose="020B0004020202020204" pitchFamily="34" charset="0"/>
                        </a:rPr>
                        <a:t>                                      306 </a:t>
                      </a:r>
                    </a:p>
                  </a:txBody>
                  <a:tcPr marL="0" marR="0" marT="0" marB="0" anchor="ctr"/>
                </a:tc>
                <a:tc hMerge="1">
                  <a:txBody>
                    <a:bodyPr/>
                    <a:lstStyle/>
                    <a:p>
                      <a:endParaRPr lang="fr-FR"/>
                    </a:p>
                  </a:txBody>
                  <a:tcPr/>
                </a:tc>
                <a:extLst>
                  <a:ext uri="{0D108BD9-81ED-4DB2-BD59-A6C34878D82A}">
                    <a16:rowId xmlns:a16="http://schemas.microsoft.com/office/drawing/2014/main" val="2647836516"/>
                  </a:ext>
                </a:extLst>
              </a:tr>
              <a:tr h="182880">
                <a:tc>
                  <a:txBody>
                    <a:bodyPr/>
                    <a:lstStyle/>
                    <a:p>
                      <a:pPr marL="144000" algn="l" fontAlgn="t"/>
                      <a:r>
                        <a:rPr lang="fr-FR" sz="1200" b="0" i="0" u="none" strike="noStrike">
                          <a:solidFill>
                            <a:srgbClr val="000000"/>
                          </a:solidFill>
                          <a:effectLst/>
                          <a:latin typeface="Calibri" panose="020F0502020204030204" pitchFamily="34" charset="0"/>
                        </a:rPr>
                        <a:t>DI 134 Mesures visant à améliorer l’accès à l’emploi (chômeurs)</a:t>
                      </a:r>
                    </a:p>
                  </a:txBody>
                  <a:tcPr marL="0" marR="0" marT="0" marB="0"/>
                </a:tc>
                <a:tc>
                  <a:txBody>
                    <a:bodyPr/>
                    <a:lstStyle/>
                    <a:p>
                      <a:pPr algn="r" fontAlgn="ctr"/>
                      <a:r>
                        <a:rPr lang="fr-FR" sz="1000" b="0" i="0" u="none" strike="noStrike">
                          <a:solidFill>
                            <a:srgbClr val="000000"/>
                          </a:solidFill>
                          <a:effectLst/>
                          <a:latin typeface="Calibri" panose="020F0502020204030204" pitchFamily="34" charset="0"/>
                        </a:rPr>
                        <a:t>         3,7</a:t>
                      </a:r>
                    </a:p>
                  </a:txBody>
                  <a:tcPr marL="0" marR="0" marT="0" marB="0" anchor="ctr"/>
                </a:tc>
                <a:tc gridSpan="2">
                  <a:txBody>
                    <a:bodyPr/>
                    <a:lstStyle/>
                    <a:p>
                      <a:pPr algn="ctr" fontAlgn="ctr"/>
                      <a:r>
                        <a:rPr lang="fr-FR" sz="1000" b="0" i="0" u="none" strike="noStrike">
                          <a:solidFill>
                            <a:srgbClr val="782170"/>
                          </a:solidFill>
                          <a:effectLst/>
                          <a:latin typeface="Aptos Narrow" panose="020B0004020202020204" pitchFamily="34" charset="0"/>
                        </a:rPr>
                        <a:t>                                      418 </a:t>
                      </a:r>
                    </a:p>
                  </a:txBody>
                  <a:tcPr marL="0" marR="0" marT="0" marB="0" anchor="ctr"/>
                </a:tc>
                <a:tc hMerge="1">
                  <a:txBody>
                    <a:bodyPr/>
                    <a:lstStyle/>
                    <a:p>
                      <a:endParaRPr lang="fr-FR"/>
                    </a:p>
                  </a:txBody>
                  <a:tcPr/>
                </a:tc>
                <a:extLst>
                  <a:ext uri="{0D108BD9-81ED-4DB2-BD59-A6C34878D82A}">
                    <a16:rowId xmlns:a16="http://schemas.microsoft.com/office/drawing/2014/main" val="4079286619"/>
                  </a:ext>
                </a:extLst>
              </a:tr>
              <a:tr h="59436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1">
                          <a:solidFill>
                            <a:schemeClr val="tx1">
                              <a:lumMod val="50000"/>
                            </a:schemeClr>
                          </a:solidFill>
                        </a:rPr>
                        <a:t>OS 4.6 - Promouvoir l'égalité d’accès et de suivi jusqu’à son terme d’un parcours d’éducation ou de formation inclusive</a:t>
                      </a:r>
                      <a:endParaRPr lang="fr-FR" sz="1800">
                        <a:solidFill>
                          <a:schemeClr val="tx1">
                            <a:lumMod val="50000"/>
                          </a:schemeClr>
                        </a:solidFill>
                      </a:endParaRPr>
                    </a:p>
                  </a:txBody>
                  <a:tcPr marL="45720" marR="45720" marT="22860" marB="22860">
                    <a:solidFill>
                      <a:srgbClr val="E6F0F6"/>
                    </a:solidFill>
                  </a:tcPr>
                </a:tc>
                <a:tc>
                  <a:txBody>
                    <a:bodyPr/>
                    <a:lstStyle/>
                    <a:p>
                      <a:pPr algn="r"/>
                      <a:r>
                        <a:rPr lang="fr-FR" sz="1800">
                          <a:solidFill>
                            <a:schemeClr val="tx1">
                              <a:lumMod val="50000"/>
                            </a:schemeClr>
                          </a:solidFill>
                        </a:rPr>
                        <a:t>13M€</a:t>
                      </a:r>
                    </a:p>
                  </a:txBody>
                  <a:tcPr marL="45720" marR="45720" marT="22860" marB="22860">
                    <a:solidFill>
                      <a:srgbClr val="E6F0F6"/>
                    </a:solidFill>
                  </a:tcPr>
                </a:tc>
                <a:tc>
                  <a:txBody>
                    <a:bodyPr/>
                    <a:lstStyle/>
                    <a:p>
                      <a:pPr algn="r"/>
                      <a:r>
                        <a:rPr lang="fr-FR" sz="1800">
                          <a:solidFill>
                            <a:schemeClr val="tx1">
                              <a:lumMod val="50000"/>
                            </a:schemeClr>
                          </a:solidFill>
                        </a:rPr>
                        <a:t>2200</a:t>
                      </a:r>
                    </a:p>
                  </a:txBody>
                  <a:tcPr marL="45720" marR="45720" marT="22860" marB="22860">
                    <a:solidFill>
                      <a:srgbClr val="E6F0F6"/>
                    </a:solidFill>
                  </a:tcPr>
                </a:tc>
                <a:tc>
                  <a:txBody>
                    <a:bodyPr/>
                    <a:lstStyle/>
                    <a:p>
                      <a:pPr algn="r"/>
                      <a:r>
                        <a:rPr lang="fr-FR" sz="1800" b="1">
                          <a:solidFill>
                            <a:schemeClr val="tx1">
                              <a:lumMod val="50000"/>
                            </a:schemeClr>
                          </a:solidFill>
                        </a:rPr>
                        <a:t>822</a:t>
                      </a:r>
                      <a:endParaRPr lang="fr-FR" sz="1800">
                        <a:solidFill>
                          <a:schemeClr val="tx1">
                            <a:lumMod val="50000"/>
                          </a:schemeClr>
                        </a:solidFill>
                      </a:endParaRPr>
                    </a:p>
                  </a:txBody>
                  <a:tcPr marL="45720" marR="45720" marT="22860" marB="22860">
                    <a:solidFill>
                      <a:srgbClr val="E6F0F6"/>
                    </a:solidFill>
                  </a:tcPr>
                </a:tc>
                <a:extLst>
                  <a:ext uri="{0D108BD9-81ED-4DB2-BD59-A6C34878D82A}">
                    <a16:rowId xmlns:a16="http://schemas.microsoft.com/office/drawing/2014/main" val="1695102074"/>
                  </a:ext>
                </a:extLst>
              </a:tr>
              <a:tr h="439314">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1">
                          <a:solidFill>
                            <a:schemeClr val="tx1">
                              <a:lumMod val="50000"/>
                            </a:schemeClr>
                          </a:solidFill>
                        </a:rPr>
                        <a:t>OS 4.7 - Promouvoir l’apprentissage tout au long de la vie</a:t>
                      </a:r>
                      <a:endParaRPr lang="fr-FR" sz="1800">
                        <a:solidFill>
                          <a:schemeClr val="tx1">
                            <a:lumMod val="50000"/>
                          </a:schemeClr>
                        </a:solidFill>
                      </a:endParaRPr>
                    </a:p>
                  </a:txBody>
                  <a:tcPr marL="45720" marR="45720" marT="22860" marB="22860">
                    <a:solidFill>
                      <a:srgbClr val="E6F0F6"/>
                    </a:solidFill>
                  </a:tcPr>
                </a:tc>
                <a:tc>
                  <a:txBody>
                    <a:bodyPr/>
                    <a:lstStyle/>
                    <a:p>
                      <a:pPr algn="r"/>
                      <a:r>
                        <a:rPr lang="fr-FR" sz="1800">
                          <a:solidFill>
                            <a:schemeClr val="tx1">
                              <a:lumMod val="50000"/>
                            </a:schemeClr>
                          </a:solidFill>
                        </a:rPr>
                        <a:t>16M€</a:t>
                      </a:r>
                    </a:p>
                  </a:txBody>
                  <a:tcPr marL="45720" marR="45720" marT="22860" marB="22860">
                    <a:solidFill>
                      <a:srgbClr val="E6F0F6"/>
                    </a:solidFill>
                  </a:tcPr>
                </a:tc>
                <a:tc>
                  <a:txBody>
                    <a:bodyPr/>
                    <a:lstStyle/>
                    <a:p>
                      <a:pPr algn="r"/>
                      <a:r>
                        <a:rPr lang="fr-FR" sz="1800">
                          <a:solidFill>
                            <a:schemeClr val="tx1">
                              <a:lumMod val="50000"/>
                            </a:schemeClr>
                          </a:solidFill>
                        </a:rPr>
                        <a:t>1800</a:t>
                      </a:r>
                    </a:p>
                  </a:txBody>
                  <a:tcPr marL="45720" marR="45720" marT="22860" marB="22860">
                    <a:solidFill>
                      <a:srgbClr val="E6F0F6"/>
                    </a:solidFill>
                  </a:tcPr>
                </a:tc>
                <a:tc>
                  <a:txBody>
                    <a:bodyPr/>
                    <a:lstStyle/>
                    <a:p>
                      <a:pPr algn="r"/>
                      <a:r>
                        <a:rPr lang="fr-FR" sz="1800" b="1">
                          <a:solidFill>
                            <a:schemeClr val="tx1">
                              <a:lumMod val="50000"/>
                            </a:schemeClr>
                          </a:solidFill>
                        </a:rPr>
                        <a:t>1348</a:t>
                      </a:r>
                      <a:endParaRPr lang="fr-FR" sz="1800">
                        <a:solidFill>
                          <a:schemeClr val="tx1">
                            <a:lumMod val="50000"/>
                          </a:schemeClr>
                        </a:solidFill>
                      </a:endParaRPr>
                    </a:p>
                  </a:txBody>
                  <a:tcPr marL="45720" marR="45720" marT="22860" marB="22860">
                    <a:solidFill>
                      <a:srgbClr val="E6F0F6"/>
                    </a:solidFill>
                  </a:tcPr>
                </a:tc>
                <a:extLst>
                  <a:ext uri="{0D108BD9-81ED-4DB2-BD59-A6C34878D82A}">
                    <a16:rowId xmlns:a16="http://schemas.microsoft.com/office/drawing/2014/main" val="510999858"/>
                  </a:ext>
                </a:extLst>
              </a:tr>
              <a:tr h="417884">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1">
                          <a:solidFill>
                            <a:schemeClr val="tx1">
                              <a:lumMod val="50000"/>
                            </a:schemeClr>
                          </a:solidFill>
                        </a:rPr>
                        <a:t>OS 4.8 - Favoriser l’inclusion active afin de promouvoir l’égalité des chances  </a:t>
                      </a:r>
                    </a:p>
                  </a:txBody>
                  <a:tcPr marL="45720" marR="45720" marT="22860" marB="22860">
                    <a:solidFill>
                      <a:srgbClr val="E6F0F6"/>
                    </a:solidFill>
                  </a:tcPr>
                </a:tc>
                <a:tc>
                  <a:txBody>
                    <a:bodyPr/>
                    <a:lstStyle/>
                    <a:p>
                      <a:pPr algn="r"/>
                      <a:r>
                        <a:rPr lang="fr-FR" sz="1800">
                          <a:solidFill>
                            <a:schemeClr val="tx1">
                              <a:lumMod val="50000"/>
                            </a:schemeClr>
                          </a:solidFill>
                        </a:rPr>
                        <a:t>25M€</a:t>
                      </a:r>
                    </a:p>
                  </a:txBody>
                  <a:tcPr marL="45720" marR="45720" marT="22860" marB="22860">
                    <a:solidFill>
                      <a:srgbClr val="E6F0F6"/>
                    </a:solidFill>
                  </a:tcPr>
                </a:tc>
                <a:tc>
                  <a:txBody>
                    <a:bodyPr/>
                    <a:lstStyle/>
                    <a:p>
                      <a:pPr algn="r"/>
                      <a:r>
                        <a:rPr lang="fr-FR" sz="1800">
                          <a:solidFill>
                            <a:schemeClr val="tx1">
                              <a:lumMod val="50000"/>
                            </a:schemeClr>
                          </a:solidFill>
                        </a:rPr>
                        <a:t>3500</a:t>
                      </a:r>
                    </a:p>
                  </a:txBody>
                  <a:tcPr marL="45720" marR="45720" marT="22860" marB="22860">
                    <a:solidFill>
                      <a:srgbClr val="E6F0F6"/>
                    </a:solidFill>
                  </a:tcPr>
                </a:tc>
                <a:tc>
                  <a:txBody>
                    <a:bodyPr/>
                    <a:lstStyle/>
                    <a:p>
                      <a:pPr algn="r"/>
                      <a:r>
                        <a:rPr lang="fr-FR" sz="1800" b="1">
                          <a:solidFill>
                            <a:schemeClr val="tx1">
                              <a:lumMod val="50000"/>
                            </a:schemeClr>
                          </a:solidFill>
                        </a:rPr>
                        <a:t>1376</a:t>
                      </a:r>
                      <a:endParaRPr lang="fr-FR" sz="1800">
                        <a:solidFill>
                          <a:schemeClr val="tx1">
                            <a:lumMod val="50000"/>
                          </a:schemeClr>
                        </a:solidFill>
                      </a:endParaRPr>
                    </a:p>
                  </a:txBody>
                  <a:tcPr marL="45720" marR="45720" marT="22860" marB="22860">
                    <a:solidFill>
                      <a:srgbClr val="E6F0F6"/>
                    </a:solidFill>
                  </a:tcPr>
                </a:tc>
                <a:extLst>
                  <a:ext uri="{0D108BD9-81ED-4DB2-BD59-A6C34878D82A}">
                    <a16:rowId xmlns:a16="http://schemas.microsoft.com/office/drawing/2014/main" val="2827406166"/>
                  </a:ext>
                </a:extLst>
              </a:tr>
              <a:tr h="77724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1">
                          <a:solidFill>
                            <a:schemeClr val="tx1">
                              <a:lumMod val="50000"/>
                            </a:schemeClr>
                          </a:solidFill>
                        </a:rPr>
                        <a:t>OS 4.11 - Améliorer l’égalité d’accès en temps utile à des services abordables, durables et de qualité  </a:t>
                      </a:r>
                    </a:p>
                  </a:txBody>
                  <a:tcPr marL="45720" marR="45720" marT="22860" marB="22860">
                    <a:solidFill>
                      <a:srgbClr val="E6F0F6"/>
                    </a:solidFill>
                  </a:tcPr>
                </a:tc>
                <a:tc>
                  <a:txBody>
                    <a:bodyPr/>
                    <a:lstStyle/>
                    <a:p>
                      <a:pPr algn="r"/>
                      <a:r>
                        <a:rPr lang="fr-FR" sz="1800">
                          <a:solidFill>
                            <a:schemeClr val="tx1">
                              <a:lumMod val="50000"/>
                            </a:schemeClr>
                          </a:solidFill>
                        </a:rPr>
                        <a:t>29M€</a:t>
                      </a:r>
                    </a:p>
                  </a:txBody>
                  <a:tcPr marL="45720" marR="45720" marT="22860" marB="22860">
                    <a:solidFill>
                      <a:srgbClr val="E6F0F6"/>
                    </a:solidFill>
                  </a:tcPr>
                </a:tc>
                <a:tc>
                  <a:txBody>
                    <a:bodyPr/>
                    <a:lstStyle/>
                    <a:p>
                      <a:pPr algn="r"/>
                      <a:r>
                        <a:rPr lang="fr-FR" sz="1800">
                          <a:solidFill>
                            <a:schemeClr val="tx1">
                              <a:lumMod val="50000"/>
                            </a:schemeClr>
                          </a:solidFill>
                        </a:rPr>
                        <a:t>5000</a:t>
                      </a:r>
                    </a:p>
                  </a:txBody>
                  <a:tcPr marL="45720" marR="45720" marT="22860" marB="22860">
                    <a:solidFill>
                      <a:srgbClr val="E6F0F6"/>
                    </a:solidFill>
                  </a:tcPr>
                </a:tc>
                <a:tc>
                  <a:txBody>
                    <a:bodyPr/>
                    <a:lstStyle/>
                    <a:p>
                      <a:pPr algn="r"/>
                      <a:r>
                        <a:rPr lang="fr-FR" sz="2000" b="1" dirty="0">
                          <a:solidFill>
                            <a:schemeClr val="tx1">
                              <a:lumMod val="50000"/>
                            </a:schemeClr>
                          </a:solidFill>
                        </a:rPr>
                        <a:t>2857</a:t>
                      </a:r>
                      <a:r>
                        <a:rPr lang="fr-FR" sz="2000" dirty="0">
                          <a:solidFill>
                            <a:schemeClr val="tx1">
                              <a:lumMod val="50000"/>
                            </a:schemeClr>
                          </a:solidFill>
                        </a:rPr>
                        <a:t> </a:t>
                      </a:r>
                      <a:endParaRPr lang="fr-FR" sz="2000" b="1" dirty="0">
                        <a:solidFill>
                          <a:schemeClr val="tx1">
                            <a:lumMod val="50000"/>
                          </a:schemeClr>
                        </a:solidFill>
                      </a:endParaRPr>
                    </a:p>
                    <a:p>
                      <a:pPr marL="0" indent="0" algn="r"/>
                      <a:r>
                        <a:rPr lang="fr-FR" sz="1400" dirty="0">
                          <a:solidFill>
                            <a:schemeClr val="tx1">
                              <a:lumMod val="50000"/>
                            </a:schemeClr>
                          </a:solidFill>
                        </a:rPr>
                        <a:t>public bénéficiaire</a:t>
                      </a:r>
                      <a:endParaRPr lang="fr-FR" sz="1800" dirty="0">
                        <a:solidFill>
                          <a:schemeClr val="tx1">
                            <a:lumMod val="50000"/>
                          </a:schemeClr>
                        </a:solidFill>
                      </a:endParaRPr>
                    </a:p>
                  </a:txBody>
                  <a:tcPr marL="45720" marR="45720" marT="22860" marB="22860">
                    <a:solidFill>
                      <a:srgbClr val="E6F0F6"/>
                    </a:solidFill>
                  </a:tcPr>
                </a:tc>
                <a:extLst>
                  <a:ext uri="{0D108BD9-81ED-4DB2-BD59-A6C34878D82A}">
                    <a16:rowId xmlns:a16="http://schemas.microsoft.com/office/drawing/2014/main" val="4277470519"/>
                  </a:ext>
                </a:extLst>
              </a:tr>
              <a:tr h="59436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1">
                          <a:solidFill>
                            <a:schemeClr val="tx1">
                              <a:lumMod val="50000"/>
                            </a:schemeClr>
                          </a:solidFill>
                        </a:rPr>
                        <a:t>OS 4.12 - Promouvoir l’intégration sociale des personnes exposées au risque de pauvreté ou d’exclusion sociale  </a:t>
                      </a:r>
                    </a:p>
                  </a:txBody>
                  <a:tcPr marL="45720" marR="45720" marT="22860" marB="22860">
                    <a:solidFill>
                      <a:srgbClr val="E6F0F6"/>
                    </a:solidFill>
                  </a:tcPr>
                </a:tc>
                <a:tc>
                  <a:txBody>
                    <a:bodyPr/>
                    <a:lstStyle/>
                    <a:p>
                      <a:pPr algn="r"/>
                      <a:r>
                        <a:rPr lang="fr-FR" sz="1800">
                          <a:solidFill>
                            <a:schemeClr val="tx1">
                              <a:lumMod val="50000"/>
                            </a:schemeClr>
                          </a:solidFill>
                        </a:rPr>
                        <a:t>3M€</a:t>
                      </a:r>
                    </a:p>
                    <a:p>
                      <a:pPr algn="r"/>
                      <a:r>
                        <a:rPr lang="fr-FR" sz="1400">
                          <a:solidFill>
                            <a:schemeClr val="tx1">
                              <a:lumMod val="50000"/>
                            </a:schemeClr>
                          </a:solidFill>
                        </a:rPr>
                        <a:t>(+4M€)</a:t>
                      </a:r>
                    </a:p>
                  </a:txBody>
                  <a:tcPr marL="45720" marR="45720" marT="22860" marB="22860">
                    <a:solidFill>
                      <a:srgbClr val="E6F0F6"/>
                    </a:solidFill>
                  </a:tcPr>
                </a:tc>
                <a:tc>
                  <a:txBody>
                    <a:bodyPr/>
                    <a:lstStyle/>
                    <a:p>
                      <a:pPr algn="r"/>
                      <a:r>
                        <a:rPr lang="fr-FR" sz="1800">
                          <a:solidFill>
                            <a:schemeClr val="tx1">
                              <a:lumMod val="50000"/>
                            </a:schemeClr>
                          </a:solidFill>
                        </a:rPr>
                        <a:t>3500</a:t>
                      </a:r>
                    </a:p>
                  </a:txBody>
                  <a:tcPr marL="45720" marR="45720" marT="22860" marB="22860">
                    <a:solidFill>
                      <a:srgbClr val="E6F0F6"/>
                    </a:solidFill>
                  </a:tcPr>
                </a:tc>
                <a:tc>
                  <a:txBody>
                    <a:bodyPr/>
                    <a:lstStyle/>
                    <a:p>
                      <a:pPr algn="r"/>
                      <a:r>
                        <a:rPr lang="fr-FR" sz="1800" dirty="0">
                          <a:solidFill>
                            <a:schemeClr val="tx1">
                              <a:lumMod val="50000"/>
                            </a:schemeClr>
                          </a:solidFill>
                        </a:rPr>
                        <a:t>870</a:t>
                      </a:r>
                    </a:p>
                  </a:txBody>
                  <a:tcPr marL="45720" marR="45720" marT="22860" marB="22860">
                    <a:solidFill>
                      <a:srgbClr val="E6F0F6"/>
                    </a:solidFill>
                  </a:tcPr>
                </a:tc>
                <a:extLst>
                  <a:ext uri="{0D108BD9-81ED-4DB2-BD59-A6C34878D82A}">
                    <a16:rowId xmlns:a16="http://schemas.microsoft.com/office/drawing/2014/main" val="4011451223"/>
                  </a:ext>
                </a:extLst>
              </a:tr>
            </a:tbl>
          </a:graphicData>
        </a:graphic>
      </p:graphicFrame>
    </p:spTree>
    <p:extLst>
      <p:ext uri="{BB962C8B-B14F-4D97-AF65-F5344CB8AC3E}">
        <p14:creationId xmlns:p14="http://schemas.microsoft.com/office/powerpoint/2010/main" val="4024778051"/>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878AA-4052-671C-7FE4-448D3767A74E}"/>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B4BA355-940C-381F-3D98-01EADBBB855A}"/>
              </a:ext>
            </a:extLst>
          </p:cNvPr>
          <p:cNvSpPr>
            <a:spLocks noGrp="1"/>
          </p:cNvSpPr>
          <p:nvPr>
            <p:ph type="body" sz="quarter" idx="17"/>
          </p:nvPr>
        </p:nvSpPr>
        <p:spPr>
          <a:xfrm>
            <a:off x="357783" y="180666"/>
            <a:ext cx="7791109" cy="397032"/>
          </a:xfrm>
        </p:spPr>
        <p:txBody>
          <a:bodyPr/>
          <a:lstStyle/>
          <a:p>
            <a:r>
              <a:rPr lang="fr-FR" dirty="0"/>
              <a:t>Cibles 2029 recalculées pour les OS du FEDER </a:t>
            </a:r>
            <a:r>
              <a:rPr lang="fr-FR" sz="1800" b="0" dirty="0"/>
              <a:t>(extrait)</a:t>
            </a:r>
            <a:endParaRPr lang="fr-FR" b="0" dirty="0"/>
          </a:p>
        </p:txBody>
      </p:sp>
      <p:graphicFrame>
        <p:nvGraphicFramePr>
          <p:cNvPr id="2" name="Tableau 1">
            <a:extLst>
              <a:ext uri="{FF2B5EF4-FFF2-40B4-BE49-F238E27FC236}">
                <a16:creationId xmlns:a16="http://schemas.microsoft.com/office/drawing/2014/main" id="{2AEF68B2-4AE2-D652-CFC7-DEE221C0A8C4}"/>
              </a:ext>
            </a:extLst>
          </p:cNvPr>
          <p:cNvGraphicFramePr>
            <a:graphicFrameLocks noGrp="1"/>
          </p:cNvGraphicFramePr>
          <p:nvPr>
            <p:extLst/>
          </p:nvPr>
        </p:nvGraphicFramePr>
        <p:xfrm>
          <a:off x="80415" y="668534"/>
          <a:ext cx="12031169" cy="6023086"/>
        </p:xfrm>
        <a:graphic>
          <a:graphicData uri="http://schemas.openxmlformats.org/drawingml/2006/table">
            <a:tbl>
              <a:tblPr firstRow="1" bandRow="1">
                <a:tableStyleId>{5940675A-B579-460E-94D1-54222C63F5DA}</a:tableStyleId>
              </a:tblPr>
              <a:tblGrid>
                <a:gridCol w="4849301">
                  <a:extLst>
                    <a:ext uri="{9D8B030D-6E8A-4147-A177-3AD203B41FA5}">
                      <a16:colId xmlns:a16="http://schemas.microsoft.com/office/drawing/2014/main" val="793701436"/>
                    </a:ext>
                  </a:extLst>
                </a:gridCol>
                <a:gridCol w="992137">
                  <a:extLst>
                    <a:ext uri="{9D8B030D-6E8A-4147-A177-3AD203B41FA5}">
                      <a16:colId xmlns:a16="http://schemas.microsoft.com/office/drawing/2014/main" val="1174902492"/>
                    </a:ext>
                  </a:extLst>
                </a:gridCol>
                <a:gridCol w="307419">
                  <a:extLst>
                    <a:ext uri="{9D8B030D-6E8A-4147-A177-3AD203B41FA5}">
                      <a16:colId xmlns:a16="http://schemas.microsoft.com/office/drawing/2014/main" val="1297171896"/>
                    </a:ext>
                  </a:extLst>
                </a:gridCol>
                <a:gridCol w="4355223">
                  <a:extLst>
                    <a:ext uri="{9D8B030D-6E8A-4147-A177-3AD203B41FA5}">
                      <a16:colId xmlns:a16="http://schemas.microsoft.com/office/drawing/2014/main" val="439901156"/>
                    </a:ext>
                  </a:extLst>
                </a:gridCol>
                <a:gridCol w="762519">
                  <a:extLst>
                    <a:ext uri="{9D8B030D-6E8A-4147-A177-3AD203B41FA5}">
                      <a16:colId xmlns:a16="http://schemas.microsoft.com/office/drawing/2014/main" val="865338629"/>
                    </a:ext>
                  </a:extLst>
                </a:gridCol>
                <a:gridCol w="764571">
                  <a:extLst>
                    <a:ext uri="{9D8B030D-6E8A-4147-A177-3AD203B41FA5}">
                      <a16:colId xmlns:a16="http://schemas.microsoft.com/office/drawing/2014/main" val="1537646121"/>
                    </a:ext>
                  </a:extLst>
                </a:gridCol>
              </a:tblGrid>
              <a:tr h="259080">
                <a:tc gridSpan="2">
                  <a:txBody>
                    <a:bodyPr/>
                    <a:lstStyle/>
                    <a:p>
                      <a:pPr algn="ctr"/>
                      <a:r>
                        <a:rPr lang="fr-FR" sz="1200" b="1">
                          <a:solidFill>
                            <a:schemeClr val="bg1"/>
                          </a:solidFill>
                        </a:rPr>
                        <a:t>Objectif spécifique</a:t>
                      </a:r>
                    </a:p>
                  </a:txBody>
                  <a:tcPr marL="45720" marR="45720" marT="22860" marB="22860">
                    <a:solidFill>
                      <a:schemeClr val="accent1">
                        <a:lumMod val="75000"/>
                      </a:schemeClr>
                    </a:solidFill>
                  </a:tcPr>
                </a:tc>
                <a:tc hMerge="1">
                  <a:txBody>
                    <a:bodyPr/>
                    <a:lstStyle/>
                    <a:p>
                      <a:pPr algn="ctr"/>
                      <a:endParaRPr lang="fr-FR" sz="2400" b="1">
                        <a:solidFill>
                          <a:schemeClr val="bg1"/>
                        </a:solidFill>
                      </a:endParaRPr>
                    </a:p>
                  </a:txBody>
                  <a:tcPr>
                    <a:solidFill>
                      <a:schemeClr val="accent1">
                        <a:lumMod val="75000"/>
                      </a:schemeClr>
                    </a:solidFill>
                  </a:tcPr>
                </a:tc>
                <a:tc>
                  <a:txBody>
                    <a:bodyPr/>
                    <a:lstStyle/>
                    <a:p>
                      <a:pPr algn="ctr"/>
                      <a:endParaRPr lang="fr-FR" sz="1400" b="1">
                        <a:solidFill>
                          <a:schemeClr val="bg1"/>
                        </a:solidFill>
                      </a:endParaRPr>
                    </a:p>
                  </a:txBody>
                  <a:tcPr marL="45720" marR="45720" marT="22860" marB="22860">
                    <a:solidFill>
                      <a:schemeClr val="accent1">
                        <a:lumMod val="75000"/>
                      </a:schemeClr>
                    </a:solidFill>
                  </a:tcPr>
                </a:tc>
                <a:tc>
                  <a:txBody>
                    <a:bodyPr/>
                    <a:lstStyle/>
                    <a:p>
                      <a:pPr algn="ctr"/>
                      <a:r>
                        <a:rPr lang="fr-FR" sz="1200" b="1">
                          <a:solidFill>
                            <a:schemeClr val="bg1"/>
                          </a:solidFill>
                        </a:rPr>
                        <a:t>Indicateur représentatif</a:t>
                      </a:r>
                    </a:p>
                  </a:txBody>
                  <a:tcPr marL="45720" marR="45720" marT="22860" marB="22860">
                    <a:solidFill>
                      <a:schemeClr val="accent1">
                        <a:lumMod val="75000"/>
                      </a:schemeClr>
                    </a:solidFill>
                  </a:tcPr>
                </a:tc>
                <a:tc gridSpan="2">
                  <a:txBody>
                    <a:bodyPr/>
                    <a:lstStyle/>
                    <a:p>
                      <a:pPr algn="ctr"/>
                      <a:r>
                        <a:rPr lang="fr-FR" sz="1200" b="1">
                          <a:solidFill>
                            <a:schemeClr val="bg1"/>
                          </a:solidFill>
                        </a:rPr>
                        <a:t>Cibles 2029</a:t>
                      </a:r>
                    </a:p>
                  </a:txBody>
                  <a:tcPr marL="45720" marR="45720" marT="22860" marB="22860">
                    <a:solidFill>
                      <a:schemeClr val="accent1">
                        <a:lumMod val="75000"/>
                      </a:schemeClr>
                    </a:solidFill>
                  </a:tcPr>
                </a:tc>
                <a:tc hMerge="1">
                  <a:txBody>
                    <a:bodyPr/>
                    <a:lstStyle/>
                    <a:p>
                      <a:endParaRPr lang="fr-FR"/>
                    </a:p>
                  </a:txBody>
                  <a:tcPr/>
                </a:tc>
                <a:extLst>
                  <a:ext uri="{0D108BD9-81ED-4DB2-BD59-A6C34878D82A}">
                    <a16:rowId xmlns:a16="http://schemas.microsoft.com/office/drawing/2014/main" val="3220582273"/>
                  </a:ext>
                </a:extLst>
              </a:tr>
              <a:tr h="228600">
                <a:tc gridSpan="4">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endParaRPr lang="fr-FR" sz="800">
                        <a:solidFill>
                          <a:schemeClr val="tx1">
                            <a:lumMod val="50000"/>
                          </a:schemeClr>
                        </a:solidFill>
                      </a:endParaRPr>
                    </a:p>
                  </a:txBody>
                  <a:tcPr marL="45720" marR="45720" marT="22860" marB="22860">
                    <a:solidFill>
                      <a:schemeClr val="accent1">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r"/>
                      <a:r>
                        <a:rPr lang="fr-FR" sz="1200" b="0" dirty="0"/>
                        <a:t>Initiales </a:t>
                      </a:r>
                      <a:endParaRPr lang="fr-FR" sz="1200" b="0" dirty="0">
                        <a:solidFill>
                          <a:schemeClr val="tx1">
                            <a:lumMod val="50000"/>
                          </a:schemeClr>
                        </a:solidFill>
                      </a:endParaRPr>
                    </a:p>
                  </a:txBody>
                  <a:tcPr marL="45720" marR="45720" marT="22860" marB="22860">
                    <a:solidFill>
                      <a:schemeClr val="accent1">
                        <a:lumMod val="20000"/>
                        <a:lumOff val="80000"/>
                      </a:schemeClr>
                    </a:solidFill>
                  </a:tcPr>
                </a:tc>
                <a:tc>
                  <a:txBody>
                    <a:bodyPr/>
                    <a:lstStyle/>
                    <a:p>
                      <a:pPr algn="r"/>
                      <a:r>
                        <a:rPr lang="fr-FR" sz="1200" b="0" dirty="0">
                          <a:solidFill>
                            <a:schemeClr val="tx1">
                              <a:lumMod val="50000"/>
                            </a:schemeClr>
                          </a:solidFill>
                        </a:rPr>
                        <a:t>Recalcul</a:t>
                      </a:r>
                    </a:p>
                  </a:txBody>
                  <a:tcPr marL="45720" marR="45720" marT="22860" marB="22860">
                    <a:solidFill>
                      <a:schemeClr val="accent1">
                        <a:lumMod val="20000"/>
                        <a:lumOff val="80000"/>
                      </a:schemeClr>
                    </a:solidFill>
                  </a:tcPr>
                </a:tc>
                <a:extLst>
                  <a:ext uri="{0D108BD9-81ED-4DB2-BD59-A6C34878D82A}">
                    <a16:rowId xmlns:a16="http://schemas.microsoft.com/office/drawing/2014/main" val="1588098028"/>
                  </a:ext>
                </a:extLst>
              </a:tr>
              <a:tr h="264102">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1.1 Dév. et améliorer les capacités RD&amp;I et l’</a:t>
                      </a:r>
                      <a:r>
                        <a:rPr lang="fr-FR" sz="1200" b="1" kern="1200" dirty="0" err="1">
                          <a:solidFill>
                            <a:schemeClr val="accent2"/>
                          </a:solidFill>
                          <a:effectLst/>
                          <a:latin typeface="+mn-lt"/>
                          <a:ea typeface="+mn-ea"/>
                          <a:cs typeface="+mn-cs"/>
                        </a:rPr>
                        <a:t>util</a:t>
                      </a:r>
                      <a:r>
                        <a:rPr lang="fr-FR" sz="1200" b="1" kern="1200" dirty="0">
                          <a:solidFill>
                            <a:schemeClr val="accent2"/>
                          </a:solidFill>
                          <a:effectLst/>
                          <a:latin typeface="+mn-lt"/>
                          <a:ea typeface="+mn-ea"/>
                          <a:cs typeface="+mn-cs"/>
                        </a:rPr>
                        <a:t>° techno. de pointe </a:t>
                      </a:r>
                      <a:endParaRPr lang="fr-FR" sz="1200" b="1" dirty="0">
                        <a:solidFill>
                          <a:schemeClr val="accent2"/>
                        </a:solidFill>
                      </a:endParaRPr>
                    </a:p>
                  </a:txBody>
                  <a:tcPr marL="45720" marR="45720" marT="22860" marB="22860">
                    <a:solidFill>
                      <a:schemeClr val="accent4">
                        <a:lumMod val="20000"/>
                        <a:lumOff val="80000"/>
                      </a:schemeClr>
                    </a:solidFill>
                  </a:tcPr>
                </a:tc>
                <a:tc gridSpan="3">
                  <a:txBody>
                    <a:bodyPr/>
                    <a:lstStyle/>
                    <a:p>
                      <a:r>
                        <a:rPr lang="fr-FR" sz="1200" dirty="0">
                          <a:solidFill>
                            <a:schemeClr val="tx1">
                              <a:lumMod val="50000"/>
                            </a:schemeClr>
                          </a:solidFill>
                        </a:rPr>
                        <a:t>RCO 01 Nbre d'entreprises soutenues pour un projet ou une démarche d'innovation</a:t>
                      </a:r>
                      <a:endParaRPr lang="fr-FR" sz="2000" dirty="0"/>
                    </a:p>
                  </a:txBody>
                  <a:tcPr marL="45720" marR="45720" marT="22860" marB="22860">
                    <a:solidFill>
                      <a:schemeClr val="accent4">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dirty="0">
                          <a:solidFill>
                            <a:schemeClr val="tx1">
                              <a:lumMod val="50000"/>
                            </a:schemeClr>
                          </a:solidFill>
                        </a:rPr>
                        <a:t>RCO 01 Nombre d'entreprises soutenues pour un projet ou dans le cadre d'une démarche d'innovation</a:t>
                      </a:r>
                      <a:endParaRPr lang="fr-FR" sz="2400" b="1" dirty="0">
                        <a:solidFill>
                          <a:schemeClr val="accent2"/>
                        </a:solidFill>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a:solidFill>
                            <a:schemeClr val="tx1">
                              <a:lumMod val="50000"/>
                            </a:schemeClr>
                          </a:solidFill>
                        </a:rPr>
                        <a:t>RCR003 PME introduisant des innovations en matière de produit ou de procédé</a:t>
                      </a:r>
                      <a:endParaRPr lang="fr-FR" sz="2400" b="1">
                        <a:solidFill>
                          <a:schemeClr val="accent2"/>
                        </a:solidFill>
                      </a:endParaRPr>
                    </a:p>
                  </a:txBody>
                  <a:tcPr>
                    <a:solidFill>
                      <a:srgbClr val="E6F0F6"/>
                    </a:solidFill>
                  </a:tcPr>
                </a:tc>
                <a:tc>
                  <a:txBody>
                    <a:bodyPr/>
                    <a:lstStyle/>
                    <a:p>
                      <a:pPr algn="r"/>
                      <a:r>
                        <a:rPr lang="fr-FR" sz="1200" dirty="0">
                          <a:solidFill>
                            <a:schemeClr val="tx1"/>
                          </a:solidFill>
                        </a:rPr>
                        <a:t>25</a:t>
                      </a:r>
                    </a:p>
                  </a:txBody>
                  <a:tcPr marL="45720" marR="45720" marT="22860" marB="22860">
                    <a:solidFill>
                      <a:schemeClr val="bg1"/>
                    </a:solidFill>
                  </a:tcPr>
                </a:tc>
                <a:tc>
                  <a:txBody>
                    <a:bodyPr/>
                    <a:lstStyle/>
                    <a:p>
                      <a:pPr algn="r"/>
                      <a:r>
                        <a:rPr lang="fr-FR" sz="1200">
                          <a:solidFill>
                            <a:schemeClr val="tx1">
                              <a:lumMod val="50000"/>
                            </a:schemeClr>
                          </a:solidFill>
                        </a:rPr>
                        <a:t>21</a:t>
                      </a:r>
                    </a:p>
                  </a:txBody>
                  <a:tcPr marL="45720" marR="45720" marT="22860" marB="22860">
                    <a:solidFill>
                      <a:schemeClr val="bg1"/>
                    </a:solidFill>
                  </a:tcPr>
                </a:tc>
                <a:extLst>
                  <a:ext uri="{0D108BD9-81ED-4DB2-BD59-A6C34878D82A}">
                    <a16:rowId xmlns:a16="http://schemas.microsoft.com/office/drawing/2014/main" val="3114102814"/>
                  </a:ext>
                </a:extLst>
              </a:tr>
              <a:tr h="41148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dirty="0">
                          <a:solidFill>
                            <a:schemeClr val="accent2"/>
                          </a:solidFill>
                        </a:rPr>
                        <a:t>OS 1.2 </a:t>
                      </a:r>
                      <a:r>
                        <a:rPr lang="fr-FR" sz="1200" b="1" kern="1200" dirty="0">
                          <a:solidFill>
                            <a:schemeClr val="accent2"/>
                          </a:solidFill>
                          <a:effectLst/>
                          <a:latin typeface="+mn-lt"/>
                          <a:ea typeface="+mn-ea"/>
                          <a:cs typeface="+mn-cs"/>
                        </a:rPr>
                        <a:t>Tirer parti des avantages de la numérisation </a:t>
                      </a:r>
                      <a:endParaRPr lang="fr-FR" sz="1200" b="1" dirty="0">
                        <a:solidFill>
                          <a:schemeClr val="accent2"/>
                        </a:solidFill>
                      </a:endParaRPr>
                    </a:p>
                  </a:txBody>
                  <a:tcPr marL="45720" marR="45720" marT="22860" marB="22860">
                    <a:solidFill>
                      <a:schemeClr val="accent4">
                        <a:lumMod val="20000"/>
                        <a:lumOff val="80000"/>
                      </a:schemeClr>
                    </a:solidFill>
                  </a:tcPr>
                </a:tc>
                <a:tc gridSpan="3">
                  <a:txBody>
                    <a:bodyPr/>
                    <a:lstStyle/>
                    <a:p>
                      <a:r>
                        <a:rPr lang="fr-FR" sz="1200" kern="1200" dirty="0">
                          <a:solidFill>
                            <a:schemeClr val="tx1">
                              <a:lumMod val="50000"/>
                            </a:schemeClr>
                          </a:solidFill>
                          <a:latin typeface="+mn-lt"/>
                          <a:ea typeface="+mn-ea"/>
                          <a:cs typeface="+mn-cs"/>
                        </a:rPr>
                        <a:t>RCO 01 Entreprises bénéficiant d’un soutien (dont: micro, petites, moyennes, grandes) – action collectives et individuelles, financier ou non</a:t>
                      </a:r>
                      <a:endParaRPr lang="fr-FR" sz="2000" dirty="0"/>
                    </a:p>
                  </a:txBody>
                  <a:tcPr marL="45720" marR="45720" marT="22860" marB="22860">
                    <a:solidFill>
                      <a:schemeClr val="accent4">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kern="1200">
                          <a:solidFill>
                            <a:schemeClr val="tx1">
                              <a:lumMod val="50000"/>
                            </a:schemeClr>
                          </a:solidFill>
                          <a:latin typeface="+mn-lt"/>
                          <a:ea typeface="+mn-ea"/>
                          <a:cs typeface="+mn-cs"/>
                        </a:rPr>
                        <a:t>Entreprises bénéficiant d’un soutien (dont: micro, petites, moyennes, grandes) – action collectives et individuelles, financier ou non</a:t>
                      </a: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a:solidFill>
                            <a:schemeClr val="tx1">
                              <a:lumMod val="50000"/>
                            </a:schemeClr>
                          </a:solidFill>
                        </a:rPr>
                        <a:t>RCR011  Nombre de personnes utilisant des services, applications ou processus numériques publics nouveaux ou améliorés introduits ou développés par des institutions publiques en résultat du soutien du FEDER</a:t>
                      </a:r>
                      <a:endParaRPr lang="fr-FR" sz="2400" b="1">
                        <a:solidFill>
                          <a:schemeClr val="accent2"/>
                        </a:solidFill>
                      </a:endParaRPr>
                    </a:p>
                  </a:txBody>
                  <a:tcPr>
                    <a:solidFill>
                      <a:srgbClr val="E6F0F6"/>
                    </a:solidFill>
                  </a:tcPr>
                </a:tc>
                <a:tc>
                  <a:txBody>
                    <a:bodyPr/>
                    <a:lstStyle/>
                    <a:p>
                      <a:pPr algn="r"/>
                      <a:r>
                        <a:rPr lang="fr-FR" sz="1200" dirty="0">
                          <a:solidFill>
                            <a:schemeClr val="tx1"/>
                          </a:solidFill>
                        </a:rPr>
                        <a:t>1500</a:t>
                      </a:r>
                    </a:p>
                  </a:txBody>
                  <a:tcPr marL="45720" marR="45720" marT="22860" marB="22860">
                    <a:solidFill>
                      <a:schemeClr val="bg1"/>
                    </a:solidFill>
                  </a:tcPr>
                </a:tc>
                <a:tc>
                  <a:txBody>
                    <a:bodyPr/>
                    <a:lstStyle/>
                    <a:p>
                      <a:pPr algn="r"/>
                      <a:r>
                        <a:rPr lang="fr-FR" sz="1200">
                          <a:solidFill>
                            <a:schemeClr val="tx1">
                              <a:lumMod val="50000"/>
                            </a:schemeClr>
                          </a:solidFill>
                        </a:rPr>
                        <a:t>1500</a:t>
                      </a:r>
                    </a:p>
                  </a:txBody>
                  <a:tcPr marL="45720" marR="45720" marT="22860" marB="22860">
                    <a:solidFill>
                      <a:schemeClr val="bg1"/>
                    </a:solidFill>
                  </a:tcPr>
                </a:tc>
                <a:extLst>
                  <a:ext uri="{0D108BD9-81ED-4DB2-BD59-A6C34878D82A}">
                    <a16:rowId xmlns:a16="http://schemas.microsoft.com/office/drawing/2014/main" val="2117069395"/>
                  </a:ext>
                </a:extLst>
              </a:tr>
              <a:tr h="280784">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1.3 Renforcer la croissance durable et la compétitivité des PME </a:t>
                      </a:r>
                      <a:endParaRPr lang="fr-FR" sz="1200" b="1" dirty="0">
                        <a:solidFill>
                          <a:schemeClr val="accent2"/>
                        </a:solidFill>
                      </a:endParaRPr>
                    </a:p>
                  </a:txBody>
                  <a:tcPr marL="45720" marR="45720" marT="22860" marB="22860">
                    <a:solidFill>
                      <a:schemeClr val="accent4">
                        <a:lumMod val="20000"/>
                        <a:lumOff val="80000"/>
                      </a:schemeClr>
                    </a:solidFill>
                  </a:tcPr>
                </a:tc>
                <a:tc gridSpan="3">
                  <a:txBody>
                    <a:bodyPr/>
                    <a:lstStyle/>
                    <a:p>
                      <a:r>
                        <a:rPr lang="fr-FR" sz="1200" dirty="0">
                          <a:solidFill>
                            <a:schemeClr val="tx1">
                              <a:lumMod val="50000"/>
                            </a:schemeClr>
                          </a:solidFill>
                        </a:rPr>
                        <a:t>RCO001 Entreprises bénéficiant d'un soutien </a:t>
                      </a:r>
                      <a:endParaRPr lang="fr-FR" sz="2000" dirty="0"/>
                    </a:p>
                  </a:txBody>
                  <a:tcPr marL="45720" marR="45720" marT="22860" marB="22860">
                    <a:solidFill>
                      <a:schemeClr val="accent4">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a:solidFill>
                            <a:schemeClr val="tx1">
                              <a:lumMod val="50000"/>
                            </a:schemeClr>
                          </a:solidFill>
                        </a:rPr>
                        <a:t>RCO001 Entreprises bénéficiant d'un soutien (dont micro, petites, moyennes, grandes), avec ou sans soutien financier en action individuel ou collective</a:t>
                      </a:r>
                      <a:endParaRPr lang="fr-FR" sz="2400" b="1">
                        <a:solidFill>
                          <a:schemeClr val="accent2"/>
                        </a:solidFill>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a:solidFill>
                            <a:schemeClr val="tx1">
                              <a:lumMod val="50000"/>
                            </a:schemeClr>
                          </a:solidFill>
                        </a:rPr>
                        <a:t>RCO001 Entreprises bénéficiant d'un soutien (dont micro, petites, moyennes, grandes)</a:t>
                      </a:r>
                      <a:endParaRPr lang="fr-FR" sz="2400" b="1">
                        <a:solidFill>
                          <a:schemeClr val="accent2"/>
                        </a:solidFill>
                      </a:endParaRPr>
                    </a:p>
                  </a:txBody>
                  <a:tcPr>
                    <a:solidFill>
                      <a:srgbClr val="E6F0F6"/>
                    </a:solidFill>
                  </a:tcPr>
                </a:tc>
                <a:tc>
                  <a:txBody>
                    <a:bodyPr/>
                    <a:lstStyle/>
                    <a:p>
                      <a:pPr algn="r"/>
                      <a:r>
                        <a:rPr lang="fr-FR" sz="1200" dirty="0">
                          <a:solidFill>
                            <a:schemeClr val="tx1"/>
                          </a:solidFill>
                        </a:rPr>
                        <a:t>25 000</a:t>
                      </a:r>
                    </a:p>
                  </a:txBody>
                  <a:tcPr marL="45720" marR="45720" marT="22860" marB="22860">
                    <a:solidFill>
                      <a:schemeClr val="bg1"/>
                    </a:solidFill>
                  </a:tcPr>
                </a:tc>
                <a:tc>
                  <a:txBody>
                    <a:bodyPr/>
                    <a:lstStyle/>
                    <a:p>
                      <a:pPr algn="r"/>
                      <a:r>
                        <a:rPr lang="fr-FR" sz="1200" dirty="0">
                          <a:solidFill>
                            <a:schemeClr val="tx1">
                              <a:lumMod val="50000"/>
                            </a:schemeClr>
                          </a:solidFill>
                        </a:rPr>
                        <a:t>9 314</a:t>
                      </a:r>
                    </a:p>
                  </a:txBody>
                  <a:tcPr marL="45720" marR="45720" marT="22860" marB="22860">
                    <a:solidFill>
                      <a:schemeClr val="bg1"/>
                    </a:solidFill>
                  </a:tcPr>
                </a:tc>
                <a:extLst>
                  <a:ext uri="{0D108BD9-81ED-4DB2-BD59-A6C34878D82A}">
                    <a16:rowId xmlns:a16="http://schemas.microsoft.com/office/drawing/2014/main" val="1695102074"/>
                  </a:ext>
                </a:extLst>
              </a:tr>
              <a:tr h="41148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1.5 Renforcer la connectivité numérique </a:t>
                      </a:r>
                      <a:endParaRPr lang="fr-FR" sz="1200" b="1" dirty="0">
                        <a:solidFill>
                          <a:schemeClr val="accent2"/>
                        </a:solidFill>
                      </a:endParaRPr>
                    </a:p>
                  </a:txBody>
                  <a:tcPr marL="45720" marR="45720" marT="22860" marB="22860">
                    <a:solidFill>
                      <a:schemeClr val="accent4">
                        <a:lumMod val="20000"/>
                        <a:lumOff val="80000"/>
                      </a:schemeClr>
                    </a:solidFill>
                  </a:tcPr>
                </a:tc>
                <a:tc gridSpan="3">
                  <a:txBody>
                    <a:bodyPr/>
                    <a:lstStyle/>
                    <a:p>
                      <a:r>
                        <a:rPr lang="fr-FR" sz="1200" dirty="0">
                          <a:solidFill>
                            <a:schemeClr val="tx1">
                              <a:lumMod val="50000"/>
                            </a:schemeClr>
                          </a:solidFill>
                        </a:rPr>
                        <a:t>RCO41 Nombre supplémentaire de logements disposant d’un accès internet de très grande capacité grâce aux projets soutenus</a:t>
                      </a:r>
                      <a:endParaRPr lang="fr-FR" sz="2000" dirty="0"/>
                    </a:p>
                  </a:txBody>
                  <a:tcPr marL="45720" marR="45720" marT="22860" marB="22860">
                    <a:solidFill>
                      <a:schemeClr val="accent4">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a:solidFill>
                            <a:schemeClr val="tx1">
                              <a:lumMod val="50000"/>
                            </a:schemeClr>
                          </a:solidFill>
                        </a:rPr>
                        <a:t>RCO41 Nombre supplémentaire de logements disposant d’un accès internet de très grande capacité grâce aux projets soutenus</a:t>
                      </a:r>
                      <a:endParaRPr lang="fr-FR" sz="2400" b="1">
                        <a:solidFill>
                          <a:schemeClr val="accent2"/>
                        </a:solidFill>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a:solidFill>
                            <a:schemeClr val="tx1">
                              <a:lumMod val="50000"/>
                            </a:schemeClr>
                          </a:solidFill>
                        </a:rPr>
                        <a:t>RCO41 Nombre supplémentaire de logements disposant d’un accès internet de très grande capacité grâce aux projets soutenus</a:t>
                      </a:r>
                      <a:endParaRPr lang="fr-FR" sz="2400" b="1">
                        <a:solidFill>
                          <a:schemeClr val="accent2"/>
                        </a:solidFill>
                      </a:endParaRPr>
                    </a:p>
                  </a:txBody>
                  <a:tcPr>
                    <a:solidFill>
                      <a:srgbClr val="E6F0F6"/>
                    </a:solidFill>
                  </a:tcPr>
                </a:tc>
                <a:tc>
                  <a:txBody>
                    <a:bodyPr/>
                    <a:lstStyle/>
                    <a:p>
                      <a:pPr algn="r"/>
                      <a:r>
                        <a:rPr lang="fr-FR" sz="1200" dirty="0">
                          <a:solidFill>
                            <a:schemeClr val="tx1"/>
                          </a:solidFill>
                        </a:rPr>
                        <a:t>14 000</a:t>
                      </a:r>
                    </a:p>
                  </a:txBody>
                  <a:tcPr marL="45720" marR="45720" marT="22860" marB="22860">
                    <a:solidFill>
                      <a:schemeClr val="bg1"/>
                    </a:solidFill>
                  </a:tcPr>
                </a:tc>
                <a:tc>
                  <a:txBody>
                    <a:bodyPr/>
                    <a:lstStyle/>
                    <a:p>
                      <a:pPr algn="r"/>
                      <a:r>
                        <a:rPr lang="fr-FR" sz="1200">
                          <a:solidFill>
                            <a:schemeClr val="tx1">
                              <a:lumMod val="50000"/>
                            </a:schemeClr>
                          </a:solidFill>
                        </a:rPr>
                        <a:t>7 000</a:t>
                      </a:r>
                    </a:p>
                  </a:txBody>
                  <a:tcPr marL="45720" marR="45720" marT="22860" marB="22860">
                    <a:solidFill>
                      <a:schemeClr val="bg1"/>
                    </a:solidFill>
                  </a:tcPr>
                </a:tc>
                <a:extLst>
                  <a:ext uri="{0D108BD9-81ED-4DB2-BD59-A6C34878D82A}">
                    <a16:rowId xmlns:a16="http://schemas.microsoft.com/office/drawing/2014/main" val="510999858"/>
                  </a:ext>
                </a:extLst>
              </a:tr>
              <a:tr h="22860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2.1 Favoriser les mesures en matière d’efficacité énergétique </a:t>
                      </a:r>
                      <a:endParaRPr lang="fr-FR" sz="1200" b="1" dirty="0">
                        <a:solidFill>
                          <a:schemeClr val="accent2"/>
                        </a:solidFill>
                      </a:endParaRPr>
                    </a:p>
                  </a:txBody>
                  <a:tcPr marL="45720" marR="45720" marT="22860" marB="22860">
                    <a:solidFill>
                      <a:schemeClr val="tx2">
                        <a:lumMod val="20000"/>
                        <a:lumOff val="80000"/>
                      </a:schemeClr>
                    </a:solidFill>
                  </a:tcPr>
                </a:tc>
                <a:tc gridSpan="3">
                  <a:txBody>
                    <a:bodyPr/>
                    <a:lstStyle/>
                    <a:p>
                      <a:r>
                        <a:rPr lang="fr-FR" sz="1200" dirty="0">
                          <a:solidFill>
                            <a:schemeClr val="tx1">
                              <a:lumMod val="50000"/>
                            </a:schemeClr>
                          </a:solidFill>
                        </a:rPr>
                        <a:t>RCO 01 Entreprises bénéficiant d'un soutien</a:t>
                      </a:r>
                      <a:endParaRPr lang="fr-FR" sz="2000" dirty="0"/>
                    </a:p>
                  </a:txBody>
                  <a:tcPr marL="45720" marR="45720" marT="22860" marB="22860">
                    <a:solidFill>
                      <a:schemeClr val="tx2">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a:solidFill>
                            <a:schemeClr val="tx1">
                              <a:lumMod val="50000"/>
                            </a:schemeClr>
                          </a:solidFill>
                        </a:rPr>
                        <a:t>Entreprises bénéficiant d'un soutien (dont micro, petites, moyennes, grandes)</a:t>
                      </a:r>
                      <a:endParaRPr lang="fr-FR" sz="2400" b="1">
                        <a:solidFill>
                          <a:schemeClr val="accent2"/>
                        </a:solidFill>
                        <a:highlight>
                          <a:srgbClr val="FFFF00"/>
                        </a:highlight>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a:solidFill>
                            <a:schemeClr val="tx1">
                              <a:lumMod val="50000"/>
                            </a:schemeClr>
                          </a:solidFill>
                        </a:rPr>
                        <a:t>RCR026 Consommation d’énergie primaire annuelle (logements, bâtiments publics, entreprises, autres). (en WMh par an)</a:t>
                      </a:r>
                      <a:endParaRPr lang="fr-FR" sz="2400" b="1">
                        <a:solidFill>
                          <a:schemeClr val="accent2"/>
                        </a:solidFill>
                      </a:endParaRPr>
                    </a:p>
                  </a:txBody>
                  <a:tcPr>
                    <a:solidFill>
                      <a:srgbClr val="E6F0F6"/>
                    </a:solidFill>
                  </a:tcPr>
                </a:tc>
                <a:tc>
                  <a:txBody>
                    <a:bodyPr/>
                    <a:lstStyle/>
                    <a:p>
                      <a:pPr algn="r"/>
                      <a:r>
                        <a:rPr lang="fr-FR" sz="1200" dirty="0">
                          <a:solidFill>
                            <a:schemeClr val="tx1"/>
                          </a:solidFill>
                        </a:rPr>
                        <a:t>50</a:t>
                      </a:r>
                    </a:p>
                  </a:txBody>
                  <a:tcPr marL="45720" marR="45720" marT="22860" marB="22860">
                    <a:solidFill>
                      <a:schemeClr val="bg1"/>
                    </a:solidFill>
                  </a:tcPr>
                </a:tc>
                <a:tc>
                  <a:txBody>
                    <a:bodyPr/>
                    <a:lstStyle/>
                    <a:p>
                      <a:pPr algn="r"/>
                      <a:r>
                        <a:rPr lang="fr-FR" sz="1200">
                          <a:solidFill>
                            <a:schemeClr val="tx1">
                              <a:lumMod val="50000"/>
                            </a:schemeClr>
                          </a:solidFill>
                        </a:rPr>
                        <a:t>26</a:t>
                      </a:r>
                    </a:p>
                  </a:txBody>
                  <a:tcPr marL="45720" marR="45720" marT="22860" marB="22860">
                    <a:solidFill>
                      <a:schemeClr val="bg1"/>
                    </a:solidFill>
                  </a:tcPr>
                </a:tc>
                <a:extLst>
                  <a:ext uri="{0D108BD9-81ED-4DB2-BD59-A6C34878D82A}">
                    <a16:rowId xmlns:a16="http://schemas.microsoft.com/office/drawing/2014/main" val="2800137186"/>
                  </a:ext>
                </a:extLst>
              </a:tr>
              <a:tr h="22860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2.2 Promouvoir les énergies renouvelables</a:t>
                      </a:r>
                      <a:endParaRPr lang="fr-FR" sz="1200" b="1" dirty="0">
                        <a:solidFill>
                          <a:schemeClr val="accent2"/>
                        </a:solidFill>
                      </a:endParaRPr>
                    </a:p>
                  </a:txBody>
                  <a:tcPr marL="45720" marR="45720" marT="22860" marB="22860">
                    <a:solidFill>
                      <a:schemeClr val="tx2">
                        <a:lumMod val="20000"/>
                        <a:lumOff val="80000"/>
                      </a:schemeClr>
                    </a:solidFill>
                  </a:tcPr>
                </a:tc>
                <a:tc gridSpan="3">
                  <a:txBody>
                    <a:bodyPr/>
                    <a:lstStyle/>
                    <a:p>
                      <a:r>
                        <a:rPr lang="fr-FR" sz="1200" dirty="0">
                          <a:solidFill>
                            <a:schemeClr val="tx1">
                              <a:lumMod val="50000"/>
                            </a:schemeClr>
                          </a:solidFill>
                        </a:rPr>
                        <a:t>RC022 Capacité de prod° suppl. d'énergies ENR (dont: électricité, thermique) : DI048</a:t>
                      </a:r>
                      <a:endParaRPr lang="fr-FR" sz="2000" dirty="0"/>
                    </a:p>
                  </a:txBody>
                  <a:tcPr marL="45720" marR="45720" marT="22860" marB="22860">
                    <a:solidFill>
                      <a:schemeClr val="tx2">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a:solidFill>
                            <a:schemeClr val="tx1">
                              <a:lumMod val="50000"/>
                            </a:schemeClr>
                          </a:solidFill>
                        </a:rPr>
                        <a:t>RC022 Capacité de production supplémentaire d'énergies renouvelables (dont: électricité, thermique) : DI048</a:t>
                      </a:r>
                      <a:endParaRPr lang="fr-FR" sz="2400" b="1">
                        <a:solidFill>
                          <a:schemeClr val="accent2"/>
                        </a:solidFill>
                        <a:highlight>
                          <a:srgbClr val="FFFF00"/>
                        </a:highlight>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a:solidFill>
                            <a:schemeClr val="tx1">
                              <a:lumMod val="50000"/>
                            </a:schemeClr>
                          </a:solidFill>
                        </a:rPr>
                        <a:t>RCR032 Capacité opérationnelle supplémentaire installée pour l'énergie produite à partir de sources renouvelables (en MW)</a:t>
                      </a:r>
                      <a:endParaRPr lang="fr-FR" sz="2400" b="1">
                        <a:solidFill>
                          <a:schemeClr val="accent2"/>
                        </a:solidFill>
                      </a:endParaRPr>
                    </a:p>
                  </a:txBody>
                  <a:tcPr>
                    <a:solidFill>
                      <a:srgbClr val="E6F0F6"/>
                    </a:solidFill>
                  </a:tcPr>
                </a:tc>
                <a:tc>
                  <a:txBody>
                    <a:bodyPr/>
                    <a:lstStyle/>
                    <a:p>
                      <a:pPr algn="r"/>
                      <a:r>
                        <a:rPr lang="fr-FR" sz="1200" dirty="0">
                          <a:solidFill>
                            <a:schemeClr val="tx1"/>
                          </a:solidFill>
                        </a:rPr>
                        <a:t>8,27</a:t>
                      </a:r>
                    </a:p>
                  </a:txBody>
                  <a:tcPr marL="45720" marR="45720" marT="22860" marB="22860">
                    <a:solidFill>
                      <a:schemeClr val="bg1"/>
                    </a:solidFill>
                  </a:tcPr>
                </a:tc>
                <a:tc>
                  <a:txBody>
                    <a:bodyPr/>
                    <a:lstStyle/>
                    <a:p>
                      <a:pPr algn="r"/>
                      <a:r>
                        <a:rPr lang="fr-FR" sz="1200">
                          <a:solidFill>
                            <a:schemeClr val="tx1">
                              <a:lumMod val="50000"/>
                            </a:schemeClr>
                          </a:solidFill>
                        </a:rPr>
                        <a:t>6,64</a:t>
                      </a:r>
                    </a:p>
                  </a:txBody>
                  <a:tcPr marL="45720" marR="45720" marT="22860" marB="22860">
                    <a:solidFill>
                      <a:schemeClr val="bg1"/>
                    </a:solidFill>
                  </a:tcPr>
                </a:tc>
                <a:extLst>
                  <a:ext uri="{0D108BD9-81ED-4DB2-BD59-A6C34878D82A}">
                    <a16:rowId xmlns:a16="http://schemas.microsoft.com/office/drawing/2014/main" val="2516643896"/>
                  </a:ext>
                </a:extLst>
              </a:tr>
              <a:tr h="282203">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2.3 Dév. des </a:t>
                      </a:r>
                      <a:r>
                        <a:rPr lang="fr-FR" sz="1200" b="1" kern="1200" dirty="0" err="1">
                          <a:solidFill>
                            <a:schemeClr val="accent2"/>
                          </a:solidFill>
                          <a:effectLst/>
                          <a:latin typeface="+mn-lt"/>
                          <a:ea typeface="+mn-ea"/>
                          <a:cs typeface="+mn-cs"/>
                        </a:rPr>
                        <a:t>syst</a:t>
                      </a:r>
                      <a:r>
                        <a:rPr lang="fr-FR" sz="1200" b="1" kern="1200" dirty="0">
                          <a:solidFill>
                            <a:schemeClr val="accent2"/>
                          </a:solidFill>
                          <a:effectLst/>
                          <a:latin typeface="+mn-lt"/>
                          <a:ea typeface="+mn-ea"/>
                          <a:cs typeface="+mn-cs"/>
                        </a:rPr>
                        <a:t>., réseaux et </a:t>
                      </a:r>
                      <a:r>
                        <a:rPr lang="fr-FR" sz="1200" b="1" kern="1200" dirty="0" err="1">
                          <a:solidFill>
                            <a:schemeClr val="accent2"/>
                          </a:solidFill>
                          <a:effectLst/>
                          <a:latin typeface="+mn-lt"/>
                          <a:ea typeface="+mn-ea"/>
                          <a:cs typeface="+mn-cs"/>
                        </a:rPr>
                        <a:t>éqts</a:t>
                      </a:r>
                      <a:r>
                        <a:rPr lang="fr-FR" sz="1200" b="1" kern="1200" dirty="0">
                          <a:solidFill>
                            <a:schemeClr val="accent2"/>
                          </a:solidFill>
                          <a:effectLst/>
                          <a:latin typeface="+mn-lt"/>
                          <a:ea typeface="+mn-ea"/>
                          <a:cs typeface="+mn-cs"/>
                        </a:rPr>
                        <a:t> de stockage énergétique intelligents </a:t>
                      </a:r>
                      <a:endParaRPr lang="fr-FR" sz="1200" b="1" dirty="0">
                        <a:solidFill>
                          <a:schemeClr val="accent2"/>
                        </a:solidFill>
                      </a:endParaRPr>
                    </a:p>
                  </a:txBody>
                  <a:tcPr marL="45720" marR="45720" marT="22860" marB="22860">
                    <a:solidFill>
                      <a:schemeClr val="tx2">
                        <a:lumMod val="20000"/>
                        <a:lumOff val="80000"/>
                      </a:schemeClr>
                    </a:solidFill>
                  </a:tcPr>
                </a:tc>
                <a:tc gridSpan="3">
                  <a:txBody>
                    <a:bodyPr/>
                    <a:lstStyle/>
                    <a:p>
                      <a:r>
                        <a:rPr lang="fr-FR" sz="1200" b="0" dirty="0">
                          <a:solidFill>
                            <a:schemeClr val="tx1"/>
                          </a:solidFill>
                        </a:rPr>
                        <a:t>RC023 Systèmes numériques de gestion de réseaux énergétiques intelligents</a:t>
                      </a:r>
                      <a:endParaRPr lang="fr-FR" sz="2000" dirty="0"/>
                    </a:p>
                  </a:txBody>
                  <a:tcPr marL="45720" marR="45720" marT="22860" marB="22860">
                    <a:solidFill>
                      <a:schemeClr val="tx2">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tx1"/>
                          </a:solidFill>
                        </a:rPr>
                        <a:t>RC023 Systèmes numériques de gestion de réseaux énergétiques intelligents</a:t>
                      </a:r>
                      <a:endParaRPr lang="fr-FR" sz="2400" b="1">
                        <a:solidFill>
                          <a:schemeClr val="tx1"/>
                        </a:solidFill>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tx1"/>
                          </a:solidFill>
                        </a:rPr>
                        <a:t>RCR034 Déploiement de projets pour un système énergétique intelligent</a:t>
                      </a:r>
                    </a:p>
                  </a:txBody>
                  <a:tcPr>
                    <a:solidFill>
                      <a:srgbClr val="E6F0F6"/>
                    </a:solidFill>
                  </a:tcPr>
                </a:tc>
                <a:tc>
                  <a:txBody>
                    <a:bodyPr/>
                    <a:lstStyle/>
                    <a:p>
                      <a:pPr algn="r"/>
                      <a:r>
                        <a:rPr lang="fr-FR" sz="1200">
                          <a:solidFill>
                            <a:schemeClr val="tx1"/>
                          </a:solidFill>
                        </a:rPr>
                        <a:t>727</a:t>
                      </a:r>
                    </a:p>
                  </a:txBody>
                  <a:tcPr marL="45720" marR="45720" marT="22860" marB="22860">
                    <a:solidFill>
                      <a:schemeClr val="bg1"/>
                    </a:solidFill>
                  </a:tcPr>
                </a:tc>
                <a:tc>
                  <a:txBody>
                    <a:bodyPr/>
                    <a:lstStyle/>
                    <a:p>
                      <a:pPr algn="r"/>
                      <a:r>
                        <a:rPr lang="fr-FR" sz="1200">
                          <a:solidFill>
                            <a:schemeClr val="tx1">
                              <a:lumMod val="50000"/>
                            </a:schemeClr>
                          </a:solidFill>
                        </a:rPr>
                        <a:t>148</a:t>
                      </a:r>
                    </a:p>
                  </a:txBody>
                  <a:tcPr marL="45720" marR="45720" marT="22860" marB="22860">
                    <a:solidFill>
                      <a:schemeClr val="bg1"/>
                    </a:solidFill>
                  </a:tcPr>
                </a:tc>
                <a:extLst>
                  <a:ext uri="{0D108BD9-81ED-4DB2-BD59-A6C34878D82A}">
                    <a16:rowId xmlns:a16="http://schemas.microsoft.com/office/drawing/2014/main" val="777885815"/>
                  </a:ext>
                </a:extLst>
              </a:tr>
              <a:tr h="41148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2.4 Favoriser l’adaptation au changement climatique </a:t>
                      </a:r>
                      <a:endParaRPr lang="fr-FR" sz="1200" b="1" dirty="0">
                        <a:solidFill>
                          <a:schemeClr val="accent2"/>
                        </a:solidFill>
                      </a:endParaRPr>
                    </a:p>
                  </a:txBody>
                  <a:tcPr marL="45720" marR="45720" marT="22860" marB="22860">
                    <a:solidFill>
                      <a:schemeClr val="tx2">
                        <a:lumMod val="20000"/>
                        <a:lumOff val="80000"/>
                      </a:schemeClr>
                    </a:solidFill>
                  </a:tcPr>
                </a:tc>
                <a:tc gridSpan="3">
                  <a:txBody>
                    <a:bodyPr/>
                    <a:lstStyle/>
                    <a:p>
                      <a:r>
                        <a:rPr lang="fr-FR" sz="1200" b="0" dirty="0">
                          <a:solidFill>
                            <a:schemeClr val="accent2"/>
                          </a:solidFill>
                        </a:rPr>
                        <a:t>RCR024  Investissements des systèmes nouveaux ou améliorés de surveillance, de préparation, d’alerte et de réaction en cas de catastrophe </a:t>
                      </a:r>
                      <a:endParaRPr lang="fr-FR" sz="2000" dirty="0"/>
                    </a:p>
                  </a:txBody>
                  <a:tcPr marL="45720" marR="45720" marT="22860" marB="22860">
                    <a:solidFill>
                      <a:schemeClr val="tx2">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RCR024  Investissements des systèmes nouveaux ou améliorés de surveillance, de préparation, d’alerte et de réaction en cas de catastrophe </a:t>
                      </a:r>
                      <a:endParaRPr lang="fr-FR" sz="2400" b="1">
                        <a:solidFill>
                          <a:schemeClr val="accent2"/>
                        </a:solidFill>
                        <a:highlight>
                          <a:srgbClr val="FFFF00"/>
                        </a:highlight>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RCR035 Population bénéficiant de mesures de protection contre les inondations</a:t>
                      </a:r>
                    </a:p>
                  </a:txBody>
                  <a:tcPr>
                    <a:solidFill>
                      <a:srgbClr val="E6F0F6"/>
                    </a:solidFill>
                  </a:tcPr>
                </a:tc>
                <a:tc>
                  <a:txBody>
                    <a:bodyPr/>
                    <a:lstStyle/>
                    <a:p>
                      <a:pPr algn="r"/>
                      <a:r>
                        <a:rPr lang="fr-FR" sz="1200" dirty="0">
                          <a:solidFill>
                            <a:schemeClr val="tx1"/>
                          </a:solidFill>
                        </a:rPr>
                        <a:t>1 000 000</a:t>
                      </a:r>
                    </a:p>
                  </a:txBody>
                  <a:tcPr marL="45720" marR="45720" marT="22860" marB="22860">
                    <a:solidFill>
                      <a:schemeClr val="bg1"/>
                    </a:solidFill>
                  </a:tcPr>
                </a:tc>
                <a:tc>
                  <a:txBody>
                    <a:bodyPr/>
                    <a:lstStyle/>
                    <a:p>
                      <a:pPr algn="r"/>
                      <a:r>
                        <a:rPr lang="fr-FR" sz="1200">
                          <a:solidFill>
                            <a:schemeClr val="tx1">
                              <a:lumMod val="50000"/>
                            </a:schemeClr>
                          </a:solidFill>
                        </a:rPr>
                        <a:t>1 000 000</a:t>
                      </a:r>
                    </a:p>
                  </a:txBody>
                  <a:tcPr marL="45720" marR="45720" marT="22860" marB="22860">
                    <a:solidFill>
                      <a:schemeClr val="bg1"/>
                    </a:solidFill>
                  </a:tcPr>
                </a:tc>
                <a:extLst>
                  <a:ext uri="{0D108BD9-81ED-4DB2-BD59-A6C34878D82A}">
                    <a16:rowId xmlns:a16="http://schemas.microsoft.com/office/drawing/2014/main" val="1421771696"/>
                  </a:ext>
                </a:extLst>
              </a:tr>
              <a:tr h="41148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2.5 Favoriser l’accès à l’eau et une gestion durable de l’eau </a:t>
                      </a:r>
                      <a:endParaRPr lang="fr-FR" sz="1200" b="1" dirty="0">
                        <a:solidFill>
                          <a:schemeClr val="accent2"/>
                        </a:solidFill>
                      </a:endParaRPr>
                    </a:p>
                  </a:txBody>
                  <a:tcPr marL="45720" marR="45720" marT="22860" marB="22860">
                    <a:solidFill>
                      <a:schemeClr val="tx2">
                        <a:lumMod val="20000"/>
                        <a:lumOff val="80000"/>
                      </a:schemeClr>
                    </a:solidFill>
                  </a:tcPr>
                </a:tc>
                <a:tc gridSpan="3">
                  <a:txBody>
                    <a:bodyPr/>
                    <a:lstStyle/>
                    <a:p>
                      <a:r>
                        <a:rPr lang="fr-FR" sz="1200" b="0" dirty="0">
                          <a:solidFill>
                            <a:schemeClr val="accent2"/>
                          </a:solidFill>
                        </a:rPr>
                        <a:t>RC030 Longueur des tuyaux nouveaux ou améliorés pour le système de distribution de l'approvisionnement public en eau</a:t>
                      </a:r>
                      <a:endParaRPr lang="fr-FR" sz="2000" dirty="0"/>
                    </a:p>
                  </a:txBody>
                  <a:tcPr marL="45720" marR="45720" marT="22860" marB="22860">
                    <a:solidFill>
                      <a:schemeClr val="tx2">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RC030 Longueur des tuyaux nouveaux ou améliorés pour le système de distribution de l'approvisionnement public en eau</a:t>
                      </a:r>
                      <a:endParaRPr lang="fr-FR" sz="2400" b="1">
                        <a:solidFill>
                          <a:schemeClr val="accent2"/>
                        </a:solidFill>
                        <a:highlight>
                          <a:srgbClr val="FFFF00"/>
                        </a:highlight>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RCR041 Population raccordée à des installations publiques améliorées d’alimentation en eau</a:t>
                      </a:r>
                    </a:p>
                  </a:txBody>
                  <a:tcPr>
                    <a:solidFill>
                      <a:srgbClr val="E6F0F6"/>
                    </a:solidFill>
                  </a:tcPr>
                </a:tc>
                <a:tc>
                  <a:txBody>
                    <a:bodyPr/>
                    <a:lstStyle/>
                    <a:p>
                      <a:pPr algn="r"/>
                      <a:r>
                        <a:rPr lang="fr-FR" sz="1200" dirty="0">
                          <a:solidFill>
                            <a:schemeClr val="tx1"/>
                          </a:solidFill>
                        </a:rPr>
                        <a:t>100</a:t>
                      </a:r>
                    </a:p>
                  </a:txBody>
                  <a:tcPr marL="45720" marR="45720" marT="22860" marB="22860">
                    <a:solidFill>
                      <a:schemeClr val="bg1"/>
                    </a:solidFill>
                  </a:tcPr>
                </a:tc>
                <a:tc>
                  <a:txBody>
                    <a:bodyPr/>
                    <a:lstStyle/>
                    <a:p>
                      <a:pPr algn="r"/>
                      <a:r>
                        <a:rPr lang="fr-FR" sz="1200">
                          <a:solidFill>
                            <a:schemeClr val="tx1">
                              <a:lumMod val="50000"/>
                            </a:schemeClr>
                          </a:solidFill>
                        </a:rPr>
                        <a:t>80,3</a:t>
                      </a:r>
                    </a:p>
                  </a:txBody>
                  <a:tcPr marL="45720" marR="45720" marT="22860" marB="22860">
                    <a:solidFill>
                      <a:schemeClr val="bg1"/>
                    </a:solidFill>
                  </a:tcPr>
                </a:tc>
                <a:extLst>
                  <a:ext uri="{0D108BD9-81ED-4DB2-BD59-A6C34878D82A}">
                    <a16:rowId xmlns:a16="http://schemas.microsoft.com/office/drawing/2014/main" val="3715874722"/>
                  </a:ext>
                </a:extLst>
              </a:tr>
              <a:tr h="230113">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2.6 Favoriser la transition vers une économie circulaire </a:t>
                      </a:r>
                      <a:endParaRPr lang="fr-FR" sz="1200" b="1" dirty="0">
                        <a:solidFill>
                          <a:schemeClr val="accent2"/>
                        </a:solidFill>
                      </a:endParaRPr>
                    </a:p>
                  </a:txBody>
                  <a:tcPr marL="45720" marR="45720" marT="22860" marB="22860">
                    <a:solidFill>
                      <a:schemeClr val="tx2">
                        <a:lumMod val="20000"/>
                        <a:lumOff val="80000"/>
                      </a:schemeClr>
                    </a:solidFill>
                  </a:tcPr>
                </a:tc>
                <a:tc gridSpan="3">
                  <a:txBody>
                    <a:bodyPr/>
                    <a:lstStyle/>
                    <a:p>
                      <a:r>
                        <a:rPr lang="fr-FR" sz="1200" b="0" dirty="0">
                          <a:solidFill>
                            <a:schemeClr val="accent2"/>
                          </a:solidFill>
                        </a:rPr>
                        <a:t>RC0107 Investissements dans des installations de collecte sélective des déchets</a:t>
                      </a:r>
                      <a:endParaRPr lang="fr-FR" sz="2000" dirty="0"/>
                    </a:p>
                  </a:txBody>
                  <a:tcPr marL="45720" marR="45720" marT="22860" marB="22860">
                    <a:solidFill>
                      <a:schemeClr val="tx2">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RC0107 Investissements dans des installations de collecte sélective des déchets</a:t>
                      </a:r>
                      <a:endParaRPr lang="fr-FR" sz="2400" b="1">
                        <a:solidFill>
                          <a:schemeClr val="accent2"/>
                        </a:solidFill>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Rspé02 Capacité supplémentaire pour le traitement des déchets (t/an)</a:t>
                      </a:r>
                    </a:p>
                  </a:txBody>
                  <a:tcPr>
                    <a:solidFill>
                      <a:srgbClr val="E6F0F6"/>
                    </a:solidFill>
                  </a:tcPr>
                </a:tc>
                <a:tc>
                  <a:txBody>
                    <a:bodyPr/>
                    <a:lstStyle/>
                    <a:p>
                      <a:pPr algn="r"/>
                      <a:r>
                        <a:rPr lang="fr-FR" sz="1200" dirty="0">
                          <a:solidFill>
                            <a:schemeClr val="tx1"/>
                          </a:solidFill>
                        </a:rPr>
                        <a:t>8 000 000</a:t>
                      </a:r>
                    </a:p>
                  </a:txBody>
                  <a:tcPr marL="45720" marR="45720" marT="22860" marB="22860">
                    <a:solidFill>
                      <a:schemeClr val="bg1"/>
                    </a:solidFill>
                  </a:tcPr>
                </a:tc>
                <a:tc>
                  <a:txBody>
                    <a:bodyPr/>
                    <a:lstStyle/>
                    <a:p>
                      <a:pPr algn="r"/>
                      <a:r>
                        <a:rPr lang="fr-FR" sz="1200">
                          <a:solidFill>
                            <a:schemeClr val="tx1">
                              <a:lumMod val="50000"/>
                            </a:schemeClr>
                          </a:solidFill>
                        </a:rPr>
                        <a:t>6 400 000</a:t>
                      </a:r>
                    </a:p>
                  </a:txBody>
                  <a:tcPr marL="45720" marR="45720" marT="22860" marB="22860">
                    <a:solidFill>
                      <a:schemeClr val="bg1"/>
                    </a:solidFill>
                  </a:tcPr>
                </a:tc>
                <a:extLst>
                  <a:ext uri="{0D108BD9-81ED-4DB2-BD59-A6C34878D82A}">
                    <a16:rowId xmlns:a16="http://schemas.microsoft.com/office/drawing/2014/main" val="3939412737"/>
                  </a:ext>
                </a:extLst>
              </a:tr>
              <a:tr h="41148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2.7 Améliorer la protection et la préservation de la nature et de la </a:t>
                      </a:r>
                      <a:r>
                        <a:rPr lang="fr-FR" sz="1200" b="1" kern="1200" dirty="0" err="1">
                          <a:solidFill>
                            <a:schemeClr val="accent2"/>
                          </a:solidFill>
                          <a:effectLst/>
                          <a:latin typeface="+mn-lt"/>
                          <a:ea typeface="+mn-ea"/>
                          <a:cs typeface="+mn-cs"/>
                        </a:rPr>
                        <a:t>biodiv</a:t>
                      </a:r>
                      <a:endParaRPr lang="fr-FR" sz="1200" b="1" dirty="0">
                        <a:solidFill>
                          <a:schemeClr val="accent2"/>
                        </a:solidFill>
                      </a:endParaRPr>
                    </a:p>
                  </a:txBody>
                  <a:tcPr marL="45720" marR="45720" marT="22860" marB="22860">
                    <a:solidFill>
                      <a:schemeClr val="tx2">
                        <a:lumMod val="20000"/>
                        <a:lumOff val="80000"/>
                      </a:schemeClr>
                    </a:solidFill>
                  </a:tcPr>
                </a:tc>
                <a:tc gridSpan="3">
                  <a:txBody>
                    <a:bodyPr/>
                    <a:lstStyle/>
                    <a:p>
                      <a:r>
                        <a:rPr lang="fr-FR" sz="1200" b="0" dirty="0">
                          <a:solidFill>
                            <a:schemeClr val="accent2"/>
                          </a:solidFill>
                        </a:rPr>
                        <a:t>RCO036 Infra verte soutenue à d'autres fins que l'adaptation au changement climatique</a:t>
                      </a:r>
                      <a:endParaRPr lang="fr-FR" sz="2000" dirty="0"/>
                    </a:p>
                  </a:txBody>
                  <a:tcPr marL="45720" marR="45720" marT="22860" marB="22860">
                    <a:solidFill>
                      <a:schemeClr val="tx2">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RCO036 Infrastructure verte soutenue à d'autres fins que l'adaptation au changement climatique</a:t>
                      </a:r>
                      <a:endParaRPr lang="fr-FR" sz="2400" b="1">
                        <a:solidFill>
                          <a:schemeClr val="accent2"/>
                        </a:solidFill>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RCO036 Infrastructure verte soutenue à d'autres fins que l'adaptation au changement climatique</a:t>
                      </a:r>
                    </a:p>
                  </a:txBody>
                  <a:tcPr>
                    <a:solidFill>
                      <a:srgbClr val="E6F0F6"/>
                    </a:solidFill>
                  </a:tcPr>
                </a:tc>
                <a:tc>
                  <a:txBody>
                    <a:bodyPr/>
                    <a:lstStyle/>
                    <a:p>
                      <a:pPr algn="r"/>
                      <a:r>
                        <a:rPr lang="fr-FR" sz="1200" dirty="0">
                          <a:solidFill>
                            <a:schemeClr val="tx1"/>
                          </a:solidFill>
                        </a:rPr>
                        <a:t>3 302</a:t>
                      </a:r>
                    </a:p>
                  </a:txBody>
                  <a:tcPr marL="45720" marR="45720" marT="22860" marB="22860">
                    <a:solidFill>
                      <a:schemeClr val="bg1"/>
                    </a:solidFill>
                  </a:tcPr>
                </a:tc>
                <a:tc>
                  <a:txBody>
                    <a:bodyPr/>
                    <a:lstStyle/>
                    <a:p>
                      <a:pPr algn="r"/>
                      <a:r>
                        <a:rPr lang="fr-FR" sz="1200">
                          <a:solidFill>
                            <a:schemeClr val="tx1">
                              <a:lumMod val="50000"/>
                            </a:schemeClr>
                          </a:solidFill>
                        </a:rPr>
                        <a:t>2 651</a:t>
                      </a:r>
                    </a:p>
                  </a:txBody>
                  <a:tcPr marL="45720" marR="45720" marT="22860" marB="22860">
                    <a:solidFill>
                      <a:schemeClr val="bg1"/>
                    </a:solidFill>
                  </a:tcPr>
                </a:tc>
                <a:extLst>
                  <a:ext uri="{0D108BD9-81ED-4DB2-BD59-A6C34878D82A}">
                    <a16:rowId xmlns:a16="http://schemas.microsoft.com/office/drawing/2014/main" val="2173142781"/>
                  </a:ext>
                </a:extLst>
              </a:tr>
              <a:tr h="41148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2.8 Favoriser une mobilité urbaine multimodale durable </a:t>
                      </a:r>
                      <a:endParaRPr lang="fr-FR" sz="1200" b="1" dirty="0">
                        <a:solidFill>
                          <a:schemeClr val="accent2"/>
                        </a:solidFill>
                      </a:endParaRPr>
                    </a:p>
                  </a:txBody>
                  <a:tcPr marL="45720" marR="45720" marT="22860" marB="22860">
                    <a:solidFill>
                      <a:schemeClr val="tx2">
                        <a:lumMod val="20000"/>
                        <a:lumOff val="80000"/>
                      </a:schemeClr>
                    </a:solidFill>
                  </a:tcPr>
                </a:tc>
                <a:tc gridSpan="3">
                  <a:txBody>
                    <a:bodyPr/>
                    <a:lstStyle/>
                    <a:p>
                      <a:r>
                        <a:rPr lang="fr-FR" sz="1200" b="0" dirty="0">
                          <a:solidFill>
                            <a:schemeClr val="accent2"/>
                          </a:solidFill>
                        </a:rPr>
                        <a:t>RCO059 Infrastructures pour carburants alternatifs (points de recharge ou de ravitaillement) bénéficiant d’un soutien*</a:t>
                      </a:r>
                      <a:endParaRPr lang="fr-FR" sz="2000" dirty="0"/>
                    </a:p>
                  </a:txBody>
                  <a:tcPr marL="45720" marR="45720" marT="22860" marB="22860">
                    <a:solidFill>
                      <a:schemeClr val="tx2">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RCO059 Infrastructures pour carburants alternatifs (points de recharge ou de ravitaillement) bénéficiant d’un soutien*</a:t>
                      </a:r>
                      <a:endParaRPr lang="fr-FR" sz="2400" b="1">
                        <a:solidFill>
                          <a:schemeClr val="accent2"/>
                        </a:solidFill>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err="1">
                          <a:solidFill>
                            <a:schemeClr val="accent2"/>
                          </a:solidFill>
                        </a:rPr>
                        <a:t>RCOspé</a:t>
                      </a:r>
                      <a:r>
                        <a:rPr lang="fr-FR" sz="1800" b="0">
                          <a:solidFill>
                            <a:schemeClr val="accent2"/>
                          </a:solidFill>
                        </a:rPr>
                        <a:t> Déploiement du TCSP</a:t>
                      </a:r>
                    </a:p>
                  </a:txBody>
                  <a:tcPr>
                    <a:solidFill>
                      <a:srgbClr val="E6F0F6"/>
                    </a:solidFill>
                  </a:tcPr>
                </a:tc>
                <a:tc>
                  <a:txBody>
                    <a:bodyPr/>
                    <a:lstStyle/>
                    <a:p>
                      <a:pPr algn="r"/>
                      <a:r>
                        <a:rPr lang="fr-FR" sz="1200" dirty="0">
                          <a:solidFill>
                            <a:schemeClr val="tx1"/>
                          </a:solidFill>
                        </a:rPr>
                        <a:t>192</a:t>
                      </a:r>
                    </a:p>
                  </a:txBody>
                  <a:tcPr marL="45720" marR="45720" marT="22860" marB="22860">
                    <a:solidFill>
                      <a:schemeClr val="bg1"/>
                    </a:solidFill>
                  </a:tcPr>
                </a:tc>
                <a:tc>
                  <a:txBody>
                    <a:bodyPr/>
                    <a:lstStyle/>
                    <a:p>
                      <a:pPr algn="r"/>
                      <a:r>
                        <a:rPr lang="fr-FR" sz="1200">
                          <a:solidFill>
                            <a:schemeClr val="tx1">
                              <a:lumMod val="50000"/>
                            </a:schemeClr>
                          </a:solidFill>
                        </a:rPr>
                        <a:t>154</a:t>
                      </a:r>
                    </a:p>
                  </a:txBody>
                  <a:tcPr marL="45720" marR="45720" marT="22860" marB="22860">
                    <a:solidFill>
                      <a:schemeClr val="bg1"/>
                    </a:solidFill>
                  </a:tcPr>
                </a:tc>
                <a:extLst>
                  <a:ext uri="{0D108BD9-81ED-4DB2-BD59-A6C34878D82A}">
                    <a16:rowId xmlns:a16="http://schemas.microsoft.com/office/drawing/2014/main" val="899067871"/>
                  </a:ext>
                </a:extLst>
              </a:tr>
              <a:tr h="41148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3.2 Mettre en place et développer une mobilité durable, intelligente, intermodale et résiliente </a:t>
                      </a:r>
                      <a:endParaRPr lang="fr-FR" sz="1200" b="1" dirty="0">
                        <a:solidFill>
                          <a:schemeClr val="accent2"/>
                        </a:solidFill>
                      </a:endParaRPr>
                    </a:p>
                  </a:txBody>
                  <a:tcPr marL="45720" marR="45720" marT="22860" marB="22860">
                    <a:solidFill>
                      <a:srgbClr val="E6F0F6"/>
                    </a:solidFill>
                  </a:tcPr>
                </a:tc>
                <a:tc gridSpan="3">
                  <a:txBody>
                    <a:bodyPr/>
                    <a:lstStyle/>
                    <a:p>
                      <a:r>
                        <a:rPr lang="fr-FR" sz="1200" b="0" dirty="0">
                          <a:solidFill>
                            <a:schemeClr val="accent2"/>
                          </a:solidFill>
                        </a:rPr>
                        <a:t>RCO054 Connexions intermodales nouvelles ou modernisées</a:t>
                      </a:r>
                      <a:endParaRPr lang="fr-FR" sz="2000" dirty="0"/>
                    </a:p>
                  </a:txBody>
                  <a:tcPr marL="45720" marR="45720" marT="22860" marB="22860">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RCO054 Connexions intermodales nouvelles ou modernisées</a:t>
                      </a:r>
                      <a:endParaRPr lang="fr-FR" sz="2400" b="1">
                        <a:solidFill>
                          <a:schemeClr val="accent2"/>
                        </a:solidFill>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RCO054 Connexions intermodales nouvelles ou modernisées</a:t>
                      </a:r>
                    </a:p>
                  </a:txBody>
                  <a:tcPr>
                    <a:solidFill>
                      <a:srgbClr val="E6F0F6"/>
                    </a:solidFill>
                  </a:tcPr>
                </a:tc>
                <a:tc>
                  <a:txBody>
                    <a:bodyPr/>
                    <a:lstStyle/>
                    <a:p>
                      <a:pPr algn="r"/>
                      <a:r>
                        <a:rPr lang="fr-FR" sz="1200" dirty="0">
                          <a:solidFill>
                            <a:schemeClr val="tx1"/>
                          </a:solidFill>
                        </a:rPr>
                        <a:t>4</a:t>
                      </a:r>
                    </a:p>
                  </a:txBody>
                  <a:tcPr marL="45720" marR="45720" marT="22860" marB="22860">
                    <a:solidFill>
                      <a:schemeClr val="bg1"/>
                    </a:solidFill>
                  </a:tcPr>
                </a:tc>
                <a:tc>
                  <a:txBody>
                    <a:bodyPr/>
                    <a:lstStyle/>
                    <a:p>
                      <a:pPr algn="r"/>
                      <a:r>
                        <a:rPr lang="fr-FR" sz="1200" dirty="0">
                          <a:solidFill>
                            <a:schemeClr val="tx1">
                              <a:lumMod val="50000"/>
                            </a:schemeClr>
                          </a:solidFill>
                        </a:rPr>
                        <a:t>3</a:t>
                      </a:r>
                    </a:p>
                  </a:txBody>
                  <a:tcPr marL="45720" marR="45720" marT="22860" marB="22860">
                    <a:solidFill>
                      <a:schemeClr val="bg1"/>
                    </a:solidFill>
                  </a:tcPr>
                </a:tc>
                <a:extLst>
                  <a:ext uri="{0D108BD9-81ED-4DB2-BD59-A6C34878D82A}">
                    <a16:rowId xmlns:a16="http://schemas.microsoft.com/office/drawing/2014/main" val="2135097200"/>
                  </a:ext>
                </a:extLst>
              </a:tr>
              <a:tr h="22860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4.2 Améliorer l’égalité d’accès à des services de qté et inclusifs</a:t>
                      </a:r>
                      <a:endParaRPr lang="fr-FR" sz="1200" b="1" dirty="0">
                        <a:solidFill>
                          <a:schemeClr val="accent2"/>
                        </a:solidFill>
                      </a:endParaRPr>
                    </a:p>
                  </a:txBody>
                  <a:tcPr marL="45720" marR="45720" marT="22860" marB="22860">
                    <a:solidFill>
                      <a:schemeClr val="accent6">
                        <a:lumMod val="20000"/>
                        <a:lumOff val="80000"/>
                      </a:schemeClr>
                    </a:solidFill>
                  </a:tcPr>
                </a:tc>
                <a:tc gridSpan="3">
                  <a:txBody>
                    <a:bodyPr/>
                    <a:lstStyle/>
                    <a:p>
                      <a:r>
                        <a:rPr lang="fr-FR" sz="1200" b="0" dirty="0">
                          <a:solidFill>
                            <a:schemeClr val="accent2"/>
                          </a:solidFill>
                        </a:rPr>
                        <a:t>RCO 67 Capacité salles de classe des </a:t>
                      </a:r>
                      <a:r>
                        <a:rPr lang="fr-FR" sz="1200" b="0" dirty="0" err="1">
                          <a:solidFill>
                            <a:schemeClr val="accent2"/>
                          </a:solidFill>
                        </a:rPr>
                        <a:t>install</a:t>
                      </a:r>
                      <a:r>
                        <a:rPr lang="fr-FR" sz="1200" b="0" dirty="0">
                          <a:solidFill>
                            <a:schemeClr val="accent2"/>
                          </a:solidFill>
                        </a:rPr>
                        <a:t>° nvlles ou modernisées pour l’enseignement</a:t>
                      </a:r>
                      <a:endParaRPr lang="fr-FR" sz="2000" dirty="0"/>
                    </a:p>
                  </a:txBody>
                  <a:tcPr marL="45720" marR="45720" marT="22860" marB="22860">
                    <a:solidFill>
                      <a:schemeClr val="accent6">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RCO 67 Capacité des salles de classe des installations nouvelles ou modernisées pour l’enseignement</a:t>
                      </a:r>
                      <a:endParaRPr lang="fr-FR" sz="2400" b="1">
                        <a:solidFill>
                          <a:schemeClr val="accent2"/>
                        </a:solidFill>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RCO 67 Nombre d’infrastructures d’enseignement réhabilitées / rénovées</a:t>
                      </a:r>
                    </a:p>
                  </a:txBody>
                  <a:tcPr>
                    <a:solidFill>
                      <a:srgbClr val="E6F0F6"/>
                    </a:solidFill>
                  </a:tcPr>
                </a:tc>
                <a:tc>
                  <a:txBody>
                    <a:bodyPr/>
                    <a:lstStyle/>
                    <a:p>
                      <a:pPr algn="r"/>
                      <a:r>
                        <a:rPr lang="fr-FR" sz="1200">
                          <a:solidFill>
                            <a:schemeClr val="tx1"/>
                          </a:solidFill>
                        </a:rPr>
                        <a:t>6 000</a:t>
                      </a:r>
                    </a:p>
                  </a:txBody>
                  <a:tcPr marL="45720" marR="45720" marT="22860" marB="22860">
                    <a:solidFill>
                      <a:schemeClr val="bg1"/>
                    </a:solidFill>
                  </a:tcPr>
                </a:tc>
                <a:tc>
                  <a:txBody>
                    <a:bodyPr/>
                    <a:lstStyle/>
                    <a:p>
                      <a:pPr algn="r"/>
                      <a:r>
                        <a:rPr lang="fr-FR" sz="1200" dirty="0">
                          <a:solidFill>
                            <a:schemeClr val="tx1">
                              <a:lumMod val="50000"/>
                            </a:schemeClr>
                          </a:solidFill>
                        </a:rPr>
                        <a:t>4 900</a:t>
                      </a:r>
                    </a:p>
                  </a:txBody>
                  <a:tcPr marL="45720" marR="45720" marT="22860" marB="22860">
                    <a:solidFill>
                      <a:schemeClr val="bg1"/>
                    </a:solidFill>
                  </a:tcPr>
                </a:tc>
                <a:extLst>
                  <a:ext uri="{0D108BD9-81ED-4DB2-BD59-A6C34878D82A}">
                    <a16:rowId xmlns:a16="http://schemas.microsoft.com/office/drawing/2014/main" val="3161835459"/>
                  </a:ext>
                </a:extLst>
              </a:tr>
              <a:tr h="271966">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4.3 Favoriser l’intégration socio-éco des personnes défavorisées</a:t>
                      </a:r>
                      <a:endParaRPr lang="fr-FR" sz="1200" b="1" dirty="0">
                        <a:solidFill>
                          <a:schemeClr val="accent2"/>
                        </a:solidFill>
                      </a:endParaRPr>
                    </a:p>
                  </a:txBody>
                  <a:tcPr marL="45720" marR="45720" marT="22860" marB="22860">
                    <a:solidFill>
                      <a:schemeClr val="accent6">
                        <a:lumMod val="20000"/>
                        <a:lumOff val="80000"/>
                      </a:schemeClr>
                    </a:solidFill>
                  </a:tcPr>
                </a:tc>
                <a:tc gridSpan="3">
                  <a:txBody>
                    <a:bodyPr/>
                    <a:lstStyle/>
                    <a:p>
                      <a:r>
                        <a:rPr lang="fr-FR" sz="1200" b="0" dirty="0">
                          <a:solidFill>
                            <a:schemeClr val="accent2"/>
                          </a:solidFill>
                        </a:rPr>
                        <a:t>RCO65 Capacité de logements sociaux nouveaux ou modernisés</a:t>
                      </a:r>
                      <a:endParaRPr lang="fr-FR" sz="2000" dirty="0"/>
                    </a:p>
                  </a:txBody>
                  <a:tcPr marL="45720" marR="45720" marT="22860" marB="22860">
                    <a:solidFill>
                      <a:schemeClr val="accent6">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RCO65 Capacité de logements sociaux nouveaux ou modernisés</a:t>
                      </a:r>
                      <a:endParaRPr lang="fr-FR" sz="2400" b="1">
                        <a:solidFill>
                          <a:schemeClr val="accent2"/>
                        </a:solidFill>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RCO65 Capacité de logements sociaux nouveaux ou modernisés</a:t>
                      </a:r>
                    </a:p>
                  </a:txBody>
                  <a:tcPr>
                    <a:solidFill>
                      <a:srgbClr val="E6F0F6"/>
                    </a:solidFill>
                  </a:tcPr>
                </a:tc>
                <a:tc>
                  <a:txBody>
                    <a:bodyPr/>
                    <a:lstStyle/>
                    <a:p>
                      <a:pPr algn="r"/>
                      <a:r>
                        <a:rPr lang="fr-FR" sz="1200">
                          <a:solidFill>
                            <a:schemeClr val="tx1"/>
                          </a:solidFill>
                        </a:rPr>
                        <a:t>90</a:t>
                      </a:r>
                    </a:p>
                  </a:txBody>
                  <a:tcPr marL="45720" marR="45720" marT="22860" marB="22860">
                    <a:solidFill>
                      <a:schemeClr val="bg1"/>
                    </a:solidFill>
                  </a:tcPr>
                </a:tc>
                <a:tc>
                  <a:txBody>
                    <a:bodyPr/>
                    <a:lstStyle/>
                    <a:p>
                      <a:pPr algn="r"/>
                      <a:r>
                        <a:rPr lang="fr-FR" sz="1200" dirty="0">
                          <a:solidFill>
                            <a:schemeClr val="tx1">
                              <a:lumMod val="50000"/>
                            </a:schemeClr>
                          </a:solidFill>
                        </a:rPr>
                        <a:t>74</a:t>
                      </a:r>
                    </a:p>
                  </a:txBody>
                  <a:tcPr marL="45720" marR="45720" marT="22860" marB="22860">
                    <a:solidFill>
                      <a:schemeClr val="bg1"/>
                    </a:solidFill>
                  </a:tcPr>
                </a:tc>
                <a:extLst>
                  <a:ext uri="{0D108BD9-81ED-4DB2-BD59-A6C34878D82A}">
                    <a16:rowId xmlns:a16="http://schemas.microsoft.com/office/drawing/2014/main" val="1725737723"/>
                  </a:ext>
                </a:extLst>
              </a:tr>
              <a:tr h="41148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kern="1200" dirty="0">
                          <a:solidFill>
                            <a:schemeClr val="accent2"/>
                          </a:solidFill>
                          <a:effectLst/>
                          <a:latin typeface="+mn-lt"/>
                          <a:ea typeface="+mn-ea"/>
                          <a:cs typeface="+mn-cs"/>
                        </a:rPr>
                        <a:t>OS 4.5 Garantir l’égalité d’accès aux soins de santé, favoriser la résilience des systèmes de santé</a:t>
                      </a:r>
                      <a:endParaRPr lang="fr-FR" sz="1200" b="1" dirty="0">
                        <a:solidFill>
                          <a:schemeClr val="accent2"/>
                        </a:solidFill>
                      </a:endParaRPr>
                    </a:p>
                  </a:txBody>
                  <a:tcPr marL="45720" marR="45720" marT="22860" marB="22860">
                    <a:solidFill>
                      <a:schemeClr val="accent6">
                        <a:lumMod val="20000"/>
                        <a:lumOff val="80000"/>
                      </a:schemeClr>
                    </a:solidFill>
                  </a:tcPr>
                </a:tc>
                <a:tc gridSpan="3">
                  <a:txBody>
                    <a:bodyPr/>
                    <a:lstStyle/>
                    <a:p>
                      <a:r>
                        <a:rPr lang="fr-FR" sz="1200" b="0" dirty="0">
                          <a:solidFill>
                            <a:schemeClr val="accent2"/>
                          </a:solidFill>
                        </a:rPr>
                        <a:t>RCO69 Capacité des installations de soins de santé nouvelles ou modernisées</a:t>
                      </a:r>
                      <a:endParaRPr lang="fr-FR" sz="2000" dirty="0"/>
                    </a:p>
                  </a:txBody>
                  <a:tcPr marL="45720" marR="45720" marT="22860" marB="22860">
                    <a:solidFill>
                      <a:schemeClr val="accent6">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RCO69 Capacité des installations de soins de santé nouvelles ou modernisées</a:t>
                      </a:r>
                      <a:endParaRPr lang="fr-FR" sz="2400" b="1">
                        <a:solidFill>
                          <a:schemeClr val="accent2"/>
                        </a:solidFill>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RCO69 Capacité des installations de soins de santé nouvelles ou modernisées</a:t>
                      </a:r>
                    </a:p>
                  </a:txBody>
                  <a:tcPr>
                    <a:solidFill>
                      <a:srgbClr val="E6F0F6"/>
                    </a:solidFill>
                  </a:tcPr>
                </a:tc>
                <a:tc>
                  <a:txBody>
                    <a:bodyPr/>
                    <a:lstStyle/>
                    <a:p>
                      <a:pPr algn="r"/>
                      <a:r>
                        <a:rPr lang="fr-FR" sz="1200">
                          <a:solidFill>
                            <a:schemeClr val="tx1"/>
                          </a:solidFill>
                        </a:rPr>
                        <a:t>326 000</a:t>
                      </a:r>
                    </a:p>
                  </a:txBody>
                  <a:tcPr marL="45720" marR="45720" marT="22860" marB="22860">
                    <a:solidFill>
                      <a:schemeClr val="bg1"/>
                    </a:solidFill>
                  </a:tcPr>
                </a:tc>
                <a:tc>
                  <a:txBody>
                    <a:bodyPr/>
                    <a:lstStyle/>
                    <a:p>
                      <a:pPr algn="r"/>
                      <a:r>
                        <a:rPr lang="fr-FR" sz="1200" dirty="0">
                          <a:solidFill>
                            <a:schemeClr val="tx1">
                              <a:lumMod val="50000"/>
                            </a:schemeClr>
                          </a:solidFill>
                        </a:rPr>
                        <a:t>267 0000</a:t>
                      </a:r>
                    </a:p>
                  </a:txBody>
                  <a:tcPr marL="45720" marR="45720" marT="22860" marB="22860">
                    <a:solidFill>
                      <a:schemeClr val="bg1"/>
                    </a:solidFill>
                  </a:tcPr>
                </a:tc>
                <a:extLst>
                  <a:ext uri="{0D108BD9-81ED-4DB2-BD59-A6C34878D82A}">
                    <a16:rowId xmlns:a16="http://schemas.microsoft.com/office/drawing/2014/main" val="470852077"/>
                  </a:ext>
                </a:extLst>
              </a:tr>
              <a:tr h="228600">
                <a:tc>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200" b="1" dirty="0">
                          <a:solidFill>
                            <a:schemeClr val="accent2"/>
                          </a:solidFill>
                        </a:rPr>
                        <a:t>OS 4.6 </a:t>
                      </a:r>
                      <a:r>
                        <a:rPr lang="fr-FR" sz="1200" b="1" kern="1200" dirty="0">
                          <a:solidFill>
                            <a:schemeClr val="accent2"/>
                          </a:solidFill>
                          <a:effectLst/>
                          <a:latin typeface="+mn-lt"/>
                          <a:ea typeface="+mn-ea"/>
                          <a:cs typeface="+mn-cs"/>
                        </a:rPr>
                        <a:t>Renforcer le rôle de la culture et du tourisme durable</a:t>
                      </a:r>
                      <a:endParaRPr lang="fr-FR" sz="1200" b="1" dirty="0">
                        <a:solidFill>
                          <a:schemeClr val="accent2"/>
                        </a:solidFill>
                      </a:endParaRPr>
                    </a:p>
                  </a:txBody>
                  <a:tcPr marL="45720" marR="45720" marT="22860" marB="22860">
                    <a:solidFill>
                      <a:schemeClr val="accent6">
                        <a:lumMod val="20000"/>
                        <a:lumOff val="80000"/>
                      </a:schemeClr>
                    </a:solidFill>
                  </a:tcPr>
                </a:tc>
                <a:tc gridSpan="3">
                  <a:txBody>
                    <a:bodyPr/>
                    <a:lstStyle/>
                    <a:p>
                      <a:r>
                        <a:rPr lang="fr-FR" sz="1200" b="0" dirty="0">
                          <a:solidFill>
                            <a:schemeClr val="accent2"/>
                          </a:solidFill>
                        </a:rPr>
                        <a:t>RCO77 Nombre de sites culturels et touristiques bénéficiant d’un soutien</a:t>
                      </a:r>
                      <a:endParaRPr lang="fr-FR" sz="2000" dirty="0"/>
                    </a:p>
                  </a:txBody>
                  <a:tcPr marL="45720" marR="45720" marT="22860" marB="22860">
                    <a:solidFill>
                      <a:schemeClr val="accent6">
                        <a:lumMod val="20000"/>
                        <a:lumOff val="80000"/>
                      </a:schemeClr>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RCO77 Nombre de sites culturels et touristiques bénéficiant d’un soutien</a:t>
                      </a:r>
                      <a:endParaRPr lang="fr-FR" sz="2400" b="1">
                        <a:solidFill>
                          <a:schemeClr val="accent2"/>
                        </a:solidFill>
                      </a:endParaRPr>
                    </a:p>
                  </a:txBody>
                  <a:tcPr>
                    <a:solidFill>
                      <a:srgbClr val="E6F0F6"/>
                    </a:solidFill>
                  </a:tcPr>
                </a:tc>
                <a:tc hMerge="1">
                  <a:txBody>
                    <a:bodyPr/>
                    <a:lstStyle/>
                    <a:p>
                      <a:pPr marL="0" marR="0" lvl="0" indent="0" algn="l" defTabSz="1827977" rtl="0" eaLnBrk="1" fontAlgn="auto" latinLnBrk="0" hangingPunct="1">
                        <a:lnSpc>
                          <a:spcPct val="100000"/>
                        </a:lnSpc>
                        <a:spcBef>
                          <a:spcPts val="0"/>
                        </a:spcBef>
                        <a:spcAft>
                          <a:spcPts val="0"/>
                        </a:spcAft>
                        <a:buClrTx/>
                        <a:buSzTx/>
                        <a:buFontTx/>
                        <a:buNone/>
                        <a:tabLst/>
                        <a:defRPr/>
                      </a:pPr>
                      <a:r>
                        <a:rPr lang="fr-FR" sz="1800" b="0">
                          <a:solidFill>
                            <a:schemeClr val="accent2"/>
                          </a:solidFill>
                        </a:rPr>
                        <a:t>RCO77 Nombre de sites culturels et touristiques bénéficiant d’un soutien</a:t>
                      </a:r>
                    </a:p>
                  </a:txBody>
                  <a:tcPr>
                    <a:solidFill>
                      <a:srgbClr val="E6F0F6"/>
                    </a:solidFill>
                  </a:tcPr>
                </a:tc>
                <a:tc>
                  <a:txBody>
                    <a:bodyPr/>
                    <a:lstStyle/>
                    <a:p>
                      <a:pPr algn="r"/>
                      <a:r>
                        <a:rPr lang="fr-FR" sz="1000">
                          <a:solidFill>
                            <a:schemeClr val="tx1"/>
                          </a:solidFill>
                        </a:rPr>
                        <a:t>7</a:t>
                      </a:r>
                    </a:p>
                  </a:txBody>
                  <a:tcPr marL="45720" marR="45720" marT="22860" marB="22860">
                    <a:solidFill>
                      <a:schemeClr val="bg1"/>
                    </a:solidFill>
                  </a:tcPr>
                </a:tc>
                <a:tc>
                  <a:txBody>
                    <a:bodyPr/>
                    <a:lstStyle/>
                    <a:p>
                      <a:pPr algn="r"/>
                      <a:r>
                        <a:rPr lang="fr-FR" sz="1000" dirty="0">
                          <a:solidFill>
                            <a:schemeClr val="tx1">
                              <a:lumMod val="50000"/>
                            </a:schemeClr>
                          </a:solidFill>
                        </a:rPr>
                        <a:t>8</a:t>
                      </a:r>
                    </a:p>
                  </a:txBody>
                  <a:tcPr marL="45720" marR="45720" marT="22860" marB="22860">
                    <a:solidFill>
                      <a:schemeClr val="bg1"/>
                    </a:solidFill>
                  </a:tcPr>
                </a:tc>
                <a:extLst>
                  <a:ext uri="{0D108BD9-81ED-4DB2-BD59-A6C34878D82A}">
                    <a16:rowId xmlns:a16="http://schemas.microsoft.com/office/drawing/2014/main" val="123046571"/>
                  </a:ext>
                </a:extLst>
              </a:tr>
            </a:tbl>
          </a:graphicData>
        </a:graphic>
      </p:graphicFrame>
    </p:spTree>
    <p:extLst>
      <p:ext uri="{BB962C8B-B14F-4D97-AF65-F5344CB8AC3E}">
        <p14:creationId xmlns:p14="http://schemas.microsoft.com/office/powerpoint/2010/main" val="3585899680"/>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50C6C-437D-0967-7A49-AA4E103EF459}"/>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805692C-7491-C612-DC97-E1802B78033E}"/>
              </a:ext>
            </a:extLst>
          </p:cNvPr>
          <p:cNvSpPr>
            <a:spLocks noGrp="1"/>
          </p:cNvSpPr>
          <p:nvPr>
            <p:ph type="body" sz="quarter" idx="13"/>
          </p:nvPr>
        </p:nvSpPr>
        <p:spPr/>
        <p:txBody>
          <a:bodyPr/>
          <a:lstStyle/>
          <a:p>
            <a:r>
              <a:rPr lang="fr-FR"/>
              <a:t>5</a:t>
            </a:r>
          </a:p>
        </p:txBody>
      </p:sp>
      <p:sp>
        <p:nvSpPr>
          <p:cNvPr id="3" name="Espace réservé du texte 2">
            <a:extLst>
              <a:ext uri="{FF2B5EF4-FFF2-40B4-BE49-F238E27FC236}">
                <a16:creationId xmlns:a16="http://schemas.microsoft.com/office/drawing/2014/main" id="{035D0A4A-6448-3C91-FF0B-3B5DED42221D}"/>
              </a:ext>
            </a:extLst>
          </p:cNvPr>
          <p:cNvSpPr>
            <a:spLocks noGrp="1"/>
          </p:cNvSpPr>
          <p:nvPr>
            <p:ph type="body" sz="quarter" idx="14"/>
          </p:nvPr>
        </p:nvSpPr>
        <p:spPr>
          <a:xfrm>
            <a:off x="1395664" y="3617694"/>
            <a:ext cx="8489226" cy="1375761"/>
          </a:xfrm>
        </p:spPr>
        <p:txBody>
          <a:bodyPr lIns="45720" tIns="22860" rIns="45720" bIns="22860" anchor="t">
            <a:spAutoFit/>
          </a:bodyPr>
          <a:lstStyle/>
          <a:p>
            <a:r>
              <a:rPr lang="fr-FR"/>
              <a:t>Recommandations complémentaires</a:t>
            </a:r>
          </a:p>
        </p:txBody>
      </p:sp>
    </p:spTree>
    <p:extLst>
      <p:ext uri="{BB962C8B-B14F-4D97-AF65-F5344CB8AC3E}">
        <p14:creationId xmlns:p14="http://schemas.microsoft.com/office/powerpoint/2010/main" val="2134282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910BE48-579B-F3E3-9403-F8C4DE593CFB}"/>
              </a:ext>
            </a:extLst>
          </p:cNvPr>
          <p:cNvSpPr txBox="1"/>
          <p:nvPr/>
        </p:nvSpPr>
        <p:spPr>
          <a:xfrm>
            <a:off x="427257" y="959093"/>
            <a:ext cx="11461532" cy="5324535"/>
          </a:xfrm>
          <a:prstGeom prst="rect">
            <a:avLst/>
          </a:prstGeom>
          <a:noFill/>
        </p:spPr>
        <p:txBody>
          <a:bodyPr wrap="square">
            <a:spAutoFit/>
          </a:bodyPr>
          <a:lstStyle/>
          <a:p>
            <a:pPr defTabSz="914217"/>
            <a:r>
              <a:rPr lang="fr-FR" b="1" dirty="0">
                <a:solidFill>
                  <a:srgbClr val="0071B1">
                    <a:lumMod val="75000"/>
                  </a:srgbClr>
                </a:solidFill>
                <a:latin typeface="Calibri" panose="020F0502020204030204"/>
              </a:rPr>
              <a:t>1 - Poursuivre la qualification du portfolio des projets en continu</a:t>
            </a:r>
          </a:p>
          <a:p>
            <a:pPr defTabSz="914217"/>
            <a:r>
              <a:rPr lang="fr-FR" sz="1400" dirty="0">
                <a:solidFill>
                  <a:srgbClr val="46494C"/>
                </a:solidFill>
                <a:latin typeface="Calibri" panose="020F0502020204030204"/>
              </a:rPr>
              <a:t>Actualiser en continu la base de données des projets potentiels, en particulier les données portant sur les projets stratégiques pouvant mobiliser des volumes financiers importants et générant des factures ou dépenses sécurisées et rapidement certifiables et payables en 2025 et 2026 (priorités et OS de la concentration thématique du FEDER, priorités de formation et d’insertion du FSE+). (cf. annexe 1ère liste de dossiers « stratégiques » ou «structurants »). </a:t>
            </a:r>
          </a:p>
          <a:p>
            <a:pPr defTabSz="914217"/>
            <a:endParaRPr lang="fr-FR" sz="800" dirty="0">
              <a:solidFill>
                <a:srgbClr val="0071B1">
                  <a:lumMod val="75000"/>
                </a:srgbClr>
              </a:solidFill>
              <a:latin typeface="Calibri" panose="020F0502020204030204"/>
            </a:endParaRPr>
          </a:p>
          <a:p>
            <a:pPr defTabSz="914217"/>
            <a:r>
              <a:rPr lang="fr-FR" b="1" dirty="0">
                <a:solidFill>
                  <a:srgbClr val="0071B1">
                    <a:lumMod val="75000"/>
                  </a:srgbClr>
                </a:solidFill>
                <a:latin typeface="Calibri" panose="020F0502020204030204"/>
              </a:rPr>
              <a:t>2 - Accompagner de manière renforcée les porteurs de « projet clefs » </a:t>
            </a:r>
          </a:p>
          <a:p>
            <a:pPr defTabSz="914217"/>
            <a:r>
              <a:rPr lang="fr-FR" sz="1400" dirty="0">
                <a:solidFill>
                  <a:srgbClr val="46494C"/>
                </a:solidFill>
                <a:latin typeface="Calibri" panose="020F0502020204030204"/>
              </a:rPr>
              <a:t>Au-delà du suivi régulier du portfolio mis en place et à pérenniser, un travail d’accompagnement renforcé des porteurs de projets ou bénéficiaires clés a été mis en place par la DGPFE et doit être maintenu et intensifié pour les années 2025 et 2026 pour sécuriser la programmation et les demandes de paiements. </a:t>
            </a:r>
          </a:p>
          <a:p>
            <a:pPr defTabSz="914217"/>
            <a:endParaRPr lang="fr-FR" sz="800" dirty="0">
              <a:solidFill>
                <a:srgbClr val="0071B1">
                  <a:lumMod val="75000"/>
                </a:srgbClr>
              </a:solidFill>
              <a:latin typeface="Calibri" panose="020F0502020204030204"/>
            </a:endParaRPr>
          </a:p>
          <a:p>
            <a:pPr defTabSz="914217"/>
            <a:r>
              <a:rPr lang="fr-FR" b="1" dirty="0">
                <a:solidFill>
                  <a:srgbClr val="0071B1">
                    <a:lumMod val="75000"/>
                  </a:srgbClr>
                </a:solidFill>
                <a:latin typeface="Calibri" panose="020F0502020204030204"/>
              </a:rPr>
              <a:t>3 - Moduler et optimiser les taux d’interventions </a:t>
            </a:r>
            <a:r>
              <a:rPr lang="fr-FR" sz="1600" dirty="0">
                <a:solidFill>
                  <a:srgbClr val="0071B1">
                    <a:lumMod val="75000"/>
                  </a:srgbClr>
                </a:solidFill>
                <a:latin typeface="Calibri" panose="020F0502020204030204"/>
              </a:rPr>
              <a:t>(TAP et taux UE)</a:t>
            </a:r>
          </a:p>
          <a:p>
            <a:pPr defTabSz="914217"/>
            <a:r>
              <a:rPr lang="fr-FR" sz="1400" dirty="0">
                <a:solidFill>
                  <a:srgbClr val="46494C"/>
                </a:solidFill>
                <a:latin typeface="Calibri" panose="020F0502020204030204"/>
              </a:rPr>
              <a:t>Réponse à la fragilité financière des porteurs de projets et les grands maîtres d’ouvrage public (cf. chapitre 3). L’optimisation des taux d’aide publique et des taux d’intervention UE constitue un levier essentiel pour permettre aux candidats l’accès à un financement européen et une réalisation rapide de leurs projets.</a:t>
            </a:r>
          </a:p>
          <a:p>
            <a:pPr defTabSz="914217"/>
            <a:endParaRPr lang="fr-FR" sz="800" dirty="0">
              <a:solidFill>
                <a:srgbClr val="46494C"/>
              </a:solidFill>
              <a:latin typeface="Calibri" panose="020F0502020204030204"/>
            </a:endParaRPr>
          </a:p>
          <a:p>
            <a:pPr defTabSz="914217"/>
            <a:r>
              <a:rPr lang="fr-FR" b="1" dirty="0">
                <a:solidFill>
                  <a:srgbClr val="0071B1">
                    <a:lumMod val="75000"/>
                  </a:srgbClr>
                </a:solidFill>
                <a:latin typeface="Calibri" panose="020F0502020204030204"/>
              </a:rPr>
              <a:t>4 – Elargir « l’accessibilité » au programme :</a:t>
            </a:r>
          </a:p>
          <a:p>
            <a:pPr defTabSz="914217"/>
            <a:r>
              <a:rPr lang="fr-FR" dirty="0">
                <a:solidFill>
                  <a:srgbClr val="46494C"/>
                </a:solidFill>
                <a:latin typeface="Calibri" panose="020F0502020204030204"/>
              </a:rPr>
              <a:t>- OS à finalités économiques et sociales stratégiques pour la Martinique </a:t>
            </a:r>
            <a:r>
              <a:rPr lang="fr-FR" sz="1400" dirty="0">
                <a:solidFill>
                  <a:srgbClr val="46494C"/>
                </a:solidFill>
                <a:latin typeface="Calibri" panose="020F0502020204030204"/>
              </a:rPr>
              <a:t>(types d’actions, dépenses éligibles et seuils d’accès aux aides)</a:t>
            </a:r>
          </a:p>
          <a:p>
            <a:pPr defTabSz="914217"/>
            <a:r>
              <a:rPr lang="fr-FR" sz="1400" dirty="0">
                <a:solidFill>
                  <a:srgbClr val="46494C"/>
                </a:solidFill>
                <a:latin typeface="Calibri" panose="020F0502020204030204"/>
              </a:rPr>
              <a:t>- </a:t>
            </a:r>
            <a:r>
              <a:rPr lang="fr-FR" dirty="0">
                <a:solidFill>
                  <a:srgbClr val="46494C"/>
                </a:solidFill>
                <a:latin typeface="Calibri" panose="020F0502020204030204"/>
              </a:rPr>
              <a:t>Flexibilité liée à la révision de mi-parcours et possibilité du paquet législatif UE </a:t>
            </a:r>
            <a:r>
              <a:rPr lang="fr-FR" sz="1400" dirty="0">
                <a:solidFill>
                  <a:srgbClr val="46494C"/>
                </a:solidFill>
                <a:latin typeface="Calibri" panose="020F0502020204030204"/>
              </a:rPr>
              <a:t>(décarbonation, « logements abordables », accès sécurisé à l’eau, transition énergétique)</a:t>
            </a:r>
          </a:p>
          <a:p>
            <a:pPr defTabSz="914217"/>
            <a:endParaRPr lang="fr-FR" sz="800" dirty="0">
              <a:solidFill>
                <a:srgbClr val="46494C"/>
              </a:solidFill>
              <a:latin typeface="Calibri" panose="020F0502020204030204"/>
            </a:endParaRPr>
          </a:p>
          <a:p>
            <a:pPr defTabSz="914217"/>
            <a:r>
              <a:rPr lang="fr-FR" b="1" dirty="0">
                <a:solidFill>
                  <a:srgbClr val="0071B1">
                    <a:lumMod val="75000"/>
                  </a:srgbClr>
                </a:solidFill>
                <a:latin typeface="Calibri" panose="020F0502020204030204"/>
              </a:rPr>
              <a:t>5 - Expérimenter le financement non lié aux coûts</a:t>
            </a:r>
          </a:p>
          <a:p>
            <a:pPr defTabSz="914217"/>
            <a:r>
              <a:rPr lang="fr-FR" sz="1400" dirty="0">
                <a:solidFill>
                  <a:srgbClr val="46494C"/>
                </a:solidFill>
                <a:latin typeface="Calibri" panose="020F0502020204030204"/>
              </a:rPr>
              <a:t>Le contexte économique et social et les catégories de projets ainsi que les résultats recherchés, pourraient justifier d’anticiper l’utilisation pour la Martinique du remboursement non lié au coût (articles 51 et 95 et 123 du règlement UE : « </a:t>
            </a:r>
            <a:r>
              <a:rPr lang="fr-FR" sz="1400" i="1" dirty="0">
                <a:solidFill>
                  <a:srgbClr val="46494C"/>
                </a:solidFill>
                <a:latin typeface="Calibri" panose="020F0502020204030204"/>
              </a:rPr>
              <a:t>demande de paiement et montants justifiés par les progrès accomplis </a:t>
            </a:r>
            <a:r>
              <a:rPr lang="fr-FR" sz="1400" dirty="0">
                <a:solidFill>
                  <a:srgbClr val="46494C"/>
                </a:solidFill>
                <a:latin typeface="Calibri" panose="020F0502020204030204"/>
              </a:rPr>
              <a:t>»). Cette expérimentation (1 OS FEDER et 1 OS FSE+, ou un AAP dans un OS) permettrait de préparer la programmation post 2027 et répondrait sur certains points au contexte macro-économique et social régional et le besoin de simplification pour les bénéficiaires. </a:t>
            </a:r>
          </a:p>
        </p:txBody>
      </p:sp>
      <p:sp>
        <p:nvSpPr>
          <p:cNvPr id="4" name="ZoneTexte 3">
            <a:extLst>
              <a:ext uri="{FF2B5EF4-FFF2-40B4-BE49-F238E27FC236}">
                <a16:creationId xmlns:a16="http://schemas.microsoft.com/office/drawing/2014/main" id="{652FFA8C-5B02-4918-6B82-264701B2FAAB}"/>
              </a:ext>
            </a:extLst>
          </p:cNvPr>
          <p:cNvSpPr txBox="1"/>
          <p:nvPr/>
        </p:nvSpPr>
        <p:spPr>
          <a:xfrm>
            <a:off x="427257" y="224518"/>
            <a:ext cx="10720552" cy="461665"/>
          </a:xfrm>
          <a:prstGeom prst="rect">
            <a:avLst/>
          </a:prstGeom>
          <a:noFill/>
        </p:spPr>
        <p:txBody>
          <a:bodyPr wrap="square" rtlCol="0">
            <a:spAutoFit/>
          </a:bodyPr>
          <a:lstStyle/>
          <a:p>
            <a:pPr defTabSz="914217"/>
            <a:r>
              <a:rPr lang="fr-FR" sz="2400" b="1">
                <a:solidFill>
                  <a:srgbClr val="46494C"/>
                </a:solidFill>
                <a:latin typeface="Calibri" panose="020F0502020204030204"/>
              </a:rPr>
              <a:t>Recommandations</a:t>
            </a:r>
          </a:p>
        </p:txBody>
      </p:sp>
    </p:spTree>
    <p:extLst>
      <p:ext uri="{BB962C8B-B14F-4D97-AF65-F5344CB8AC3E}">
        <p14:creationId xmlns:p14="http://schemas.microsoft.com/office/powerpoint/2010/main" val="1130241962"/>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5164" y="2480476"/>
            <a:ext cx="9326836" cy="3016210"/>
          </a:xfrm>
          <a:prstGeom prst="rect">
            <a:avLst/>
          </a:prstGeom>
        </p:spPr>
        <p:txBody>
          <a:bodyPr wrap="square">
            <a:spAutoFit/>
          </a:bodyPr>
          <a:lstStyle/>
          <a:p>
            <a:endParaRPr lang="fr-FR" dirty="0"/>
          </a:p>
          <a:p>
            <a:pPr>
              <a:buFont typeface="Arial" panose="020B0604020202020204" pitchFamily="34" charset="0"/>
              <a:buChar char="•"/>
            </a:pPr>
            <a:r>
              <a:rPr lang="fr-FR" sz="2000" dirty="0"/>
              <a:t>Cibles : citoyens, futurs adultes, bénéficiaires, partenaires institutionnels, élus.</a:t>
            </a:r>
          </a:p>
          <a:p>
            <a:pPr>
              <a:buFont typeface="Arial" panose="020B0604020202020204" pitchFamily="34" charset="0"/>
              <a:buChar char="•"/>
            </a:pPr>
            <a:endParaRPr lang="fr-FR" dirty="0"/>
          </a:p>
          <a:p>
            <a:endParaRPr lang="fr-FR" dirty="0"/>
          </a:p>
          <a:p>
            <a:pPr>
              <a:buFont typeface="Arial" panose="020B0604020202020204" pitchFamily="34" charset="0"/>
              <a:buChar char="•"/>
            </a:pPr>
            <a:r>
              <a:rPr lang="fr-FR" sz="2000" dirty="0"/>
              <a:t>Canaux utilisés : </a:t>
            </a:r>
            <a:r>
              <a:rPr lang="fr-FR" sz="2000" dirty="0" err="1"/>
              <a:t>print</a:t>
            </a:r>
            <a:r>
              <a:rPr lang="fr-FR" sz="2000" dirty="0"/>
              <a:t>, digitaux, événementiels…</a:t>
            </a:r>
          </a:p>
          <a:p>
            <a:pPr>
              <a:buFont typeface="Arial" panose="020B0604020202020204" pitchFamily="34" charset="0"/>
              <a:buChar char="•"/>
            </a:pPr>
            <a:endParaRPr lang="fr-FR" dirty="0"/>
          </a:p>
          <a:p>
            <a:endParaRPr lang="fr-FR" dirty="0"/>
          </a:p>
          <a:p>
            <a:pPr>
              <a:buFont typeface="Arial" panose="020B0604020202020204" pitchFamily="34" charset="0"/>
              <a:buChar char="•"/>
            </a:pPr>
            <a:endParaRPr lang="fr-FR" sz="2000" dirty="0"/>
          </a:p>
          <a:p>
            <a:pPr>
              <a:buFont typeface="Arial" panose="020B0604020202020204" pitchFamily="34" charset="0"/>
              <a:buChar char="•"/>
            </a:pPr>
            <a:r>
              <a:rPr lang="fr-FR" sz="2000" dirty="0"/>
              <a:t>Accroche: </a:t>
            </a:r>
            <a:r>
              <a:rPr lang="fr-FR" sz="2000" b="1" i="1" dirty="0"/>
              <a:t>Les Fonds Européens, </a:t>
            </a:r>
            <a:r>
              <a:rPr lang="fr-FR" sz="2000" b="1" i="1" dirty="0" err="1"/>
              <a:t>Nou</a:t>
            </a:r>
            <a:r>
              <a:rPr lang="fr-FR" sz="2000" b="1" i="1" dirty="0"/>
              <a:t> Ka </a:t>
            </a:r>
            <a:r>
              <a:rPr lang="fr-FR" sz="2000" b="1" i="1" dirty="0" err="1"/>
              <a:t>fey</a:t>
            </a:r>
            <a:r>
              <a:rPr lang="fr-FR" sz="2000" b="1" i="1" dirty="0"/>
              <a:t> épi </a:t>
            </a:r>
            <a:r>
              <a:rPr lang="fr-FR" sz="2000" b="1" i="1" dirty="0" err="1"/>
              <a:t>zot</a:t>
            </a:r>
            <a:r>
              <a:rPr lang="fr-FR" sz="2000" b="1" i="1" dirty="0"/>
              <a:t>! Ou Construisons l’avenir ensemble!</a:t>
            </a:r>
            <a:endParaRPr lang="fr-FR" sz="2000" dirty="0"/>
          </a:p>
        </p:txBody>
      </p:sp>
      <p:sp>
        <p:nvSpPr>
          <p:cNvPr id="3" name="object 18"/>
          <p:cNvSpPr txBox="1">
            <a:spLocks/>
          </p:cNvSpPr>
          <p:nvPr/>
        </p:nvSpPr>
        <p:spPr>
          <a:xfrm>
            <a:off x="873747" y="1011718"/>
            <a:ext cx="9077077" cy="631583"/>
          </a:xfrm>
          <a:prstGeom prst="rect">
            <a:avLst/>
          </a:prstGeom>
        </p:spPr>
        <p:txBody>
          <a:bodyPr vert="horz" wrap="square" lIns="0" tIns="1587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25"/>
              </a:spcBef>
              <a:tabLst>
                <a:tab pos="6769734" algn="l"/>
              </a:tabLst>
            </a:pPr>
            <a:r>
              <a:rPr lang="fr-FR" sz="4000" b="1" dirty="0">
                <a:solidFill>
                  <a:srgbClr val="002060"/>
                </a:solidFill>
              </a:rPr>
              <a:t>Actions de  COMMUNICATION  </a:t>
            </a:r>
          </a:p>
        </p:txBody>
      </p:sp>
      <p:pic>
        <p:nvPicPr>
          <p:cNvPr id="5" name="Image 4" descr="Free illustration: Friends, Trust, Friendship - Free Image on Pixaba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747" y="2051021"/>
            <a:ext cx="1239042" cy="1239042"/>
          </a:xfrm>
          <a:prstGeom prst="rect">
            <a:avLst/>
          </a:prstGeom>
        </p:spPr>
      </p:pic>
      <p:sp>
        <p:nvSpPr>
          <p:cNvPr id="6" name="Flèche droite 5"/>
          <p:cNvSpPr/>
          <p:nvPr/>
        </p:nvSpPr>
        <p:spPr>
          <a:xfrm>
            <a:off x="2056674" y="2756092"/>
            <a:ext cx="799140" cy="39188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pic>
        <p:nvPicPr>
          <p:cNvPr id="7" name="Image 6" descr="#Infographie : Les jeunes et les réseaux sociaux | PressMyWeb | digita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275" y="3431106"/>
            <a:ext cx="1182927" cy="1065374"/>
          </a:xfrm>
          <a:prstGeom prst="rect">
            <a:avLst/>
          </a:prstGeom>
        </p:spPr>
      </p:pic>
      <p:sp>
        <p:nvSpPr>
          <p:cNvPr id="8" name="Flèche droite 7"/>
          <p:cNvSpPr/>
          <p:nvPr/>
        </p:nvSpPr>
        <p:spPr>
          <a:xfrm>
            <a:off x="2030613" y="3596695"/>
            <a:ext cx="799140" cy="39188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9" name="Bulle ronde 8"/>
          <p:cNvSpPr/>
          <p:nvPr/>
        </p:nvSpPr>
        <p:spPr>
          <a:xfrm>
            <a:off x="757473" y="4637523"/>
            <a:ext cx="1154336" cy="751981"/>
          </a:xfrm>
          <a:prstGeom prst="wedgeEllipseCallout">
            <a:avLst>
              <a:gd name="adj1" fmla="val 42276"/>
              <a:gd name="adj2" fmla="val 72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Punch line</a:t>
            </a:r>
          </a:p>
        </p:txBody>
      </p:sp>
      <p:sp>
        <p:nvSpPr>
          <p:cNvPr id="10" name="Flèche droite 9"/>
          <p:cNvSpPr/>
          <p:nvPr/>
        </p:nvSpPr>
        <p:spPr>
          <a:xfrm>
            <a:off x="2030613" y="4824665"/>
            <a:ext cx="799140" cy="39188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52424916"/>
      </p:ext>
    </p:extLst>
  </p:cSld>
  <p:clrMapOvr>
    <a:masterClrMapping/>
  </p:clrMapOvr>
  <p:transition spd="slow">
    <p:randomBar dir="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2302" y="639672"/>
            <a:ext cx="8255896" cy="5878532"/>
          </a:xfrm>
          <a:prstGeom prst="rect">
            <a:avLst/>
          </a:prstGeom>
        </p:spPr>
        <p:txBody>
          <a:bodyPr wrap="square">
            <a:spAutoFit/>
          </a:bodyPr>
          <a:lstStyle/>
          <a:p>
            <a:pPr marL="12700">
              <a:spcBef>
                <a:spcPts val="125"/>
              </a:spcBef>
              <a:tabLst>
                <a:tab pos="6769734" algn="l"/>
              </a:tabLst>
            </a:pPr>
            <a:r>
              <a:rPr lang="fr-FR" sz="4000" dirty="0">
                <a:solidFill>
                  <a:srgbClr val="002060"/>
                </a:solidFill>
                <a:latin typeface="+mj-lt"/>
                <a:ea typeface="+mj-ea"/>
                <a:cs typeface="+mj-cs"/>
              </a:rPr>
              <a:t>Actions phares réalisées</a:t>
            </a:r>
          </a:p>
          <a:p>
            <a:endParaRPr lang="fr-FR" dirty="0"/>
          </a:p>
          <a:p>
            <a:pPr>
              <a:buFont typeface="Arial" panose="020B0604020202020204" pitchFamily="34" charset="0"/>
              <a:buChar char="•"/>
            </a:pPr>
            <a:r>
              <a:rPr lang="fr-FR" sz="2000" dirty="0"/>
              <a:t>Accompagnement des bénéficiaires sur le respect des obligations de publicité et de communication.</a:t>
            </a:r>
          </a:p>
          <a:p>
            <a:pPr>
              <a:buFont typeface="Arial" panose="020B0604020202020204" pitchFamily="34" charset="0"/>
              <a:buChar char="•"/>
            </a:pPr>
            <a:endParaRPr lang="fr-FR" dirty="0"/>
          </a:p>
          <a:p>
            <a:pPr>
              <a:buFont typeface="Arial" panose="020B0604020202020204" pitchFamily="34" charset="0"/>
              <a:buChar char="•"/>
            </a:pPr>
            <a:r>
              <a:rPr lang="fr-FR" dirty="0"/>
              <a:t> </a:t>
            </a:r>
            <a:r>
              <a:rPr lang="fr-FR" sz="2000" dirty="0"/>
              <a:t>Diffusion d’information : Presse, mailing, webinaires, sites, réseaux sociaux + plateformes partenaires (</a:t>
            </a:r>
            <a:r>
              <a:rPr lang="fr-FR" sz="2000" dirty="0" err="1"/>
              <a:t>Zetwal</a:t>
            </a:r>
            <a:r>
              <a:rPr lang="fr-FR" sz="2000" dirty="0"/>
              <a:t>).</a:t>
            </a:r>
          </a:p>
          <a:p>
            <a:pPr>
              <a:buFont typeface="Arial" panose="020B0604020202020204" pitchFamily="34" charset="0"/>
              <a:buChar char="•"/>
            </a:pPr>
            <a:endParaRPr lang="fr-FR" sz="2000" dirty="0"/>
          </a:p>
          <a:p>
            <a:pPr>
              <a:buFont typeface="Arial" panose="020B0604020202020204" pitchFamily="34" charset="0"/>
              <a:buChar char="•"/>
            </a:pPr>
            <a:r>
              <a:rPr lang="fr-FR" sz="2000" dirty="0"/>
              <a:t> Création de contenus : brochures, publication réseaux sociaux et site internet, vidéos de projets financés, </a:t>
            </a:r>
          </a:p>
          <a:p>
            <a:endParaRPr lang="fr-FR" sz="2000" dirty="0"/>
          </a:p>
          <a:p>
            <a:pPr>
              <a:buFont typeface="Arial" panose="020B0604020202020204" pitchFamily="34" charset="0"/>
              <a:buChar char="•"/>
            </a:pPr>
            <a:r>
              <a:rPr lang="fr-FR" sz="2000" dirty="0"/>
              <a:t> Organisation ou participation à des événements: Rencontres avec les </a:t>
            </a:r>
            <a:r>
              <a:rPr lang="fr-FR" sz="2000" dirty="0" err="1"/>
              <a:t>entrepreneurs.ses</a:t>
            </a:r>
            <a:r>
              <a:rPr lang="fr-FR" sz="2000" dirty="0"/>
              <a:t> ou avec les </a:t>
            </a:r>
            <a:r>
              <a:rPr lang="fr-FR" sz="2000" dirty="0" err="1"/>
              <a:t>citoyen.ne.s</a:t>
            </a:r>
            <a:r>
              <a:rPr lang="fr-FR" sz="2000" dirty="0"/>
              <a:t>,: exemples salon </a:t>
            </a:r>
            <a:r>
              <a:rPr lang="fr-FR" sz="2000" dirty="0" err="1"/>
              <a:t>Forméo</a:t>
            </a:r>
            <a:r>
              <a:rPr lang="fr-FR" sz="2000" dirty="0"/>
              <a:t>, Ose, concertation avec les acteurs, Joli Mois de l’Europe. </a:t>
            </a:r>
          </a:p>
          <a:p>
            <a:endParaRPr lang="fr-FR" sz="2000" dirty="0"/>
          </a:p>
          <a:p>
            <a:pPr>
              <a:buFont typeface="Arial" panose="020B0604020202020204" pitchFamily="34" charset="0"/>
              <a:buChar char="•"/>
            </a:pPr>
            <a:r>
              <a:rPr lang="fr-FR" sz="2000" dirty="0"/>
              <a:t> Animation : Réseau Info Europe, action de synergie avec les acteurs du territoire, actions d’information interne.</a:t>
            </a:r>
          </a:p>
          <a:p>
            <a:pPr>
              <a:buFont typeface="Arial" panose="020B0604020202020204" pitchFamily="34" charset="0"/>
              <a:buChar char="•"/>
            </a:pPr>
            <a:endParaRPr lang="fr-FR" sz="2000" dirty="0"/>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15835" t="-1" r="19039" b="-3333"/>
          <a:stretch/>
        </p:blipFill>
        <p:spPr>
          <a:xfrm>
            <a:off x="241441" y="843281"/>
            <a:ext cx="2586283" cy="5471314"/>
          </a:xfrm>
          <a:prstGeom prst="rect">
            <a:avLst/>
          </a:prstGeom>
        </p:spPr>
      </p:pic>
    </p:spTree>
    <p:extLst>
      <p:ext uri="{BB962C8B-B14F-4D97-AF65-F5344CB8AC3E}">
        <p14:creationId xmlns:p14="http://schemas.microsoft.com/office/powerpoint/2010/main" val="1199114391"/>
      </p:ext>
    </p:extLst>
  </p:cSld>
  <p:clrMapOvr>
    <a:masterClrMapping/>
  </p:clrMapOvr>
  <p:transition spd="slow">
    <p:randomBar dir="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5643" y="5511875"/>
            <a:ext cx="487048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eaLnBrk="0" fontAlgn="base" hangingPunct="0">
              <a:spcBef>
                <a:spcPct val="0"/>
              </a:spcBef>
              <a:spcAft>
                <a:spcPct val="0"/>
              </a:spcAft>
            </a:pPr>
            <a:r>
              <a:rPr lang="fr-FR" altLang="fr-FR" dirty="0">
                <a:latin typeface="Arial" panose="020B0604020202020204" pitchFamily="34" charset="0"/>
              </a:rPr>
              <a:t>Indicateur qualitatif: positif, demande de reconduite de l’opération avec plus d’exposants</a:t>
            </a:r>
          </a:p>
          <a:p>
            <a:pPr lvl="0" eaLnBrk="0" fontAlgn="base" hangingPunct="0">
              <a:spcBef>
                <a:spcPct val="0"/>
              </a:spcBef>
              <a:spcAft>
                <a:spcPct val="0"/>
              </a:spcAft>
            </a:pPr>
            <a:r>
              <a:rPr lang="fr-FR" altLang="fr-FR" dirty="0">
                <a:latin typeface="Arial" panose="020B0604020202020204" pitchFamily="34" charset="0"/>
              </a:rPr>
              <a:t>Indicateur quantitatif : + 600 visiteurs</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6281" y="1197208"/>
            <a:ext cx="4117799" cy="2744127"/>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164" y="1325495"/>
            <a:ext cx="3178308" cy="4237745"/>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1737" y="176732"/>
            <a:ext cx="2636584" cy="3515445"/>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6452" y="4274519"/>
            <a:ext cx="1937610" cy="2583481"/>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9556" y="4274519"/>
            <a:ext cx="1856035" cy="2474713"/>
          </a:xfrm>
          <a:prstGeom prst="rect">
            <a:avLst/>
          </a:prstGeom>
        </p:spPr>
      </p:pic>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24720" y="4274519"/>
            <a:ext cx="1856035" cy="2474713"/>
          </a:xfrm>
          <a:prstGeom prst="rect">
            <a:avLst/>
          </a:prstGeom>
        </p:spPr>
      </p:pic>
      <p:sp>
        <p:nvSpPr>
          <p:cNvPr id="13" name="Rectangle 12"/>
          <p:cNvSpPr>
            <a:spLocks noChangeArrowheads="1"/>
          </p:cNvSpPr>
          <p:nvPr/>
        </p:nvSpPr>
        <p:spPr bwMode="auto">
          <a:xfrm>
            <a:off x="292634" y="400252"/>
            <a:ext cx="3578838" cy="707886"/>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1800" b="1" i="0" u="none" strike="noStrike" cap="none" normalizeH="0" baseline="0" dirty="0">
                <a:ln>
                  <a:noFill/>
                </a:ln>
                <a:solidFill>
                  <a:schemeClr val="tx1"/>
                </a:solidFill>
                <a:effectLst/>
              </a:rPr>
              <a:t>Juillet 2024:</a:t>
            </a:r>
            <a:r>
              <a:rPr kumimoji="0" lang="fr-FR" altLang="fr-FR" sz="1800" b="1" i="0" u="none" strike="noStrike" cap="none" normalizeH="0" dirty="0">
                <a:ln>
                  <a:noFill/>
                </a:ln>
                <a:solidFill>
                  <a:schemeClr val="tx1"/>
                </a:solidFill>
                <a:effectLst/>
              </a:rPr>
              <a:t> </a:t>
            </a:r>
            <a:r>
              <a:rPr kumimoji="0" lang="fr-FR" altLang="fr-FR" sz="2000" b="1" i="0" u="none" strike="noStrike" cap="none" normalizeH="0" dirty="0">
                <a:ln>
                  <a:noFill/>
                </a:ln>
                <a:solidFill>
                  <a:schemeClr val="tx1"/>
                </a:solidFill>
                <a:effectLst/>
              </a:rPr>
              <a:t>village de l’Europe « Produits </a:t>
            </a:r>
            <a:r>
              <a:rPr kumimoji="0" lang="fr-FR" altLang="fr-FR" sz="2000" b="1" i="0" u="none" strike="noStrike" cap="none" normalizeH="0" dirty="0" err="1">
                <a:ln>
                  <a:noFill/>
                </a:ln>
                <a:solidFill>
                  <a:schemeClr val="tx1"/>
                </a:solidFill>
                <a:effectLst/>
              </a:rPr>
              <a:t>bô</a:t>
            </a:r>
            <a:r>
              <a:rPr kumimoji="0" lang="fr-FR" altLang="fr-FR" sz="2000" b="1" i="0" u="none" strike="noStrike" cap="none" normalizeH="0" dirty="0">
                <a:ln>
                  <a:noFill/>
                </a:ln>
                <a:solidFill>
                  <a:schemeClr val="tx1"/>
                </a:solidFill>
                <a:effectLst/>
              </a:rPr>
              <a:t> </a:t>
            </a:r>
            <a:r>
              <a:rPr kumimoji="0" lang="fr-FR" altLang="fr-FR" sz="2000" b="1" i="0" u="none" strike="noStrike" cap="none" normalizeH="0" dirty="0" err="1">
                <a:ln>
                  <a:noFill/>
                </a:ln>
                <a:solidFill>
                  <a:schemeClr val="tx1"/>
                </a:solidFill>
                <a:effectLst/>
              </a:rPr>
              <a:t>kay</a:t>
            </a:r>
            <a:r>
              <a:rPr kumimoji="0" lang="fr-FR" altLang="fr-FR" sz="2000" b="1" i="0" u="none" strike="noStrike" cap="none" normalizeH="0" dirty="0">
                <a:ln>
                  <a:noFill/>
                </a:ln>
                <a:solidFill>
                  <a:schemeClr val="tx1"/>
                </a:solidFill>
                <a:effectLst/>
              </a:rPr>
              <a:t> »</a:t>
            </a:r>
          </a:p>
        </p:txBody>
      </p:sp>
    </p:spTree>
    <p:extLst>
      <p:ext uri="{BB962C8B-B14F-4D97-AF65-F5344CB8AC3E}">
        <p14:creationId xmlns:p14="http://schemas.microsoft.com/office/powerpoint/2010/main" val="2806232855"/>
      </p:ext>
    </p:extLst>
  </p:cSld>
  <p:clrMapOvr>
    <a:masterClrMapping/>
  </p:clrMapOvr>
  <p:transition spd="slow">
    <p:randomBar dir="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414" y="192943"/>
            <a:ext cx="1729813" cy="2306417"/>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8320" y="1747223"/>
            <a:ext cx="1531703" cy="2042270"/>
          </a:xfrm>
          <a:prstGeom prst="rect">
            <a:avLst/>
          </a:prstGeom>
        </p:spPr>
      </p:pic>
      <p:pic>
        <p:nvPicPr>
          <p:cNvPr id="3" name="Image 2"/>
          <p:cNvPicPr>
            <a:picLocks noChangeAspect="1"/>
          </p:cNvPicPr>
          <p:nvPr/>
        </p:nvPicPr>
        <p:blipFill rotWithShape="1">
          <a:blip r:embed="rId4" cstate="print">
            <a:extLst>
              <a:ext uri="{28A0092B-C50C-407E-A947-70E740481C1C}">
                <a14:useLocalDpi xmlns:a14="http://schemas.microsoft.com/office/drawing/2010/main" val="0"/>
              </a:ext>
            </a:extLst>
          </a:blip>
          <a:srcRect r="-2851" b="22538"/>
          <a:stretch/>
        </p:blipFill>
        <p:spPr>
          <a:xfrm>
            <a:off x="2740743" y="528942"/>
            <a:ext cx="4623792" cy="2354981"/>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279183" y="2271471"/>
            <a:ext cx="2780484" cy="1251218"/>
          </a:xfrm>
          <a:prstGeom prst="rect">
            <a:avLst/>
          </a:prstGeom>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83958" y="3332435"/>
            <a:ext cx="2800190" cy="2100142"/>
          </a:xfrm>
          <a:prstGeom prst="rect">
            <a:avLst/>
          </a:prstGeom>
        </p:spPr>
      </p:pic>
      <p:sp>
        <p:nvSpPr>
          <p:cNvPr id="6" name="Rectangle 5"/>
          <p:cNvSpPr>
            <a:spLocks noChangeArrowheads="1"/>
          </p:cNvSpPr>
          <p:nvPr/>
        </p:nvSpPr>
        <p:spPr bwMode="auto">
          <a:xfrm>
            <a:off x="1457904" y="4317700"/>
            <a:ext cx="590663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fr-FR" altLang="fr-FR" b="1" dirty="0">
                <a:latin typeface="Arial" panose="020B0604020202020204" pitchFamily="34" charset="0"/>
              </a:rPr>
              <a:t>2 actions de sensibilisation auprès de la jeunesse</a:t>
            </a:r>
          </a:p>
          <a:p>
            <a:pPr lvl="0" eaLnBrk="0" fontAlgn="base" hangingPunct="0">
              <a:spcBef>
                <a:spcPct val="0"/>
              </a:spcBef>
              <a:spcAft>
                <a:spcPct val="0"/>
              </a:spcAft>
            </a:pPr>
            <a:endParaRPr lang="fr-FR" altLang="fr-FR" dirty="0">
              <a:latin typeface="Arial" panose="020B0604020202020204" pitchFamily="34" charset="0"/>
            </a:endParaRPr>
          </a:p>
          <a:p>
            <a:pPr lvl="0" eaLnBrk="0" fontAlgn="base" hangingPunct="0">
              <a:spcBef>
                <a:spcPct val="0"/>
              </a:spcBef>
              <a:spcAft>
                <a:spcPct val="0"/>
              </a:spcAft>
            </a:pPr>
            <a:r>
              <a:rPr lang="fr-FR" altLang="fr-FR" dirty="0">
                <a:latin typeface="Arial" panose="020B0604020202020204" pitchFamily="34" charset="0"/>
              </a:rPr>
              <a:t>Indicateur qualitatif: Accueil favorable des informations. Intérêt de certains jeunes sur la démarche de demande d’aide</a:t>
            </a:r>
          </a:p>
          <a:p>
            <a:pPr lvl="0" eaLnBrk="0" fontAlgn="base" hangingPunct="0">
              <a:spcBef>
                <a:spcPct val="0"/>
              </a:spcBef>
              <a:spcAft>
                <a:spcPct val="0"/>
              </a:spcAft>
            </a:pPr>
            <a:endParaRPr lang="fr-FR" altLang="fr-FR" dirty="0">
              <a:latin typeface="Arial" panose="020B0604020202020204" pitchFamily="34" charset="0"/>
            </a:endParaRPr>
          </a:p>
          <a:p>
            <a:pPr lvl="0" eaLnBrk="0" fontAlgn="base" hangingPunct="0">
              <a:spcBef>
                <a:spcPct val="0"/>
              </a:spcBef>
              <a:spcAft>
                <a:spcPct val="0"/>
              </a:spcAft>
            </a:pPr>
            <a:r>
              <a:rPr lang="fr-FR" altLang="fr-FR" dirty="0">
                <a:latin typeface="Arial" panose="020B0604020202020204" pitchFamily="34" charset="0"/>
              </a:rPr>
              <a:t>Indicateur quantitatif: échange avec une cinquantaine de jeunes</a:t>
            </a:r>
          </a:p>
          <a:p>
            <a:pPr marL="0" marR="0" lvl="0" indent="0" algn="l" defTabSz="914400" rtl="0" eaLnBrk="0" fontAlgn="base" latinLnBrk="0" hangingPunct="0">
              <a:lnSpc>
                <a:spcPct val="100000"/>
              </a:lnSpc>
              <a:spcBef>
                <a:spcPct val="0"/>
              </a:spcBef>
              <a:spcAft>
                <a:spcPct val="0"/>
              </a:spcAft>
              <a:buClrTx/>
              <a:buSzTx/>
              <a:tabLst/>
            </a:pPr>
            <a:endParaRPr lang="fr-FR" altLang="fr-FR"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fr-FR" altLang="fr-FR" baseline="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fr-FR" altLang="fr-FR" baseline="0" dirty="0">
              <a:latin typeface="Arial" panose="020B0604020202020204" pitchFamily="34" charset="0"/>
            </a:endParaRPr>
          </a:p>
        </p:txBody>
      </p:sp>
      <p:sp>
        <p:nvSpPr>
          <p:cNvPr id="7" name="ZoneTexte 6"/>
          <p:cNvSpPr txBox="1"/>
          <p:nvPr/>
        </p:nvSpPr>
        <p:spPr>
          <a:xfrm>
            <a:off x="2740743" y="2954480"/>
            <a:ext cx="3738880" cy="646331"/>
          </a:xfrm>
          <a:prstGeom prst="rect">
            <a:avLst/>
          </a:prstGeom>
          <a:noFill/>
          <a:ln>
            <a:solidFill>
              <a:srgbClr val="0070C0"/>
            </a:solidFill>
          </a:ln>
        </p:spPr>
        <p:txBody>
          <a:bodyPr wrap="square" rtlCol="0">
            <a:spAutoFit/>
          </a:bodyPr>
          <a:lstStyle/>
          <a:p>
            <a:r>
              <a:rPr lang="fr-FR" b="1" dirty="0">
                <a:solidFill>
                  <a:schemeClr val="bg2">
                    <a:lumMod val="25000"/>
                  </a:schemeClr>
                </a:solidFill>
              </a:rPr>
              <a:t>Mai 2025- Les fonds européens à l’Ecole de Gestion Commerciale</a:t>
            </a:r>
          </a:p>
        </p:txBody>
      </p:sp>
      <p:sp>
        <p:nvSpPr>
          <p:cNvPr id="8" name="ZoneTexte 7"/>
          <p:cNvSpPr txBox="1"/>
          <p:nvPr/>
        </p:nvSpPr>
        <p:spPr>
          <a:xfrm>
            <a:off x="9337040" y="2318055"/>
            <a:ext cx="2367280" cy="923330"/>
          </a:xfrm>
          <a:prstGeom prst="rect">
            <a:avLst/>
          </a:prstGeom>
          <a:noFill/>
          <a:ln>
            <a:solidFill>
              <a:srgbClr val="0070C0"/>
            </a:solidFill>
          </a:ln>
        </p:spPr>
        <p:txBody>
          <a:bodyPr wrap="square" rtlCol="0">
            <a:spAutoFit/>
          </a:bodyPr>
          <a:lstStyle/>
          <a:p>
            <a:r>
              <a:rPr lang="fr-FR" b="1" dirty="0">
                <a:solidFill>
                  <a:schemeClr val="bg2">
                    <a:lumMod val="25000"/>
                  </a:schemeClr>
                </a:solidFill>
              </a:rPr>
              <a:t>Avril 2025- Les fonds européens </a:t>
            </a:r>
          </a:p>
          <a:p>
            <a:r>
              <a:rPr lang="fr-FR" b="1" dirty="0">
                <a:solidFill>
                  <a:schemeClr val="bg2">
                    <a:lumMod val="25000"/>
                  </a:schemeClr>
                </a:solidFill>
              </a:rPr>
              <a:t>au salon </a:t>
            </a:r>
            <a:r>
              <a:rPr lang="fr-FR" b="1" dirty="0" err="1">
                <a:solidFill>
                  <a:schemeClr val="bg2">
                    <a:lumMod val="25000"/>
                  </a:schemeClr>
                </a:solidFill>
              </a:rPr>
              <a:t>Forméo</a:t>
            </a:r>
            <a:endParaRPr lang="fr-FR" b="1" dirty="0">
              <a:solidFill>
                <a:schemeClr val="bg2">
                  <a:lumMod val="25000"/>
                </a:schemeClr>
              </a:solidFill>
            </a:endParaRPr>
          </a:p>
        </p:txBody>
      </p:sp>
    </p:spTree>
    <p:extLst>
      <p:ext uri="{BB962C8B-B14F-4D97-AF65-F5344CB8AC3E}">
        <p14:creationId xmlns:p14="http://schemas.microsoft.com/office/powerpoint/2010/main" val="247898229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7088A-3354-4852-9CB8-2D7D4E57F1E0}"/>
              </a:ext>
            </a:extLst>
          </p:cNvPr>
          <p:cNvSpPr/>
          <p:nvPr/>
        </p:nvSpPr>
        <p:spPr>
          <a:xfrm>
            <a:off x="1554899" y="286733"/>
            <a:ext cx="7916333" cy="104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Etat d’avancement par axe</a:t>
            </a:r>
          </a:p>
        </p:txBody>
      </p:sp>
      <p:graphicFrame>
        <p:nvGraphicFramePr>
          <p:cNvPr id="3" name="Tableau 2"/>
          <p:cNvGraphicFramePr>
            <a:graphicFrameLocks noGrp="1"/>
          </p:cNvGraphicFramePr>
          <p:nvPr>
            <p:extLst/>
          </p:nvPr>
        </p:nvGraphicFramePr>
        <p:xfrm>
          <a:off x="848415" y="1365841"/>
          <a:ext cx="10294068" cy="4667801"/>
        </p:xfrm>
        <a:graphic>
          <a:graphicData uri="http://schemas.openxmlformats.org/drawingml/2006/table">
            <a:tbl>
              <a:tblPr firstRow="1" bandRow="1">
                <a:tableStyleId>{5C22544A-7EE6-4342-B048-85BDC9FD1C3A}</a:tableStyleId>
              </a:tblPr>
              <a:tblGrid>
                <a:gridCol w="1499795">
                  <a:extLst>
                    <a:ext uri="{9D8B030D-6E8A-4147-A177-3AD203B41FA5}">
                      <a16:colId xmlns:a16="http://schemas.microsoft.com/office/drawing/2014/main" val="383447221"/>
                    </a:ext>
                  </a:extLst>
                </a:gridCol>
                <a:gridCol w="1246707">
                  <a:extLst>
                    <a:ext uri="{9D8B030D-6E8A-4147-A177-3AD203B41FA5}">
                      <a16:colId xmlns:a16="http://schemas.microsoft.com/office/drawing/2014/main" val="1006381784"/>
                    </a:ext>
                  </a:extLst>
                </a:gridCol>
                <a:gridCol w="1302315">
                  <a:extLst>
                    <a:ext uri="{9D8B030D-6E8A-4147-A177-3AD203B41FA5}">
                      <a16:colId xmlns:a16="http://schemas.microsoft.com/office/drawing/2014/main" val="212568170"/>
                    </a:ext>
                  </a:extLst>
                </a:gridCol>
                <a:gridCol w="1472312">
                  <a:extLst>
                    <a:ext uri="{9D8B030D-6E8A-4147-A177-3AD203B41FA5}">
                      <a16:colId xmlns:a16="http://schemas.microsoft.com/office/drawing/2014/main" val="2775357656"/>
                    </a:ext>
                  </a:extLst>
                </a:gridCol>
                <a:gridCol w="1471677">
                  <a:extLst>
                    <a:ext uri="{9D8B030D-6E8A-4147-A177-3AD203B41FA5}">
                      <a16:colId xmlns:a16="http://schemas.microsoft.com/office/drawing/2014/main" val="1540511205"/>
                    </a:ext>
                  </a:extLst>
                </a:gridCol>
                <a:gridCol w="995324">
                  <a:extLst>
                    <a:ext uri="{9D8B030D-6E8A-4147-A177-3AD203B41FA5}">
                      <a16:colId xmlns:a16="http://schemas.microsoft.com/office/drawing/2014/main" val="2117020041"/>
                    </a:ext>
                  </a:extLst>
                </a:gridCol>
                <a:gridCol w="1723060">
                  <a:extLst>
                    <a:ext uri="{9D8B030D-6E8A-4147-A177-3AD203B41FA5}">
                      <a16:colId xmlns:a16="http://schemas.microsoft.com/office/drawing/2014/main" val="3274456537"/>
                    </a:ext>
                  </a:extLst>
                </a:gridCol>
                <a:gridCol w="582878">
                  <a:extLst>
                    <a:ext uri="{9D8B030D-6E8A-4147-A177-3AD203B41FA5}">
                      <a16:colId xmlns:a16="http://schemas.microsoft.com/office/drawing/2014/main" val="1736774895"/>
                    </a:ext>
                  </a:extLst>
                </a:gridCol>
              </a:tblGrid>
              <a:tr h="657894">
                <a:tc>
                  <a:txBody>
                    <a:bodyPr/>
                    <a:lstStyle/>
                    <a:p>
                      <a:pPr algn="ctr" fontAlgn="ctr"/>
                      <a:r>
                        <a:rPr lang="fr-FR" sz="1100" b="1" i="0" u="none" strike="noStrike">
                          <a:solidFill>
                            <a:srgbClr val="000000"/>
                          </a:solidFill>
                          <a:effectLst/>
                          <a:latin typeface="Calibri" panose="020F0502020204030204" pitchFamily="34" charset="0"/>
                        </a:rPr>
                        <a:t>Axe PO FEDER-FSE 2014-2020</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CT Maquette </a:t>
                      </a:r>
                    </a:p>
                  </a:txBody>
                  <a:tcPr marL="6350" marR="6350" marT="6350" marB="0" anchor="ctr"/>
                </a:tc>
                <a:tc>
                  <a:txBody>
                    <a:bodyPr/>
                    <a:lstStyle/>
                    <a:p>
                      <a:pPr algn="ctr" fontAlgn="ctr"/>
                      <a:r>
                        <a:rPr lang="fr-FR" sz="1100" b="1" i="0" u="none" strike="noStrike" dirty="0">
                          <a:solidFill>
                            <a:srgbClr val="000000"/>
                          </a:solidFill>
                          <a:effectLst/>
                          <a:latin typeface="Calibri" panose="020F0502020204030204" pitchFamily="34" charset="0"/>
                        </a:rPr>
                        <a:t> CT programmé </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UE Maquette </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UE prog </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%Prog UE/Maq </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Dépenses Certifiées (AG) </a:t>
                      </a:r>
                    </a:p>
                  </a:txBody>
                  <a:tcPr marL="6350" marR="6350" marT="6350" marB="0" anchor="ctr"/>
                </a:tc>
                <a:tc>
                  <a:txBody>
                    <a:bodyPr/>
                    <a:lstStyle/>
                    <a:p>
                      <a:pPr algn="l" fontAlgn="ctr"/>
                      <a:r>
                        <a:rPr lang="fr-FR" sz="1100" b="1" i="0" u="none" strike="noStrike" dirty="0">
                          <a:solidFill>
                            <a:srgbClr val="000000"/>
                          </a:solidFill>
                          <a:effectLst/>
                          <a:latin typeface="Calibri" panose="020F0502020204030204" pitchFamily="34" charset="0"/>
                        </a:rPr>
                        <a:t> Niveau de réalisation/</a:t>
                      </a:r>
                      <a:r>
                        <a:rPr lang="fr-FR" sz="1100" b="1" i="0" u="none" strike="noStrike" dirty="0" err="1">
                          <a:solidFill>
                            <a:srgbClr val="000000"/>
                          </a:solidFill>
                          <a:effectLst/>
                          <a:latin typeface="Calibri" panose="020F0502020204030204" pitchFamily="34" charset="0"/>
                        </a:rPr>
                        <a:t>maq</a:t>
                      </a:r>
                      <a:r>
                        <a:rPr lang="fr-FR" sz="1100" b="1" i="0" u="none" strike="noStrike" dirty="0">
                          <a:solidFill>
                            <a:srgbClr val="000000"/>
                          </a:solidFill>
                          <a:effectLst/>
                          <a:latin typeface="Calibri" panose="020F0502020204030204" pitchFamily="34" charset="0"/>
                        </a:rPr>
                        <a:t> </a:t>
                      </a:r>
                    </a:p>
                  </a:txBody>
                  <a:tcPr marL="6350" marR="6350" marT="6350" marB="0" anchor="ctr"/>
                </a:tc>
                <a:extLst>
                  <a:ext uri="{0D108BD9-81ED-4DB2-BD59-A6C34878D82A}">
                    <a16:rowId xmlns:a16="http://schemas.microsoft.com/office/drawing/2014/main" val="1425037334"/>
                  </a:ext>
                </a:extLst>
              </a:tr>
              <a:tr h="820825">
                <a:tc>
                  <a:txBody>
                    <a:bodyPr/>
                    <a:lstStyle/>
                    <a:p>
                      <a:pPr algn="ctr" fontAlgn="ctr"/>
                      <a:r>
                        <a:rPr lang="fr-FR" sz="1100" b="0" i="0" u="none" strike="noStrike">
                          <a:solidFill>
                            <a:srgbClr val="000000"/>
                          </a:solidFill>
                          <a:effectLst/>
                          <a:latin typeface="Calibri" panose="020F0502020204030204" pitchFamily="34" charset="0"/>
                        </a:rPr>
                        <a:t> Axe 8(2) : Augmenter la création de richesses et d'emplois par la valorisation du potentiel touristique endogène</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21 417 588,00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29 961 400,23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14 127 752,00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16 274 560,63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115%</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11 428 490,14</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53,36%</a:t>
                      </a:r>
                    </a:p>
                  </a:txBody>
                  <a:tcPr marL="6350" marR="6350" marT="6350" marB="0" anchor="ctr"/>
                </a:tc>
                <a:extLst>
                  <a:ext uri="{0D108BD9-81ED-4DB2-BD59-A6C34878D82A}">
                    <a16:rowId xmlns:a16="http://schemas.microsoft.com/office/drawing/2014/main" val="3185114085"/>
                  </a:ext>
                </a:extLst>
              </a:tr>
              <a:tr h="494964">
                <a:tc>
                  <a:txBody>
                    <a:bodyPr/>
                    <a:lstStyle/>
                    <a:p>
                      <a:pPr algn="ctr" fontAlgn="ctr"/>
                      <a:r>
                        <a:rPr lang="fr-FR" sz="1100" b="0" i="0" u="none" strike="noStrike">
                          <a:solidFill>
                            <a:srgbClr val="000000"/>
                          </a:solidFill>
                          <a:effectLst/>
                          <a:latin typeface="Calibri" panose="020F0502020204030204" pitchFamily="34" charset="0"/>
                        </a:rPr>
                        <a:t> Axe 9 : Attractivité et inclusion dans les territoires</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32 296 814,00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40 546 488,11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16 020 111,00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19 207 056,66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120%</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22 373 501,96</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69,27%</a:t>
                      </a:r>
                    </a:p>
                  </a:txBody>
                  <a:tcPr marL="6350" marR="6350" marT="6350" marB="0" anchor="ctr"/>
                </a:tc>
                <a:extLst>
                  <a:ext uri="{0D108BD9-81ED-4DB2-BD59-A6C34878D82A}">
                    <a16:rowId xmlns:a16="http://schemas.microsoft.com/office/drawing/2014/main" val="3615362867"/>
                  </a:ext>
                </a:extLst>
              </a:tr>
              <a:tr h="546886">
                <a:tc>
                  <a:txBody>
                    <a:bodyPr/>
                    <a:lstStyle/>
                    <a:p>
                      <a:pPr algn="ctr" fontAlgn="ctr"/>
                      <a:r>
                        <a:rPr lang="fr-FR" sz="1100" b="0" i="0" u="none" strike="noStrike">
                          <a:solidFill>
                            <a:srgbClr val="000000"/>
                          </a:solidFill>
                          <a:effectLst/>
                          <a:latin typeface="Calibri" panose="020F0502020204030204" pitchFamily="34" charset="0"/>
                        </a:rPr>
                        <a:t> Axe 10 (2) : Adaptation des infrastructures de formation (FEDER)</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16 225 067,00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21 462 131,88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8 884 067,00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7 915 041,42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89%</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20 475 765,89</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126,20%</a:t>
                      </a:r>
                    </a:p>
                  </a:txBody>
                  <a:tcPr marL="6350" marR="6350" marT="6350" marB="0" anchor="ctr"/>
                </a:tc>
                <a:extLst>
                  <a:ext uri="{0D108BD9-81ED-4DB2-BD59-A6C34878D82A}">
                    <a16:rowId xmlns:a16="http://schemas.microsoft.com/office/drawing/2014/main" val="527436246"/>
                  </a:ext>
                </a:extLst>
              </a:tr>
              <a:tr h="418037">
                <a:tc>
                  <a:txBody>
                    <a:bodyPr/>
                    <a:lstStyle/>
                    <a:p>
                      <a:pPr algn="ctr" fontAlgn="ctr"/>
                      <a:r>
                        <a:rPr lang="fr-FR" sz="1100" b="0" i="0" u="none" strike="noStrike">
                          <a:solidFill>
                            <a:srgbClr val="000000"/>
                          </a:solidFill>
                          <a:effectLst/>
                          <a:latin typeface="Calibri" panose="020F0502020204030204" pitchFamily="34" charset="0"/>
                        </a:rPr>
                        <a:t> Axe 12 : Assistance Technique FEDER</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23 509 114,00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24 941 060,60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17 759 114,00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18 808 268,75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106%</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23 568 208,66</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100,25%</a:t>
                      </a:r>
                    </a:p>
                  </a:txBody>
                  <a:tcPr marL="6350" marR="6350" marT="6350" marB="0" anchor="ctr"/>
                </a:tc>
                <a:extLst>
                  <a:ext uri="{0D108BD9-81ED-4DB2-BD59-A6C34878D82A}">
                    <a16:rowId xmlns:a16="http://schemas.microsoft.com/office/drawing/2014/main" val="1023388964"/>
                  </a:ext>
                </a:extLst>
              </a:tr>
              <a:tr h="418037">
                <a:tc>
                  <a:txBody>
                    <a:bodyPr/>
                    <a:lstStyle/>
                    <a:p>
                      <a:pPr algn="ctr" fontAlgn="ctr"/>
                      <a:r>
                        <a:rPr lang="fr-FR" sz="1100" b="0" i="0" u="none" strike="noStrike">
                          <a:solidFill>
                            <a:srgbClr val="000000"/>
                          </a:solidFill>
                          <a:effectLst/>
                          <a:latin typeface="Calibri" panose="020F0502020204030204" pitchFamily="34" charset="0"/>
                        </a:rPr>
                        <a:t> Axe 15 - REACT'EU</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159 103 812,00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206 722 230,26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159 103 812,00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197 484 709,18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124%</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138 919 397,33</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87,31%</a:t>
                      </a:r>
                    </a:p>
                  </a:txBody>
                  <a:tcPr marL="6350" marR="6350" marT="6350" marB="0" anchor="ctr"/>
                </a:tc>
                <a:extLst>
                  <a:ext uri="{0D108BD9-81ED-4DB2-BD59-A6C34878D82A}">
                    <a16:rowId xmlns:a16="http://schemas.microsoft.com/office/drawing/2014/main" val="3740946556"/>
                  </a:ext>
                </a:extLst>
              </a:tr>
              <a:tr h="418037">
                <a:tc>
                  <a:txBody>
                    <a:bodyPr/>
                    <a:lstStyle/>
                    <a:p>
                      <a:pPr algn="ctr" fontAlgn="ctr"/>
                      <a:r>
                        <a:rPr lang="fr-FR" sz="1100" b="0" i="0" u="none" strike="noStrike">
                          <a:solidFill>
                            <a:srgbClr val="000000"/>
                          </a:solidFill>
                          <a:effectLst/>
                          <a:latin typeface="Calibri" panose="020F0502020204030204" pitchFamily="34" charset="0"/>
                        </a:rPr>
                        <a:t>TOTAL FEDER</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698 140 580,00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1 040 115 358,72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351 959 114,00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448 292 726,09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127%</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                         685 462 664,17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98,18%</a:t>
                      </a:r>
                    </a:p>
                  </a:txBody>
                  <a:tcPr marL="6350" marR="6350" marT="6350" marB="0" anchor="ctr"/>
                </a:tc>
                <a:extLst>
                  <a:ext uri="{0D108BD9-81ED-4DB2-BD59-A6C34878D82A}">
                    <a16:rowId xmlns:a16="http://schemas.microsoft.com/office/drawing/2014/main" val="1503290468"/>
                  </a:ext>
                </a:extLst>
              </a:tr>
              <a:tr h="418037">
                <a:tc>
                  <a:txBody>
                    <a:bodyPr/>
                    <a:lstStyle/>
                    <a:p>
                      <a:pPr algn="ctr" fontAlgn="ctr"/>
                      <a:r>
                        <a:rPr lang="fr-FR" sz="1100" b="0" i="0" u="none" strike="noStrike">
                          <a:solidFill>
                            <a:srgbClr val="000000"/>
                          </a:solidFill>
                          <a:effectLst/>
                          <a:latin typeface="Calibri" panose="020F0502020204030204" pitchFamily="34" charset="0"/>
                        </a:rPr>
                        <a:t>TOTAL FEDER RUP</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218 542 408,00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305 509 656,02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93 142 408,00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131 787 212,93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141%</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                         239 327 598,56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109,51%</a:t>
                      </a:r>
                    </a:p>
                  </a:txBody>
                  <a:tcPr marL="6350" marR="6350" marT="6350" marB="0" anchor="ctr"/>
                </a:tc>
                <a:extLst>
                  <a:ext uri="{0D108BD9-81ED-4DB2-BD59-A6C34878D82A}">
                    <a16:rowId xmlns:a16="http://schemas.microsoft.com/office/drawing/2014/main" val="1695987112"/>
                  </a:ext>
                </a:extLst>
              </a:tr>
              <a:tr h="418037">
                <a:tc>
                  <a:txBody>
                    <a:bodyPr/>
                    <a:lstStyle/>
                    <a:p>
                      <a:pPr algn="ctr" fontAlgn="ctr"/>
                      <a:r>
                        <a:rPr lang="fr-FR" sz="1100" b="0" i="0" u="none" strike="noStrike">
                          <a:solidFill>
                            <a:srgbClr val="000000"/>
                          </a:solidFill>
                          <a:effectLst/>
                          <a:latin typeface="Calibri" panose="020F0502020204030204" pitchFamily="34" charset="0"/>
                        </a:rPr>
                        <a:t>TOTAL REACT'EU</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159 103 812,00 </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           206 722 230,26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159 103 812,00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                 197 484 709,18 </a:t>
                      </a:r>
                    </a:p>
                  </a:txBody>
                  <a:tcPr marL="6350" marR="6350" marT="6350" marB="0" anchor="ctr"/>
                </a:tc>
                <a:tc>
                  <a:txBody>
                    <a:bodyPr/>
                    <a:lstStyle/>
                    <a:p>
                      <a:pPr algn="ctr" fontAlgn="ctr"/>
                      <a:r>
                        <a:rPr lang="fr-FR" sz="1100" b="0" i="0" u="none" strike="noStrike">
                          <a:solidFill>
                            <a:srgbClr val="000000"/>
                          </a:solidFill>
                          <a:effectLst/>
                          <a:latin typeface="Calibri" panose="020F0502020204030204" pitchFamily="34" charset="0"/>
                        </a:rPr>
                        <a:t>124%</a:t>
                      </a:r>
                    </a:p>
                  </a:txBody>
                  <a:tcPr marL="6350" marR="6350" marT="6350" marB="0" anchor="ctr"/>
                </a:tc>
                <a:tc>
                  <a:txBody>
                    <a:bodyPr/>
                    <a:lstStyle/>
                    <a:p>
                      <a:pPr algn="r" fontAlgn="ctr"/>
                      <a:r>
                        <a:rPr lang="fr-FR" sz="1100" b="0" i="0" u="none" strike="noStrike">
                          <a:solidFill>
                            <a:srgbClr val="000000"/>
                          </a:solidFill>
                          <a:effectLst/>
                          <a:latin typeface="Calibri" panose="020F0502020204030204" pitchFamily="34" charset="0"/>
                        </a:rPr>
                        <a:t>                         138 919 397,33 </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87,31%</a:t>
                      </a:r>
                    </a:p>
                  </a:txBody>
                  <a:tcPr marL="6350" marR="6350" marT="6350" marB="0" anchor="ctr"/>
                </a:tc>
                <a:extLst>
                  <a:ext uri="{0D108BD9-81ED-4DB2-BD59-A6C34878D82A}">
                    <a16:rowId xmlns:a16="http://schemas.microsoft.com/office/drawing/2014/main" val="751129212"/>
                  </a:ext>
                </a:extLst>
              </a:tr>
            </a:tbl>
          </a:graphicData>
        </a:graphic>
      </p:graphicFrame>
      <p:sp>
        <p:nvSpPr>
          <p:cNvPr id="6" name="Rectangle 5">
            <a:extLst>
              <a:ext uri="{FF2B5EF4-FFF2-40B4-BE49-F238E27FC236}">
                <a16:creationId xmlns:a16="http://schemas.microsoft.com/office/drawing/2014/main" id="{F875DA84-BBF3-4932-8518-291BE0955F7E}"/>
              </a:ext>
            </a:extLst>
          </p:cNvPr>
          <p:cNvSpPr/>
          <p:nvPr/>
        </p:nvSpPr>
        <p:spPr>
          <a:xfrm>
            <a:off x="1554899" y="362933"/>
            <a:ext cx="7543800" cy="888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Etat d’avancement par Axe PO 2014 2020</a:t>
            </a:r>
          </a:p>
        </p:txBody>
      </p:sp>
    </p:spTree>
    <p:extLst>
      <p:ext uri="{BB962C8B-B14F-4D97-AF65-F5344CB8AC3E}">
        <p14:creationId xmlns:p14="http://schemas.microsoft.com/office/powerpoint/2010/main" val="38131266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7A5574-C056-41A8-995B-40583260AC34}"/>
              </a:ext>
            </a:extLst>
          </p:cNvPr>
          <p:cNvSpPr/>
          <p:nvPr/>
        </p:nvSpPr>
        <p:spPr>
          <a:xfrm>
            <a:off x="779929" y="2690336"/>
            <a:ext cx="8364071" cy="1046440"/>
          </a:xfrm>
          <a:prstGeom prst="rect">
            <a:avLst/>
          </a:prstGeom>
        </p:spPr>
        <p:txBody>
          <a:bodyPr wrap="square">
            <a:spAutoFit/>
          </a:bodyPr>
          <a:lstStyle/>
          <a:p>
            <a:pPr algn="ctr">
              <a:spcAft>
                <a:spcPts val="0"/>
              </a:spcAft>
            </a:pPr>
            <a:r>
              <a:rPr lang="fr-FR" sz="4400" b="1" dirty="0">
                <a:solidFill>
                  <a:srgbClr val="000000"/>
                </a:solidFill>
                <a:latin typeface="Times New Roman" panose="02020603050405020304" pitchFamily="18" charset="0"/>
                <a:ea typeface="Calibri" panose="020F0502020204030204" pitchFamily="34" charset="0"/>
              </a:rPr>
              <a:t>Questions diverses</a:t>
            </a:r>
            <a:endParaRPr lang="fr-FR" sz="4400" b="1" dirty="0">
              <a:solidFill>
                <a:srgbClr val="000000"/>
              </a:solidFill>
              <a:latin typeface="Calibri" panose="020F0502020204030204" pitchFamily="34" charset="0"/>
              <a:ea typeface="Calibri" panose="020F0502020204030204" pitchFamily="34" charset="0"/>
            </a:endParaRPr>
          </a:p>
          <a:p>
            <a:pPr>
              <a:spcAft>
                <a:spcPts val="0"/>
              </a:spcAft>
            </a:pPr>
            <a:r>
              <a:rPr lang="fr-FR" dirty="0">
                <a:solidFill>
                  <a:srgbClr val="000000"/>
                </a:solidFill>
                <a:latin typeface="Times New Roman" panose="02020603050405020304" pitchFamily="18" charset="0"/>
                <a:ea typeface="Calibri" panose="020F0502020204030204" pitchFamily="34" charset="0"/>
              </a:rPr>
              <a:t> </a:t>
            </a:r>
            <a:endParaRPr lang="fr-FR"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706436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7A5574-C056-41A8-995B-40583260AC34}"/>
              </a:ext>
            </a:extLst>
          </p:cNvPr>
          <p:cNvSpPr/>
          <p:nvPr/>
        </p:nvSpPr>
        <p:spPr>
          <a:xfrm>
            <a:off x="779929" y="2690336"/>
            <a:ext cx="8364071" cy="369332"/>
          </a:xfrm>
          <a:prstGeom prst="rect">
            <a:avLst/>
          </a:prstGeom>
        </p:spPr>
        <p:txBody>
          <a:bodyPr wrap="square">
            <a:spAutoFit/>
          </a:bodyPr>
          <a:lstStyle/>
          <a:p>
            <a:pPr>
              <a:spcAft>
                <a:spcPts val="0"/>
              </a:spcAft>
            </a:pPr>
            <a:r>
              <a:rPr lang="fr-FR" dirty="0">
                <a:solidFill>
                  <a:srgbClr val="000000"/>
                </a:solidFill>
                <a:latin typeface="Times New Roman" panose="02020603050405020304" pitchFamily="18" charset="0"/>
                <a:ea typeface="Calibri" panose="020F0502020204030204" pitchFamily="34" charset="0"/>
              </a:rPr>
              <a:t> </a:t>
            </a:r>
            <a:endParaRPr lang="fr-FR" dirty="0">
              <a:solidFill>
                <a:srgbClr val="000000"/>
              </a:solidFill>
              <a:latin typeface="Calibri" panose="020F0502020204030204" pitchFamily="34" charset="0"/>
              <a:ea typeface="Calibri" panose="020F0502020204030204" pitchFamily="34" charset="0"/>
            </a:endParaRPr>
          </a:p>
        </p:txBody>
      </p:sp>
      <p:sp>
        <p:nvSpPr>
          <p:cNvPr id="3" name="ZoneTexte 2">
            <a:extLst>
              <a:ext uri="{FF2B5EF4-FFF2-40B4-BE49-F238E27FC236}">
                <a16:creationId xmlns:a16="http://schemas.microsoft.com/office/drawing/2014/main" id="{3F6F27F4-88A6-43AD-BE57-E797AC1AB5C0}"/>
              </a:ext>
            </a:extLst>
          </p:cNvPr>
          <p:cNvSpPr txBox="1"/>
          <p:nvPr/>
        </p:nvSpPr>
        <p:spPr>
          <a:xfrm>
            <a:off x="277907" y="2151529"/>
            <a:ext cx="11672046" cy="1477328"/>
          </a:xfrm>
          <a:prstGeom prst="rect">
            <a:avLst/>
          </a:prstGeom>
          <a:noFill/>
        </p:spPr>
        <p:txBody>
          <a:bodyPr wrap="square" rtlCol="0">
            <a:spAutoFit/>
          </a:bodyPr>
          <a:lstStyle/>
          <a:p>
            <a:r>
              <a:rPr lang="fr-FR" sz="3600" b="1" dirty="0">
                <a:latin typeface="Times New Roman" panose="02020603050405020304" pitchFamily="18" charset="0"/>
                <a:cs typeface="Times New Roman" panose="02020603050405020304" pitchFamily="18" charset="0"/>
              </a:rPr>
              <a:t>Discours de clôture de Mme Bénédicte DI GERONIMO</a:t>
            </a:r>
          </a:p>
          <a:p>
            <a:r>
              <a:rPr lang="fr-FR" sz="3600" b="1" dirty="0">
                <a:latin typeface="Times New Roman" panose="02020603050405020304" pitchFamily="18" charset="0"/>
                <a:cs typeface="Times New Roman" panose="02020603050405020304" pitchFamily="18" charset="0"/>
              </a:rPr>
              <a:t>Conseillère Exécutive en charge des fonds européens</a:t>
            </a:r>
          </a:p>
          <a:p>
            <a:endParaRPr lang="fr-FR" dirty="0"/>
          </a:p>
        </p:txBody>
      </p:sp>
    </p:spTree>
    <p:extLst>
      <p:ext uri="{BB962C8B-B14F-4D97-AF65-F5344CB8AC3E}">
        <p14:creationId xmlns:p14="http://schemas.microsoft.com/office/powerpoint/2010/main" val="29290249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802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1282045" y="2284514"/>
          <a:ext cx="9162853" cy="3098190"/>
        </p:xfrm>
        <a:graphic>
          <a:graphicData uri="http://schemas.openxmlformats.org/drawingml/2006/table">
            <a:tbl>
              <a:tblPr firstRow="1" bandRow="1">
                <a:tableStyleId>{5C22544A-7EE6-4342-B048-85BDC9FD1C3A}</a:tableStyleId>
              </a:tblPr>
              <a:tblGrid>
                <a:gridCol w="1308979">
                  <a:extLst>
                    <a:ext uri="{9D8B030D-6E8A-4147-A177-3AD203B41FA5}">
                      <a16:colId xmlns:a16="http://schemas.microsoft.com/office/drawing/2014/main" val="1333935400"/>
                    </a:ext>
                  </a:extLst>
                </a:gridCol>
                <a:gridCol w="1308979">
                  <a:extLst>
                    <a:ext uri="{9D8B030D-6E8A-4147-A177-3AD203B41FA5}">
                      <a16:colId xmlns:a16="http://schemas.microsoft.com/office/drawing/2014/main" val="1577065032"/>
                    </a:ext>
                  </a:extLst>
                </a:gridCol>
                <a:gridCol w="1308979">
                  <a:extLst>
                    <a:ext uri="{9D8B030D-6E8A-4147-A177-3AD203B41FA5}">
                      <a16:colId xmlns:a16="http://schemas.microsoft.com/office/drawing/2014/main" val="552194714"/>
                    </a:ext>
                  </a:extLst>
                </a:gridCol>
                <a:gridCol w="1308979">
                  <a:extLst>
                    <a:ext uri="{9D8B030D-6E8A-4147-A177-3AD203B41FA5}">
                      <a16:colId xmlns:a16="http://schemas.microsoft.com/office/drawing/2014/main" val="1272297408"/>
                    </a:ext>
                  </a:extLst>
                </a:gridCol>
                <a:gridCol w="1308979">
                  <a:extLst>
                    <a:ext uri="{9D8B030D-6E8A-4147-A177-3AD203B41FA5}">
                      <a16:colId xmlns:a16="http://schemas.microsoft.com/office/drawing/2014/main" val="3169053404"/>
                    </a:ext>
                  </a:extLst>
                </a:gridCol>
                <a:gridCol w="1308979">
                  <a:extLst>
                    <a:ext uri="{9D8B030D-6E8A-4147-A177-3AD203B41FA5}">
                      <a16:colId xmlns:a16="http://schemas.microsoft.com/office/drawing/2014/main" val="3371446939"/>
                    </a:ext>
                  </a:extLst>
                </a:gridCol>
                <a:gridCol w="1308979">
                  <a:extLst>
                    <a:ext uri="{9D8B030D-6E8A-4147-A177-3AD203B41FA5}">
                      <a16:colId xmlns:a16="http://schemas.microsoft.com/office/drawing/2014/main" val="4282032873"/>
                    </a:ext>
                  </a:extLst>
                </a:gridCol>
              </a:tblGrid>
              <a:tr h="619638">
                <a:tc>
                  <a:txBody>
                    <a:bodyPr/>
                    <a:lstStyle/>
                    <a:p>
                      <a:pPr algn="ctr" fontAlgn="b"/>
                      <a:r>
                        <a:rPr lang="fr-FR" sz="1400" b="1" i="1" u="none" strike="noStrike" dirty="0">
                          <a:solidFill>
                            <a:srgbClr val="000000"/>
                          </a:solidFill>
                          <a:effectLst/>
                          <a:latin typeface="Calibri" panose="020F0502020204030204" pitchFamily="34" charset="0"/>
                        </a:rPr>
                        <a:t>Fonds</a:t>
                      </a:r>
                    </a:p>
                  </a:txBody>
                  <a:tcPr marL="6350" marR="6350" marT="6350" marB="0" anchor="b"/>
                </a:tc>
                <a:tc>
                  <a:txBody>
                    <a:bodyPr/>
                    <a:lstStyle/>
                    <a:p>
                      <a:pPr algn="ctr" fontAlgn="b"/>
                      <a:r>
                        <a:rPr lang="fr-FR" sz="1400" b="1" i="1" u="none" strike="noStrike" dirty="0">
                          <a:solidFill>
                            <a:srgbClr val="000000"/>
                          </a:solidFill>
                          <a:effectLst/>
                          <a:latin typeface="Calibri" panose="020F0502020204030204" pitchFamily="34" charset="0"/>
                        </a:rPr>
                        <a:t>UE Maquette</a:t>
                      </a:r>
                    </a:p>
                  </a:txBody>
                  <a:tcPr marL="6350" marR="6350" marT="6350" marB="0" anchor="b"/>
                </a:tc>
                <a:tc>
                  <a:txBody>
                    <a:bodyPr/>
                    <a:lstStyle/>
                    <a:p>
                      <a:pPr algn="ctr" fontAlgn="b"/>
                      <a:r>
                        <a:rPr lang="fr-FR" sz="1400" b="1" i="1" u="none" strike="noStrike" dirty="0">
                          <a:solidFill>
                            <a:srgbClr val="000000"/>
                          </a:solidFill>
                          <a:effectLst/>
                          <a:latin typeface="Calibri" panose="020F0502020204030204" pitchFamily="34" charset="0"/>
                        </a:rPr>
                        <a:t>UE Programmé</a:t>
                      </a:r>
                    </a:p>
                  </a:txBody>
                  <a:tcPr marL="6350" marR="6350" marT="6350" marB="0" anchor="b"/>
                </a:tc>
                <a:tc>
                  <a:txBody>
                    <a:bodyPr/>
                    <a:lstStyle/>
                    <a:p>
                      <a:pPr algn="ctr" fontAlgn="b"/>
                      <a:r>
                        <a:rPr lang="fr-FR" sz="1400" b="1" i="1" u="none" strike="noStrike" dirty="0">
                          <a:solidFill>
                            <a:srgbClr val="000000"/>
                          </a:solidFill>
                          <a:effectLst/>
                          <a:latin typeface="Calibri" panose="020F0502020204030204" pitchFamily="34" charset="0"/>
                        </a:rPr>
                        <a:t>UE certifié AG</a:t>
                      </a:r>
                    </a:p>
                  </a:txBody>
                  <a:tcPr marL="6350" marR="6350" marT="6350" marB="0" anchor="b"/>
                </a:tc>
                <a:tc>
                  <a:txBody>
                    <a:bodyPr/>
                    <a:lstStyle/>
                    <a:p>
                      <a:pPr algn="ctr" fontAlgn="b"/>
                      <a:r>
                        <a:rPr lang="fr-FR" sz="1400" b="1" i="1" u="none" strike="noStrike" dirty="0">
                          <a:solidFill>
                            <a:srgbClr val="000000"/>
                          </a:solidFill>
                          <a:effectLst/>
                          <a:latin typeface="Calibri" panose="020F0502020204030204" pitchFamily="34" charset="0"/>
                        </a:rPr>
                        <a:t>Taux d'avancement</a:t>
                      </a:r>
                    </a:p>
                  </a:txBody>
                  <a:tcPr marL="6350" marR="6350" marT="6350" marB="0" anchor="b"/>
                </a:tc>
                <a:tc>
                  <a:txBody>
                    <a:bodyPr/>
                    <a:lstStyle/>
                    <a:p>
                      <a:pPr algn="ctr" fontAlgn="b"/>
                      <a:r>
                        <a:rPr lang="fr-FR" sz="1400" b="1" i="1" u="none" strike="noStrike" dirty="0">
                          <a:solidFill>
                            <a:srgbClr val="000000"/>
                          </a:solidFill>
                          <a:effectLst/>
                          <a:latin typeface="Calibri" panose="020F0502020204030204" pitchFamily="34" charset="0"/>
                        </a:rPr>
                        <a:t>UE en attente AG</a:t>
                      </a:r>
                    </a:p>
                  </a:txBody>
                  <a:tcPr marL="6350" marR="6350" marT="6350" marB="0" anchor="b"/>
                </a:tc>
                <a:tc>
                  <a:txBody>
                    <a:bodyPr/>
                    <a:lstStyle/>
                    <a:p>
                      <a:pPr algn="ctr" fontAlgn="b"/>
                      <a:r>
                        <a:rPr lang="fr-FR" sz="1400" b="1" i="1" u="none" strike="noStrike" dirty="0">
                          <a:solidFill>
                            <a:srgbClr val="000000"/>
                          </a:solidFill>
                          <a:effectLst/>
                          <a:latin typeface="Calibri" panose="020F0502020204030204" pitchFamily="34" charset="0"/>
                        </a:rPr>
                        <a:t>Taux d'avancement</a:t>
                      </a:r>
                    </a:p>
                  </a:txBody>
                  <a:tcPr marL="6350" marR="6350" marT="6350" marB="0" anchor="b"/>
                </a:tc>
                <a:extLst>
                  <a:ext uri="{0D108BD9-81ED-4DB2-BD59-A6C34878D82A}">
                    <a16:rowId xmlns:a16="http://schemas.microsoft.com/office/drawing/2014/main" val="2008346945"/>
                  </a:ext>
                </a:extLst>
              </a:tr>
              <a:tr h="619638">
                <a:tc>
                  <a:txBody>
                    <a:bodyPr/>
                    <a:lstStyle/>
                    <a:p>
                      <a:pPr algn="ctr" fontAlgn="b"/>
                      <a:r>
                        <a:rPr lang="fr-FR" sz="1400" b="1" i="1" u="none" strike="noStrike" dirty="0">
                          <a:solidFill>
                            <a:srgbClr val="000000"/>
                          </a:solidFill>
                          <a:effectLst/>
                          <a:latin typeface="Calibri" panose="020F0502020204030204" pitchFamily="34" charset="0"/>
                        </a:rPr>
                        <a:t>FEDER</a:t>
                      </a:r>
                    </a:p>
                  </a:txBody>
                  <a:tcPr marL="6350" marR="6350" marT="6350" marB="0" anchor="b"/>
                </a:tc>
                <a:tc>
                  <a:txBody>
                    <a:bodyPr/>
                    <a:lstStyle/>
                    <a:p>
                      <a:pPr algn="ctr" fontAlgn="b"/>
                      <a:r>
                        <a:rPr lang="fr-FR" sz="1200" b="0" i="0" u="none" strike="noStrike" dirty="0">
                          <a:solidFill>
                            <a:srgbClr val="000000"/>
                          </a:solidFill>
                          <a:effectLst/>
                          <a:latin typeface="Calibri" panose="020F0502020204030204" pitchFamily="34" charset="0"/>
                        </a:rPr>
                        <a:t>      351 959 114,00 </a:t>
                      </a:r>
                    </a:p>
                  </a:txBody>
                  <a:tcPr marL="6350" marR="6350" marT="6350" marB="0" anchor="b"/>
                </a:tc>
                <a:tc>
                  <a:txBody>
                    <a:bodyPr/>
                    <a:lstStyle/>
                    <a:p>
                      <a:pPr algn="ctr" fontAlgn="b"/>
                      <a:r>
                        <a:rPr lang="fr-FR" sz="1200" b="0" i="0" u="none" strike="noStrike">
                          <a:solidFill>
                            <a:srgbClr val="000000"/>
                          </a:solidFill>
                          <a:effectLst/>
                          <a:latin typeface="Calibri" panose="020F0502020204030204" pitchFamily="34" charset="0"/>
                        </a:rPr>
                        <a:t>     448 292 726,09 </a:t>
                      </a:r>
                    </a:p>
                  </a:txBody>
                  <a:tcPr marL="6350" marR="6350" marT="6350" marB="0" anchor="b"/>
                </a:tc>
                <a:tc>
                  <a:txBody>
                    <a:bodyPr/>
                    <a:lstStyle/>
                    <a:p>
                      <a:pPr algn="ctr" fontAlgn="b"/>
                      <a:r>
                        <a:rPr lang="fr-FR" sz="1200" b="0" i="0" u="none" strike="noStrike">
                          <a:solidFill>
                            <a:srgbClr val="000000"/>
                          </a:solidFill>
                          <a:effectLst/>
                          <a:latin typeface="Calibri" panose="020F0502020204030204" pitchFamily="34" charset="0"/>
                        </a:rPr>
                        <a:t>      344 568 242,83 </a:t>
                      </a:r>
                    </a:p>
                  </a:txBody>
                  <a:tcPr marL="6350" marR="6350" marT="6350" marB="0" anchor="b"/>
                </a:tc>
                <a:tc>
                  <a:txBody>
                    <a:bodyPr/>
                    <a:lstStyle/>
                    <a:p>
                      <a:pPr algn="ctr" fontAlgn="b"/>
                      <a:r>
                        <a:rPr lang="fr-FR" sz="1200" b="0" i="0" u="none" strike="noStrike">
                          <a:solidFill>
                            <a:srgbClr val="000000"/>
                          </a:solidFill>
                          <a:effectLst/>
                          <a:latin typeface="Calibri" panose="020F0502020204030204" pitchFamily="34" charset="0"/>
                        </a:rPr>
                        <a:t>97,90%</a:t>
                      </a:r>
                    </a:p>
                  </a:txBody>
                  <a:tcPr marL="6350" marR="6350" marT="6350" marB="0" anchor="b"/>
                </a:tc>
                <a:tc>
                  <a:txBody>
                    <a:bodyPr/>
                    <a:lstStyle/>
                    <a:p>
                      <a:pPr algn="ctr" fontAlgn="b"/>
                      <a:r>
                        <a:rPr lang="fr-FR" sz="1200" b="0" i="0" u="none" strike="noStrike">
                          <a:solidFill>
                            <a:srgbClr val="000000"/>
                          </a:solidFill>
                          <a:effectLst/>
                          <a:latin typeface="Calibri" panose="020F0502020204030204" pitchFamily="34" charset="0"/>
                        </a:rPr>
                        <a:t>    30 208 916,67 </a:t>
                      </a:r>
                    </a:p>
                  </a:txBody>
                  <a:tcPr marL="6350" marR="6350" marT="6350" marB="0" anchor="b"/>
                </a:tc>
                <a:tc>
                  <a:txBody>
                    <a:bodyPr/>
                    <a:lstStyle/>
                    <a:p>
                      <a:pPr algn="ctr" fontAlgn="b"/>
                      <a:r>
                        <a:rPr lang="fr-FR" sz="1200" b="0" i="0" u="none" strike="noStrike">
                          <a:solidFill>
                            <a:srgbClr val="000000"/>
                          </a:solidFill>
                          <a:effectLst/>
                          <a:latin typeface="Calibri" panose="020F0502020204030204" pitchFamily="34" charset="0"/>
                        </a:rPr>
                        <a:t>106,48%</a:t>
                      </a:r>
                    </a:p>
                  </a:txBody>
                  <a:tcPr marL="6350" marR="6350" marT="6350" marB="0" anchor="b"/>
                </a:tc>
                <a:extLst>
                  <a:ext uri="{0D108BD9-81ED-4DB2-BD59-A6C34878D82A}">
                    <a16:rowId xmlns:a16="http://schemas.microsoft.com/office/drawing/2014/main" val="3280987317"/>
                  </a:ext>
                </a:extLst>
              </a:tr>
              <a:tr h="619638">
                <a:tc>
                  <a:txBody>
                    <a:bodyPr/>
                    <a:lstStyle/>
                    <a:p>
                      <a:pPr algn="ctr" fontAlgn="b"/>
                      <a:r>
                        <a:rPr lang="fr-FR" sz="1400" b="1" i="1" u="none" strike="noStrike" dirty="0">
                          <a:solidFill>
                            <a:srgbClr val="000000"/>
                          </a:solidFill>
                          <a:effectLst/>
                          <a:latin typeface="Calibri" panose="020F0502020204030204" pitchFamily="34" charset="0"/>
                        </a:rPr>
                        <a:t>FEDER RUP</a:t>
                      </a:r>
                    </a:p>
                  </a:txBody>
                  <a:tcPr marL="6350" marR="6350" marT="6350" marB="0" anchor="b"/>
                </a:tc>
                <a:tc>
                  <a:txBody>
                    <a:bodyPr/>
                    <a:lstStyle/>
                    <a:p>
                      <a:pPr algn="ctr" fontAlgn="b"/>
                      <a:r>
                        <a:rPr lang="fr-FR" sz="1200" b="0" i="0" u="none" strike="noStrike" dirty="0">
                          <a:solidFill>
                            <a:srgbClr val="000000"/>
                          </a:solidFill>
                          <a:effectLst/>
                          <a:latin typeface="Calibri" panose="020F0502020204030204" pitchFamily="34" charset="0"/>
                        </a:rPr>
                        <a:t>        93 142 408,00 </a:t>
                      </a:r>
                    </a:p>
                  </a:txBody>
                  <a:tcPr marL="6350" marR="6350" marT="6350" marB="0" anchor="b"/>
                </a:tc>
                <a:tc>
                  <a:txBody>
                    <a:bodyPr/>
                    <a:lstStyle/>
                    <a:p>
                      <a:pPr algn="ctr" fontAlgn="b"/>
                      <a:r>
                        <a:rPr lang="fr-FR" sz="1200" b="0" i="0" u="none" strike="noStrike" dirty="0">
                          <a:solidFill>
                            <a:srgbClr val="000000"/>
                          </a:solidFill>
                          <a:effectLst/>
                          <a:latin typeface="Calibri" panose="020F0502020204030204" pitchFamily="34" charset="0"/>
                        </a:rPr>
                        <a:t>     131 787 212,93 </a:t>
                      </a:r>
                    </a:p>
                  </a:txBody>
                  <a:tcPr marL="6350" marR="6350" marT="6350" marB="0" anchor="b"/>
                </a:tc>
                <a:tc>
                  <a:txBody>
                    <a:bodyPr/>
                    <a:lstStyle/>
                    <a:p>
                      <a:pPr algn="ctr" fontAlgn="b"/>
                      <a:r>
                        <a:rPr lang="fr-FR" sz="1200" b="0" i="0" u="none" strike="noStrike">
                          <a:solidFill>
                            <a:srgbClr val="000000"/>
                          </a:solidFill>
                          <a:effectLst/>
                          <a:latin typeface="Calibri" panose="020F0502020204030204" pitchFamily="34" charset="0"/>
                        </a:rPr>
                        <a:t>      102 001 021,38 </a:t>
                      </a:r>
                    </a:p>
                  </a:txBody>
                  <a:tcPr marL="6350" marR="6350" marT="6350" marB="0" anchor="b"/>
                </a:tc>
                <a:tc>
                  <a:txBody>
                    <a:bodyPr/>
                    <a:lstStyle/>
                    <a:p>
                      <a:pPr algn="ctr" fontAlgn="b"/>
                      <a:r>
                        <a:rPr lang="fr-FR" sz="1200" b="0" i="0" u="none" strike="noStrike">
                          <a:solidFill>
                            <a:srgbClr val="000000"/>
                          </a:solidFill>
                          <a:effectLst/>
                          <a:latin typeface="Calibri" panose="020F0502020204030204" pitchFamily="34" charset="0"/>
                        </a:rPr>
                        <a:t>109,51%</a:t>
                      </a:r>
                    </a:p>
                  </a:txBody>
                  <a:tcPr marL="6350" marR="6350" marT="6350" marB="0" anchor="b"/>
                </a:tc>
                <a:tc>
                  <a:txBody>
                    <a:bodyPr/>
                    <a:lstStyle/>
                    <a:p>
                      <a:pPr algn="ctr" fontAlgn="b"/>
                      <a:r>
                        <a:rPr lang="fr-FR" sz="1200" b="0" i="0" u="none" strike="noStrike">
                          <a:solidFill>
                            <a:srgbClr val="000000"/>
                          </a:solidFill>
                          <a:effectLst/>
                          <a:latin typeface="Calibri" panose="020F0502020204030204" pitchFamily="34" charset="0"/>
                        </a:rPr>
                        <a:t>         245 729,32 </a:t>
                      </a:r>
                    </a:p>
                  </a:txBody>
                  <a:tcPr marL="6350" marR="6350" marT="6350" marB="0" anchor="b"/>
                </a:tc>
                <a:tc>
                  <a:txBody>
                    <a:bodyPr/>
                    <a:lstStyle/>
                    <a:p>
                      <a:pPr algn="ctr" fontAlgn="b"/>
                      <a:r>
                        <a:rPr lang="fr-FR" sz="1200" b="0" i="0" u="none" strike="noStrike">
                          <a:solidFill>
                            <a:srgbClr val="000000"/>
                          </a:solidFill>
                          <a:effectLst/>
                          <a:latin typeface="Calibri" panose="020F0502020204030204" pitchFamily="34" charset="0"/>
                        </a:rPr>
                        <a:t>109,77%</a:t>
                      </a:r>
                    </a:p>
                  </a:txBody>
                  <a:tcPr marL="6350" marR="6350" marT="6350" marB="0" anchor="b"/>
                </a:tc>
                <a:extLst>
                  <a:ext uri="{0D108BD9-81ED-4DB2-BD59-A6C34878D82A}">
                    <a16:rowId xmlns:a16="http://schemas.microsoft.com/office/drawing/2014/main" val="3666854276"/>
                  </a:ext>
                </a:extLst>
              </a:tr>
              <a:tr h="619638">
                <a:tc>
                  <a:txBody>
                    <a:bodyPr/>
                    <a:lstStyle/>
                    <a:p>
                      <a:pPr algn="ctr" fontAlgn="b"/>
                      <a:r>
                        <a:rPr lang="fr-FR" sz="1400" b="1" i="1" u="none" strike="noStrike" dirty="0">
                          <a:solidFill>
                            <a:srgbClr val="000000"/>
                          </a:solidFill>
                          <a:effectLst/>
                          <a:latin typeface="Calibri" panose="020F0502020204030204" pitchFamily="34" charset="0"/>
                        </a:rPr>
                        <a:t>FEDER REACT EU</a:t>
                      </a:r>
                    </a:p>
                  </a:txBody>
                  <a:tcPr marL="6350" marR="6350" marT="6350" marB="0" anchor="b"/>
                </a:tc>
                <a:tc>
                  <a:txBody>
                    <a:bodyPr/>
                    <a:lstStyle/>
                    <a:p>
                      <a:pPr algn="ctr" fontAlgn="b"/>
                      <a:r>
                        <a:rPr lang="fr-FR" sz="1200" b="0" i="0" u="none" strike="noStrike">
                          <a:solidFill>
                            <a:srgbClr val="000000"/>
                          </a:solidFill>
                          <a:effectLst/>
                          <a:latin typeface="Calibri" panose="020F0502020204030204" pitchFamily="34" charset="0"/>
                        </a:rPr>
                        <a:t>      159 103 812,00 </a:t>
                      </a:r>
                    </a:p>
                  </a:txBody>
                  <a:tcPr marL="6350" marR="6350" marT="6350" marB="0" anchor="b"/>
                </a:tc>
                <a:tc>
                  <a:txBody>
                    <a:bodyPr/>
                    <a:lstStyle/>
                    <a:p>
                      <a:pPr algn="ctr" fontAlgn="b"/>
                      <a:r>
                        <a:rPr lang="fr-FR" sz="1200" b="0" i="0" u="none" strike="noStrike" dirty="0">
                          <a:solidFill>
                            <a:srgbClr val="000000"/>
                          </a:solidFill>
                          <a:effectLst/>
                          <a:latin typeface="Calibri" panose="020F0502020204030204" pitchFamily="34" charset="0"/>
                        </a:rPr>
                        <a:t>     197 484 709,18 </a:t>
                      </a:r>
                    </a:p>
                  </a:txBody>
                  <a:tcPr marL="6350" marR="6350" marT="6350" marB="0" anchor="b"/>
                </a:tc>
                <a:tc>
                  <a:txBody>
                    <a:bodyPr/>
                    <a:lstStyle/>
                    <a:p>
                      <a:pPr algn="ctr" fontAlgn="b"/>
                      <a:r>
                        <a:rPr lang="fr-FR" sz="1200" b="0" i="0" u="none" strike="noStrike" dirty="0">
                          <a:solidFill>
                            <a:srgbClr val="000000"/>
                          </a:solidFill>
                          <a:effectLst/>
                          <a:latin typeface="Calibri" panose="020F0502020204030204" pitchFamily="34" charset="0"/>
                        </a:rPr>
                        <a:t>      138 919 397,33 </a:t>
                      </a:r>
                    </a:p>
                  </a:txBody>
                  <a:tcPr marL="6350" marR="6350" marT="6350" marB="0" anchor="b"/>
                </a:tc>
                <a:tc>
                  <a:txBody>
                    <a:bodyPr/>
                    <a:lstStyle/>
                    <a:p>
                      <a:pPr algn="ctr" fontAlgn="b"/>
                      <a:r>
                        <a:rPr lang="fr-FR" sz="1200" b="0" i="0" u="none" strike="noStrike">
                          <a:solidFill>
                            <a:srgbClr val="000000"/>
                          </a:solidFill>
                          <a:effectLst/>
                          <a:latin typeface="Calibri" panose="020F0502020204030204" pitchFamily="34" charset="0"/>
                        </a:rPr>
                        <a:t>87,31%</a:t>
                      </a:r>
                    </a:p>
                  </a:txBody>
                  <a:tcPr marL="6350" marR="6350" marT="6350" marB="0" anchor="b"/>
                </a:tc>
                <a:tc>
                  <a:txBody>
                    <a:bodyPr/>
                    <a:lstStyle/>
                    <a:p>
                      <a:pPr algn="ctr" fontAlgn="b"/>
                      <a:r>
                        <a:rPr lang="fr-FR" sz="1200" b="0" i="0" u="none" strike="noStrike">
                          <a:solidFill>
                            <a:srgbClr val="000000"/>
                          </a:solidFill>
                          <a:effectLst/>
                          <a:latin typeface="Calibri" panose="020F0502020204030204" pitchFamily="34" charset="0"/>
                        </a:rPr>
                        <a:t>    22 304 797,14 </a:t>
                      </a:r>
                    </a:p>
                  </a:txBody>
                  <a:tcPr marL="6350" marR="6350" marT="6350" marB="0" anchor="b"/>
                </a:tc>
                <a:tc>
                  <a:txBody>
                    <a:bodyPr/>
                    <a:lstStyle/>
                    <a:p>
                      <a:pPr algn="ctr" fontAlgn="b"/>
                      <a:r>
                        <a:rPr lang="fr-FR" sz="1200" b="0" i="0" u="none" strike="noStrike">
                          <a:solidFill>
                            <a:srgbClr val="000000"/>
                          </a:solidFill>
                          <a:effectLst/>
                          <a:latin typeface="Calibri" panose="020F0502020204030204" pitchFamily="34" charset="0"/>
                        </a:rPr>
                        <a:t>101,33%</a:t>
                      </a:r>
                    </a:p>
                  </a:txBody>
                  <a:tcPr marL="6350" marR="6350" marT="6350" marB="0" anchor="b"/>
                </a:tc>
                <a:extLst>
                  <a:ext uri="{0D108BD9-81ED-4DB2-BD59-A6C34878D82A}">
                    <a16:rowId xmlns:a16="http://schemas.microsoft.com/office/drawing/2014/main" val="1828110077"/>
                  </a:ext>
                </a:extLst>
              </a:tr>
              <a:tr h="619638">
                <a:tc>
                  <a:txBody>
                    <a:bodyPr/>
                    <a:lstStyle/>
                    <a:p>
                      <a:pPr algn="ctr" fontAlgn="b"/>
                      <a:r>
                        <a:rPr lang="fr-FR" sz="1400" b="1" i="1" u="none" strike="noStrike" dirty="0">
                          <a:solidFill>
                            <a:srgbClr val="000000"/>
                          </a:solidFill>
                          <a:effectLst/>
                          <a:latin typeface="Calibri" panose="020F0502020204030204" pitchFamily="34" charset="0"/>
                        </a:rPr>
                        <a:t>Total</a:t>
                      </a:r>
                    </a:p>
                  </a:txBody>
                  <a:tcPr marL="6350" marR="6350" marT="6350" marB="0" anchor="b"/>
                </a:tc>
                <a:tc>
                  <a:txBody>
                    <a:bodyPr/>
                    <a:lstStyle/>
                    <a:p>
                      <a:pPr algn="ctr" fontAlgn="b"/>
                      <a:r>
                        <a:rPr lang="fr-FR" sz="1200" b="1" i="1" u="none" strike="noStrike">
                          <a:solidFill>
                            <a:srgbClr val="000000"/>
                          </a:solidFill>
                          <a:effectLst/>
                          <a:latin typeface="Calibri" panose="020F0502020204030204" pitchFamily="34" charset="0"/>
                        </a:rPr>
                        <a:t>     604 205 334,00 </a:t>
                      </a:r>
                    </a:p>
                  </a:txBody>
                  <a:tcPr marL="6350" marR="6350" marT="6350" marB="0" anchor="b"/>
                </a:tc>
                <a:tc>
                  <a:txBody>
                    <a:bodyPr/>
                    <a:lstStyle/>
                    <a:p>
                      <a:pPr algn="ctr" fontAlgn="b"/>
                      <a:r>
                        <a:rPr lang="fr-FR" sz="1200" b="1" i="1" u="none" strike="noStrike">
                          <a:solidFill>
                            <a:srgbClr val="000000"/>
                          </a:solidFill>
                          <a:effectLst/>
                          <a:latin typeface="Calibri" panose="020F0502020204030204" pitchFamily="34" charset="0"/>
                        </a:rPr>
                        <a:t>    777 564 648,20 </a:t>
                      </a:r>
                    </a:p>
                  </a:txBody>
                  <a:tcPr marL="6350" marR="6350" marT="6350" marB="0" anchor="b"/>
                </a:tc>
                <a:tc>
                  <a:txBody>
                    <a:bodyPr/>
                    <a:lstStyle/>
                    <a:p>
                      <a:pPr algn="ctr" fontAlgn="b"/>
                      <a:r>
                        <a:rPr lang="fr-FR" sz="1200" b="1" i="1" u="none" strike="noStrike" dirty="0">
                          <a:solidFill>
                            <a:srgbClr val="000000"/>
                          </a:solidFill>
                          <a:effectLst/>
                          <a:latin typeface="Calibri" panose="020F0502020204030204" pitchFamily="34" charset="0"/>
                        </a:rPr>
                        <a:t>     585 488 661,54 </a:t>
                      </a:r>
                    </a:p>
                  </a:txBody>
                  <a:tcPr marL="6350" marR="6350" marT="6350" marB="0" anchor="b"/>
                </a:tc>
                <a:tc>
                  <a:txBody>
                    <a:bodyPr/>
                    <a:lstStyle/>
                    <a:p>
                      <a:pPr algn="ctr" fontAlgn="b"/>
                      <a:r>
                        <a:rPr lang="fr-FR" sz="1200" b="1" i="1" u="none" strike="noStrike" dirty="0">
                          <a:solidFill>
                            <a:srgbClr val="000000"/>
                          </a:solidFill>
                          <a:effectLst/>
                          <a:latin typeface="Calibri" panose="020F0502020204030204" pitchFamily="34" charset="0"/>
                        </a:rPr>
                        <a:t>96,90%</a:t>
                      </a:r>
                    </a:p>
                  </a:txBody>
                  <a:tcPr marL="6350" marR="6350" marT="6350" marB="0" anchor="b"/>
                </a:tc>
                <a:tc>
                  <a:txBody>
                    <a:bodyPr/>
                    <a:lstStyle/>
                    <a:p>
                      <a:pPr algn="ctr" fontAlgn="b"/>
                      <a:r>
                        <a:rPr lang="fr-FR" sz="1200" b="1" i="1" u="none" strike="noStrike" dirty="0">
                          <a:solidFill>
                            <a:srgbClr val="000000"/>
                          </a:solidFill>
                          <a:effectLst/>
                          <a:latin typeface="Calibri" panose="020F0502020204030204" pitchFamily="34" charset="0"/>
                        </a:rPr>
                        <a:t>   52 759 443,13 </a:t>
                      </a:r>
                    </a:p>
                  </a:txBody>
                  <a:tcPr marL="6350" marR="6350" marT="6350" marB="0" anchor="b"/>
                </a:tc>
                <a:tc>
                  <a:txBody>
                    <a:bodyPr/>
                    <a:lstStyle/>
                    <a:p>
                      <a:pPr algn="ctr" fontAlgn="b"/>
                      <a:r>
                        <a:rPr lang="fr-FR" sz="1200" b="1" i="1" u="none" strike="noStrike">
                          <a:solidFill>
                            <a:srgbClr val="000000"/>
                          </a:solidFill>
                          <a:effectLst/>
                          <a:latin typeface="Calibri" panose="020F0502020204030204" pitchFamily="34" charset="0"/>
                        </a:rPr>
                        <a:t>105,63%</a:t>
                      </a:r>
                      <a:endParaRPr lang="fr-FR" sz="1200" b="1" i="1"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40410213"/>
                  </a:ext>
                </a:extLst>
              </a:tr>
            </a:tbl>
          </a:graphicData>
        </a:graphic>
      </p:graphicFrame>
      <p:sp>
        <p:nvSpPr>
          <p:cNvPr id="5" name="Rectangle 4">
            <a:extLst>
              <a:ext uri="{FF2B5EF4-FFF2-40B4-BE49-F238E27FC236}">
                <a16:creationId xmlns:a16="http://schemas.microsoft.com/office/drawing/2014/main" id="{F875DA84-BBF3-4932-8518-291BE0955F7E}"/>
              </a:ext>
            </a:extLst>
          </p:cNvPr>
          <p:cNvSpPr/>
          <p:nvPr/>
        </p:nvSpPr>
        <p:spPr>
          <a:xfrm>
            <a:off x="1845796" y="586297"/>
            <a:ext cx="7543800" cy="888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Atterrissage au 30/06/2025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PO 2014 2020</a:t>
            </a:r>
          </a:p>
        </p:txBody>
      </p:sp>
    </p:spTree>
    <p:extLst>
      <p:ext uri="{BB962C8B-B14F-4D97-AF65-F5344CB8AC3E}">
        <p14:creationId xmlns:p14="http://schemas.microsoft.com/office/powerpoint/2010/main" val="105573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04242" y="3160985"/>
            <a:ext cx="878351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60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Volet FSE</a:t>
            </a:r>
          </a:p>
        </p:txBody>
      </p:sp>
      <p:sp>
        <p:nvSpPr>
          <p:cNvPr id="3" name="ZoneTexte 2">
            <a:extLst>
              <a:ext uri="{FF2B5EF4-FFF2-40B4-BE49-F238E27FC236}">
                <a16:creationId xmlns:a16="http://schemas.microsoft.com/office/drawing/2014/main" id="{2865F300-B0CD-467C-82AB-B2E605A8CA9F}"/>
              </a:ext>
            </a:extLst>
          </p:cNvPr>
          <p:cNvSpPr txBox="1"/>
          <p:nvPr/>
        </p:nvSpPr>
        <p:spPr>
          <a:xfrm>
            <a:off x="1944442" y="2406933"/>
            <a:ext cx="94855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2E74B5"/>
                </a:solidFill>
                <a:effectLst/>
                <a:uLnTx/>
                <a:uFillTx/>
                <a:latin typeface="Book Antiqua" panose="02040602050305030304" pitchFamily="18" charset="0"/>
                <a:ea typeface="Times New Roman" panose="02020603050405020304" pitchFamily="18" charset="0"/>
                <a:cs typeface="Times New Roman" panose="02020603050405020304" pitchFamily="18" charset="0"/>
              </a:rPr>
              <a:t>Etat d’avancement de la clôture</a:t>
            </a:r>
            <a:endParaRPr kumimoji="0" lang="fr-FR" sz="4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747249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806700" y="2549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oneTexte 6"/>
          <p:cNvSpPr txBox="1"/>
          <p:nvPr/>
        </p:nvSpPr>
        <p:spPr>
          <a:xfrm>
            <a:off x="265176" y="1059113"/>
            <a:ext cx="11494008" cy="1354217"/>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3600" b="1" i="1" u="sng" strike="noStrike" kern="1200" cap="none" spc="0" normalizeH="0" baseline="0" noProof="0" dirty="0">
                <a:ln>
                  <a:noFill/>
                </a:ln>
                <a:solidFill>
                  <a:prstClr val="black"/>
                </a:solidFill>
                <a:effectLst/>
                <a:uLnTx/>
                <a:uFillTx/>
                <a:latin typeface="Book Antiqua" panose="02040602050305030304" pitchFamily="18" charset="0"/>
                <a:ea typeface="+mn-ea"/>
                <a:cs typeface="+mn-cs"/>
              </a:rPr>
              <a:t>Programmation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Bulle ronde 7"/>
          <p:cNvSpPr/>
          <p:nvPr/>
        </p:nvSpPr>
        <p:spPr>
          <a:xfrm>
            <a:off x="6775704" y="932689"/>
            <a:ext cx="2888742" cy="1399032"/>
          </a:xfrm>
          <a:prstGeom prst="wedgeEllipseCallou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panose="020F0502020204030204"/>
                <a:ea typeface="+mn-ea"/>
                <a:cs typeface="+mn-cs"/>
              </a:rPr>
              <a:t>122 dossiers programmés</a:t>
            </a:r>
          </a:p>
        </p:txBody>
      </p:sp>
      <p:graphicFrame>
        <p:nvGraphicFramePr>
          <p:cNvPr id="3" name="Tableau 2"/>
          <p:cNvGraphicFramePr>
            <a:graphicFrameLocks noGrp="1"/>
          </p:cNvGraphicFramePr>
          <p:nvPr>
            <p:extLst/>
          </p:nvPr>
        </p:nvGraphicFramePr>
        <p:xfrm>
          <a:off x="457039" y="2539754"/>
          <a:ext cx="11110282" cy="3412364"/>
        </p:xfrm>
        <a:graphic>
          <a:graphicData uri="http://schemas.openxmlformats.org/drawingml/2006/table">
            <a:tbl>
              <a:tblPr firstRow="1" firstCol="1" bandRow="1"/>
              <a:tblGrid>
                <a:gridCol w="972000">
                  <a:extLst>
                    <a:ext uri="{9D8B030D-6E8A-4147-A177-3AD203B41FA5}">
                      <a16:colId xmlns:a16="http://schemas.microsoft.com/office/drawing/2014/main" val="4270067041"/>
                    </a:ext>
                  </a:extLst>
                </a:gridCol>
                <a:gridCol w="2126897">
                  <a:extLst>
                    <a:ext uri="{9D8B030D-6E8A-4147-A177-3AD203B41FA5}">
                      <a16:colId xmlns:a16="http://schemas.microsoft.com/office/drawing/2014/main" val="1572330399"/>
                    </a:ext>
                  </a:extLst>
                </a:gridCol>
                <a:gridCol w="2237008">
                  <a:extLst>
                    <a:ext uri="{9D8B030D-6E8A-4147-A177-3AD203B41FA5}">
                      <a16:colId xmlns:a16="http://schemas.microsoft.com/office/drawing/2014/main" val="918738463"/>
                    </a:ext>
                  </a:extLst>
                </a:gridCol>
                <a:gridCol w="1073547">
                  <a:extLst>
                    <a:ext uri="{9D8B030D-6E8A-4147-A177-3AD203B41FA5}">
                      <a16:colId xmlns:a16="http://schemas.microsoft.com/office/drawing/2014/main" val="1959268659"/>
                    </a:ext>
                  </a:extLst>
                </a:gridCol>
                <a:gridCol w="1930198">
                  <a:extLst>
                    <a:ext uri="{9D8B030D-6E8A-4147-A177-3AD203B41FA5}">
                      <a16:colId xmlns:a16="http://schemas.microsoft.com/office/drawing/2014/main" val="4044838989"/>
                    </a:ext>
                  </a:extLst>
                </a:gridCol>
                <a:gridCol w="1883664">
                  <a:extLst>
                    <a:ext uri="{9D8B030D-6E8A-4147-A177-3AD203B41FA5}">
                      <a16:colId xmlns:a16="http://schemas.microsoft.com/office/drawing/2014/main" val="252335933"/>
                    </a:ext>
                  </a:extLst>
                </a:gridCol>
                <a:gridCol w="886968">
                  <a:extLst>
                    <a:ext uri="{9D8B030D-6E8A-4147-A177-3AD203B41FA5}">
                      <a16:colId xmlns:a16="http://schemas.microsoft.com/office/drawing/2014/main" val="2420756374"/>
                    </a:ext>
                  </a:extLst>
                </a:gridCol>
              </a:tblGrid>
              <a:tr h="453883">
                <a:tc>
                  <a:txBody>
                    <a:bodyPr/>
                    <a:lstStyle/>
                    <a:p>
                      <a:pPr algn="ctr">
                        <a:spcAft>
                          <a:spcPts val="0"/>
                        </a:spcAft>
                      </a:pPr>
                      <a:r>
                        <a:rPr lang="fr-FR"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000" kern="50">
                        <a:effectLst/>
                        <a:latin typeface="Times New Roman" panose="02020603050405020304" pitchFamily="18" charset="0"/>
                        <a:ea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a:spcAft>
                          <a:spcPts val="0"/>
                        </a:spcAft>
                      </a:pPr>
                      <a:r>
                        <a:rPr lang="fr-FR" sz="20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Coût total </a:t>
                      </a:r>
                      <a:endParaRPr lang="fr-FR" sz="2000" kern="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2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UE</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36329335"/>
                  </a:ext>
                </a:extLst>
              </a:tr>
              <a:tr h="453883">
                <a:tc>
                  <a:txBody>
                    <a:bodyPr/>
                    <a:lstStyle/>
                    <a:p>
                      <a:pPr algn="ctr">
                        <a:spcAft>
                          <a:spcPts val="0"/>
                        </a:spcAft>
                      </a:pPr>
                      <a:r>
                        <a:rPr lang="fr-FR"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000" kern="50">
                        <a:effectLst/>
                        <a:latin typeface="Times New Roman" panose="02020603050405020304" pitchFamily="18" charset="0"/>
                        <a:ea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Maquette</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20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Programmé</a:t>
                      </a:r>
                      <a:endParaRPr lang="fr-FR" sz="2000" kern="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20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2000" kern="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2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Maquette</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2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Programmé</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2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252307682"/>
                  </a:ext>
                </a:extLst>
              </a:tr>
              <a:tr h="826877">
                <a:tc>
                  <a:txBody>
                    <a:bodyPr/>
                    <a:lstStyle/>
                    <a:p>
                      <a:pPr algn="ctr">
                        <a:spcAft>
                          <a:spcPts val="0"/>
                        </a:spcAft>
                      </a:pPr>
                      <a:r>
                        <a:rPr lang="fr-FR" sz="2000" b="1" kern="0" dirty="0">
                          <a:effectLst/>
                          <a:latin typeface="Calibri" panose="020F0502020204030204" pitchFamily="34" charset="0"/>
                          <a:ea typeface="Times New Roman" panose="02020603050405020304" pitchFamily="18" charset="0"/>
                          <a:cs typeface="Times New Roman" panose="02020603050405020304" pitchFamily="18" charset="0"/>
                        </a:rPr>
                        <a:t>FSE</a:t>
                      </a:r>
                      <a:endParaRPr lang="fr-FR" sz="2000" kern="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kern="0">
                          <a:effectLst/>
                          <a:latin typeface="Calibri" panose="020F0502020204030204" pitchFamily="34" charset="0"/>
                          <a:ea typeface="Times New Roman" panose="02020603050405020304" pitchFamily="18" charset="0"/>
                          <a:cs typeface="Times New Roman" panose="02020603050405020304" pitchFamily="18" charset="0"/>
                        </a:rPr>
                        <a:t>84 282 839.00 €</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kern="0">
                          <a:effectLst/>
                          <a:latin typeface="Calibri" panose="020F0502020204030204" pitchFamily="34" charset="0"/>
                          <a:ea typeface="Times New Roman" panose="02020603050405020304" pitchFamily="18" charset="0"/>
                          <a:cs typeface="Times New Roman" panose="02020603050405020304" pitchFamily="18" charset="0"/>
                        </a:rPr>
                        <a:t>132 857 678.18 €</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kern="0" dirty="0">
                          <a:effectLst/>
                          <a:latin typeface="Calibri" panose="020F0502020204030204" pitchFamily="34" charset="0"/>
                          <a:ea typeface="Times New Roman" panose="02020603050405020304" pitchFamily="18" charset="0"/>
                          <a:cs typeface="Times New Roman" panose="02020603050405020304" pitchFamily="18" charset="0"/>
                        </a:rPr>
                        <a:t>158 %</a:t>
                      </a:r>
                      <a:endParaRPr lang="fr-FR" sz="2000" kern="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kern="0" dirty="0">
                          <a:effectLst/>
                          <a:latin typeface="Calibri" panose="020F0502020204030204" pitchFamily="34" charset="0"/>
                          <a:ea typeface="Times New Roman" panose="02020603050405020304" pitchFamily="18" charset="0"/>
                          <a:cs typeface="Times New Roman" panose="02020603050405020304" pitchFamily="18" charset="0"/>
                        </a:rPr>
                        <a:t>69 557 377.00 €</a:t>
                      </a:r>
                      <a:endParaRPr lang="fr-FR" sz="2000" kern="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kern="0">
                          <a:effectLst/>
                          <a:latin typeface="Calibri" panose="020F0502020204030204" pitchFamily="34" charset="0"/>
                          <a:ea typeface="Times New Roman" panose="02020603050405020304" pitchFamily="18" charset="0"/>
                          <a:cs typeface="Times New Roman" panose="02020603050405020304" pitchFamily="18" charset="0"/>
                        </a:rPr>
                        <a:t>104 832 542.35 €</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kern="0">
                          <a:effectLst/>
                          <a:latin typeface="Calibri" panose="020F0502020204030204" pitchFamily="34" charset="0"/>
                          <a:ea typeface="Times New Roman" panose="02020603050405020304" pitchFamily="18" charset="0"/>
                          <a:cs typeface="Times New Roman" panose="02020603050405020304" pitchFamily="18" charset="0"/>
                        </a:rPr>
                        <a:t>151%</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247778"/>
                  </a:ext>
                </a:extLst>
              </a:tr>
              <a:tr h="771452">
                <a:tc>
                  <a:txBody>
                    <a:bodyPr/>
                    <a:lstStyle/>
                    <a:p>
                      <a:pPr algn="ctr">
                        <a:spcAft>
                          <a:spcPts val="0"/>
                        </a:spcAft>
                      </a:pPr>
                      <a:r>
                        <a:rPr lang="fr-FR" sz="2000" b="1" kern="0" dirty="0">
                          <a:effectLst/>
                          <a:latin typeface="Calibri" panose="020F0502020204030204" pitchFamily="34" charset="0"/>
                          <a:ea typeface="Times New Roman" panose="02020603050405020304" pitchFamily="18" charset="0"/>
                          <a:cs typeface="Times New Roman" panose="02020603050405020304" pitchFamily="18" charset="0"/>
                        </a:rPr>
                        <a:t>IEJ</a:t>
                      </a:r>
                      <a:endParaRPr lang="fr-FR" sz="2000" kern="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kern="0">
                          <a:effectLst/>
                          <a:latin typeface="Calibri" panose="020F0502020204030204" pitchFamily="34" charset="0"/>
                          <a:ea typeface="Times New Roman" panose="02020603050405020304" pitchFamily="18" charset="0"/>
                          <a:cs typeface="Times New Roman" panose="02020603050405020304" pitchFamily="18" charset="0"/>
                        </a:rPr>
                        <a:t>10 031 055.00 €</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kern="0">
                          <a:effectLst/>
                          <a:latin typeface="Calibri" panose="020F0502020204030204" pitchFamily="34" charset="0"/>
                          <a:ea typeface="Times New Roman" panose="02020603050405020304" pitchFamily="18" charset="0"/>
                          <a:cs typeface="Times New Roman" panose="02020603050405020304" pitchFamily="18" charset="0"/>
                        </a:rPr>
                        <a:t>12 234 152.00 €</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kern="0">
                          <a:effectLst/>
                          <a:latin typeface="Calibri" panose="020F0502020204030204" pitchFamily="34" charset="0"/>
                          <a:ea typeface="Times New Roman" panose="02020603050405020304" pitchFamily="18" charset="0"/>
                          <a:cs typeface="Times New Roman" panose="02020603050405020304" pitchFamily="18" charset="0"/>
                        </a:rPr>
                        <a:t>122 %</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kern="0" dirty="0">
                          <a:effectLst/>
                          <a:latin typeface="Calibri" panose="020F0502020204030204" pitchFamily="34" charset="0"/>
                          <a:ea typeface="Times New Roman" panose="02020603050405020304" pitchFamily="18" charset="0"/>
                          <a:cs typeface="Times New Roman" panose="02020603050405020304" pitchFamily="18" charset="0"/>
                        </a:rPr>
                        <a:t>7 562 202.00 €</a:t>
                      </a:r>
                      <a:endParaRPr lang="fr-FR" sz="2000" kern="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kern="0">
                          <a:effectLst/>
                          <a:latin typeface="Calibri" panose="020F0502020204030204" pitchFamily="34" charset="0"/>
                          <a:ea typeface="Times New Roman" panose="02020603050405020304" pitchFamily="18" charset="0"/>
                          <a:cs typeface="Times New Roman" panose="02020603050405020304" pitchFamily="18" charset="0"/>
                        </a:rPr>
                        <a:t>9 201 461.00 €</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kern="0">
                          <a:effectLst/>
                          <a:latin typeface="Calibri" panose="020F0502020204030204" pitchFamily="34" charset="0"/>
                          <a:ea typeface="Times New Roman" panose="02020603050405020304" pitchFamily="18" charset="0"/>
                          <a:cs typeface="Times New Roman" panose="02020603050405020304" pitchFamily="18" charset="0"/>
                        </a:rPr>
                        <a:t>122 %</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741643"/>
                  </a:ext>
                </a:extLst>
              </a:tr>
              <a:tr h="906269">
                <a:tc>
                  <a:txBody>
                    <a:bodyPr/>
                    <a:lstStyle/>
                    <a:p>
                      <a:pPr algn="ctr">
                        <a:spcAft>
                          <a:spcPts val="0"/>
                        </a:spcAft>
                      </a:pPr>
                      <a:r>
                        <a:rPr lang="fr-FR" sz="2000" b="1" kern="0" dirty="0">
                          <a:effectLst/>
                          <a:latin typeface="Calibri" panose="020F0502020204030204" pitchFamily="34" charset="0"/>
                          <a:ea typeface="Times New Roman" panose="02020603050405020304" pitchFamily="18" charset="0"/>
                          <a:cs typeface="Times New Roman" panose="02020603050405020304" pitchFamily="18" charset="0"/>
                        </a:rPr>
                        <a:t>TOTAL</a:t>
                      </a:r>
                      <a:endParaRPr lang="fr-FR" sz="2000" kern="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spcAft>
                          <a:spcPts val="0"/>
                        </a:spcAft>
                      </a:pPr>
                      <a:r>
                        <a:rPr lang="fr-FR" sz="2000" b="1" kern="0">
                          <a:effectLst/>
                          <a:latin typeface="Calibri" panose="020F0502020204030204" pitchFamily="34" charset="0"/>
                          <a:ea typeface="Times New Roman" panose="02020603050405020304" pitchFamily="18" charset="0"/>
                          <a:cs typeface="Times New Roman" panose="02020603050405020304" pitchFamily="18" charset="0"/>
                        </a:rPr>
                        <a:t>94 313 894.00 €</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spcAft>
                          <a:spcPts val="0"/>
                        </a:spcAft>
                      </a:pPr>
                      <a:r>
                        <a:rPr lang="fr-FR" sz="2000" b="1" kern="0">
                          <a:effectLst/>
                          <a:latin typeface="Calibri" panose="020F0502020204030204" pitchFamily="34" charset="0"/>
                          <a:ea typeface="Times New Roman" panose="02020603050405020304" pitchFamily="18" charset="0"/>
                          <a:cs typeface="Times New Roman" panose="02020603050405020304" pitchFamily="18" charset="0"/>
                        </a:rPr>
                        <a:t>145 091 830.18</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spcAft>
                          <a:spcPts val="0"/>
                        </a:spcAft>
                      </a:pPr>
                      <a:r>
                        <a:rPr lang="fr-FR" sz="2000" b="1" kern="0">
                          <a:effectLst/>
                          <a:latin typeface="Calibri" panose="020F0502020204030204" pitchFamily="34" charset="0"/>
                          <a:ea typeface="Times New Roman" panose="02020603050405020304" pitchFamily="18" charset="0"/>
                          <a:cs typeface="Times New Roman" panose="02020603050405020304" pitchFamily="18" charset="0"/>
                        </a:rPr>
                        <a:t>154 %</a:t>
                      </a:r>
                      <a:endParaRPr lang="fr-FR" sz="2000" kern="5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spcAft>
                          <a:spcPts val="0"/>
                        </a:spcAft>
                      </a:pPr>
                      <a:r>
                        <a:rPr lang="fr-FR" sz="2000" b="1" kern="0" dirty="0">
                          <a:effectLst/>
                          <a:latin typeface="Calibri" panose="020F0502020204030204" pitchFamily="34" charset="0"/>
                          <a:ea typeface="Times New Roman" panose="02020603050405020304" pitchFamily="18" charset="0"/>
                          <a:cs typeface="Times New Roman" panose="02020603050405020304" pitchFamily="18" charset="0"/>
                        </a:rPr>
                        <a:t>77 119 579.00 €</a:t>
                      </a:r>
                      <a:endParaRPr lang="fr-FR" sz="2000" kern="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spcAft>
                          <a:spcPts val="0"/>
                        </a:spcAft>
                      </a:pPr>
                      <a:r>
                        <a:rPr lang="fr-FR" sz="2000" b="1" kern="0" dirty="0">
                          <a:effectLst/>
                          <a:latin typeface="Calibri" panose="020F0502020204030204" pitchFamily="34" charset="0"/>
                          <a:ea typeface="Times New Roman" panose="02020603050405020304" pitchFamily="18" charset="0"/>
                          <a:cs typeface="Times New Roman" panose="02020603050405020304" pitchFamily="18" charset="0"/>
                        </a:rPr>
                        <a:t>114 034 003.35 €</a:t>
                      </a:r>
                      <a:endParaRPr lang="fr-FR" sz="2000" kern="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spcAft>
                          <a:spcPts val="0"/>
                        </a:spcAft>
                      </a:pPr>
                      <a:r>
                        <a:rPr lang="fr-FR" sz="2000" b="1" kern="0" dirty="0">
                          <a:effectLst/>
                          <a:latin typeface="Calibri" panose="020F0502020204030204" pitchFamily="34" charset="0"/>
                          <a:ea typeface="Times New Roman" panose="02020603050405020304" pitchFamily="18" charset="0"/>
                          <a:cs typeface="Times New Roman" panose="02020603050405020304" pitchFamily="18" charset="0"/>
                        </a:rPr>
                        <a:t>148 %</a:t>
                      </a:r>
                      <a:endParaRPr lang="fr-FR" sz="2000" kern="5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560789247"/>
                  </a:ext>
                </a:extLst>
              </a:tr>
            </a:tbl>
          </a:graphicData>
        </a:graphic>
      </p:graphicFrame>
    </p:spTree>
    <p:extLst>
      <p:ext uri="{BB962C8B-B14F-4D97-AF65-F5344CB8AC3E}">
        <p14:creationId xmlns:p14="http://schemas.microsoft.com/office/powerpoint/2010/main" val="2519921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875" y="411015"/>
            <a:ext cx="3122971" cy="646331"/>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3600" b="1" i="1" u="sng" strike="noStrike" kern="50" cap="none" spc="0" normalizeH="0" baseline="0" noProof="0" dirty="0">
                <a:ln>
                  <a:noFill/>
                </a:ln>
                <a:solidFill>
                  <a:prstClr val="black"/>
                </a:solidFill>
                <a:effectLst/>
                <a:uLnTx/>
                <a:uFillTx/>
                <a:latin typeface="Book Antiqua" panose="02040602050305030304" pitchFamily="18" charset="0"/>
                <a:ea typeface="Times New Roman" panose="02020603050405020304" pitchFamily="18" charset="0"/>
                <a:cs typeface="+mn-cs"/>
              </a:rPr>
              <a:t>Certification</a:t>
            </a:r>
            <a:endParaRPr kumimoji="0" lang="fr-FR" sz="3600" b="0" i="1" u="none" strike="noStrike" kern="50" cap="none" spc="0" normalizeH="0" baseline="0" noProof="0" dirty="0">
              <a:ln>
                <a:noFill/>
              </a:ln>
              <a:solidFill>
                <a:prstClr val="black"/>
              </a:solidFill>
              <a:effectLst/>
              <a:uLnTx/>
              <a:uFillTx/>
              <a:latin typeface="Book Antiqua" panose="02040602050305030304" pitchFamily="18" charset="0"/>
              <a:ea typeface="Times New Roman" panose="02020603050405020304" pitchFamily="18" charset="0"/>
              <a:cs typeface="+mn-cs"/>
            </a:endParaRPr>
          </a:p>
        </p:txBody>
      </p:sp>
      <p:graphicFrame>
        <p:nvGraphicFramePr>
          <p:cNvPr id="3" name="Tableau 2"/>
          <p:cNvGraphicFramePr>
            <a:graphicFrameLocks noGrp="1"/>
          </p:cNvGraphicFramePr>
          <p:nvPr>
            <p:extLst/>
          </p:nvPr>
        </p:nvGraphicFramePr>
        <p:xfrm>
          <a:off x="589988" y="1447862"/>
          <a:ext cx="7375844" cy="4882600"/>
        </p:xfrm>
        <a:graphic>
          <a:graphicData uri="http://schemas.openxmlformats.org/drawingml/2006/table">
            <a:tbl>
              <a:tblPr firstRow="1" firstCol="1" bandRow="1"/>
              <a:tblGrid>
                <a:gridCol w="3648583">
                  <a:extLst>
                    <a:ext uri="{9D8B030D-6E8A-4147-A177-3AD203B41FA5}">
                      <a16:colId xmlns:a16="http://schemas.microsoft.com/office/drawing/2014/main" val="2079348929"/>
                    </a:ext>
                  </a:extLst>
                </a:gridCol>
                <a:gridCol w="1955176">
                  <a:extLst>
                    <a:ext uri="{9D8B030D-6E8A-4147-A177-3AD203B41FA5}">
                      <a16:colId xmlns:a16="http://schemas.microsoft.com/office/drawing/2014/main" val="2386846476"/>
                    </a:ext>
                  </a:extLst>
                </a:gridCol>
                <a:gridCol w="1772085">
                  <a:extLst>
                    <a:ext uri="{9D8B030D-6E8A-4147-A177-3AD203B41FA5}">
                      <a16:colId xmlns:a16="http://schemas.microsoft.com/office/drawing/2014/main" val="1503198578"/>
                    </a:ext>
                  </a:extLst>
                </a:gridCol>
              </a:tblGrid>
              <a:tr h="556438">
                <a:tc rowSpan="2">
                  <a:txBody>
                    <a:bodyPr/>
                    <a:lstStyle/>
                    <a:p>
                      <a:pPr algn="ctr">
                        <a:spcAft>
                          <a:spcPts val="0"/>
                        </a:spcAft>
                      </a:pPr>
                      <a:r>
                        <a:rPr lang="fr-FR" sz="1800" b="1" kern="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kern="50" dirty="0">
                        <a:effectLst/>
                        <a:latin typeface="Times New Roman" panose="02020603050405020304" pitchFamily="18" charset="0"/>
                        <a:ea typeface="Times New Roman" panose="02020603050405020304" pitchFamily="18" charset="0"/>
                      </a:endParaRPr>
                    </a:p>
                    <a:p>
                      <a:pPr algn="ctr">
                        <a:spcAft>
                          <a:spcPts val="0"/>
                        </a:spcAft>
                      </a:pPr>
                      <a:r>
                        <a:rPr lang="fr-FR" sz="1800" b="1" kern="50" dirty="0">
                          <a:effectLst/>
                          <a:latin typeface="Calibri" panose="020F0502020204030204" pitchFamily="34" charset="0"/>
                          <a:ea typeface="Times New Roman" panose="02020603050405020304" pitchFamily="18" charset="0"/>
                          <a:cs typeface="Times New Roman" panose="02020603050405020304" pitchFamily="18" charset="0"/>
                        </a:rPr>
                        <a:t>Axes</a:t>
                      </a:r>
                      <a:endParaRPr lang="fr-FR" sz="1800" kern="50" dirty="0">
                        <a:effectLst/>
                        <a:latin typeface="Times New Roman" panose="02020603050405020304" pitchFamily="18" charset="0"/>
                        <a:ea typeface="Times New Roman" panose="02020603050405020304" pitchFamily="18" charset="0"/>
                      </a:endParaRPr>
                    </a:p>
                    <a:p>
                      <a:pPr algn="ctr">
                        <a:spcAft>
                          <a:spcPts val="0"/>
                        </a:spcAft>
                      </a:pPr>
                      <a:r>
                        <a:rPr lang="fr-FR" sz="1800" b="1" kern="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2">
                  <a:txBody>
                    <a:bodyPr/>
                    <a:lstStyle/>
                    <a:p>
                      <a:pPr algn="ctr">
                        <a:spcAft>
                          <a:spcPts val="0"/>
                        </a:spcAft>
                      </a:pPr>
                      <a:r>
                        <a:rPr lang="fr-FR" sz="1800" b="1" kern="50" dirty="0">
                          <a:effectLst/>
                          <a:latin typeface="Calibri" panose="020F0502020204030204" pitchFamily="34" charset="0"/>
                          <a:ea typeface="Times New Roman" panose="02020603050405020304" pitchFamily="18" charset="0"/>
                          <a:cs typeface="Times New Roman" panose="02020603050405020304" pitchFamily="18" charset="0"/>
                        </a:rPr>
                        <a:t>Montant des dépenses certifiées AG</a:t>
                      </a:r>
                      <a:endParaRPr lang="fr-FR" sz="18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fr-FR"/>
                    </a:p>
                  </a:txBody>
                  <a:tcPr/>
                </a:tc>
                <a:extLst>
                  <a:ext uri="{0D108BD9-81ED-4DB2-BD59-A6C34878D82A}">
                    <a16:rowId xmlns:a16="http://schemas.microsoft.com/office/drawing/2014/main" val="2327654551"/>
                  </a:ext>
                </a:extLst>
              </a:tr>
              <a:tr h="278219">
                <a:tc vMerge="1">
                  <a:txBody>
                    <a:bodyPr/>
                    <a:lstStyle/>
                    <a:p>
                      <a:endParaRPr lang="fr-FR"/>
                    </a:p>
                  </a:txBody>
                  <a:tcPr/>
                </a:tc>
                <a:tc>
                  <a:txBody>
                    <a:bodyPr/>
                    <a:lstStyle/>
                    <a:p>
                      <a:pPr algn="ctr">
                        <a:spcAft>
                          <a:spcPts val="0"/>
                        </a:spcAft>
                      </a:pPr>
                      <a:r>
                        <a:rPr lang="fr-FR" sz="1800" b="1" kern="50" dirty="0">
                          <a:effectLst/>
                          <a:latin typeface="Calibri" panose="020F0502020204030204" pitchFamily="34" charset="0"/>
                          <a:ea typeface="Times New Roman" panose="02020603050405020304" pitchFamily="18" charset="0"/>
                          <a:cs typeface="Times New Roman" panose="02020603050405020304" pitchFamily="18" charset="0"/>
                        </a:rPr>
                        <a:t>En cout total </a:t>
                      </a:r>
                      <a:endParaRPr lang="fr-FR" sz="1800" kern="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800" b="1" kern="50" dirty="0">
                          <a:effectLst/>
                          <a:latin typeface="Calibri" panose="020F0502020204030204" pitchFamily="34" charset="0"/>
                          <a:ea typeface="Times New Roman" panose="02020603050405020304" pitchFamily="18" charset="0"/>
                          <a:cs typeface="Times New Roman" panose="02020603050405020304" pitchFamily="18" charset="0"/>
                        </a:rPr>
                        <a:t>En UE</a:t>
                      </a:r>
                      <a:endParaRPr lang="fr-FR" sz="1800" kern="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655814869"/>
                  </a:ext>
                </a:extLst>
              </a:tr>
              <a:tr h="834657">
                <a:tc>
                  <a:txBody>
                    <a:bodyPr/>
                    <a:lstStyle/>
                    <a:p>
                      <a:pPr algn="l">
                        <a:spcAft>
                          <a:spcPts val="0"/>
                        </a:spcAft>
                      </a:pPr>
                      <a:r>
                        <a:rPr lang="fr-FR" sz="1600" kern="50">
                          <a:solidFill>
                            <a:srgbClr val="000000"/>
                          </a:solidFill>
                          <a:effectLst/>
                          <a:latin typeface="Calibri" panose="020F0502020204030204" pitchFamily="34" charset="0"/>
                          <a:ea typeface="Times New Roman" panose="02020603050405020304" pitchFamily="18" charset="0"/>
                        </a:rPr>
                        <a:t> Axe 8(1) : Création d'emplois et insertion professionnelle des jeunes, notamment des NEET'S (FSE)</a:t>
                      </a:r>
                      <a:endParaRPr lang="fr-FR" sz="1600" kern="5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dirty="0">
                          <a:effectLst/>
                          <a:latin typeface="Calibri" panose="020F0502020204030204" pitchFamily="34" charset="0"/>
                          <a:ea typeface="Times New Roman" panose="02020603050405020304" pitchFamily="18" charset="0"/>
                          <a:cs typeface="Times New Roman" panose="02020603050405020304" pitchFamily="18" charset="0"/>
                        </a:rPr>
                        <a:t>11 425 717,62 €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dirty="0">
                          <a:effectLst/>
                          <a:latin typeface="Calibri" panose="020F0502020204030204" pitchFamily="34" charset="0"/>
                          <a:ea typeface="Times New Roman" panose="02020603050405020304" pitchFamily="18" charset="0"/>
                          <a:cs typeface="Times New Roman" panose="02020603050405020304" pitchFamily="18" charset="0"/>
                        </a:rPr>
                        <a:t>8 751 914,93 €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76717"/>
                  </a:ext>
                </a:extLst>
              </a:tr>
              <a:tr h="834657">
                <a:tc>
                  <a:txBody>
                    <a:bodyPr/>
                    <a:lstStyle/>
                    <a:p>
                      <a:pPr algn="l">
                        <a:spcAft>
                          <a:spcPts val="0"/>
                        </a:spcAft>
                      </a:pPr>
                      <a:r>
                        <a:rPr lang="fr-FR" sz="1600" kern="50">
                          <a:solidFill>
                            <a:srgbClr val="000000"/>
                          </a:solidFill>
                          <a:effectLst/>
                          <a:latin typeface="Calibri" panose="020F0502020204030204" pitchFamily="34" charset="0"/>
                          <a:ea typeface="Times New Roman" panose="02020603050405020304" pitchFamily="18" charset="0"/>
                        </a:rPr>
                        <a:t> Axe 8(1) : Création d'emplois et insertion professionnelle des jeunes, notamment des NEET'S (IEJ)</a:t>
                      </a:r>
                      <a:endParaRPr lang="fr-FR" sz="1600" kern="5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dirty="0">
                          <a:effectLst/>
                          <a:latin typeface="Calibri" panose="020F0502020204030204" pitchFamily="34" charset="0"/>
                          <a:ea typeface="Times New Roman" panose="02020603050405020304" pitchFamily="18" charset="0"/>
                          <a:cs typeface="Times New Roman" panose="02020603050405020304" pitchFamily="18" charset="0"/>
                        </a:rPr>
                        <a:t>5 289 993,60 €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dirty="0">
                          <a:effectLst/>
                          <a:latin typeface="Calibri" panose="020F0502020204030204" pitchFamily="34" charset="0"/>
                          <a:ea typeface="Times New Roman" panose="02020603050405020304" pitchFamily="18" charset="0"/>
                          <a:cs typeface="Times New Roman" panose="02020603050405020304" pitchFamily="18" charset="0"/>
                        </a:rPr>
                        <a:t>3 988 015,24 €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484738"/>
                  </a:ext>
                </a:extLst>
              </a:tr>
              <a:tr h="556438">
                <a:tc>
                  <a:txBody>
                    <a:bodyPr/>
                    <a:lstStyle/>
                    <a:p>
                      <a:pPr algn="l">
                        <a:spcAft>
                          <a:spcPts val="0"/>
                        </a:spcAft>
                      </a:pPr>
                      <a:r>
                        <a:rPr lang="fr-FR" sz="1600" kern="50">
                          <a:effectLst/>
                          <a:latin typeface="Calibri" panose="020F0502020204030204" pitchFamily="34" charset="0"/>
                          <a:ea typeface="Times New Roman" panose="02020603050405020304" pitchFamily="18" charset="0"/>
                          <a:cs typeface="Times New Roman" panose="02020603050405020304" pitchFamily="18" charset="0"/>
                        </a:rPr>
                        <a:t>Axe 10(1)- Elévation des compétences pour l'emploi</a:t>
                      </a:r>
                      <a:endParaRPr lang="fr-FR" sz="1600" kern="5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dirty="0">
                          <a:effectLst/>
                          <a:latin typeface="Calibri" panose="020F0502020204030204" pitchFamily="34" charset="0"/>
                          <a:ea typeface="Times New Roman" panose="02020603050405020304" pitchFamily="18" charset="0"/>
                          <a:cs typeface="Times New Roman" panose="02020603050405020304" pitchFamily="18" charset="0"/>
                        </a:rPr>
                        <a:t>34 448 524,64 €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dirty="0">
                          <a:effectLst/>
                          <a:latin typeface="Calibri" panose="020F0502020204030204" pitchFamily="34" charset="0"/>
                          <a:ea typeface="Times New Roman" panose="02020603050405020304" pitchFamily="18" charset="0"/>
                          <a:cs typeface="Times New Roman" panose="02020603050405020304" pitchFamily="18" charset="0"/>
                        </a:rPr>
                        <a:t>27 009 268,72 €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145451"/>
                  </a:ext>
                </a:extLst>
              </a:tr>
              <a:tr h="302129">
                <a:tc>
                  <a:txBody>
                    <a:bodyPr/>
                    <a:lstStyle/>
                    <a:p>
                      <a:pPr algn="l">
                        <a:spcAft>
                          <a:spcPts val="0"/>
                        </a:spcAft>
                      </a:pPr>
                      <a:r>
                        <a:rPr lang="fr-FR" sz="1600" kern="50">
                          <a:effectLst/>
                          <a:latin typeface="Calibri" panose="020F0502020204030204" pitchFamily="34" charset="0"/>
                          <a:ea typeface="Times New Roman" panose="02020603050405020304" pitchFamily="18" charset="0"/>
                          <a:cs typeface="Times New Roman" panose="02020603050405020304" pitchFamily="18" charset="0"/>
                        </a:rPr>
                        <a:t>Axe 11 – Performance Administrative</a:t>
                      </a:r>
                      <a:endParaRPr lang="fr-FR" sz="1600" kern="5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dirty="0">
                          <a:effectLst/>
                          <a:latin typeface="Calibri" panose="020F0502020204030204" pitchFamily="34" charset="0"/>
                          <a:ea typeface="Times New Roman" panose="02020603050405020304" pitchFamily="18" charset="0"/>
                          <a:cs typeface="Times New Roman" panose="02020603050405020304" pitchFamily="18" charset="0"/>
                        </a:rPr>
                        <a:t>2 643 576,17 €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dirty="0">
                          <a:effectLst/>
                          <a:latin typeface="Calibri" panose="020F0502020204030204" pitchFamily="34" charset="0"/>
                          <a:ea typeface="Times New Roman" panose="02020603050405020304" pitchFamily="18" charset="0"/>
                          <a:cs typeface="Times New Roman" panose="02020603050405020304" pitchFamily="18" charset="0"/>
                        </a:rPr>
                        <a:t>1 922 600,85 €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696203"/>
                  </a:ext>
                </a:extLst>
              </a:tr>
              <a:tr h="306476">
                <a:tc>
                  <a:txBody>
                    <a:bodyPr/>
                    <a:lstStyle/>
                    <a:p>
                      <a:pPr algn="l">
                        <a:spcAft>
                          <a:spcPts val="0"/>
                        </a:spcAft>
                      </a:pPr>
                      <a:r>
                        <a:rPr lang="fr-FR" sz="1600" kern="50">
                          <a:effectLst/>
                          <a:latin typeface="Calibri" panose="020F0502020204030204" pitchFamily="34" charset="0"/>
                          <a:ea typeface="Times New Roman" panose="02020603050405020304" pitchFamily="18" charset="0"/>
                          <a:cs typeface="Times New Roman" panose="02020603050405020304" pitchFamily="18" charset="0"/>
                        </a:rPr>
                        <a:t>Axe 13 – Assistance technique FSE</a:t>
                      </a:r>
                      <a:endParaRPr lang="fr-FR" sz="1600" kern="5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dirty="0">
                          <a:effectLst/>
                          <a:latin typeface="Calibri" panose="020F0502020204030204" pitchFamily="34" charset="0"/>
                          <a:ea typeface="Times New Roman" panose="02020603050405020304" pitchFamily="18" charset="0"/>
                          <a:cs typeface="Times New Roman" panose="02020603050405020304" pitchFamily="18" charset="0"/>
                        </a:rPr>
                        <a:t>3 881 699,73 €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dirty="0">
                          <a:effectLst/>
                          <a:latin typeface="Calibri" panose="020F0502020204030204" pitchFamily="34" charset="0"/>
                          <a:ea typeface="Times New Roman" panose="02020603050405020304" pitchFamily="18" charset="0"/>
                          <a:cs typeface="Times New Roman" panose="02020603050405020304" pitchFamily="18" charset="0"/>
                        </a:rPr>
                        <a:t>2 994 674,40 €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129066"/>
                  </a:ext>
                </a:extLst>
              </a:tr>
              <a:tr h="556438">
                <a:tc>
                  <a:txBody>
                    <a:bodyPr/>
                    <a:lstStyle/>
                    <a:p>
                      <a:pPr algn="l">
                        <a:spcAft>
                          <a:spcPts val="0"/>
                        </a:spcAft>
                      </a:pPr>
                      <a:r>
                        <a:rPr lang="fr-FR" sz="1600" kern="50">
                          <a:effectLst/>
                          <a:latin typeface="Calibri" panose="020F0502020204030204" pitchFamily="34" charset="0"/>
                          <a:ea typeface="Times New Roman" panose="02020603050405020304" pitchFamily="18" charset="0"/>
                          <a:cs typeface="Times New Roman" panose="02020603050405020304" pitchFamily="18" charset="0"/>
                        </a:rPr>
                        <a:t>Axe 14 – Améliorer l’accès à des services abordables, durables et de qualité</a:t>
                      </a:r>
                      <a:endParaRPr lang="fr-FR" sz="1600" kern="5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dirty="0">
                          <a:effectLst/>
                          <a:latin typeface="Calibri" panose="020F0502020204030204" pitchFamily="34" charset="0"/>
                          <a:ea typeface="Times New Roman" panose="02020603050405020304" pitchFamily="18" charset="0"/>
                          <a:cs typeface="Times New Roman" panose="02020603050405020304" pitchFamily="18" charset="0"/>
                        </a:rPr>
                        <a:t>8 948 676,51 €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dirty="0">
                          <a:effectLst/>
                          <a:latin typeface="Calibri" panose="020F0502020204030204" pitchFamily="34" charset="0"/>
                          <a:ea typeface="Times New Roman" panose="02020603050405020304" pitchFamily="18" charset="0"/>
                          <a:cs typeface="Times New Roman" panose="02020603050405020304" pitchFamily="18" charset="0"/>
                        </a:rPr>
                        <a:t>6 800 994,15 €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834836"/>
                  </a:ext>
                </a:extLst>
              </a:tr>
              <a:tr h="378929">
                <a:tc>
                  <a:txBody>
                    <a:bodyPr/>
                    <a:lstStyle/>
                    <a:p>
                      <a:pPr algn="l">
                        <a:spcAft>
                          <a:spcPts val="0"/>
                        </a:spcAft>
                      </a:pPr>
                      <a:r>
                        <a:rPr lang="fr-FR" sz="1600" kern="50">
                          <a:effectLst/>
                          <a:latin typeface="Calibri" panose="020F0502020204030204" pitchFamily="34" charset="0"/>
                          <a:ea typeface="Times New Roman" panose="02020603050405020304" pitchFamily="18" charset="0"/>
                          <a:cs typeface="Times New Roman" panose="02020603050405020304" pitchFamily="18" charset="0"/>
                        </a:rPr>
                        <a:t>Axe 17 - SAFE</a:t>
                      </a:r>
                      <a:endParaRPr lang="fr-FR" sz="1600" kern="5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a:effectLst/>
                          <a:latin typeface="Calibri" panose="020F0502020204030204" pitchFamily="34" charset="0"/>
                          <a:ea typeface="Times New Roman" panose="02020603050405020304" pitchFamily="18" charset="0"/>
                          <a:cs typeface="Times New Roman" panose="02020603050405020304" pitchFamily="18" charset="0"/>
                        </a:rPr>
                        <a:t>19 751 072,05 €</a:t>
                      </a:r>
                      <a:endParaRPr lang="fr-FR" sz="1600" kern="5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fr-FR" sz="1600" kern="50" dirty="0">
                          <a:effectLst/>
                          <a:latin typeface="Calibri" panose="020F0502020204030204" pitchFamily="34" charset="0"/>
                          <a:ea typeface="Times New Roman" panose="02020603050405020304" pitchFamily="18" charset="0"/>
                          <a:cs typeface="Times New Roman" panose="02020603050405020304" pitchFamily="18" charset="0"/>
                        </a:rPr>
                        <a:t>19 751 072,05 €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291768"/>
                  </a:ext>
                </a:extLst>
              </a:tr>
              <a:tr h="278219">
                <a:tc>
                  <a:txBody>
                    <a:bodyPr/>
                    <a:lstStyle/>
                    <a:p>
                      <a:pPr algn="ctr">
                        <a:spcAft>
                          <a:spcPts val="0"/>
                        </a:spcAft>
                      </a:pPr>
                      <a:r>
                        <a:rPr lang="fr-FR" sz="1600" b="1" kern="50">
                          <a:effectLst/>
                          <a:latin typeface="Calibri" panose="020F0502020204030204" pitchFamily="34" charset="0"/>
                          <a:ea typeface="Times New Roman" panose="02020603050405020304" pitchFamily="18" charset="0"/>
                          <a:cs typeface="Times New Roman" panose="02020603050405020304" pitchFamily="18" charset="0"/>
                        </a:rPr>
                        <a:t>TOTAL</a:t>
                      </a:r>
                      <a:endParaRPr lang="fr-FR" sz="16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r">
                        <a:spcAft>
                          <a:spcPts val="0"/>
                        </a:spcAft>
                      </a:pPr>
                      <a:r>
                        <a:rPr lang="fr-FR" sz="1600" b="1" kern="50">
                          <a:effectLst/>
                          <a:latin typeface="Calibri" panose="020F0502020204030204" pitchFamily="34" charset="0"/>
                          <a:ea typeface="Times New Roman" panose="02020603050405020304" pitchFamily="18" charset="0"/>
                          <a:cs typeface="Times New Roman" panose="02020603050405020304" pitchFamily="18" charset="0"/>
                        </a:rPr>
                        <a:t>86 389 260.32 €</a:t>
                      </a:r>
                      <a:endParaRPr lang="fr-FR" sz="16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r">
                        <a:spcAft>
                          <a:spcPts val="0"/>
                        </a:spcAft>
                      </a:pPr>
                      <a:r>
                        <a:rPr lang="fr-FR" sz="1600" b="1" kern="50" dirty="0">
                          <a:effectLst/>
                          <a:latin typeface="Calibri" panose="020F0502020204030204" pitchFamily="34" charset="0"/>
                          <a:ea typeface="Times New Roman" panose="02020603050405020304" pitchFamily="18" charset="0"/>
                          <a:cs typeface="Times New Roman" panose="02020603050405020304" pitchFamily="18" charset="0"/>
                        </a:rPr>
                        <a:t>71 218 540,34 €</a:t>
                      </a:r>
                      <a:endParaRPr lang="fr-FR" sz="1600" kern="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655052575"/>
                  </a:ext>
                </a:extLst>
              </a:tr>
            </a:tbl>
          </a:graphicData>
        </a:graphic>
      </p:graphicFrame>
      <p:sp>
        <p:nvSpPr>
          <p:cNvPr id="4" name="Bulle ronde 3"/>
          <p:cNvSpPr/>
          <p:nvPr/>
        </p:nvSpPr>
        <p:spPr>
          <a:xfrm>
            <a:off x="9056078" y="2223593"/>
            <a:ext cx="2769577" cy="166556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71 M€ de crédits UE certifiés soit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92 %</a:t>
            </a:r>
          </a:p>
        </p:txBody>
      </p:sp>
    </p:spTree>
    <p:extLst>
      <p:ext uri="{BB962C8B-B14F-4D97-AF65-F5344CB8AC3E}">
        <p14:creationId xmlns:p14="http://schemas.microsoft.com/office/powerpoint/2010/main" val="28130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67088A-3354-4852-9CB8-2D7D4E57F1E0}"/>
              </a:ext>
            </a:extLst>
          </p:cNvPr>
          <p:cNvSpPr/>
          <p:nvPr/>
        </p:nvSpPr>
        <p:spPr>
          <a:xfrm>
            <a:off x="1554899" y="135902"/>
            <a:ext cx="7916333" cy="104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Etat d’avancement par axe</a:t>
            </a:r>
          </a:p>
        </p:txBody>
      </p:sp>
      <p:graphicFrame>
        <p:nvGraphicFramePr>
          <p:cNvPr id="5" name="Tableau 4"/>
          <p:cNvGraphicFramePr>
            <a:graphicFrameLocks noGrp="1"/>
          </p:cNvGraphicFramePr>
          <p:nvPr>
            <p:extLst/>
          </p:nvPr>
        </p:nvGraphicFramePr>
        <p:xfrm>
          <a:off x="603317" y="1508288"/>
          <a:ext cx="10935091" cy="4449455"/>
        </p:xfrm>
        <a:graphic>
          <a:graphicData uri="http://schemas.openxmlformats.org/drawingml/2006/table">
            <a:tbl>
              <a:tblPr firstRow="1" bandRow="1">
                <a:tableStyleId>{5C22544A-7EE6-4342-B048-85BDC9FD1C3A}</a:tableStyleId>
              </a:tblPr>
              <a:tblGrid>
                <a:gridCol w="2439926">
                  <a:extLst>
                    <a:ext uri="{9D8B030D-6E8A-4147-A177-3AD203B41FA5}">
                      <a16:colId xmlns:a16="http://schemas.microsoft.com/office/drawing/2014/main" val="254773461"/>
                    </a:ext>
                  </a:extLst>
                </a:gridCol>
                <a:gridCol w="1474883">
                  <a:extLst>
                    <a:ext uri="{9D8B030D-6E8A-4147-A177-3AD203B41FA5}">
                      <a16:colId xmlns:a16="http://schemas.microsoft.com/office/drawing/2014/main" val="662349115"/>
                    </a:ext>
                  </a:extLst>
                </a:gridCol>
                <a:gridCol w="1301902">
                  <a:extLst>
                    <a:ext uri="{9D8B030D-6E8A-4147-A177-3AD203B41FA5}">
                      <a16:colId xmlns:a16="http://schemas.microsoft.com/office/drawing/2014/main" val="2121852698"/>
                    </a:ext>
                  </a:extLst>
                </a:gridCol>
                <a:gridCol w="1465777">
                  <a:extLst>
                    <a:ext uri="{9D8B030D-6E8A-4147-A177-3AD203B41FA5}">
                      <a16:colId xmlns:a16="http://schemas.microsoft.com/office/drawing/2014/main" val="2110461383"/>
                    </a:ext>
                  </a:extLst>
                </a:gridCol>
                <a:gridCol w="1438465">
                  <a:extLst>
                    <a:ext uri="{9D8B030D-6E8A-4147-A177-3AD203B41FA5}">
                      <a16:colId xmlns:a16="http://schemas.microsoft.com/office/drawing/2014/main" val="756544621"/>
                    </a:ext>
                  </a:extLst>
                </a:gridCol>
                <a:gridCol w="883108">
                  <a:extLst>
                    <a:ext uri="{9D8B030D-6E8A-4147-A177-3AD203B41FA5}">
                      <a16:colId xmlns:a16="http://schemas.microsoft.com/office/drawing/2014/main" val="2444832782"/>
                    </a:ext>
                  </a:extLst>
                </a:gridCol>
                <a:gridCol w="1037880">
                  <a:extLst>
                    <a:ext uri="{9D8B030D-6E8A-4147-A177-3AD203B41FA5}">
                      <a16:colId xmlns:a16="http://schemas.microsoft.com/office/drawing/2014/main" val="2480248995"/>
                    </a:ext>
                  </a:extLst>
                </a:gridCol>
                <a:gridCol w="893150">
                  <a:extLst>
                    <a:ext uri="{9D8B030D-6E8A-4147-A177-3AD203B41FA5}">
                      <a16:colId xmlns:a16="http://schemas.microsoft.com/office/drawing/2014/main" val="4091748642"/>
                    </a:ext>
                  </a:extLst>
                </a:gridCol>
              </a:tblGrid>
              <a:tr h="821614">
                <a:tc>
                  <a:txBody>
                    <a:bodyPr/>
                    <a:lstStyle/>
                    <a:p>
                      <a:pPr algn="ctr" fontAlgn="ctr"/>
                      <a:r>
                        <a:rPr lang="fr-FR" sz="1100" b="1" i="0" u="none" strike="noStrike">
                          <a:solidFill>
                            <a:srgbClr val="000000"/>
                          </a:solidFill>
                          <a:effectLst/>
                          <a:latin typeface="Calibri" panose="020F0502020204030204" pitchFamily="34" charset="0"/>
                        </a:rPr>
                        <a:t>Axe PO FEDER-FSE 2014-2020</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CT Maquette </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CT programmé </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UE Maquette </a:t>
                      </a:r>
                    </a:p>
                  </a:txBody>
                  <a:tcPr marL="6350" marR="6350" marT="6350" marB="0" anchor="ctr"/>
                </a:tc>
                <a:tc>
                  <a:txBody>
                    <a:bodyPr/>
                    <a:lstStyle/>
                    <a:p>
                      <a:pPr algn="ctr" fontAlgn="ctr"/>
                      <a:r>
                        <a:rPr lang="fr-FR" sz="1100" b="1" i="0" u="none" strike="noStrike" dirty="0">
                          <a:solidFill>
                            <a:srgbClr val="000000"/>
                          </a:solidFill>
                          <a:effectLst/>
                          <a:latin typeface="Calibri" panose="020F0502020204030204" pitchFamily="34" charset="0"/>
                        </a:rPr>
                        <a:t> UE </a:t>
                      </a:r>
                      <a:r>
                        <a:rPr lang="fr-FR" sz="1100" b="1" i="0" u="none" strike="noStrike" dirty="0" err="1">
                          <a:solidFill>
                            <a:srgbClr val="000000"/>
                          </a:solidFill>
                          <a:effectLst/>
                          <a:latin typeface="Calibri" panose="020F0502020204030204" pitchFamily="34" charset="0"/>
                        </a:rPr>
                        <a:t>prog</a:t>
                      </a:r>
                      <a:r>
                        <a:rPr lang="fr-FR" sz="1100" b="1" i="0" u="none" strike="noStrike" dirty="0">
                          <a:solidFill>
                            <a:srgbClr val="000000"/>
                          </a:solidFill>
                          <a:effectLst/>
                          <a:latin typeface="Calibri" panose="020F0502020204030204" pitchFamily="34" charset="0"/>
                        </a:rPr>
                        <a:t> </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%Prog UE/Maq </a:t>
                      </a:r>
                    </a:p>
                  </a:txBody>
                  <a:tcPr marL="6350" marR="6350" marT="6350" marB="0" anchor="ctr"/>
                </a:tc>
                <a:tc>
                  <a:txBody>
                    <a:bodyPr/>
                    <a:lstStyle/>
                    <a:p>
                      <a:pPr algn="ctr" fontAlgn="ctr"/>
                      <a:r>
                        <a:rPr lang="fr-FR" sz="1100" b="1" i="0" u="none" strike="noStrike">
                          <a:solidFill>
                            <a:srgbClr val="000000"/>
                          </a:solidFill>
                          <a:effectLst/>
                          <a:latin typeface="Calibri" panose="020F0502020204030204" pitchFamily="34" charset="0"/>
                        </a:rPr>
                        <a:t> Dépenses Certifiées (AG) </a:t>
                      </a:r>
                    </a:p>
                  </a:txBody>
                  <a:tcPr marL="6350" marR="6350" marT="6350" marB="0" anchor="ctr"/>
                </a:tc>
                <a:tc>
                  <a:txBody>
                    <a:bodyPr/>
                    <a:lstStyle/>
                    <a:p>
                      <a:pPr algn="l" fontAlgn="ctr"/>
                      <a:r>
                        <a:rPr lang="fr-FR" sz="1100" b="1" i="0" u="none" strike="noStrike">
                          <a:solidFill>
                            <a:srgbClr val="000000"/>
                          </a:solidFill>
                          <a:effectLst/>
                          <a:latin typeface="Calibri" panose="020F0502020204030204" pitchFamily="34" charset="0"/>
                        </a:rPr>
                        <a:t> Niveau de réalisation/maq </a:t>
                      </a:r>
                    </a:p>
                  </a:txBody>
                  <a:tcPr marL="6350" marR="6350" marT="6350" marB="0" anchor="ctr"/>
                </a:tc>
                <a:extLst>
                  <a:ext uri="{0D108BD9-81ED-4DB2-BD59-A6C34878D82A}">
                    <a16:rowId xmlns:a16="http://schemas.microsoft.com/office/drawing/2014/main" val="333818272"/>
                  </a:ext>
                </a:extLst>
              </a:tr>
              <a:tr h="518263">
                <a:tc>
                  <a:txBody>
                    <a:bodyPr/>
                    <a:lstStyle/>
                    <a:p>
                      <a:pPr algn="ctr" fontAlgn="ctr"/>
                      <a:r>
                        <a:rPr lang="fr-FR" sz="1100" b="0" i="0" u="none" strike="noStrike" dirty="0">
                          <a:solidFill>
                            <a:srgbClr val="000000"/>
                          </a:solidFill>
                          <a:effectLst/>
                          <a:latin typeface="Calibri" panose="020F0502020204030204" pitchFamily="34" charset="0"/>
                        </a:rPr>
                        <a:t> Axe 8(1) : Création d'emplois et insertion professionnelle des jeunes, notamment des NEET'S (FSE)</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11 108 493,00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20 210 146,91</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8 508 926,00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                   13 841 583,33</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163%</a:t>
                      </a:r>
                    </a:p>
                  </a:txBody>
                  <a:tcPr marL="6350" marR="6350" marT="6350" marB="0" anchor="ctr"/>
                </a:tc>
                <a:tc>
                  <a:txBody>
                    <a:bodyPr/>
                    <a:lstStyle/>
                    <a:p>
                      <a:pPr algn="r" fontAlgn="ctr"/>
                      <a:r>
                        <a:rPr lang="fr-FR" sz="1100" b="0" i="0" u="none" strike="noStrike" dirty="0">
                          <a:solidFill>
                            <a:srgbClr val="000000"/>
                          </a:solidFill>
                          <a:effectLst/>
                          <a:latin typeface="Calibri" panose="020F0502020204030204" pitchFamily="34" charset="0"/>
                        </a:rPr>
                        <a:t>11 425 717,62</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103%</a:t>
                      </a:r>
                    </a:p>
                  </a:txBody>
                  <a:tcPr marL="6350" marR="6350" marT="6350" marB="0" anchor="ctr"/>
                </a:tc>
                <a:extLst>
                  <a:ext uri="{0D108BD9-81ED-4DB2-BD59-A6C34878D82A}">
                    <a16:rowId xmlns:a16="http://schemas.microsoft.com/office/drawing/2014/main" val="3586673999"/>
                  </a:ext>
                </a:extLst>
              </a:tr>
              <a:tr h="518263">
                <a:tc>
                  <a:txBody>
                    <a:bodyPr/>
                    <a:lstStyle/>
                    <a:p>
                      <a:pPr algn="ctr" fontAlgn="b"/>
                      <a:r>
                        <a:rPr lang="fr-FR" sz="1100" b="0" i="0" u="none" strike="noStrike" dirty="0">
                          <a:solidFill>
                            <a:srgbClr val="000000"/>
                          </a:solidFill>
                          <a:effectLst/>
                          <a:latin typeface="Calibri" panose="020F0502020204030204" pitchFamily="34" charset="0"/>
                        </a:rPr>
                        <a:t> Axe 8(1) : Création d'emplois et insertion professionnelle des jeunes, notamment des NEET'S (IEJ)</a:t>
                      </a:r>
                    </a:p>
                  </a:txBody>
                  <a:tcPr marL="7620" marR="7620" marT="7620" marB="0" anchor="ctr"/>
                </a:tc>
                <a:tc>
                  <a:txBody>
                    <a:bodyPr/>
                    <a:lstStyle/>
                    <a:p>
                      <a:pPr algn="ctr" fontAlgn="ctr"/>
                      <a:r>
                        <a:rPr lang="fr-FR" sz="1100" b="0" i="0" u="none" strike="noStrike" dirty="0">
                          <a:solidFill>
                            <a:srgbClr val="000000"/>
                          </a:solidFill>
                          <a:effectLst/>
                          <a:latin typeface="Calibri" panose="020F0502020204030204" pitchFamily="34" charset="0"/>
                        </a:rPr>
                        <a:t>  10 031 055,00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    12 234 152,00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7 562 202,00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                   9 201 461,00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122%</a:t>
                      </a:r>
                    </a:p>
                  </a:txBody>
                  <a:tcPr marL="6350" marR="6350" marT="6350" marB="0" anchor="ctr"/>
                </a:tc>
                <a:tc>
                  <a:txBody>
                    <a:bodyPr/>
                    <a:lstStyle/>
                    <a:p>
                      <a:pPr algn="r" fontAlgn="ctr"/>
                      <a:r>
                        <a:rPr lang="fr-FR" sz="1100" b="0" i="0" u="none" strike="noStrike" dirty="0">
                          <a:solidFill>
                            <a:srgbClr val="000000"/>
                          </a:solidFill>
                          <a:effectLst/>
                          <a:latin typeface="Calibri" panose="020F0502020204030204" pitchFamily="34" charset="0"/>
                        </a:rPr>
                        <a:t>5 289 993,60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53 %</a:t>
                      </a:r>
                    </a:p>
                  </a:txBody>
                  <a:tcPr marL="6350" marR="6350" marT="6350" marB="0" anchor="ctr"/>
                </a:tc>
                <a:extLst>
                  <a:ext uri="{0D108BD9-81ED-4DB2-BD59-A6C34878D82A}">
                    <a16:rowId xmlns:a16="http://schemas.microsoft.com/office/drawing/2014/main" val="2935197772"/>
                  </a:ext>
                </a:extLst>
              </a:tr>
              <a:tr h="518263">
                <a:tc>
                  <a:txBody>
                    <a:bodyPr/>
                    <a:lstStyle/>
                    <a:p>
                      <a:pPr algn="ctr" fontAlgn="ctr"/>
                      <a:r>
                        <a:rPr lang="fr-FR" sz="1100" b="0" i="0" u="none" strike="noStrike" dirty="0">
                          <a:solidFill>
                            <a:srgbClr val="000000"/>
                          </a:solidFill>
                          <a:effectLst/>
                          <a:latin typeface="Calibri" panose="020F0502020204030204" pitchFamily="34" charset="0"/>
                        </a:rPr>
                        <a:t>Axe 10 (1) : </a:t>
                      </a:r>
                      <a:r>
                        <a:rPr lang="fr-FR" sz="1100" b="0" i="0" u="none" strike="noStrike" dirty="0" err="1">
                          <a:solidFill>
                            <a:srgbClr val="000000"/>
                          </a:solidFill>
                          <a:effectLst/>
                          <a:latin typeface="Calibri" panose="020F0502020204030204" pitchFamily="34" charset="0"/>
                        </a:rPr>
                        <a:t>Elevation</a:t>
                      </a:r>
                      <a:r>
                        <a:rPr lang="fr-FR" sz="1100" b="0" i="0" u="none" strike="noStrike" dirty="0">
                          <a:solidFill>
                            <a:srgbClr val="000000"/>
                          </a:solidFill>
                          <a:effectLst/>
                          <a:latin typeface="Calibri" panose="020F0502020204030204" pitchFamily="34" charset="0"/>
                        </a:rPr>
                        <a:t> des compétences pour l'emploi (Fonds Social Européen - FSE)</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31 580 718,00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    58 705 757,66</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24 760 773,00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              41 152 768,67</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166 %</a:t>
                      </a:r>
                    </a:p>
                  </a:txBody>
                  <a:tcPr marL="6350" marR="6350" marT="6350" marB="0" anchor="ctr"/>
                </a:tc>
                <a:tc>
                  <a:txBody>
                    <a:bodyPr/>
                    <a:lstStyle/>
                    <a:p>
                      <a:pPr algn="r" fontAlgn="ctr"/>
                      <a:r>
                        <a:rPr lang="fr-FR" sz="1100" b="0" i="0" u="none" strike="noStrike" dirty="0">
                          <a:solidFill>
                            <a:srgbClr val="000000"/>
                          </a:solidFill>
                          <a:effectLst/>
                          <a:latin typeface="Calibri" panose="020F0502020204030204" pitchFamily="34" charset="0"/>
                        </a:rPr>
                        <a:t>34 945 971,68</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111 %</a:t>
                      </a:r>
                    </a:p>
                  </a:txBody>
                  <a:tcPr marL="6350" marR="6350" marT="6350" marB="0" anchor="ctr"/>
                </a:tc>
                <a:extLst>
                  <a:ext uri="{0D108BD9-81ED-4DB2-BD59-A6C34878D82A}">
                    <a16:rowId xmlns:a16="http://schemas.microsoft.com/office/drawing/2014/main" val="2988034212"/>
                  </a:ext>
                </a:extLst>
              </a:tr>
              <a:tr h="518263">
                <a:tc>
                  <a:txBody>
                    <a:bodyPr/>
                    <a:lstStyle/>
                    <a:p>
                      <a:pPr algn="ctr" fontAlgn="ctr"/>
                      <a:r>
                        <a:rPr lang="fr-FR" sz="1100" b="0" i="0" u="none" strike="noStrike" dirty="0">
                          <a:solidFill>
                            <a:srgbClr val="000000"/>
                          </a:solidFill>
                          <a:effectLst/>
                          <a:latin typeface="Calibri" panose="020F0502020204030204" pitchFamily="34" charset="0"/>
                        </a:rPr>
                        <a:t>  Axe 11 : Performance Administrative (FSE)</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5 155 150,00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 10 827 340,67</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3 749 200,00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              7 795 685,70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208 %</a:t>
                      </a:r>
                    </a:p>
                  </a:txBody>
                  <a:tcPr marL="6350" marR="6350" marT="6350" marB="0" anchor="ctr"/>
                </a:tc>
                <a:tc>
                  <a:txBody>
                    <a:bodyPr/>
                    <a:lstStyle/>
                    <a:p>
                      <a:pPr algn="r" fontAlgn="ctr"/>
                      <a:r>
                        <a:rPr lang="fr-FR" sz="1100" b="0" i="0" u="none" strike="noStrike" dirty="0">
                          <a:solidFill>
                            <a:srgbClr val="000000"/>
                          </a:solidFill>
                          <a:effectLst/>
                          <a:latin typeface="Calibri" panose="020F0502020204030204" pitchFamily="34" charset="0"/>
                        </a:rPr>
                        <a:t>2 643 576,17</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51 %</a:t>
                      </a:r>
                    </a:p>
                  </a:txBody>
                  <a:tcPr marL="6350" marR="6350" marT="6350" marB="0" anchor="ctr"/>
                </a:tc>
                <a:extLst>
                  <a:ext uri="{0D108BD9-81ED-4DB2-BD59-A6C34878D82A}">
                    <a16:rowId xmlns:a16="http://schemas.microsoft.com/office/drawing/2014/main" val="3150843066"/>
                  </a:ext>
                </a:extLst>
              </a:tr>
              <a:tr h="518263">
                <a:tc>
                  <a:txBody>
                    <a:bodyPr/>
                    <a:lstStyle/>
                    <a:p>
                      <a:pPr algn="ctr" fontAlgn="b"/>
                      <a:r>
                        <a:rPr lang="fr-FR" sz="1100" b="0" i="0" u="none" strike="noStrike" dirty="0">
                          <a:solidFill>
                            <a:srgbClr val="000000"/>
                          </a:solidFill>
                          <a:effectLst/>
                          <a:latin typeface="Calibri" panose="020F0502020204030204" pitchFamily="34" charset="0"/>
                        </a:rPr>
                        <a:t> Axe 13 : Assistance Technique FSE</a:t>
                      </a:r>
                    </a:p>
                  </a:txBody>
                  <a:tcPr marL="7620" marR="7620" marT="7620" marB="0" anchor="ctr"/>
                </a:tc>
                <a:tc>
                  <a:txBody>
                    <a:bodyPr/>
                    <a:lstStyle/>
                    <a:p>
                      <a:pPr algn="ctr" fontAlgn="ctr"/>
                      <a:r>
                        <a:rPr lang="fr-FR" sz="1100" b="0" i="0" u="none" strike="noStrike" dirty="0">
                          <a:solidFill>
                            <a:srgbClr val="000000"/>
                          </a:solidFill>
                          <a:effectLst/>
                          <a:latin typeface="Calibri" panose="020F0502020204030204" pitchFamily="34" charset="0"/>
                        </a:rPr>
                        <a:t> 3 938 478,00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   4 691 152,24</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  3 038 478,00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            3 619 223,95</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119 %</a:t>
                      </a:r>
                    </a:p>
                  </a:txBody>
                  <a:tcPr marL="6350" marR="6350" marT="6350" marB="0" anchor="ctr"/>
                </a:tc>
                <a:tc>
                  <a:txBody>
                    <a:bodyPr/>
                    <a:lstStyle/>
                    <a:p>
                      <a:pPr algn="r" fontAlgn="ctr"/>
                      <a:r>
                        <a:rPr lang="fr-FR" sz="1100" b="0" i="0" u="none" strike="noStrike" dirty="0">
                          <a:solidFill>
                            <a:srgbClr val="000000"/>
                          </a:solidFill>
                          <a:effectLst/>
                          <a:latin typeface="Calibri" panose="020F0502020204030204" pitchFamily="34" charset="0"/>
                        </a:rPr>
                        <a:t>3 881 699,73</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99 %</a:t>
                      </a:r>
                    </a:p>
                  </a:txBody>
                  <a:tcPr marL="6350" marR="6350" marT="6350" marB="0" anchor="ctr"/>
                </a:tc>
                <a:extLst>
                  <a:ext uri="{0D108BD9-81ED-4DB2-BD59-A6C34878D82A}">
                    <a16:rowId xmlns:a16="http://schemas.microsoft.com/office/drawing/2014/main" val="3484822963"/>
                  </a:ext>
                </a:extLst>
              </a:tr>
              <a:tr h="518263">
                <a:tc>
                  <a:txBody>
                    <a:bodyPr/>
                    <a:lstStyle/>
                    <a:p>
                      <a:pPr algn="ctr" fontAlgn="ctr"/>
                      <a:r>
                        <a:rPr lang="fr-FR" sz="1100" b="0" i="0" u="none" strike="noStrike" dirty="0">
                          <a:solidFill>
                            <a:srgbClr val="000000"/>
                          </a:solidFill>
                          <a:effectLst/>
                          <a:latin typeface="Calibri" panose="020F0502020204030204" pitchFamily="34" charset="0"/>
                        </a:rPr>
                        <a:t> Axe 14 : Améliorer l'accès à des services abordables, durables et de qualité FSE</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12 500 000,00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16 630 518,08</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9 500 000,00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              16 630 518,08 </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175 %</a:t>
                      </a:r>
                    </a:p>
                  </a:txBody>
                  <a:tcPr marL="6350" marR="6350" marT="6350" marB="0" anchor="ctr"/>
                </a:tc>
                <a:tc>
                  <a:txBody>
                    <a:bodyPr/>
                    <a:lstStyle/>
                    <a:p>
                      <a:pPr algn="r" fontAlgn="ctr"/>
                      <a:r>
                        <a:rPr lang="fr-FR" sz="1100" b="0" i="0" u="none" strike="noStrike" dirty="0">
                          <a:solidFill>
                            <a:srgbClr val="000000"/>
                          </a:solidFill>
                          <a:effectLst/>
                          <a:latin typeface="Calibri" panose="020F0502020204030204" pitchFamily="34" charset="0"/>
                        </a:rPr>
                        <a:t>9 083 449,21</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73 %</a:t>
                      </a:r>
                    </a:p>
                  </a:txBody>
                  <a:tcPr marL="6350" marR="6350" marT="6350" marB="0" anchor="ctr"/>
                </a:tc>
                <a:extLst>
                  <a:ext uri="{0D108BD9-81ED-4DB2-BD59-A6C34878D82A}">
                    <a16:rowId xmlns:a16="http://schemas.microsoft.com/office/drawing/2014/main" val="145759521"/>
                  </a:ext>
                </a:extLst>
              </a:tr>
              <a:tr h="518263">
                <a:tc>
                  <a:txBody>
                    <a:bodyPr/>
                    <a:lstStyle/>
                    <a:p>
                      <a:pPr algn="ctr" fontAlgn="b"/>
                      <a:r>
                        <a:rPr lang="fr-FR" sz="1100" b="0" i="0" u="none" strike="noStrike" dirty="0">
                          <a:solidFill>
                            <a:srgbClr val="000000"/>
                          </a:solidFill>
                          <a:effectLst/>
                          <a:latin typeface="Calibri" panose="020F0502020204030204" pitchFamily="34" charset="0"/>
                        </a:rPr>
                        <a:t> Axe 17 - SAFE</a:t>
                      </a:r>
                    </a:p>
                  </a:txBody>
                  <a:tcPr marL="7620" marR="7620" marT="7620" marB="0" anchor="ctr"/>
                </a:tc>
                <a:tc>
                  <a:txBody>
                    <a:bodyPr/>
                    <a:lstStyle/>
                    <a:p>
                      <a:pPr algn="ctr" fontAlgn="ctr"/>
                      <a:r>
                        <a:rPr lang="fr-FR" sz="1100" b="0" i="0" u="none" strike="noStrike" dirty="0">
                          <a:solidFill>
                            <a:srgbClr val="000000"/>
                          </a:solidFill>
                          <a:effectLst/>
                          <a:latin typeface="Calibri" panose="020F0502020204030204" pitchFamily="34" charset="0"/>
                        </a:rPr>
                        <a:t>20 000 000,00</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21 792 762,62</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20 000 000,00  </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           21 792 762,62</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109 %</a:t>
                      </a:r>
                    </a:p>
                  </a:txBody>
                  <a:tcPr marL="6350" marR="6350" marT="6350" marB="0" anchor="ctr"/>
                </a:tc>
                <a:tc>
                  <a:txBody>
                    <a:bodyPr/>
                    <a:lstStyle/>
                    <a:p>
                      <a:pPr algn="r" fontAlgn="ctr"/>
                      <a:r>
                        <a:rPr lang="fr-FR" sz="1100" b="0" i="0" u="none" strike="noStrike" dirty="0">
                          <a:solidFill>
                            <a:srgbClr val="000000"/>
                          </a:solidFill>
                          <a:effectLst/>
                          <a:latin typeface="Calibri" panose="020F0502020204030204" pitchFamily="34" charset="0"/>
                        </a:rPr>
                        <a:t>19 751 072,05</a:t>
                      </a:r>
                    </a:p>
                  </a:txBody>
                  <a:tcPr marL="6350" marR="6350" marT="6350" marB="0" anchor="ctr"/>
                </a:tc>
                <a:tc>
                  <a:txBody>
                    <a:bodyPr/>
                    <a:lstStyle/>
                    <a:p>
                      <a:pPr algn="ctr" fontAlgn="ctr"/>
                      <a:r>
                        <a:rPr lang="fr-FR" sz="1100" b="0" i="0" u="none" strike="noStrike" dirty="0">
                          <a:solidFill>
                            <a:srgbClr val="000000"/>
                          </a:solidFill>
                          <a:effectLst/>
                          <a:latin typeface="Calibri" panose="020F0502020204030204" pitchFamily="34" charset="0"/>
                        </a:rPr>
                        <a:t>99 %</a:t>
                      </a:r>
                    </a:p>
                  </a:txBody>
                  <a:tcPr marL="6350" marR="6350" marT="6350" marB="0" anchor="ctr"/>
                </a:tc>
                <a:extLst>
                  <a:ext uri="{0D108BD9-81ED-4DB2-BD59-A6C34878D82A}">
                    <a16:rowId xmlns:a16="http://schemas.microsoft.com/office/drawing/2014/main" val="2172785190"/>
                  </a:ext>
                </a:extLst>
              </a:tr>
            </a:tbl>
          </a:graphicData>
        </a:graphic>
      </p:graphicFrame>
      <p:sp>
        <p:nvSpPr>
          <p:cNvPr id="6" name="Rectangle 5"/>
          <p:cNvSpPr/>
          <p:nvPr/>
        </p:nvSpPr>
        <p:spPr>
          <a:xfrm>
            <a:off x="3497344" y="30165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875DA84-BBF3-4932-8518-291BE0955F7E}"/>
              </a:ext>
            </a:extLst>
          </p:cNvPr>
          <p:cNvSpPr/>
          <p:nvPr/>
        </p:nvSpPr>
        <p:spPr>
          <a:xfrm>
            <a:off x="1345328" y="136688"/>
            <a:ext cx="7543800" cy="888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Etat d’avancement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PO 2014 2020</a:t>
            </a:r>
          </a:p>
        </p:txBody>
      </p:sp>
    </p:spTree>
    <p:extLst>
      <p:ext uri="{BB962C8B-B14F-4D97-AF65-F5344CB8AC3E}">
        <p14:creationId xmlns:p14="http://schemas.microsoft.com/office/powerpoint/2010/main" val="3962222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566FAC8-BB6E-4976-9946-AF79D32C32D8}"/>
              </a:ext>
            </a:extLst>
          </p:cNvPr>
          <p:cNvSpPr txBox="1"/>
          <p:nvPr/>
        </p:nvSpPr>
        <p:spPr>
          <a:xfrm>
            <a:off x="560949" y="215939"/>
            <a:ext cx="93198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ETAT DU PO FEDER FSE 14-20</a:t>
            </a:r>
          </a:p>
        </p:txBody>
      </p:sp>
      <p:graphicFrame>
        <p:nvGraphicFramePr>
          <p:cNvPr id="5" name="Tableau 4">
            <a:extLst>
              <a:ext uri="{FF2B5EF4-FFF2-40B4-BE49-F238E27FC236}">
                <a16:creationId xmlns:a16="http://schemas.microsoft.com/office/drawing/2014/main" id="{13B77B78-7E80-44E7-88E3-15031B4BCB9B}"/>
              </a:ext>
            </a:extLst>
          </p:cNvPr>
          <p:cNvGraphicFramePr>
            <a:graphicFrameLocks noGrp="1"/>
          </p:cNvGraphicFramePr>
          <p:nvPr>
            <p:extLst/>
          </p:nvPr>
        </p:nvGraphicFramePr>
        <p:xfrm>
          <a:off x="723900" y="2541608"/>
          <a:ext cx="10744200" cy="3091519"/>
        </p:xfrm>
        <a:graphic>
          <a:graphicData uri="http://schemas.openxmlformats.org/drawingml/2006/table">
            <a:tbl>
              <a:tblPr firstRow="1" bandRow="1">
                <a:tableStyleId>{5C22544A-7EE6-4342-B048-85BDC9FD1C3A}</a:tableStyleId>
              </a:tblPr>
              <a:tblGrid>
                <a:gridCol w="1192420">
                  <a:extLst>
                    <a:ext uri="{9D8B030D-6E8A-4147-A177-3AD203B41FA5}">
                      <a16:colId xmlns:a16="http://schemas.microsoft.com/office/drawing/2014/main" val="584240347"/>
                    </a:ext>
                  </a:extLst>
                </a:gridCol>
                <a:gridCol w="1457816">
                  <a:extLst>
                    <a:ext uri="{9D8B030D-6E8A-4147-A177-3AD203B41FA5}">
                      <a16:colId xmlns:a16="http://schemas.microsoft.com/office/drawing/2014/main" val="444184700"/>
                    </a:ext>
                  </a:extLst>
                </a:gridCol>
                <a:gridCol w="1925125">
                  <a:extLst>
                    <a:ext uri="{9D8B030D-6E8A-4147-A177-3AD203B41FA5}">
                      <a16:colId xmlns:a16="http://schemas.microsoft.com/office/drawing/2014/main" val="1403200824"/>
                    </a:ext>
                  </a:extLst>
                </a:gridCol>
                <a:gridCol w="1672465">
                  <a:extLst>
                    <a:ext uri="{9D8B030D-6E8A-4147-A177-3AD203B41FA5}">
                      <a16:colId xmlns:a16="http://schemas.microsoft.com/office/drawing/2014/main" val="3681742519"/>
                    </a:ext>
                  </a:extLst>
                </a:gridCol>
                <a:gridCol w="2119089">
                  <a:extLst>
                    <a:ext uri="{9D8B030D-6E8A-4147-A177-3AD203B41FA5}">
                      <a16:colId xmlns:a16="http://schemas.microsoft.com/office/drawing/2014/main" val="1266422449"/>
                    </a:ext>
                  </a:extLst>
                </a:gridCol>
                <a:gridCol w="2377285">
                  <a:extLst>
                    <a:ext uri="{9D8B030D-6E8A-4147-A177-3AD203B41FA5}">
                      <a16:colId xmlns:a16="http://schemas.microsoft.com/office/drawing/2014/main" val="3401891867"/>
                    </a:ext>
                  </a:extLst>
                </a:gridCol>
              </a:tblGrid>
              <a:tr h="691214">
                <a:tc rowSpan="2">
                  <a:txBody>
                    <a:bodyPr/>
                    <a:lstStyle/>
                    <a:p>
                      <a:endParaRPr lang="fr-FR" dirty="0"/>
                    </a:p>
                  </a:txBody>
                  <a:tcPr/>
                </a:tc>
                <a:tc rowSpan="2">
                  <a:txBody>
                    <a:bodyPr/>
                    <a:lstStyle/>
                    <a:p>
                      <a:pPr algn="ctr"/>
                      <a:r>
                        <a:rPr lang="fr-FR" dirty="0"/>
                        <a:t>Nombre de dossiers</a:t>
                      </a:r>
                    </a:p>
                    <a:p>
                      <a:pPr algn="ctr"/>
                      <a:r>
                        <a:rPr lang="fr-FR" dirty="0"/>
                        <a:t>programmés</a:t>
                      </a:r>
                    </a:p>
                  </a:txBody>
                  <a:tcPr anchor="ctr"/>
                </a:tc>
                <a:tc gridSpan="2">
                  <a:txBody>
                    <a:bodyPr/>
                    <a:lstStyle/>
                    <a:p>
                      <a:pPr algn="ctr"/>
                      <a:r>
                        <a:rPr lang="fr-FR" dirty="0"/>
                        <a:t>PROGRAMME</a:t>
                      </a:r>
                    </a:p>
                  </a:txBody>
                  <a:tcPr anchor="ctr">
                    <a:lnB w="12700" cap="flat" cmpd="sng" algn="ctr">
                      <a:solidFill>
                        <a:schemeClr val="tx1"/>
                      </a:solidFill>
                      <a:prstDash val="solid"/>
                      <a:round/>
                      <a:headEnd type="none" w="med" len="med"/>
                      <a:tailEnd type="none" w="med" len="med"/>
                    </a:lnB>
                  </a:tcPr>
                </a:tc>
                <a:tc hMerge="1">
                  <a:txBody>
                    <a:bodyPr/>
                    <a:lstStyle/>
                    <a:p>
                      <a:endParaRPr lang="fr-FR" dirty="0"/>
                    </a:p>
                  </a:txBody>
                  <a:tcPr>
                    <a:lnB w="12700" cap="flat" cmpd="sng" algn="ctr">
                      <a:solidFill>
                        <a:schemeClr val="tx1"/>
                      </a:solidFill>
                      <a:prstDash val="solid"/>
                      <a:round/>
                      <a:headEnd type="none" w="med" len="med"/>
                      <a:tailEnd type="none" w="med" len="med"/>
                    </a:lnB>
                  </a:tcPr>
                </a:tc>
                <a:tc gridSpan="2">
                  <a:txBody>
                    <a:bodyPr/>
                    <a:lstStyle/>
                    <a:p>
                      <a:pPr algn="ctr"/>
                      <a:r>
                        <a:rPr lang="fr-FR" dirty="0"/>
                        <a:t>CERTIFIE</a:t>
                      </a:r>
                    </a:p>
                  </a:txBody>
                  <a:tcPr anchor="ctr">
                    <a:lnB w="12700" cap="flat" cmpd="sng" algn="ctr">
                      <a:solidFill>
                        <a:schemeClr val="tx1"/>
                      </a:solidFill>
                      <a:prstDash val="solid"/>
                      <a:round/>
                      <a:headEnd type="none" w="med" len="med"/>
                      <a:tailEnd type="none" w="med" len="med"/>
                    </a:lnB>
                  </a:tcPr>
                </a:tc>
                <a:tc hMerge="1">
                  <a:txBody>
                    <a:bodyPr/>
                    <a:lstStyle/>
                    <a:p>
                      <a:endParaRPr lang="fr-FR"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090299"/>
                  </a:ext>
                </a:extLst>
              </a:tr>
              <a:tr h="691214">
                <a:tc vMerge="1">
                  <a:txBody>
                    <a:bodyPr/>
                    <a:lstStyle/>
                    <a:p>
                      <a:endParaRPr lang="fr-FR"/>
                    </a:p>
                  </a:txBody>
                  <a:tcPr/>
                </a:tc>
                <a:tc vMerge="1">
                  <a:txBody>
                    <a:bodyPr/>
                    <a:lstStyle/>
                    <a:p>
                      <a:endParaRPr lang="fr-FR"/>
                    </a:p>
                  </a:txBody>
                  <a:tcPr/>
                </a:tc>
                <a:tc>
                  <a:txBody>
                    <a:bodyPr/>
                    <a:lstStyle/>
                    <a:p>
                      <a:pPr algn="ctr"/>
                      <a:r>
                        <a:rPr lang="fr-FR" dirty="0">
                          <a:solidFill>
                            <a:schemeClr val="bg1"/>
                          </a:solidFill>
                        </a:rPr>
                        <a:t>CT</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fr-FR" dirty="0">
                          <a:solidFill>
                            <a:schemeClr val="bg1"/>
                          </a:solidFill>
                        </a:rPr>
                        <a:t>UE</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fr-FR" dirty="0">
                          <a:solidFill>
                            <a:schemeClr val="bg1"/>
                          </a:solidFill>
                        </a:rPr>
                        <a:t>CT</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fr-FR" dirty="0">
                          <a:solidFill>
                            <a:schemeClr val="bg1"/>
                          </a:solidFill>
                        </a:rPr>
                        <a:t>UE</a:t>
                      </a:r>
                    </a:p>
                  </a:txBody>
                  <a:tcPr anchor="ct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3275979340"/>
                  </a:ext>
                </a:extLst>
              </a:tr>
              <a:tr h="587789">
                <a:tc>
                  <a:txBody>
                    <a:bodyPr/>
                    <a:lstStyle/>
                    <a:p>
                      <a:r>
                        <a:rPr lang="fr-FR"/>
                        <a:t>FEDER</a:t>
                      </a:r>
                      <a:endParaRPr lang="fr-FR" dirty="0"/>
                    </a:p>
                  </a:txBody>
                  <a:tcPr anchor="ctr"/>
                </a:tc>
                <a:tc>
                  <a:txBody>
                    <a:bodyPr/>
                    <a:lstStyle/>
                    <a:p>
                      <a:pPr algn="ctr"/>
                      <a:r>
                        <a:rPr lang="fr-FR" dirty="0"/>
                        <a:t>1041</a:t>
                      </a:r>
                    </a:p>
                  </a:txBody>
                  <a:tcPr anchor="ctr"/>
                </a:tc>
                <a:tc>
                  <a:txBody>
                    <a:bodyPr/>
                    <a:lstStyle/>
                    <a:p>
                      <a:pPr algn="r"/>
                      <a:r>
                        <a:rPr lang="fr-FR" dirty="0"/>
                        <a:t>1 552 347 245 €</a:t>
                      </a:r>
                    </a:p>
                  </a:txBody>
                  <a:tcPr anchor="ctr"/>
                </a:tc>
                <a:tc>
                  <a:txBody>
                    <a:bodyPr/>
                    <a:lstStyle/>
                    <a:p>
                      <a:pPr algn="r"/>
                      <a:r>
                        <a:rPr lang="fr-FR" dirty="0"/>
                        <a:t>777 564 648 €</a:t>
                      </a:r>
                    </a:p>
                  </a:txBody>
                  <a:tcPr anchor="ctr"/>
                </a:tc>
                <a:tc>
                  <a:txBody>
                    <a:bodyPr/>
                    <a:lstStyle/>
                    <a:p>
                      <a:pPr algn="r"/>
                      <a:r>
                        <a:rPr lang="fr-FR" dirty="0"/>
                        <a:t>1 063 709 660 €</a:t>
                      </a:r>
                    </a:p>
                  </a:txBody>
                  <a:tcPr anchor="ctr"/>
                </a:tc>
                <a:tc>
                  <a:txBody>
                    <a:bodyPr/>
                    <a:lstStyle/>
                    <a:p>
                      <a:pPr algn="r"/>
                      <a:r>
                        <a:rPr lang="fr-FR" dirty="0"/>
                        <a:t>585 488 661 € </a:t>
                      </a:r>
                    </a:p>
                  </a:txBody>
                  <a:tcPr anchor="ctr"/>
                </a:tc>
                <a:extLst>
                  <a:ext uri="{0D108BD9-81ED-4DB2-BD59-A6C34878D82A}">
                    <a16:rowId xmlns:a16="http://schemas.microsoft.com/office/drawing/2014/main" val="3297156428"/>
                  </a:ext>
                </a:extLst>
              </a:tr>
              <a:tr h="560651">
                <a:tc>
                  <a:txBody>
                    <a:bodyPr/>
                    <a:lstStyle/>
                    <a:p>
                      <a:r>
                        <a:rPr lang="fr-FR"/>
                        <a:t>FSE IEJ</a:t>
                      </a:r>
                      <a:endParaRPr lang="fr-FR" dirty="0"/>
                    </a:p>
                  </a:txBody>
                  <a:tcPr anchor="ctr"/>
                </a:tc>
                <a:tc>
                  <a:txBody>
                    <a:bodyPr/>
                    <a:lstStyle/>
                    <a:p>
                      <a:pPr algn="ctr"/>
                      <a:r>
                        <a:rPr lang="fr-FR" dirty="0"/>
                        <a:t>122</a:t>
                      </a:r>
                    </a:p>
                  </a:txBody>
                  <a:tcPr anchor="ctr"/>
                </a:tc>
                <a:tc>
                  <a:txBody>
                    <a:bodyPr/>
                    <a:lstStyle/>
                    <a:p>
                      <a:pPr algn="r"/>
                      <a:r>
                        <a:rPr lang="fr-FR" dirty="0"/>
                        <a:t>145 091 830 €</a:t>
                      </a:r>
                    </a:p>
                  </a:txBody>
                  <a:tcPr anchor="ctr"/>
                </a:tc>
                <a:tc>
                  <a:txBody>
                    <a:bodyPr/>
                    <a:lstStyle/>
                    <a:p>
                      <a:pPr algn="r"/>
                      <a:r>
                        <a:rPr lang="fr-FR" dirty="0"/>
                        <a:t>114 034 003 €</a:t>
                      </a:r>
                    </a:p>
                  </a:txBody>
                  <a:tcPr anchor="ctr"/>
                </a:tc>
                <a:tc>
                  <a:txBody>
                    <a:bodyPr/>
                    <a:lstStyle/>
                    <a:p>
                      <a:pPr algn="r"/>
                      <a:r>
                        <a:rPr lang="fr-FR" dirty="0"/>
                        <a:t>87 021 480 €</a:t>
                      </a:r>
                    </a:p>
                  </a:txBody>
                  <a:tcPr anchor="ctr"/>
                </a:tc>
                <a:tc>
                  <a:txBody>
                    <a:bodyPr/>
                    <a:lstStyle/>
                    <a:p>
                      <a:pPr algn="r"/>
                      <a:r>
                        <a:rPr lang="fr-FR" dirty="0"/>
                        <a:t>71 710 989 €</a:t>
                      </a:r>
                    </a:p>
                  </a:txBody>
                  <a:tcPr anchor="ctr"/>
                </a:tc>
                <a:extLst>
                  <a:ext uri="{0D108BD9-81ED-4DB2-BD59-A6C34878D82A}">
                    <a16:rowId xmlns:a16="http://schemas.microsoft.com/office/drawing/2014/main" val="642182458"/>
                  </a:ext>
                </a:extLst>
              </a:tr>
              <a:tr h="560651">
                <a:tc>
                  <a:txBody>
                    <a:bodyPr/>
                    <a:lstStyle/>
                    <a:p>
                      <a:r>
                        <a:rPr lang="fr-FR" b="1"/>
                        <a:t>Total</a:t>
                      </a:r>
                      <a:endParaRPr lang="fr-FR" b="1" dirty="0"/>
                    </a:p>
                  </a:txBody>
                  <a:tcPr anchor="ctr"/>
                </a:tc>
                <a:tc>
                  <a:txBody>
                    <a:bodyPr/>
                    <a:lstStyle/>
                    <a:p>
                      <a:pPr algn="ctr"/>
                      <a:r>
                        <a:rPr lang="fr-FR" b="1" dirty="0"/>
                        <a:t>1063</a:t>
                      </a:r>
                    </a:p>
                  </a:txBody>
                  <a:tcPr anchor="ctr"/>
                </a:tc>
                <a:tc>
                  <a:txBody>
                    <a:bodyPr/>
                    <a:lstStyle/>
                    <a:p>
                      <a:pPr algn="r"/>
                      <a:r>
                        <a:rPr lang="fr-FR" b="1" dirty="0"/>
                        <a:t>1 697 439 075 €</a:t>
                      </a:r>
                    </a:p>
                  </a:txBody>
                  <a:tcPr anchor="ctr"/>
                </a:tc>
                <a:tc>
                  <a:txBody>
                    <a:bodyPr/>
                    <a:lstStyle/>
                    <a:p>
                      <a:pPr algn="r"/>
                      <a:r>
                        <a:rPr lang="fr-FR" b="1" dirty="0"/>
                        <a:t>891 598 651 €</a:t>
                      </a:r>
                    </a:p>
                  </a:txBody>
                  <a:tcPr anchor="ctr"/>
                </a:tc>
                <a:tc>
                  <a:txBody>
                    <a:bodyPr/>
                    <a:lstStyle/>
                    <a:p>
                      <a:pPr algn="r"/>
                      <a:r>
                        <a:rPr lang="fr-FR" b="1" dirty="0"/>
                        <a:t>1 150 731 140 €</a:t>
                      </a:r>
                    </a:p>
                  </a:txBody>
                  <a:tcPr anchor="ctr"/>
                </a:tc>
                <a:tc>
                  <a:txBody>
                    <a:bodyPr/>
                    <a:lstStyle/>
                    <a:p>
                      <a:pPr algn="r"/>
                      <a:r>
                        <a:rPr lang="fr-FR" b="1" dirty="0"/>
                        <a:t>657 199 650 €</a:t>
                      </a:r>
                    </a:p>
                  </a:txBody>
                  <a:tcPr anchor="ctr"/>
                </a:tc>
                <a:extLst>
                  <a:ext uri="{0D108BD9-81ED-4DB2-BD59-A6C34878D82A}">
                    <a16:rowId xmlns:a16="http://schemas.microsoft.com/office/drawing/2014/main" val="790646199"/>
                  </a:ext>
                </a:extLst>
              </a:tr>
            </a:tbl>
          </a:graphicData>
        </a:graphic>
      </p:graphicFrame>
      <p:sp>
        <p:nvSpPr>
          <p:cNvPr id="7" name="Bulle narrative : ronde 6">
            <a:extLst>
              <a:ext uri="{FF2B5EF4-FFF2-40B4-BE49-F238E27FC236}">
                <a16:creationId xmlns:a16="http://schemas.microsoft.com/office/drawing/2014/main" id="{87AD355C-189A-454E-9BBC-BAF3B8BAA366}"/>
              </a:ext>
            </a:extLst>
          </p:cNvPr>
          <p:cNvSpPr/>
          <p:nvPr/>
        </p:nvSpPr>
        <p:spPr>
          <a:xfrm>
            <a:off x="1709928" y="862270"/>
            <a:ext cx="2843784" cy="134438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Taux de programmation  145%</a:t>
            </a:r>
          </a:p>
        </p:txBody>
      </p:sp>
      <p:sp>
        <p:nvSpPr>
          <p:cNvPr id="9" name="Bulle narrative : ronde 8">
            <a:extLst>
              <a:ext uri="{FF2B5EF4-FFF2-40B4-BE49-F238E27FC236}">
                <a16:creationId xmlns:a16="http://schemas.microsoft.com/office/drawing/2014/main" id="{AA51AD5E-D662-434B-9017-8A114A1B9638}"/>
              </a:ext>
            </a:extLst>
          </p:cNvPr>
          <p:cNvSpPr/>
          <p:nvPr/>
        </p:nvSpPr>
        <p:spPr>
          <a:xfrm>
            <a:off x="7037011" y="862270"/>
            <a:ext cx="2843784" cy="134438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Taux de Certification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98 %</a:t>
            </a:r>
          </a:p>
        </p:txBody>
      </p:sp>
    </p:spTree>
    <p:extLst>
      <p:ext uri="{BB962C8B-B14F-4D97-AF65-F5344CB8AC3E}">
        <p14:creationId xmlns:p14="http://schemas.microsoft.com/office/powerpoint/2010/main" val="202869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92469" y="2145323"/>
            <a:ext cx="931984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Programme 2021-2027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FEDER FSE +</a:t>
            </a:r>
          </a:p>
        </p:txBody>
      </p:sp>
    </p:spTree>
    <p:extLst>
      <p:ext uri="{BB962C8B-B14F-4D97-AF65-F5344CB8AC3E}">
        <p14:creationId xmlns:p14="http://schemas.microsoft.com/office/powerpoint/2010/main" val="3380697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92469" y="2145323"/>
            <a:ext cx="931984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Volet FEDER</a:t>
            </a:r>
          </a:p>
        </p:txBody>
      </p:sp>
    </p:spTree>
    <p:extLst>
      <p:ext uri="{BB962C8B-B14F-4D97-AF65-F5344CB8AC3E}">
        <p14:creationId xmlns:p14="http://schemas.microsoft.com/office/powerpoint/2010/main" val="66397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1DD60FA2-EAD9-489B-BAFC-A34E06F00D04}"/>
              </a:ext>
            </a:extLst>
          </p:cNvPr>
          <p:cNvSpPr>
            <a:spLocks noGrp="1"/>
          </p:cNvSpPr>
          <p:nvPr>
            <p:ph idx="1"/>
          </p:nvPr>
        </p:nvSpPr>
        <p:spPr>
          <a:xfrm>
            <a:off x="680356" y="1093593"/>
            <a:ext cx="10711545" cy="3306069"/>
          </a:xfrm>
        </p:spPr>
        <p:txBody>
          <a:bodyPr/>
          <a:lstStyle/>
          <a:p>
            <a:pPr marL="0" indent="0">
              <a:buNone/>
            </a:pPr>
            <a:r>
              <a:rPr lang="fr-FR" u="sng" dirty="0"/>
              <a:t>Discours : </a:t>
            </a:r>
          </a:p>
          <a:p>
            <a:pPr marL="0" indent="0">
              <a:buNone/>
            </a:pPr>
            <a:endParaRPr lang="fr-FR" dirty="0"/>
          </a:p>
          <a:p>
            <a:r>
              <a:rPr lang="fr-FR" dirty="0"/>
              <a:t>Discours de M. Serge LETCHIMY, Président du Conseil Exécutif de la Collectivité Territoriale de Martinique. </a:t>
            </a:r>
          </a:p>
          <a:p>
            <a:r>
              <a:rPr lang="fr-FR" dirty="0"/>
              <a:t>Discours de M. Etienne DESPLANQUES, Préfet de Martinique.</a:t>
            </a:r>
          </a:p>
          <a:p>
            <a:r>
              <a:rPr lang="fr-FR" dirty="0"/>
              <a:t>Discours de M. Jordi TORREBADELLA, Chef d'unité adjoint DG REGIO</a:t>
            </a:r>
          </a:p>
          <a:p>
            <a:r>
              <a:rPr lang="fr-FR" dirty="0"/>
              <a:t>Discours de M. Juan-Luis ROLDAN, Chef d'unité adjoint DG AGRI</a:t>
            </a:r>
          </a:p>
          <a:p>
            <a:r>
              <a:rPr lang="fr-FR" dirty="0"/>
              <a:t>Discours de Mme Cinzia MASINA, Rapporteur FSE-DG EMPLOI </a:t>
            </a:r>
          </a:p>
          <a:p>
            <a:endParaRPr lang="fr-FR" dirty="0"/>
          </a:p>
          <a:p>
            <a:pPr marL="0" indent="0">
              <a:buNone/>
            </a:pPr>
            <a:r>
              <a:rPr lang="fr-FR" dirty="0"/>
              <a:t> </a:t>
            </a:r>
          </a:p>
        </p:txBody>
      </p:sp>
    </p:spTree>
    <p:extLst>
      <p:ext uri="{BB962C8B-B14F-4D97-AF65-F5344CB8AC3E}">
        <p14:creationId xmlns:p14="http://schemas.microsoft.com/office/powerpoint/2010/main" val="2668058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A82846-CC7C-4073-A274-C7C7DD414743}"/>
              </a:ext>
            </a:extLst>
          </p:cNvPr>
          <p:cNvSpPr/>
          <p:nvPr/>
        </p:nvSpPr>
        <p:spPr>
          <a:xfrm>
            <a:off x="1168401" y="474134"/>
            <a:ext cx="6951133" cy="1566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Volumes financiers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21-27</a:t>
            </a:r>
          </a:p>
        </p:txBody>
      </p:sp>
      <p:graphicFrame>
        <p:nvGraphicFramePr>
          <p:cNvPr id="3" name="Tableau 2">
            <a:extLst>
              <a:ext uri="{FF2B5EF4-FFF2-40B4-BE49-F238E27FC236}">
                <a16:creationId xmlns:a16="http://schemas.microsoft.com/office/drawing/2014/main" id="{0533E93C-A310-4131-A10E-3DD96EE47846}"/>
              </a:ext>
            </a:extLst>
          </p:cNvPr>
          <p:cNvGraphicFramePr>
            <a:graphicFrameLocks noGrp="1"/>
          </p:cNvGraphicFramePr>
          <p:nvPr>
            <p:extLst/>
          </p:nvPr>
        </p:nvGraphicFramePr>
        <p:xfrm>
          <a:off x="990601" y="2040467"/>
          <a:ext cx="8517466" cy="3505200"/>
        </p:xfrm>
        <a:graphic>
          <a:graphicData uri="http://schemas.openxmlformats.org/drawingml/2006/table">
            <a:tbl>
              <a:tblPr firstRow="1" bandRow="1">
                <a:tableStyleId>{5C22544A-7EE6-4342-B048-85BDC9FD1C3A}</a:tableStyleId>
              </a:tblPr>
              <a:tblGrid>
                <a:gridCol w="2905320">
                  <a:extLst>
                    <a:ext uri="{9D8B030D-6E8A-4147-A177-3AD203B41FA5}">
                      <a16:colId xmlns:a16="http://schemas.microsoft.com/office/drawing/2014/main" val="345759857"/>
                    </a:ext>
                  </a:extLst>
                </a:gridCol>
                <a:gridCol w="2039212">
                  <a:extLst>
                    <a:ext uri="{9D8B030D-6E8A-4147-A177-3AD203B41FA5}">
                      <a16:colId xmlns:a16="http://schemas.microsoft.com/office/drawing/2014/main" val="896560115"/>
                    </a:ext>
                  </a:extLst>
                </a:gridCol>
                <a:gridCol w="2015067">
                  <a:extLst>
                    <a:ext uri="{9D8B030D-6E8A-4147-A177-3AD203B41FA5}">
                      <a16:colId xmlns:a16="http://schemas.microsoft.com/office/drawing/2014/main" val="1487208528"/>
                    </a:ext>
                  </a:extLst>
                </a:gridCol>
                <a:gridCol w="1557867">
                  <a:extLst>
                    <a:ext uri="{9D8B030D-6E8A-4147-A177-3AD203B41FA5}">
                      <a16:colId xmlns:a16="http://schemas.microsoft.com/office/drawing/2014/main" val="729367959"/>
                    </a:ext>
                  </a:extLst>
                </a:gridCol>
              </a:tblGrid>
              <a:tr h="932417">
                <a:tc>
                  <a:txBody>
                    <a:bodyPr/>
                    <a:lstStyle/>
                    <a:p>
                      <a:pPr algn="ctr"/>
                      <a:r>
                        <a:rPr lang="fr-FR" dirty="0"/>
                        <a:t>ENVELOPPE</a:t>
                      </a:r>
                    </a:p>
                  </a:txBody>
                  <a:tcPr/>
                </a:tc>
                <a:tc>
                  <a:txBody>
                    <a:bodyPr/>
                    <a:lstStyle/>
                    <a:p>
                      <a:pPr algn="ctr"/>
                      <a:r>
                        <a:rPr lang="fr-FR" dirty="0"/>
                        <a:t>Montant (part EU)</a:t>
                      </a:r>
                    </a:p>
                  </a:txBody>
                  <a:tcPr/>
                </a:tc>
                <a:tc>
                  <a:txBody>
                    <a:bodyPr/>
                    <a:lstStyle/>
                    <a:p>
                      <a:pPr algn="ctr"/>
                      <a:r>
                        <a:rPr lang="fr-FR" dirty="0"/>
                        <a:t>Enveloppe socle 14-20</a:t>
                      </a:r>
                    </a:p>
                  </a:txBody>
                  <a:tcPr/>
                </a:tc>
                <a:tc>
                  <a:txBody>
                    <a:bodyPr/>
                    <a:lstStyle/>
                    <a:p>
                      <a:pPr algn="ctr"/>
                      <a:r>
                        <a:rPr lang="fr-FR" dirty="0"/>
                        <a:t>Variation 14/20 et 21/27</a:t>
                      </a:r>
                    </a:p>
                  </a:txBody>
                  <a:tcPr/>
                </a:tc>
                <a:extLst>
                  <a:ext uri="{0D108BD9-81ED-4DB2-BD59-A6C34878D82A}">
                    <a16:rowId xmlns:a16="http://schemas.microsoft.com/office/drawing/2014/main" val="3728358706"/>
                  </a:ext>
                </a:extLst>
              </a:tr>
              <a:tr h="820183">
                <a:tc>
                  <a:txBody>
                    <a:bodyPr/>
                    <a:lstStyle/>
                    <a:p>
                      <a:pPr algn="ctr"/>
                      <a:r>
                        <a:rPr lang="fr-FR" dirty="0"/>
                        <a:t>FEDER (en transition) </a:t>
                      </a:r>
                    </a:p>
                  </a:txBody>
                  <a:tcPr/>
                </a:tc>
                <a:tc>
                  <a:txBody>
                    <a:bodyPr/>
                    <a:lstStyle/>
                    <a:p>
                      <a:pPr algn="ctr"/>
                      <a:r>
                        <a:rPr lang="fr-FR" dirty="0"/>
                        <a:t>393 021 844 €</a:t>
                      </a:r>
                    </a:p>
                  </a:txBody>
                  <a:tcPr/>
                </a:tc>
                <a:tc>
                  <a:txBody>
                    <a:bodyPr/>
                    <a:lstStyle/>
                    <a:p>
                      <a:pPr algn="ctr"/>
                      <a:endParaRPr lang="fr-FR" dirty="0"/>
                    </a:p>
                  </a:txBody>
                  <a:tcPr>
                    <a:solidFill>
                      <a:schemeClr val="bg1"/>
                    </a:solidFill>
                  </a:tcPr>
                </a:tc>
                <a:tc>
                  <a:txBody>
                    <a:bodyPr/>
                    <a:lstStyle/>
                    <a:p>
                      <a:pPr algn="ctr"/>
                      <a:endParaRPr lang="fr-FR" dirty="0"/>
                    </a:p>
                  </a:txBody>
                  <a:tcPr>
                    <a:solidFill>
                      <a:schemeClr val="bg1"/>
                    </a:solidFill>
                  </a:tcPr>
                </a:tc>
                <a:extLst>
                  <a:ext uri="{0D108BD9-81ED-4DB2-BD59-A6C34878D82A}">
                    <a16:rowId xmlns:a16="http://schemas.microsoft.com/office/drawing/2014/main" val="4161125888"/>
                  </a:ext>
                </a:extLst>
              </a:tr>
              <a:tr h="932417">
                <a:tc>
                  <a:txBody>
                    <a:bodyPr/>
                    <a:lstStyle/>
                    <a:p>
                      <a:pPr algn="ctr"/>
                      <a:r>
                        <a:rPr lang="fr-FR" dirty="0"/>
                        <a:t>FEDER (Allocation Spécifique RUP)</a:t>
                      </a:r>
                    </a:p>
                  </a:txBody>
                  <a:tcPr/>
                </a:tc>
                <a:tc>
                  <a:txBody>
                    <a:bodyPr/>
                    <a:lstStyle/>
                    <a:p>
                      <a:pPr algn="ctr"/>
                      <a:r>
                        <a:rPr lang="fr-FR" dirty="0"/>
                        <a:t>88 729 627 €</a:t>
                      </a:r>
                    </a:p>
                  </a:txBody>
                  <a:tcPr/>
                </a:tc>
                <a:tc>
                  <a:txBody>
                    <a:bodyPr/>
                    <a:lstStyle/>
                    <a:p>
                      <a:pPr algn="ctr"/>
                      <a:endParaRPr lang="fr-FR"/>
                    </a:p>
                  </a:txBody>
                  <a:tcPr>
                    <a:solidFill>
                      <a:schemeClr val="bg1"/>
                    </a:solidFill>
                  </a:tcPr>
                </a:tc>
                <a:tc>
                  <a:txBody>
                    <a:bodyPr/>
                    <a:lstStyle/>
                    <a:p>
                      <a:pPr algn="ctr"/>
                      <a:endParaRPr lang="fr-FR" dirty="0"/>
                    </a:p>
                  </a:txBody>
                  <a:tcPr>
                    <a:solidFill>
                      <a:schemeClr val="bg1"/>
                    </a:solidFill>
                  </a:tcPr>
                </a:tc>
                <a:extLst>
                  <a:ext uri="{0D108BD9-81ED-4DB2-BD59-A6C34878D82A}">
                    <a16:rowId xmlns:a16="http://schemas.microsoft.com/office/drawing/2014/main" val="1145534236"/>
                  </a:ext>
                </a:extLst>
              </a:tr>
              <a:tr h="820183">
                <a:tc>
                  <a:txBody>
                    <a:bodyPr/>
                    <a:lstStyle/>
                    <a:p>
                      <a:pPr algn="ctr"/>
                      <a:r>
                        <a:rPr lang="fr-FR" dirty="0"/>
                        <a:t>TOTAL</a:t>
                      </a:r>
                    </a:p>
                  </a:txBody>
                  <a:tcPr/>
                </a:tc>
                <a:tc>
                  <a:txBody>
                    <a:bodyPr/>
                    <a:lstStyle/>
                    <a:p>
                      <a:pPr algn="ctr"/>
                      <a:r>
                        <a:rPr lang="fr-FR" dirty="0"/>
                        <a:t>481 751 471 €</a:t>
                      </a:r>
                    </a:p>
                  </a:txBody>
                  <a:tcPr/>
                </a:tc>
                <a:tc>
                  <a:txBody>
                    <a:bodyPr/>
                    <a:lstStyle/>
                    <a:p>
                      <a:pPr algn="ctr"/>
                      <a:r>
                        <a:rPr lang="fr-FR" dirty="0"/>
                        <a:t>445 101 522 €</a:t>
                      </a:r>
                    </a:p>
                  </a:txBody>
                  <a:tcPr/>
                </a:tc>
                <a:tc>
                  <a:txBody>
                    <a:bodyPr/>
                    <a:lstStyle/>
                    <a:p>
                      <a:pPr algn="ctr"/>
                      <a:r>
                        <a:rPr lang="fr-FR" dirty="0">
                          <a:solidFill>
                            <a:schemeClr val="accent6">
                              <a:lumMod val="75000"/>
                            </a:schemeClr>
                          </a:solidFill>
                        </a:rPr>
                        <a:t>+8,2 %</a:t>
                      </a:r>
                    </a:p>
                  </a:txBody>
                  <a:tcPr/>
                </a:tc>
                <a:extLst>
                  <a:ext uri="{0D108BD9-81ED-4DB2-BD59-A6C34878D82A}">
                    <a16:rowId xmlns:a16="http://schemas.microsoft.com/office/drawing/2014/main" val="2883900080"/>
                  </a:ext>
                </a:extLst>
              </a:tr>
            </a:tbl>
          </a:graphicData>
        </a:graphic>
      </p:graphicFrame>
    </p:spTree>
    <p:extLst>
      <p:ext uri="{BB962C8B-B14F-4D97-AF65-F5344CB8AC3E}">
        <p14:creationId xmlns:p14="http://schemas.microsoft.com/office/powerpoint/2010/main" val="399174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71E4C-4CBE-4158-8333-6467B51FF753}"/>
              </a:ext>
            </a:extLst>
          </p:cNvPr>
          <p:cNvSpPr/>
          <p:nvPr/>
        </p:nvSpPr>
        <p:spPr>
          <a:xfrm>
            <a:off x="1024467" y="287867"/>
            <a:ext cx="8034866" cy="5757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Ventilation enveloppe financière</a:t>
            </a:r>
          </a:p>
        </p:txBody>
      </p:sp>
      <p:graphicFrame>
        <p:nvGraphicFramePr>
          <p:cNvPr id="4" name="Graphique 3">
            <a:extLst>
              <a:ext uri="{FF2B5EF4-FFF2-40B4-BE49-F238E27FC236}">
                <a16:creationId xmlns:a16="http://schemas.microsoft.com/office/drawing/2014/main" id="{BFB2891B-E921-4B55-8349-E59102AF1969}"/>
              </a:ext>
            </a:extLst>
          </p:cNvPr>
          <p:cNvGraphicFramePr/>
          <p:nvPr>
            <p:extLst/>
          </p:nvPr>
        </p:nvGraphicFramePr>
        <p:xfrm>
          <a:off x="6539346" y="1075267"/>
          <a:ext cx="5203921" cy="5181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a:extLst>
              <a:ext uri="{FF2B5EF4-FFF2-40B4-BE49-F238E27FC236}">
                <a16:creationId xmlns:a16="http://schemas.microsoft.com/office/drawing/2014/main" id="{DAB0FDCA-CBBC-4487-A1A2-F2F04CCDFC20}"/>
              </a:ext>
            </a:extLst>
          </p:cNvPr>
          <p:cNvGraphicFramePr/>
          <p:nvPr>
            <p:extLst/>
          </p:nvPr>
        </p:nvGraphicFramePr>
        <p:xfrm>
          <a:off x="85061" y="969819"/>
          <a:ext cx="6103304" cy="5680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477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7FD901-AF22-43EB-A47E-24DA6DF53876}"/>
              </a:ext>
            </a:extLst>
          </p:cNvPr>
          <p:cNvSpPr/>
          <p:nvPr/>
        </p:nvSpPr>
        <p:spPr>
          <a:xfrm>
            <a:off x="123825" y="240145"/>
            <a:ext cx="10490756" cy="10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Objectif 2025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Atteinte du DO: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81, 57 M€ FEDER / FSE+, dont 65, 43 M€ de FEDER pour un coût total de 112 M€ </a:t>
            </a:r>
            <a:r>
              <a:rPr kumimoji="0" lang="fr-FR" sz="2000" b="0" i="0" u="none" strike="noStrike" kern="1200" cap="none" spc="0" normalizeH="0" baseline="0" noProof="0" dirty="0">
                <a:ln>
                  <a:noFill/>
                </a:ln>
                <a:solidFill>
                  <a:prstClr val="white"/>
                </a:solidFill>
                <a:effectLst/>
                <a:uLnTx/>
                <a:uFillTx/>
                <a:latin typeface="Calibri" panose="020F0502020204030204"/>
                <a:ea typeface="+mn-ea"/>
                <a:cs typeface="+mn-cs"/>
              </a:rPr>
              <a: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coût total </a:t>
            </a:r>
          </a:p>
        </p:txBody>
      </p:sp>
      <p:sp>
        <p:nvSpPr>
          <p:cNvPr id="3" name="Rectangle 2">
            <a:extLst>
              <a:ext uri="{FF2B5EF4-FFF2-40B4-BE49-F238E27FC236}">
                <a16:creationId xmlns:a16="http://schemas.microsoft.com/office/drawing/2014/main" id="{1F2E2AB1-8F4E-4473-80FF-EA1E4859DC29}"/>
              </a:ext>
            </a:extLst>
          </p:cNvPr>
          <p:cNvSpPr/>
          <p:nvPr/>
        </p:nvSpPr>
        <p:spPr>
          <a:xfrm>
            <a:off x="123825" y="1247872"/>
            <a:ext cx="4514850" cy="447578"/>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Les perspectives de DO par priorités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(Données </a:t>
            </a:r>
            <a:r>
              <a:rPr kumimoji="0" lang="fr-FR" sz="1400" b="0" i="0" u="none" strike="noStrike" kern="1200" cap="none" spc="0" normalizeH="0" baseline="0" noProof="0" dirty="0" err="1">
                <a:ln>
                  <a:noFill/>
                </a:ln>
                <a:solidFill>
                  <a:prstClr val="white"/>
                </a:solidFill>
                <a:effectLst/>
                <a:uLnTx/>
                <a:uFillTx/>
                <a:latin typeface="Calibri" panose="020F0502020204030204"/>
                <a:ea typeface="+mn-ea"/>
                <a:cs typeface="+mn-cs"/>
              </a:rPr>
              <a:t>gérénées</a:t>
            </a: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 par l’Evaluation à mi parcours (EDATER)</a:t>
            </a:r>
          </a:p>
        </p:txBody>
      </p:sp>
      <p:graphicFrame>
        <p:nvGraphicFramePr>
          <p:cNvPr id="4" name="Tableau 3">
            <a:extLst>
              <a:ext uri="{FF2B5EF4-FFF2-40B4-BE49-F238E27FC236}">
                <a16:creationId xmlns:a16="http://schemas.microsoft.com/office/drawing/2014/main" id="{B6AE1474-6D7F-4A13-B50A-67F30BC51726}"/>
              </a:ext>
            </a:extLst>
          </p:cNvPr>
          <p:cNvGraphicFramePr>
            <a:graphicFrameLocks noGrp="1"/>
          </p:cNvGraphicFramePr>
          <p:nvPr>
            <p:extLst/>
          </p:nvPr>
        </p:nvGraphicFramePr>
        <p:xfrm>
          <a:off x="1043709" y="1695450"/>
          <a:ext cx="9165693" cy="4326658"/>
        </p:xfrm>
        <a:graphic>
          <a:graphicData uri="http://schemas.openxmlformats.org/drawingml/2006/table">
            <a:tbl>
              <a:tblPr firstRow="1" bandRow="1">
                <a:tableStyleId>{BC89EF96-8CEA-46FF-86C4-4CE0E7609802}</a:tableStyleId>
              </a:tblPr>
              <a:tblGrid>
                <a:gridCol w="4065968">
                  <a:extLst>
                    <a:ext uri="{9D8B030D-6E8A-4147-A177-3AD203B41FA5}">
                      <a16:colId xmlns:a16="http://schemas.microsoft.com/office/drawing/2014/main" val="3694263042"/>
                    </a:ext>
                  </a:extLst>
                </a:gridCol>
                <a:gridCol w="1836585">
                  <a:extLst>
                    <a:ext uri="{9D8B030D-6E8A-4147-A177-3AD203B41FA5}">
                      <a16:colId xmlns:a16="http://schemas.microsoft.com/office/drawing/2014/main" val="2922490846"/>
                    </a:ext>
                  </a:extLst>
                </a:gridCol>
                <a:gridCol w="1955835">
                  <a:extLst>
                    <a:ext uri="{9D8B030D-6E8A-4147-A177-3AD203B41FA5}">
                      <a16:colId xmlns:a16="http://schemas.microsoft.com/office/drawing/2014/main" val="1206459047"/>
                    </a:ext>
                  </a:extLst>
                </a:gridCol>
                <a:gridCol w="1307305">
                  <a:extLst>
                    <a:ext uri="{9D8B030D-6E8A-4147-A177-3AD203B41FA5}">
                      <a16:colId xmlns:a16="http://schemas.microsoft.com/office/drawing/2014/main" val="2386011440"/>
                    </a:ext>
                  </a:extLst>
                </a:gridCol>
              </a:tblGrid>
              <a:tr h="655442">
                <a:tc>
                  <a:txBody>
                    <a:bodyPr/>
                    <a:lstStyle/>
                    <a:p>
                      <a:pPr algn="ctr"/>
                      <a:r>
                        <a:rPr lang="fr-FR" sz="1200" dirty="0">
                          <a:solidFill>
                            <a:schemeClr val="bg1"/>
                          </a:solidFill>
                        </a:rPr>
                        <a:t>PRIORITE</a:t>
                      </a:r>
                    </a:p>
                  </a:txBody>
                  <a:tcPr anchor="ctr">
                    <a:solidFill>
                      <a:schemeClr val="accent5">
                        <a:lumMod val="75000"/>
                      </a:schemeClr>
                    </a:solidFill>
                  </a:tcPr>
                </a:tc>
                <a:tc>
                  <a:txBody>
                    <a:bodyPr/>
                    <a:lstStyle/>
                    <a:p>
                      <a:pPr algn="ctr"/>
                      <a:r>
                        <a:rPr lang="fr-FR" sz="1200" dirty="0">
                          <a:solidFill>
                            <a:schemeClr val="bg1"/>
                          </a:solidFill>
                        </a:rPr>
                        <a:t>Montant</a:t>
                      </a:r>
                      <a:r>
                        <a:rPr lang="fr-FR" sz="1200" baseline="0" dirty="0">
                          <a:solidFill>
                            <a:schemeClr val="bg1"/>
                          </a:solidFill>
                        </a:rPr>
                        <a:t>  Total</a:t>
                      </a:r>
                      <a:endParaRPr lang="fr-FR" sz="1200" dirty="0">
                        <a:solidFill>
                          <a:schemeClr val="bg1"/>
                        </a:solidFill>
                      </a:endParaRPr>
                    </a:p>
                  </a:txBody>
                  <a:tcPr anchor="ctr">
                    <a:solidFill>
                      <a:schemeClr val="accent5">
                        <a:lumMod val="75000"/>
                      </a:schemeClr>
                    </a:solidFill>
                  </a:tcPr>
                </a:tc>
                <a:tc>
                  <a:txBody>
                    <a:bodyPr/>
                    <a:lstStyle/>
                    <a:p>
                      <a:pPr algn="ctr"/>
                      <a:r>
                        <a:rPr lang="fr-FR" sz="1200" baseline="0" dirty="0">
                          <a:solidFill>
                            <a:schemeClr val="bg1"/>
                          </a:solidFill>
                        </a:rPr>
                        <a:t>Montant UE actuel</a:t>
                      </a:r>
                      <a:endParaRPr lang="fr-FR" sz="1200" dirty="0">
                        <a:solidFill>
                          <a:schemeClr val="bg1"/>
                        </a:solidFill>
                      </a:endParaRPr>
                    </a:p>
                  </a:txBody>
                  <a:tcPr anchor="ctr">
                    <a:solidFill>
                      <a:schemeClr val="accent5">
                        <a:lumMod val="75000"/>
                      </a:schemeClr>
                    </a:solidFill>
                  </a:tcPr>
                </a:tc>
                <a:tc>
                  <a:txBody>
                    <a:bodyPr/>
                    <a:lstStyle/>
                    <a:p>
                      <a:pPr algn="ctr"/>
                      <a:r>
                        <a:rPr lang="fr-FR" sz="1200" dirty="0">
                          <a:solidFill>
                            <a:schemeClr val="bg1"/>
                          </a:solidFill>
                        </a:rPr>
                        <a:t>Montant</a:t>
                      </a:r>
                      <a:r>
                        <a:rPr lang="fr-FR" sz="1200" baseline="0" dirty="0">
                          <a:solidFill>
                            <a:schemeClr val="bg1"/>
                          </a:solidFill>
                        </a:rPr>
                        <a:t> UE (</a:t>
                      </a:r>
                      <a:r>
                        <a:rPr lang="fr-FR" sz="1200" baseline="0" dirty="0" err="1">
                          <a:solidFill>
                            <a:schemeClr val="bg1"/>
                          </a:solidFill>
                        </a:rPr>
                        <a:t>Re</a:t>
                      </a:r>
                      <a:r>
                        <a:rPr lang="fr-FR" sz="1200" baseline="0" dirty="0">
                          <a:solidFill>
                            <a:schemeClr val="bg1"/>
                          </a:solidFill>
                        </a:rPr>
                        <a:t>-maquettage)</a:t>
                      </a:r>
                      <a:endParaRPr lang="fr-FR" sz="1200" dirty="0">
                        <a:solidFill>
                          <a:schemeClr val="bg1"/>
                        </a:solidFill>
                      </a:endParaRPr>
                    </a:p>
                  </a:txBody>
                  <a:tcPr anchor="ctr">
                    <a:solidFill>
                      <a:schemeClr val="accent5">
                        <a:lumMod val="75000"/>
                      </a:schemeClr>
                    </a:solidFill>
                  </a:tcPr>
                </a:tc>
                <a:extLst>
                  <a:ext uri="{0D108BD9-81ED-4DB2-BD59-A6C34878D82A}">
                    <a16:rowId xmlns:a16="http://schemas.microsoft.com/office/drawing/2014/main" val="3225707095"/>
                  </a:ext>
                </a:extLst>
              </a:tr>
              <a:tr h="517116">
                <a:tc>
                  <a:txBody>
                    <a:bodyPr/>
                    <a:lstStyle/>
                    <a:p>
                      <a:r>
                        <a:rPr lang="fr-FR" sz="1200" dirty="0"/>
                        <a:t>1- Une Martinique  plus intelligente </a:t>
                      </a:r>
                    </a:p>
                    <a:p>
                      <a:r>
                        <a:rPr lang="fr-FR" sz="1200" dirty="0"/>
                        <a:t>au service d’un nouveau modèle de développement</a:t>
                      </a:r>
                    </a:p>
                  </a:txBody>
                  <a:tcPr/>
                </a:tc>
                <a:tc>
                  <a:txBody>
                    <a:bodyPr/>
                    <a:lstStyle/>
                    <a:p>
                      <a:pPr algn="ctr"/>
                      <a:r>
                        <a:rPr lang="fr-FR" sz="1200" dirty="0"/>
                        <a:t>51 447 243,81 €</a:t>
                      </a:r>
                    </a:p>
                  </a:txBody>
                  <a:tcPr/>
                </a:tc>
                <a:tc>
                  <a:txBody>
                    <a:bodyPr/>
                    <a:lstStyle/>
                    <a:p>
                      <a:pPr algn="ctr"/>
                      <a:r>
                        <a:rPr lang="fr-FR" sz="1200" dirty="0">
                          <a:solidFill>
                            <a:schemeClr val="tx1"/>
                          </a:solidFill>
                        </a:rPr>
                        <a:t>      15</a:t>
                      </a:r>
                      <a:r>
                        <a:rPr lang="fr-FR" sz="1200" baseline="0" dirty="0">
                          <a:solidFill>
                            <a:schemeClr val="tx1"/>
                          </a:solidFill>
                        </a:rPr>
                        <a:t> 146 339,91 </a:t>
                      </a:r>
                      <a:r>
                        <a:rPr lang="fr-FR" sz="1200" dirty="0">
                          <a:solidFill>
                            <a:schemeClr val="tx1"/>
                          </a:solidFill>
                        </a:rPr>
                        <a:t>€</a:t>
                      </a:r>
                    </a:p>
                    <a:p>
                      <a:pPr algn="ctr"/>
                      <a:endParaRPr lang="fr-FR" sz="1200" dirty="0">
                        <a:solidFill>
                          <a:schemeClr val="tx1"/>
                        </a:solidFill>
                      </a:endParaRPr>
                    </a:p>
                  </a:txBody>
                  <a:tcPr/>
                </a:tc>
                <a:tc>
                  <a:txBody>
                    <a:bodyPr/>
                    <a:lstStyle/>
                    <a:p>
                      <a:pPr algn="ctr"/>
                      <a:r>
                        <a:rPr lang="fr-FR" sz="1200" baseline="0" dirty="0">
                          <a:solidFill>
                            <a:schemeClr val="tx1"/>
                          </a:solidFill>
                        </a:rPr>
                        <a:t>21 208 379,91 €</a:t>
                      </a:r>
                      <a:endParaRPr lang="fr-FR" sz="1200" dirty="0">
                        <a:solidFill>
                          <a:schemeClr val="tx1"/>
                        </a:solidFill>
                      </a:endParaRPr>
                    </a:p>
                  </a:txBody>
                  <a:tcPr/>
                </a:tc>
                <a:extLst>
                  <a:ext uri="{0D108BD9-81ED-4DB2-BD59-A6C34878D82A}">
                    <a16:rowId xmlns:a16="http://schemas.microsoft.com/office/drawing/2014/main" val="2330192234"/>
                  </a:ext>
                </a:extLst>
              </a:tr>
              <a:tr h="399270">
                <a:tc>
                  <a:txBody>
                    <a:bodyPr/>
                    <a:lstStyle/>
                    <a:p>
                      <a:r>
                        <a:rPr lang="fr-FR" sz="1200" dirty="0"/>
                        <a:t>2- Une Martinique numérique</a:t>
                      </a:r>
                    </a:p>
                  </a:txBody>
                  <a:tcPr/>
                </a:tc>
                <a:tc>
                  <a:txBody>
                    <a:bodyPr/>
                    <a:lstStyle/>
                    <a:p>
                      <a:pPr algn="ctr"/>
                      <a:r>
                        <a:rPr lang="fr-FR" sz="1200" dirty="0"/>
                        <a:t>  30 000 000, 00 €</a:t>
                      </a:r>
                    </a:p>
                  </a:txBody>
                  <a:tcPr/>
                </a:tc>
                <a:tc>
                  <a:txBody>
                    <a:bodyPr/>
                    <a:lstStyle/>
                    <a:p>
                      <a:pPr algn="ctr"/>
                      <a:r>
                        <a:rPr lang="fr-FR" sz="1200" dirty="0"/>
                        <a:t>       9</a:t>
                      </a:r>
                      <a:r>
                        <a:rPr lang="fr-FR" sz="1200" baseline="0" dirty="0"/>
                        <a:t> 632 500,00</a:t>
                      </a:r>
                      <a:r>
                        <a:rPr lang="fr-FR" sz="1200" dirty="0"/>
                        <a:t> €</a:t>
                      </a:r>
                    </a:p>
                  </a:txBody>
                  <a:tcPr/>
                </a:tc>
                <a:tc>
                  <a:txBody>
                    <a:bodyPr/>
                    <a:lstStyle/>
                    <a:p>
                      <a:pPr algn="ctr"/>
                      <a:r>
                        <a:rPr lang="fr-FR" sz="1200" dirty="0">
                          <a:solidFill>
                            <a:schemeClr val="tx1"/>
                          </a:solidFill>
                        </a:rPr>
                        <a:t>13</a:t>
                      </a:r>
                      <a:r>
                        <a:rPr lang="fr-FR" sz="1200" baseline="0" dirty="0">
                          <a:solidFill>
                            <a:schemeClr val="tx1"/>
                          </a:solidFill>
                        </a:rPr>
                        <a:t> 522 500,00 €</a:t>
                      </a:r>
                      <a:endParaRPr lang="fr-FR" sz="1200" dirty="0">
                        <a:solidFill>
                          <a:schemeClr val="tx1"/>
                        </a:solidFill>
                      </a:endParaRPr>
                    </a:p>
                  </a:txBody>
                  <a:tcPr/>
                </a:tc>
                <a:extLst>
                  <a:ext uri="{0D108BD9-81ED-4DB2-BD59-A6C34878D82A}">
                    <a16:rowId xmlns:a16="http://schemas.microsoft.com/office/drawing/2014/main" val="931253054"/>
                  </a:ext>
                </a:extLst>
              </a:tr>
              <a:tr h="429984">
                <a:tc>
                  <a:txBody>
                    <a:bodyPr/>
                    <a:lstStyle/>
                    <a:p>
                      <a:r>
                        <a:rPr lang="fr-FR" sz="1200" dirty="0"/>
                        <a:t>3- Une Martinique durable</a:t>
                      </a:r>
                    </a:p>
                  </a:txBody>
                  <a:tcPr/>
                </a:tc>
                <a:tc>
                  <a:txBody>
                    <a:bodyPr/>
                    <a:lstStyle/>
                    <a:p>
                      <a:pPr algn="ctr"/>
                      <a:r>
                        <a:rPr lang="fr-FR" sz="1200" dirty="0"/>
                        <a:t>7 084 908, 00 €</a:t>
                      </a:r>
                    </a:p>
                  </a:txBody>
                  <a:tcPr/>
                </a:tc>
                <a:tc>
                  <a:txBody>
                    <a:bodyPr/>
                    <a:lstStyle/>
                    <a:p>
                      <a:pPr algn="ctr"/>
                      <a:r>
                        <a:rPr lang="fr-FR" sz="1200" dirty="0"/>
                        <a:t>        3 867 651, 28 €</a:t>
                      </a:r>
                    </a:p>
                  </a:txBody>
                  <a:tcPr/>
                </a:tc>
                <a:tc>
                  <a:txBody>
                    <a:bodyPr/>
                    <a:lstStyle/>
                    <a:p>
                      <a:pPr algn="ctr"/>
                      <a:r>
                        <a:rPr lang="fr-FR" sz="1200" dirty="0">
                          <a:solidFill>
                            <a:schemeClr val="tx1"/>
                          </a:solidFill>
                        </a:rPr>
                        <a:t>5</a:t>
                      </a:r>
                      <a:r>
                        <a:rPr lang="fr-FR" sz="1200" baseline="0" dirty="0">
                          <a:solidFill>
                            <a:schemeClr val="tx1"/>
                          </a:solidFill>
                        </a:rPr>
                        <a:t> 033 827,13 €</a:t>
                      </a:r>
                      <a:endParaRPr lang="fr-FR" sz="1200" dirty="0">
                        <a:solidFill>
                          <a:schemeClr val="tx1"/>
                        </a:solidFill>
                      </a:endParaRPr>
                    </a:p>
                  </a:txBody>
                  <a:tcPr/>
                </a:tc>
                <a:extLst>
                  <a:ext uri="{0D108BD9-81ED-4DB2-BD59-A6C34878D82A}">
                    <a16:rowId xmlns:a16="http://schemas.microsoft.com/office/drawing/2014/main" val="3097993792"/>
                  </a:ext>
                </a:extLst>
              </a:tr>
              <a:tr h="501687">
                <a:tc>
                  <a:txBody>
                    <a:bodyPr/>
                    <a:lstStyle/>
                    <a:p>
                      <a:r>
                        <a:rPr lang="fr-FR" sz="1200" dirty="0"/>
                        <a:t>4- Une Martinique à la mobilité multimodale</a:t>
                      </a:r>
                    </a:p>
                  </a:txBody>
                  <a:tcPr/>
                </a:tc>
                <a:tc>
                  <a:txBody>
                    <a:bodyPr/>
                    <a:lstStyle/>
                    <a:p>
                      <a:pPr algn="ctr"/>
                      <a:r>
                        <a:rPr lang="fr-FR" sz="1200" dirty="0"/>
                        <a:t>  21 840 138, 00 €</a:t>
                      </a:r>
                    </a:p>
                  </a:txBody>
                  <a:tcPr/>
                </a:tc>
                <a:tc>
                  <a:txBody>
                    <a:bodyPr/>
                    <a:lstStyle/>
                    <a:p>
                      <a:pPr algn="ctr"/>
                      <a:r>
                        <a:rPr lang="fr-FR" sz="1200" dirty="0"/>
                        <a:t>        11 182 150, 66 €</a:t>
                      </a:r>
                    </a:p>
                  </a:txBody>
                  <a:tcPr/>
                </a:tc>
                <a:tc>
                  <a:txBody>
                    <a:bodyPr/>
                    <a:lstStyle/>
                    <a:p>
                      <a:pPr algn="ctr"/>
                      <a:r>
                        <a:rPr lang="fr-FR" sz="1200" dirty="0">
                          <a:solidFill>
                            <a:schemeClr val="tx1"/>
                          </a:solidFill>
                        </a:rPr>
                        <a:t>  11</a:t>
                      </a:r>
                      <a:r>
                        <a:rPr lang="fr-FR" sz="1200" baseline="0" dirty="0">
                          <a:solidFill>
                            <a:schemeClr val="tx1"/>
                          </a:solidFill>
                        </a:rPr>
                        <a:t> 182 150,66 €</a:t>
                      </a:r>
                      <a:endParaRPr lang="fr-FR" sz="1200" dirty="0">
                        <a:solidFill>
                          <a:schemeClr val="tx1"/>
                        </a:solidFill>
                      </a:endParaRPr>
                    </a:p>
                  </a:txBody>
                  <a:tcPr/>
                </a:tc>
                <a:extLst>
                  <a:ext uri="{0D108BD9-81ED-4DB2-BD59-A6C34878D82A}">
                    <a16:rowId xmlns:a16="http://schemas.microsoft.com/office/drawing/2014/main" val="676105911"/>
                  </a:ext>
                </a:extLst>
              </a:tr>
              <a:tr h="450517">
                <a:tc>
                  <a:txBody>
                    <a:bodyPr/>
                    <a:lstStyle/>
                    <a:p>
                      <a:r>
                        <a:rPr lang="fr-FR" sz="1200" dirty="0"/>
                        <a:t>5- Une Martinique connectée</a:t>
                      </a:r>
                    </a:p>
                  </a:txBody>
                  <a:tcPr/>
                </a:tc>
                <a:tc>
                  <a:txBody>
                    <a:bodyPr/>
                    <a:lstStyle/>
                    <a:p>
                      <a:pPr algn="ctr"/>
                      <a:r>
                        <a:rPr lang="fr-FR" sz="1200" dirty="0"/>
                        <a:t>  655 810, 20 €</a:t>
                      </a:r>
                    </a:p>
                  </a:txBody>
                  <a:tcPr/>
                </a:tc>
                <a:tc>
                  <a:txBody>
                    <a:bodyPr/>
                    <a:lstStyle/>
                    <a:p>
                      <a:pPr algn="ctr"/>
                      <a:r>
                        <a:rPr lang="fr-FR" sz="1200" dirty="0"/>
                        <a:t>        374 074, 14 €</a:t>
                      </a:r>
                    </a:p>
                  </a:txBody>
                  <a:tcPr/>
                </a:tc>
                <a:tc>
                  <a:txBody>
                    <a:bodyPr/>
                    <a:lstStyle/>
                    <a:p>
                      <a:pPr algn="ctr"/>
                      <a:r>
                        <a:rPr lang="fr-FR" sz="1200" dirty="0">
                          <a:solidFill>
                            <a:schemeClr val="tx1"/>
                          </a:solidFill>
                        </a:rPr>
                        <a:t>477</a:t>
                      </a:r>
                      <a:r>
                        <a:rPr lang="fr-FR" sz="1200" baseline="0" dirty="0">
                          <a:solidFill>
                            <a:schemeClr val="tx1"/>
                          </a:solidFill>
                        </a:rPr>
                        <a:t> 757,73 €</a:t>
                      </a:r>
                      <a:endParaRPr lang="fr-FR" sz="1200" dirty="0">
                        <a:solidFill>
                          <a:schemeClr val="tx1"/>
                        </a:solidFill>
                      </a:endParaRPr>
                    </a:p>
                  </a:txBody>
                  <a:tcPr/>
                </a:tc>
                <a:extLst>
                  <a:ext uri="{0D108BD9-81ED-4DB2-BD59-A6C34878D82A}">
                    <a16:rowId xmlns:a16="http://schemas.microsoft.com/office/drawing/2014/main" val="944087229"/>
                  </a:ext>
                </a:extLst>
              </a:tr>
              <a:tr h="450536">
                <a:tc>
                  <a:txBody>
                    <a:bodyPr/>
                    <a:lstStyle/>
                    <a:p>
                      <a:r>
                        <a:rPr lang="fr-FR" sz="1200" dirty="0"/>
                        <a:t>6- Une Martinique performante et inclusive</a:t>
                      </a:r>
                    </a:p>
                  </a:txBody>
                  <a:tcPr/>
                </a:tc>
                <a:tc>
                  <a:txBody>
                    <a:bodyPr/>
                    <a:lstStyle/>
                    <a:p>
                      <a:pPr algn="ctr"/>
                      <a:r>
                        <a:rPr lang="fr-FR" sz="1200" dirty="0"/>
                        <a:t>33 502 151,31 €</a:t>
                      </a:r>
                    </a:p>
                  </a:txBody>
                  <a:tcPr/>
                </a:tc>
                <a:tc>
                  <a:txBody>
                    <a:bodyPr/>
                    <a:lstStyle/>
                    <a:p>
                      <a:pPr algn="ctr"/>
                      <a:r>
                        <a:rPr lang="fr-FR" sz="1200" dirty="0"/>
                        <a:t>        19 156 530, 12 €</a:t>
                      </a:r>
                    </a:p>
                  </a:txBody>
                  <a:tcPr/>
                </a:tc>
                <a:tc>
                  <a:txBody>
                    <a:bodyPr/>
                    <a:lstStyle/>
                    <a:p>
                      <a:pPr algn="ctr"/>
                      <a:r>
                        <a:rPr lang="fr-FR" sz="1200" dirty="0">
                          <a:solidFill>
                            <a:schemeClr val="tx1"/>
                          </a:solidFill>
                        </a:rPr>
                        <a:t>24</a:t>
                      </a:r>
                      <a:r>
                        <a:rPr lang="fr-FR" sz="1200" baseline="0" dirty="0">
                          <a:solidFill>
                            <a:schemeClr val="tx1"/>
                          </a:solidFill>
                        </a:rPr>
                        <a:t> 396 266,58 €</a:t>
                      </a:r>
                      <a:endParaRPr lang="fr-FR" sz="1200" dirty="0">
                        <a:solidFill>
                          <a:schemeClr val="tx1"/>
                        </a:solidFill>
                      </a:endParaRPr>
                    </a:p>
                  </a:txBody>
                  <a:tcPr/>
                </a:tc>
                <a:extLst>
                  <a:ext uri="{0D108BD9-81ED-4DB2-BD59-A6C34878D82A}">
                    <a16:rowId xmlns:a16="http://schemas.microsoft.com/office/drawing/2014/main" val="2578878744"/>
                  </a:ext>
                </a:extLst>
              </a:tr>
              <a:tr h="470761">
                <a:tc>
                  <a:txBody>
                    <a:bodyPr/>
                    <a:lstStyle/>
                    <a:p>
                      <a:r>
                        <a:rPr lang="fr-FR" sz="1200" dirty="0"/>
                        <a:t>9- Une Martinique mieux aménagée</a:t>
                      </a:r>
                    </a:p>
                  </a:txBody>
                  <a:tcPr/>
                </a:tc>
                <a:tc>
                  <a:txBody>
                    <a:bodyPr/>
                    <a:lstStyle/>
                    <a:p>
                      <a:pPr algn="ctr"/>
                      <a:r>
                        <a:rPr lang="fr-FR" sz="1200" dirty="0"/>
                        <a:t>  0 €</a:t>
                      </a:r>
                    </a:p>
                  </a:txBody>
                  <a:tcPr/>
                </a:tc>
                <a:tc>
                  <a:txBody>
                    <a:bodyPr/>
                    <a:lstStyle/>
                    <a:p>
                      <a:pPr algn="ctr"/>
                      <a:r>
                        <a:rPr lang="fr-FR" sz="1200" dirty="0"/>
                        <a:t>0 €</a:t>
                      </a:r>
                    </a:p>
                  </a:txBody>
                  <a:tcPr/>
                </a:tc>
                <a:tc>
                  <a:txBody>
                    <a:bodyPr/>
                    <a:lstStyle/>
                    <a:p>
                      <a:pPr algn="ctr"/>
                      <a:r>
                        <a:rPr lang="fr-FR" sz="1200" dirty="0">
                          <a:solidFill>
                            <a:schemeClr val="tx1"/>
                          </a:solidFill>
                        </a:rPr>
                        <a:t>  0</a:t>
                      </a:r>
                      <a:r>
                        <a:rPr lang="fr-FR" sz="1200" baseline="0" dirty="0">
                          <a:solidFill>
                            <a:schemeClr val="tx1"/>
                          </a:solidFill>
                        </a:rPr>
                        <a:t> €</a:t>
                      </a:r>
                      <a:endParaRPr lang="fr-FR" sz="1200" dirty="0">
                        <a:solidFill>
                          <a:schemeClr val="tx1"/>
                        </a:solidFill>
                      </a:endParaRPr>
                    </a:p>
                  </a:txBody>
                  <a:tcPr/>
                </a:tc>
                <a:extLst>
                  <a:ext uri="{0D108BD9-81ED-4DB2-BD59-A6C34878D82A}">
                    <a16:rowId xmlns:a16="http://schemas.microsoft.com/office/drawing/2014/main" val="1492866418"/>
                  </a:ext>
                </a:extLst>
              </a:tr>
              <a:tr h="451345">
                <a:tc>
                  <a:txBody>
                    <a:bodyPr/>
                    <a:lstStyle/>
                    <a:p>
                      <a:r>
                        <a:rPr lang="fr-FR" sz="1200" b="1" dirty="0"/>
                        <a:t>TOTAL</a:t>
                      </a:r>
                    </a:p>
                  </a:txBody>
                  <a:tcPr/>
                </a:tc>
                <a:tc>
                  <a:txBody>
                    <a:bodyPr/>
                    <a:lstStyle/>
                    <a:p>
                      <a:pPr algn="ctr"/>
                      <a:r>
                        <a:rPr lang="fr-FR" sz="1200" b="1" dirty="0"/>
                        <a:t>144</a:t>
                      </a:r>
                      <a:r>
                        <a:rPr lang="fr-FR" sz="1200" b="1" baseline="0" dirty="0"/>
                        <a:t> 530 251</a:t>
                      </a:r>
                      <a:r>
                        <a:rPr lang="fr-FR" sz="1200" b="1" dirty="0"/>
                        <a:t>, 32 €</a:t>
                      </a:r>
                    </a:p>
                  </a:txBody>
                  <a:tcPr/>
                </a:tc>
                <a:tc>
                  <a:txBody>
                    <a:bodyPr/>
                    <a:lstStyle/>
                    <a:p>
                      <a:pPr algn="ctr"/>
                      <a:r>
                        <a:rPr lang="fr-FR" sz="1200" b="1" dirty="0"/>
                        <a:t>      59</a:t>
                      </a:r>
                      <a:r>
                        <a:rPr lang="fr-FR" sz="1200" b="1" baseline="0" dirty="0"/>
                        <a:t> 359 248,11</a:t>
                      </a:r>
                      <a:r>
                        <a:rPr lang="fr-FR" sz="1200" b="1" dirty="0"/>
                        <a:t> </a:t>
                      </a:r>
                      <a:r>
                        <a:rPr lang="fr-FR" sz="1200" b="1" baseline="0" dirty="0"/>
                        <a:t>€</a:t>
                      </a:r>
                      <a:endParaRPr lang="fr-FR" sz="1200" b="1" dirty="0"/>
                    </a:p>
                  </a:txBody>
                  <a:tcPr/>
                </a:tc>
                <a:tc>
                  <a:txBody>
                    <a:bodyPr/>
                    <a:lstStyle/>
                    <a:p>
                      <a:pPr algn="ctr"/>
                      <a:r>
                        <a:rPr lang="fr-FR" sz="1200" b="1" baseline="0">
                          <a:solidFill>
                            <a:schemeClr val="tx1"/>
                          </a:solidFill>
                        </a:rPr>
                        <a:t>75 820 882,01 </a:t>
                      </a:r>
                      <a:r>
                        <a:rPr lang="fr-FR" sz="1200" b="1" baseline="0" dirty="0">
                          <a:solidFill>
                            <a:schemeClr val="tx1"/>
                          </a:solidFill>
                        </a:rPr>
                        <a:t>€</a:t>
                      </a:r>
                      <a:endParaRPr lang="fr-FR" sz="1200" b="1" dirty="0">
                        <a:solidFill>
                          <a:schemeClr val="tx1"/>
                        </a:solidFill>
                      </a:endParaRPr>
                    </a:p>
                  </a:txBody>
                  <a:tcPr/>
                </a:tc>
                <a:extLst>
                  <a:ext uri="{0D108BD9-81ED-4DB2-BD59-A6C34878D82A}">
                    <a16:rowId xmlns:a16="http://schemas.microsoft.com/office/drawing/2014/main" val="1669601637"/>
                  </a:ext>
                </a:extLst>
              </a:tr>
            </a:tbl>
          </a:graphicData>
        </a:graphic>
      </p:graphicFrame>
    </p:spTree>
    <p:extLst>
      <p:ext uri="{BB962C8B-B14F-4D97-AF65-F5344CB8AC3E}">
        <p14:creationId xmlns:p14="http://schemas.microsoft.com/office/powerpoint/2010/main" val="2472683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859" y="706716"/>
            <a:ext cx="938139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Etat d’avancement FEDER</a:t>
            </a:r>
          </a:p>
        </p:txBody>
      </p:sp>
      <p:graphicFrame>
        <p:nvGraphicFramePr>
          <p:cNvPr id="8" name="Tableau 7"/>
          <p:cNvGraphicFramePr>
            <a:graphicFrameLocks noGrp="1"/>
          </p:cNvGraphicFramePr>
          <p:nvPr>
            <p:extLst>
              <p:ext uri="{D42A27DB-BD31-4B8C-83A1-F6EECF244321}">
                <p14:modId xmlns:p14="http://schemas.microsoft.com/office/powerpoint/2010/main" val="2588572644"/>
              </p:ext>
            </p:extLst>
          </p:nvPr>
        </p:nvGraphicFramePr>
        <p:xfrm>
          <a:off x="795528" y="2008121"/>
          <a:ext cx="10282778" cy="2501265"/>
        </p:xfrm>
        <a:graphic>
          <a:graphicData uri="http://schemas.openxmlformats.org/drawingml/2006/table">
            <a:tbl>
              <a:tblPr firstRow="1" bandRow="1"/>
              <a:tblGrid>
                <a:gridCol w="1902686">
                  <a:extLst>
                    <a:ext uri="{9D8B030D-6E8A-4147-A177-3AD203B41FA5}">
                      <a16:colId xmlns:a16="http://schemas.microsoft.com/office/drawing/2014/main" val="14277589"/>
                    </a:ext>
                  </a:extLst>
                </a:gridCol>
                <a:gridCol w="1019986">
                  <a:extLst>
                    <a:ext uri="{9D8B030D-6E8A-4147-A177-3AD203B41FA5}">
                      <a16:colId xmlns:a16="http://schemas.microsoft.com/office/drawing/2014/main" val="1903414423"/>
                    </a:ext>
                  </a:extLst>
                </a:gridCol>
                <a:gridCol w="1853536">
                  <a:extLst>
                    <a:ext uri="{9D8B030D-6E8A-4147-A177-3AD203B41FA5}">
                      <a16:colId xmlns:a16="http://schemas.microsoft.com/office/drawing/2014/main" val="2820119859"/>
                    </a:ext>
                  </a:extLst>
                </a:gridCol>
                <a:gridCol w="1853536">
                  <a:extLst>
                    <a:ext uri="{9D8B030D-6E8A-4147-A177-3AD203B41FA5}">
                      <a16:colId xmlns:a16="http://schemas.microsoft.com/office/drawing/2014/main" val="1197051344"/>
                    </a:ext>
                  </a:extLst>
                </a:gridCol>
                <a:gridCol w="1826517">
                  <a:extLst>
                    <a:ext uri="{9D8B030D-6E8A-4147-A177-3AD203B41FA5}">
                      <a16:colId xmlns:a16="http://schemas.microsoft.com/office/drawing/2014/main" val="3393239080"/>
                    </a:ext>
                  </a:extLst>
                </a:gridCol>
                <a:gridCol w="1826517">
                  <a:extLst>
                    <a:ext uri="{9D8B030D-6E8A-4147-A177-3AD203B41FA5}">
                      <a16:colId xmlns:a16="http://schemas.microsoft.com/office/drawing/2014/main" val="2732219461"/>
                    </a:ext>
                  </a:extLst>
                </a:gridCol>
              </a:tblGrid>
              <a:tr h="198120">
                <a:tc rowSpan="2">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Statut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rowSpan="2">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Nombre de dossier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gridSpan="2">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PROGRAMMATION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fr-FR"/>
                    </a:p>
                  </a:txBody>
                  <a:tcPr/>
                </a:tc>
                <a:tc gridSpan="2">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PERSPECTIVES REMONTEES DE DEPENSES après </a:t>
                      </a:r>
                      <a:r>
                        <a:rPr lang="fr-FR" sz="1800" b="1" kern="1200"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remaquettage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fr-FR"/>
                    </a:p>
                  </a:txBody>
                  <a:tcPr/>
                </a:tc>
                <a:extLst>
                  <a:ext uri="{0D108BD9-81ED-4DB2-BD59-A6C34878D82A}">
                    <a16:rowId xmlns:a16="http://schemas.microsoft.com/office/drawing/2014/main" val="974529131"/>
                  </a:ext>
                </a:extLst>
              </a:tr>
              <a:tr h="480060">
                <a:tc vMerge="1">
                  <a:txBody>
                    <a:bodyPr/>
                    <a:lstStyle/>
                    <a:p>
                      <a:endParaRPr lang="fr-FR"/>
                    </a:p>
                  </a:txBody>
                  <a:tcPr/>
                </a:tc>
                <a:tc vMerge="1">
                  <a:txBody>
                    <a:bodyPr/>
                    <a:lstStyle/>
                    <a:p>
                      <a:endParaRPr lang="fr-FR"/>
                    </a:p>
                  </a:txBody>
                  <a:tcPr/>
                </a:tc>
                <a:tc>
                  <a:txBody>
                    <a:bodyPr/>
                    <a:lstStyle/>
                    <a:p>
                      <a:pPr algn="ctr">
                        <a:lnSpc>
                          <a:spcPct val="105000"/>
                        </a:lnSpc>
                        <a:spcAft>
                          <a:spcPts val="0"/>
                        </a:spcAft>
                      </a:pPr>
                      <a:r>
                        <a:rPr lang="fr-FR" sz="1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Montant CT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Montant 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Montant CT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a:lnSpc>
                          <a:spcPct val="105000"/>
                        </a:lnSpc>
                        <a:spcAft>
                          <a:spcPts val="0"/>
                        </a:spcAft>
                      </a:pPr>
                      <a:r>
                        <a:rPr lang="fr-FR" sz="1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Montant 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267017848"/>
                  </a:ext>
                </a:extLst>
              </a:tr>
              <a:tr h="370840">
                <a:tc>
                  <a:txBody>
                    <a:bodyPr/>
                    <a:lstStyle/>
                    <a:p>
                      <a:pP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Programmation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a:lnSpc>
                          <a:spcPct val="105000"/>
                        </a:lnSpc>
                        <a:spcAft>
                          <a:spcPts val="0"/>
                        </a:spcAft>
                      </a:pPr>
                      <a:r>
                        <a:rPr lang="fr-FR" sz="1800" kern="12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25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257 305 514 €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63 166 698 €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144 530 251€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75 820 882 €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513414282"/>
                  </a:ext>
                </a:extLst>
              </a:tr>
              <a:tr h="370840">
                <a:tc>
                  <a:txBody>
                    <a:bodyPr/>
                    <a:lstStyle/>
                    <a:p>
                      <a:pP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En cours de programmation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14</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34 487 455 €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20 273 517 €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7000"/>
                        </a:lnSpc>
                        <a:spcAft>
                          <a:spcPts val="800"/>
                        </a:spcAft>
                      </a:pPr>
                      <a:r>
                        <a:rPr lang="fr-FR" sz="1800" dirty="0">
                          <a:effectLst/>
                          <a:latin typeface="Book Antiqua" panose="02040602050305030304" pitchFamily="18" charset="0"/>
                          <a:ea typeface="Times New Roman" panose="02020603050405020304" pitchFamily="18" charset="0"/>
                          <a:cs typeface="Times New Roman" panose="02020603050405020304" pitchFamily="18" charset="0"/>
                        </a:rPr>
                        <a:t>17 243 727 €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7000"/>
                        </a:lnSpc>
                        <a:spcAft>
                          <a:spcPts val="800"/>
                        </a:spcAft>
                      </a:pPr>
                      <a:r>
                        <a:rPr lang="fr-FR" sz="1800" dirty="0">
                          <a:effectLst/>
                          <a:latin typeface="Book Antiqua" panose="02040602050305030304" pitchFamily="18" charset="0"/>
                          <a:ea typeface="Times New Roman" panose="02020603050405020304" pitchFamily="18" charset="0"/>
                          <a:cs typeface="Times New Roman" panose="02020603050405020304" pitchFamily="18" charset="0"/>
                        </a:rPr>
                        <a:t>10 136 758 €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350750545"/>
                  </a:ext>
                </a:extLst>
              </a:tr>
              <a:tr h="428625">
                <a:tc>
                  <a:txBody>
                    <a:bodyPr/>
                    <a:lstStyle/>
                    <a:p>
                      <a:pPr>
                        <a:lnSpc>
                          <a:spcPct val="105000"/>
                        </a:lnSpc>
                        <a:spcAft>
                          <a:spcPts val="0"/>
                        </a:spcAft>
                      </a:pPr>
                      <a:r>
                        <a:rPr lang="fr-FR" sz="1800" b="1" kern="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Total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a:lnSpc>
                          <a:spcPct val="105000"/>
                        </a:lnSpc>
                        <a:spcAft>
                          <a:spcPts val="0"/>
                        </a:spcAft>
                      </a:pPr>
                      <a:r>
                        <a:rPr lang="fr-FR" sz="1800" b="1"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39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6000"/>
                        </a:lnSpc>
                        <a:spcAft>
                          <a:spcPts val="800"/>
                        </a:spcAft>
                      </a:pPr>
                      <a:r>
                        <a:rPr lang="fr-FR" sz="1800" b="1" kern="12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291 792 969 €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6000"/>
                        </a:lnSpc>
                        <a:spcAft>
                          <a:spcPts val="800"/>
                        </a:spcAft>
                      </a:pPr>
                      <a:r>
                        <a:rPr lang="fr-FR" sz="1800" b="1" kern="12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83 440 215 €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6000"/>
                        </a:lnSpc>
                        <a:spcAft>
                          <a:spcPts val="800"/>
                        </a:spcAft>
                      </a:pPr>
                      <a:r>
                        <a:rPr lang="fr-FR" sz="1800" b="1" kern="12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161 673 978 €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6000"/>
                        </a:lnSpc>
                        <a:spcAft>
                          <a:spcPts val="800"/>
                        </a:spcAft>
                        <a:tabLst>
                          <a:tab pos="342900" algn="l"/>
                        </a:tabLst>
                      </a:pPr>
                      <a:r>
                        <a:rPr lang="fr-FR" sz="1800" b="1" kern="12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85 957 640 €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300772782"/>
                  </a:ext>
                </a:extLst>
              </a:tr>
            </a:tbl>
          </a:graphicData>
        </a:graphic>
      </p:graphicFrame>
    </p:spTree>
    <p:extLst>
      <p:ext uri="{BB962C8B-B14F-4D97-AF65-F5344CB8AC3E}">
        <p14:creationId xmlns:p14="http://schemas.microsoft.com/office/powerpoint/2010/main" val="581437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92469" y="2145323"/>
            <a:ext cx="931984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Volet FSE +</a:t>
            </a:r>
          </a:p>
        </p:txBody>
      </p:sp>
    </p:spTree>
    <p:extLst>
      <p:ext uri="{BB962C8B-B14F-4D97-AF65-F5344CB8AC3E}">
        <p14:creationId xmlns:p14="http://schemas.microsoft.com/office/powerpoint/2010/main" val="1114008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903" y="584666"/>
            <a:ext cx="7322838"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sng" strike="noStrike" kern="1200" cap="none" spc="0" normalizeH="0" baseline="0" noProof="0" dirty="0">
                <a:ln>
                  <a:noFill/>
                </a:ln>
                <a:solidFill>
                  <a:srgbClr val="0070C0"/>
                </a:solidFill>
                <a:effectLst/>
                <a:uLnTx/>
                <a:uFillTx/>
                <a:latin typeface="Book Antiqua" panose="02040602050305030304" pitchFamily="18" charset="0"/>
                <a:ea typeface="Times New Roman" panose="02020603050405020304" pitchFamily="18" charset="0"/>
                <a:cs typeface="+mn-cs"/>
              </a:rPr>
              <a:t>Contexte général - Volet FSE +</a:t>
            </a:r>
            <a:endParaRPr kumimoji="0" lang="fr-FR" sz="40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3" name="Rectangle à coins arrondis 2"/>
          <p:cNvSpPr/>
          <p:nvPr/>
        </p:nvSpPr>
        <p:spPr>
          <a:xfrm>
            <a:off x="3692769" y="1406768"/>
            <a:ext cx="3182815" cy="1397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Enveloppe Financière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118 846 552,00 € </a:t>
            </a:r>
            <a:r>
              <a:rPr kumimoji="0" lang="fr-FR" sz="2000" b="1" i="0" u="none" strike="noStrike" kern="1200" cap="none" spc="0" normalizeH="0" baseline="0" noProof="0" dirty="0">
                <a:ln>
                  <a:noFill/>
                </a:ln>
                <a:solidFill>
                  <a:srgbClr val="FFFF00"/>
                </a:solidFill>
                <a:effectLst/>
                <a:uLnTx/>
                <a:uFillTx/>
                <a:latin typeface="Book Antiqua" panose="02040602050305030304" pitchFamily="18" charset="0"/>
                <a:ea typeface="+mn-ea"/>
                <a:cs typeface="+mn-cs"/>
              </a:rPr>
              <a:t>*</a:t>
            </a:r>
          </a:p>
        </p:txBody>
      </p:sp>
      <p:sp>
        <p:nvSpPr>
          <p:cNvPr id="4" name="Rectangle à coins arrondis 3"/>
          <p:cNvSpPr/>
          <p:nvPr/>
        </p:nvSpPr>
        <p:spPr>
          <a:xfrm>
            <a:off x="1195754" y="3130061"/>
            <a:ext cx="3543300" cy="1397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44538" rtl="0" eaLnBrk="1" fontAlgn="auto" latinLnBrk="0" hangingPunct="1">
              <a:lnSpc>
                <a:spcPct val="90000"/>
              </a:lnSpc>
              <a:spcBef>
                <a:spcPct val="0"/>
              </a:spcBef>
              <a:spcAft>
                <a:spcPct val="350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Priorité 7</a:t>
            </a:r>
          </a:p>
          <a:p>
            <a:pPr marL="0" marR="0" lvl="0" indent="0" algn="ctr" defTabSz="1244538" rtl="0" eaLnBrk="1" fontAlgn="auto" latinLnBrk="0" hangingPunct="1">
              <a:lnSpc>
                <a:spcPct val="90000"/>
              </a:lnSpc>
              <a:spcBef>
                <a:spcPct val="0"/>
              </a:spcBef>
              <a:spcAft>
                <a:spcPct val="350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Faire du capital humain un levier de développement</a:t>
            </a:r>
          </a:p>
          <a:p>
            <a:pPr marL="0" marR="0" lvl="0" indent="0" algn="ctr" defTabSz="1244538" rtl="0" eaLnBrk="1" fontAlgn="auto" latinLnBrk="0" hangingPunct="1">
              <a:lnSpc>
                <a:spcPct val="90000"/>
              </a:lnSpc>
              <a:spcBef>
                <a:spcPct val="0"/>
              </a:spcBef>
              <a:spcAft>
                <a:spcPct val="3500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66 446 552 €</a:t>
            </a:r>
          </a:p>
        </p:txBody>
      </p:sp>
      <p:sp>
        <p:nvSpPr>
          <p:cNvPr id="6" name="Rectangle à coins arrondis 5"/>
          <p:cNvSpPr/>
          <p:nvPr/>
        </p:nvSpPr>
        <p:spPr>
          <a:xfrm>
            <a:off x="5635869" y="3130061"/>
            <a:ext cx="3420207" cy="1397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Priorité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Faire de la Martinique un territoire plus inclusif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52 400 000 €</a:t>
            </a:r>
          </a:p>
        </p:txBody>
      </p:sp>
      <p:sp>
        <p:nvSpPr>
          <p:cNvPr id="7" name="Rectangle à coins arrondis 6"/>
          <p:cNvSpPr/>
          <p:nvPr/>
        </p:nvSpPr>
        <p:spPr>
          <a:xfrm>
            <a:off x="1195755" y="5231424"/>
            <a:ext cx="3543300" cy="1433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4 OBJECTIFS SPECIFIQUES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4.1 / 4.5 / 4.6 / 4.7</a:t>
            </a:r>
          </a:p>
        </p:txBody>
      </p:sp>
      <p:sp>
        <p:nvSpPr>
          <p:cNvPr id="8" name="Flèche vers le bas 7"/>
          <p:cNvSpPr/>
          <p:nvPr/>
        </p:nvSpPr>
        <p:spPr>
          <a:xfrm>
            <a:off x="2795953" y="4642338"/>
            <a:ext cx="422031" cy="501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lèche vers le bas 8"/>
          <p:cNvSpPr/>
          <p:nvPr/>
        </p:nvSpPr>
        <p:spPr>
          <a:xfrm>
            <a:off x="7200900" y="4642254"/>
            <a:ext cx="378069" cy="501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à coins arrondis 9"/>
          <p:cNvSpPr/>
          <p:nvPr/>
        </p:nvSpPr>
        <p:spPr>
          <a:xfrm>
            <a:off x="5627076" y="5257800"/>
            <a:ext cx="3429000" cy="1406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4 OBJECTIFS SPECIFIQUES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4.8 / 4.11 / 4.12 /4.13</a:t>
            </a:r>
          </a:p>
        </p:txBody>
      </p:sp>
      <p:sp>
        <p:nvSpPr>
          <p:cNvPr id="11" name="Flèche courbée vers la droite 10"/>
          <p:cNvSpPr/>
          <p:nvPr/>
        </p:nvSpPr>
        <p:spPr>
          <a:xfrm>
            <a:off x="2101362" y="1987062"/>
            <a:ext cx="1230923" cy="9231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lèche courbée vers la gauche 11"/>
          <p:cNvSpPr/>
          <p:nvPr/>
        </p:nvSpPr>
        <p:spPr>
          <a:xfrm>
            <a:off x="7200900" y="1943100"/>
            <a:ext cx="1143000" cy="86164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Bulle ronde 12"/>
          <p:cNvSpPr/>
          <p:nvPr/>
        </p:nvSpPr>
        <p:spPr>
          <a:xfrm>
            <a:off x="8563708" y="1521067"/>
            <a:ext cx="2277207" cy="1283678"/>
          </a:xfrm>
          <a:prstGeom prst="wedgeEllipseCallou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FSE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En transition 99 663 978 €</a:t>
            </a:r>
          </a:p>
        </p:txBody>
      </p:sp>
      <p:sp>
        <p:nvSpPr>
          <p:cNvPr id="14" name="Bulle ronde 13"/>
          <p:cNvSpPr/>
          <p:nvPr/>
        </p:nvSpPr>
        <p:spPr>
          <a:xfrm>
            <a:off x="9583615" y="2681654"/>
            <a:ext cx="2497016" cy="1652954"/>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FSE+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Allocation Spécifique RUP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19 182 574 €</a:t>
            </a:r>
          </a:p>
        </p:txBody>
      </p:sp>
    </p:spTree>
    <p:extLst>
      <p:ext uri="{BB962C8B-B14F-4D97-AF65-F5344CB8AC3E}">
        <p14:creationId xmlns:p14="http://schemas.microsoft.com/office/powerpoint/2010/main" val="34472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186" y="294005"/>
            <a:ext cx="9056076" cy="1089529"/>
          </a:xfrm>
          <a:prstGeom prst="rect">
            <a:avLst/>
          </a:prstGeom>
        </p:spPr>
        <p:txBody>
          <a:bodyPr wrap="square">
            <a:spAutoFit/>
          </a:bodyPr>
          <a:lstStyle/>
          <a:p>
            <a:pPr marL="0" marR="0" lvl="0" indent="0" algn="ctr" defTabSz="1733550" rtl="0" eaLnBrk="1" fontAlgn="auto" latinLnBrk="0" hangingPunct="1">
              <a:lnSpc>
                <a:spcPct val="90000"/>
              </a:lnSpc>
              <a:spcBef>
                <a:spcPct val="0"/>
              </a:spcBef>
              <a:spcAft>
                <a:spcPct val="35000"/>
              </a:spcAft>
              <a:buClrTx/>
              <a:buSzTx/>
              <a:buFontTx/>
              <a:buNone/>
              <a:tabLst/>
              <a:defRPr/>
            </a:pPr>
            <a:r>
              <a:rPr kumimoji="0" lang="fr-FR" sz="3600" b="1" i="0" u="none" strike="noStrike" kern="1200" cap="none" spc="0" normalizeH="0" baseline="0" noProof="0" dirty="0">
                <a:ln>
                  <a:noFill/>
                </a:ln>
                <a:solidFill>
                  <a:srgbClr val="0C3B92"/>
                </a:solidFill>
                <a:effectLst/>
                <a:uLnTx/>
                <a:uFillTx/>
                <a:latin typeface="Book Antiqua" panose="02040602050305030304" pitchFamily="18" charset="0"/>
                <a:ea typeface="+mn-ea"/>
                <a:cs typeface="+mn-cs"/>
              </a:rPr>
              <a:t>VENTILATION DES ENVELOPPES FINANCIERES</a:t>
            </a:r>
          </a:p>
        </p:txBody>
      </p:sp>
      <p:graphicFrame>
        <p:nvGraphicFramePr>
          <p:cNvPr id="3" name="Graphique 2"/>
          <p:cNvGraphicFramePr/>
          <p:nvPr>
            <p:extLst/>
          </p:nvPr>
        </p:nvGraphicFramePr>
        <p:xfrm>
          <a:off x="200895" y="1687712"/>
          <a:ext cx="6043177" cy="45372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phique 3"/>
          <p:cNvGraphicFramePr/>
          <p:nvPr>
            <p:extLst/>
          </p:nvPr>
        </p:nvGraphicFramePr>
        <p:xfrm>
          <a:off x="6137235" y="1708438"/>
          <a:ext cx="5855473" cy="4607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1480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915" y="318692"/>
            <a:ext cx="756809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Perspectives de programmation</a:t>
            </a:r>
          </a:p>
        </p:txBody>
      </p:sp>
      <p:sp>
        <p:nvSpPr>
          <p:cNvPr id="3" name="Bulle ronde 2"/>
          <p:cNvSpPr/>
          <p:nvPr/>
        </p:nvSpPr>
        <p:spPr>
          <a:xfrm>
            <a:off x="163779" y="1026578"/>
            <a:ext cx="3367454" cy="1496814"/>
          </a:xfrm>
          <a:prstGeom prst="wedgeEllipseCallout">
            <a:avLst>
              <a:gd name="adj1" fmla="val -18931"/>
              <a:gd name="adj2" fmla="val 56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51 dossiers sont recevables sur 60 dossiers déposés</a:t>
            </a:r>
          </a:p>
        </p:txBody>
      </p:sp>
      <p:graphicFrame>
        <p:nvGraphicFramePr>
          <p:cNvPr id="4" name="Tableau 3"/>
          <p:cNvGraphicFramePr>
            <a:graphicFrameLocks noGrp="1"/>
          </p:cNvGraphicFramePr>
          <p:nvPr>
            <p:extLst>
              <p:ext uri="{D42A27DB-BD31-4B8C-83A1-F6EECF244321}">
                <p14:modId xmlns:p14="http://schemas.microsoft.com/office/powerpoint/2010/main" val="742430832"/>
              </p:ext>
            </p:extLst>
          </p:nvPr>
        </p:nvGraphicFramePr>
        <p:xfrm>
          <a:off x="2988527" y="1810870"/>
          <a:ext cx="7864452" cy="4185028"/>
        </p:xfrm>
        <a:graphic>
          <a:graphicData uri="http://schemas.openxmlformats.org/drawingml/2006/table">
            <a:tbl>
              <a:tblPr firstRow="1" firstCol="1" bandRow="1"/>
              <a:tblGrid>
                <a:gridCol w="3658915">
                  <a:extLst>
                    <a:ext uri="{9D8B030D-6E8A-4147-A177-3AD203B41FA5}">
                      <a16:colId xmlns:a16="http://schemas.microsoft.com/office/drawing/2014/main" val="2744625884"/>
                    </a:ext>
                  </a:extLst>
                </a:gridCol>
                <a:gridCol w="1910137">
                  <a:extLst>
                    <a:ext uri="{9D8B030D-6E8A-4147-A177-3AD203B41FA5}">
                      <a16:colId xmlns:a16="http://schemas.microsoft.com/office/drawing/2014/main" val="2717143754"/>
                    </a:ext>
                  </a:extLst>
                </a:gridCol>
                <a:gridCol w="1562518">
                  <a:extLst>
                    <a:ext uri="{9D8B030D-6E8A-4147-A177-3AD203B41FA5}">
                      <a16:colId xmlns:a16="http://schemas.microsoft.com/office/drawing/2014/main" val="1960188796"/>
                    </a:ext>
                  </a:extLst>
                </a:gridCol>
                <a:gridCol w="732882">
                  <a:extLst>
                    <a:ext uri="{9D8B030D-6E8A-4147-A177-3AD203B41FA5}">
                      <a16:colId xmlns:a16="http://schemas.microsoft.com/office/drawing/2014/main" val="2462523817"/>
                    </a:ext>
                  </a:extLst>
                </a:gridCol>
              </a:tblGrid>
              <a:tr h="1331710">
                <a:tc>
                  <a:txBody>
                    <a:bodyPr/>
                    <a:lstStyle/>
                    <a:p>
                      <a:pPr algn="ctr">
                        <a:lnSpc>
                          <a:spcPct val="107000"/>
                        </a:lnSpc>
                        <a:spcAft>
                          <a:spcPts val="800"/>
                        </a:spcAft>
                      </a:pPr>
                      <a:r>
                        <a:rPr lang="fr-FR" sz="2000" b="1" kern="0" dirty="0">
                          <a:effectLst/>
                          <a:latin typeface="Times New Roman" panose="02020603050405020304" pitchFamily="18" charset="0"/>
                          <a:ea typeface="Calibri" panose="020F0502020204030204" pitchFamily="34" charset="0"/>
                        </a:rPr>
                        <a:t>PRIORITE</a:t>
                      </a:r>
                      <a:endParaRPr lang="fr-FR" sz="2000" kern="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b="1" kern="0" dirty="0">
                          <a:effectLst/>
                          <a:latin typeface="Times New Roman" panose="02020603050405020304" pitchFamily="18" charset="0"/>
                          <a:ea typeface="Calibri" panose="020F0502020204030204" pitchFamily="34" charset="0"/>
                        </a:rPr>
                        <a:t>MAQUETTE (montant UE)</a:t>
                      </a:r>
                      <a:endParaRPr lang="fr-FR" sz="2000" kern="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000" b="1" kern="0">
                          <a:effectLst/>
                          <a:latin typeface="Times New Roman" panose="02020603050405020304" pitchFamily="18" charset="0"/>
                          <a:ea typeface="Calibri" panose="020F0502020204030204" pitchFamily="34" charset="0"/>
                        </a:rPr>
                        <a:t>STOCK</a:t>
                      </a:r>
                      <a:endParaRPr lang="fr-FR" sz="2000" kern="5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fr-FR" sz="2000" b="1" kern="0">
                          <a:effectLst/>
                          <a:latin typeface="Times New Roman" panose="02020603050405020304" pitchFamily="18" charset="0"/>
                          <a:ea typeface="Calibri" panose="020F0502020204030204" pitchFamily="34" charset="0"/>
                        </a:rPr>
                        <a:t>(montant UE)</a:t>
                      </a:r>
                      <a:endParaRPr lang="fr-FR" sz="20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b="1" kern="0" dirty="0">
                          <a:effectLst/>
                          <a:latin typeface="Times New Roman" panose="02020603050405020304" pitchFamily="18" charset="0"/>
                          <a:ea typeface="Calibri" panose="020F0502020204030204" pitchFamily="34" charset="0"/>
                        </a:rPr>
                        <a:t>%</a:t>
                      </a:r>
                      <a:endParaRPr lang="fr-FR" sz="20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581960"/>
                  </a:ext>
                </a:extLst>
              </a:tr>
              <a:tr h="951106">
                <a:tc>
                  <a:txBody>
                    <a:bodyPr/>
                    <a:lstStyle/>
                    <a:p>
                      <a:pPr>
                        <a:lnSpc>
                          <a:spcPct val="107000"/>
                        </a:lnSpc>
                        <a:spcAft>
                          <a:spcPts val="800"/>
                        </a:spcAft>
                      </a:pPr>
                      <a:r>
                        <a:rPr lang="fr-FR" sz="2000" kern="0" dirty="0">
                          <a:effectLst/>
                          <a:latin typeface="Times New Roman" panose="02020603050405020304" pitchFamily="18" charset="0"/>
                          <a:ea typeface="Calibri" panose="020F0502020204030204" pitchFamily="34" charset="0"/>
                        </a:rPr>
                        <a:t>7- Faire du capital humain, un levier de développement</a:t>
                      </a:r>
                      <a:endParaRPr lang="fr-FR" sz="20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kern="0" dirty="0">
                          <a:effectLst/>
                          <a:latin typeface="Times New Roman" panose="02020603050405020304" pitchFamily="18" charset="0"/>
                          <a:ea typeface="Calibri" panose="020F0502020204030204" pitchFamily="34" charset="0"/>
                        </a:rPr>
                        <a:t>66 446 552 €</a:t>
                      </a:r>
                      <a:endParaRPr lang="fr-FR" sz="20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kern="0">
                          <a:effectLst/>
                          <a:latin typeface="Times New Roman" panose="02020603050405020304" pitchFamily="18" charset="0"/>
                          <a:ea typeface="Calibri" panose="020F0502020204030204" pitchFamily="34" charset="0"/>
                        </a:rPr>
                        <a:t>20 133 876 €</a:t>
                      </a:r>
                      <a:endParaRPr lang="fr-FR" sz="2000" kern="5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kern="0">
                          <a:effectLst/>
                          <a:latin typeface="Times New Roman" panose="02020603050405020304" pitchFamily="18" charset="0"/>
                          <a:ea typeface="Calibri" panose="020F0502020204030204" pitchFamily="34" charset="0"/>
                        </a:rPr>
                        <a:t>30 %</a:t>
                      </a:r>
                      <a:endParaRPr lang="fr-FR" sz="2000" kern="5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795679"/>
                  </a:ext>
                </a:extLst>
              </a:tr>
              <a:tr h="951106">
                <a:tc>
                  <a:txBody>
                    <a:bodyPr/>
                    <a:lstStyle/>
                    <a:p>
                      <a:pPr>
                        <a:lnSpc>
                          <a:spcPct val="107000"/>
                        </a:lnSpc>
                        <a:spcAft>
                          <a:spcPts val="800"/>
                        </a:spcAft>
                      </a:pPr>
                      <a:r>
                        <a:rPr lang="fr-FR" sz="2000" kern="0">
                          <a:effectLst/>
                          <a:latin typeface="Times New Roman" panose="02020603050405020304" pitchFamily="18" charset="0"/>
                          <a:ea typeface="Calibri" panose="020F0502020204030204" pitchFamily="34" charset="0"/>
                        </a:rPr>
                        <a:t>8- Faire de la Martinique, un territoire plus inclusif.</a:t>
                      </a:r>
                      <a:endParaRPr lang="fr-FR" sz="2000" kern="5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kern="0" dirty="0">
                          <a:effectLst/>
                          <a:latin typeface="Times New Roman" panose="02020603050405020304" pitchFamily="18" charset="0"/>
                          <a:ea typeface="Calibri" panose="020F0502020204030204" pitchFamily="34" charset="0"/>
                        </a:rPr>
                        <a:t>52 400 000 €</a:t>
                      </a:r>
                      <a:endParaRPr lang="fr-FR" sz="20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kern="0" dirty="0">
                          <a:effectLst/>
                          <a:latin typeface="Times New Roman" panose="02020603050405020304" pitchFamily="18" charset="0"/>
                          <a:ea typeface="Calibri" panose="020F0502020204030204" pitchFamily="34" charset="0"/>
                        </a:rPr>
                        <a:t>25 988 533 €</a:t>
                      </a:r>
                      <a:endParaRPr lang="fr-FR" sz="20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kern="0">
                          <a:effectLst/>
                          <a:latin typeface="Times New Roman" panose="02020603050405020304" pitchFamily="18" charset="0"/>
                          <a:ea typeface="Calibri" panose="020F0502020204030204" pitchFamily="34" charset="0"/>
                        </a:rPr>
                        <a:t>50 %</a:t>
                      </a:r>
                      <a:endParaRPr lang="fr-FR" sz="2000" kern="5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596287"/>
                  </a:ext>
                </a:extLst>
              </a:tr>
              <a:tr h="951106">
                <a:tc>
                  <a:txBody>
                    <a:bodyPr/>
                    <a:lstStyle/>
                    <a:p>
                      <a:pPr algn="ctr">
                        <a:lnSpc>
                          <a:spcPct val="107000"/>
                        </a:lnSpc>
                        <a:spcAft>
                          <a:spcPts val="800"/>
                        </a:spcAft>
                      </a:pPr>
                      <a:r>
                        <a:rPr lang="fr-FR" sz="2000" b="1" kern="0">
                          <a:effectLst/>
                          <a:latin typeface="Times New Roman" panose="02020603050405020304" pitchFamily="18" charset="0"/>
                          <a:ea typeface="Calibri" panose="020F0502020204030204" pitchFamily="34" charset="0"/>
                        </a:rPr>
                        <a:t> TOTAL</a:t>
                      </a:r>
                      <a:endParaRPr lang="fr-FR" sz="2000" kern="5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b="1" kern="0">
                          <a:effectLst/>
                          <a:latin typeface="Times New Roman" panose="02020603050405020304" pitchFamily="18" charset="0"/>
                          <a:ea typeface="Calibri" panose="020F0502020204030204" pitchFamily="34" charset="0"/>
                        </a:rPr>
                        <a:t>118 846 552 €</a:t>
                      </a:r>
                      <a:endParaRPr lang="fr-FR" sz="2000" kern="5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b="1" kern="0" dirty="0">
                          <a:solidFill>
                            <a:srgbClr val="333333"/>
                          </a:solidFill>
                          <a:effectLst/>
                          <a:latin typeface="Times New Roman" panose="02020603050405020304" pitchFamily="18" charset="0"/>
                          <a:ea typeface="Times New Roman" panose="02020603050405020304" pitchFamily="18" charset="0"/>
                        </a:rPr>
                        <a:t>46 122 409 €</a:t>
                      </a:r>
                      <a:endParaRPr lang="fr-FR" sz="20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000" b="1" kern="0" dirty="0">
                          <a:effectLst/>
                          <a:latin typeface="Times New Roman" panose="02020603050405020304" pitchFamily="18" charset="0"/>
                          <a:ea typeface="Calibri" panose="020F0502020204030204" pitchFamily="34" charset="0"/>
                        </a:rPr>
                        <a:t>39 %</a:t>
                      </a:r>
                      <a:endParaRPr lang="fr-FR" sz="2000" kern="5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261151"/>
                  </a:ext>
                </a:extLst>
              </a:tr>
            </a:tbl>
          </a:graphicData>
        </a:graphic>
      </p:graphicFrame>
    </p:spTree>
    <p:extLst>
      <p:ext uri="{BB962C8B-B14F-4D97-AF65-F5344CB8AC3E}">
        <p14:creationId xmlns:p14="http://schemas.microsoft.com/office/powerpoint/2010/main" val="3997565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859" y="706716"/>
            <a:ext cx="938139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Etat d’avancement FSE+</a:t>
            </a:r>
          </a:p>
        </p:txBody>
      </p:sp>
      <p:graphicFrame>
        <p:nvGraphicFramePr>
          <p:cNvPr id="8" name="Tableau 7"/>
          <p:cNvGraphicFramePr>
            <a:graphicFrameLocks noGrp="1"/>
          </p:cNvGraphicFramePr>
          <p:nvPr>
            <p:extLst/>
          </p:nvPr>
        </p:nvGraphicFramePr>
        <p:xfrm>
          <a:off x="795528" y="2008121"/>
          <a:ext cx="10282778" cy="2501265"/>
        </p:xfrm>
        <a:graphic>
          <a:graphicData uri="http://schemas.openxmlformats.org/drawingml/2006/table">
            <a:tbl>
              <a:tblPr firstRow="1" bandRow="1"/>
              <a:tblGrid>
                <a:gridCol w="1902686">
                  <a:extLst>
                    <a:ext uri="{9D8B030D-6E8A-4147-A177-3AD203B41FA5}">
                      <a16:colId xmlns:a16="http://schemas.microsoft.com/office/drawing/2014/main" val="14277589"/>
                    </a:ext>
                  </a:extLst>
                </a:gridCol>
                <a:gridCol w="1019986">
                  <a:extLst>
                    <a:ext uri="{9D8B030D-6E8A-4147-A177-3AD203B41FA5}">
                      <a16:colId xmlns:a16="http://schemas.microsoft.com/office/drawing/2014/main" val="1903414423"/>
                    </a:ext>
                  </a:extLst>
                </a:gridCol>
                <a:gridCol w="1853536">
                  <a:extLst>
                    <a:ext uri="{9D8B030D-6E8A-4147-A177-3AD203B41FA5}">
                      <a16:colId xmlns:a16="http://schemas.microsoft.com/office/drawing/2014/main" val="2820119859"/>
                    </a:ext>
                  </a:extLst>
                </a:gridCol>
                <a:gridCol w="1853536">
                  <a:extLst>
                    <a:ext uri="{9D8B030D-6E8A-4147-A177-3AD203B41FA5}">
                      <a16:colId xmlns:a16="http://schemas.microsoft.com/office/drawing/2014/main" val="1197051344"/>
                    </a:ext>
                  </a:extLst>
                </a:gridCol>
                <a:gridCol w="1826517">
                  <a:extLst>
                    <a:ext uri="{9D8B030D-6E8A-4147-A177-3AD203B41FA5}">
                      <a16:colId xmlns:a16="http://schemas.microsoft.com/office/drawing/2014/main" val="3393239080"/>
                    </a:ext>
                  </a:extLst>
                </a:gridCol>
                <a:gridCol w="1826517">
                  <a:extLst>
                    <a:ext uri="{9D8B030D-6E8A-4147-A177-3AD203B41FA5}">
                      <a16:colId xmlns:a16="http://schemas.microsoft.com/office/drawing/2014/main" val="2732219461"/>
                    </a:ext>
                  </a:extLst>
                </a:gridCol>
              </a:tblGrid>
              <a:tr h="198120">
                <a:tc rowSpan="2">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Statut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rowSpan="2">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Nombre de dossier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gridSpan="2">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PROGRAMMATION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fr-FR"/>
                    </a:p>
                  </a:txBody>
                  <a:tcPr/>
                </a:tc>
                <a:tc gridSpan="2">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PERSPECTIVES REMONTEES DE DEPENSES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fr-FR"/>
                    </a:p>
                  </a:txBody>
                  <a:tcPr/>
                </a:tc>
                <a:extLst>
                  <a:ext uri="{0D108BD9-81ED-4DB2-BD59-A6C34878D82A}">
                    <a16:rowId xmlns:a16="http://schemas.microsoft.com/office/drawing/2014/main" val="974529131"/>
                  </a:ext>
                </a:extLst>
              </a:tr>
              <a:tr h="480060">
                <a:tc vMerge="1">
                  <a:txBody>
                    <a:bodyPr/>
                    <a:lstStyle/>
                    <a:p>
                      <a:endParaRPr lang="fr-FR"/>
                    </a:p>
                  </a:txBody>
                  <a:tcPr/>
                </a:tc>
                <a:tc vMerge="1">
                  <a:txBody>
                    <a:bodyPr/>
                    <a:lstStyle/>
                    <a:p>
                      <a:endParaRPr lang="fr-FR"/>
                    </a:p>
                  </a:txBody>
                  <a:tcPr/>
                </a:tc>
                <a:tc>
                  <a:txBody>
                    <a:bodyPr/>
                    <a:lstStyle/>
                    <a:p>
                      <a:pPr algn="ctr">
                        <a:lnSpc>
                          <a:spcPct val="105000"/>
                        </a:lnSpc>
                        <a:spcAft>
                          <a:spcPts val="0"/>
                        </a:spcAft>
                      </a:pPr>
                      <a:r>
                        <a:rPr lang="fr-FR" sz="1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Montant CT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Montant 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Montant CT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a:lnSpc>
                          <a:spcPct val="105000"/>
                        </a:lnSpc>
                        <a:spcAft>
                          <a:spcPts val="0"/>
                        </a:spcAft>
                      </a:pPr>
                      <a:r>
                        <a:rPr lang="fr-FR" sz="1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Montant 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267017848"/>
                  </a:ext>
                </a:extLst>
              </a:tr>
              <a:tr h="370840">
                <a:tc>
                  <a:txBody>
                    <a:bodyPr/>
                    <a:lstStyle/>
                    <a:p>
                      <a:pP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Programmation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a:lnSpc>
                          <a:spcPct val="105000"/>
                        </a:lnSpc>
                        <a:spcAft>
                          <a:spcPts val="0"/>
                        </a:spcAft>
                      </a:pPr>
                      <a:r>
                        <a:rPr lang="fr-FR" sz="1800" kern="12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5 463 916 €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4 347 937 €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3 331 932 €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3 002 932 €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513414282"/>
                  </a:ext>
                </a:extLst>
              </a:tr>
              <a:tr h="370840">
                <a:tc>
                  <a:txBody>
                    <a:bodyPr/>
                    <a:lstStyle/>
                    <a:p>
                      <a:pP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En cours de programmation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4</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5 723 779 €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2 503 167 €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7000"/>
                        </a:lnSpc>
                        <a:spcAft>
                          <a:spcPts val="800"/>
                        </a:spcAft>
                      </a:pPr>
                      <a:r>
                        <a:rPr lang="fr-FR" sz="1800" dirty="0">
                          <a:effectLst/>
                          <a:latin typeface="Book Antiqua" panose="02040602050305030304" pitchFamily="18" charset="0"/>
                          <a:ea typeface="Times New Roman" panose="02020603050405020304" pitchFamily="18" charset="0"/>
                          <a:cs typeface="Times New Roman" panose="02020603050405020304" pitchFamily="18" charset="0"/>
                        </a:rPr>
                        <a:t>3 069 876 €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7000"/>
                        </a:lnSpc>
                        <a:spcAft>
                          <a:spcPts val="800"/>
                        </a:spcAft>
                      </a:pPr>
                      <a:r>
                        <a:rPr lang="fr-FR" sz="1800" dirty="0">
                          <a:effectLst/>
                          <a:latin typeface="Book Antiqua" panose="02040602050305030304" pitchFamily="18" charset="0"/>
                          <a:ea typeface="Times New Roman" panose="02020603050405020304" pitchFamily="18" charset="0"/>
                          <a:cs typeface="Times New Roman" panose="02020603050405020304" pitchFamily="18" charset="0"/>
                        </a:rPr>
                        <a:t>1 482 135 €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350750545"/>
                  </a:ext>
                </a:extLst>
              </a:tr>
              <a:tr h="428625">
                <a:tc>
                  <a:txBody>
                    <a:bodyPr/>
                    <a:lstStyle/>
                    <a:p>
                      <a:pPr>
                        <a:lnSpc>
                          <a:spcPct val="105000"/>
                        </a:lnSpc>
                        <a:spcAft>
                          <a:spcPts val="0"/>
                        </a:spcAft>
                      </a:pPr>
                      <a:r>
                        <a:rPr lang="fr-FR" sz="1800" b="1" kern="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Total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a:lnSpc>
                          <a:spcPct val="105000"/>
                        </a:lnSpc>
                        <a:spcAft>
                          <a:spcPts val="0"/>
                        </a:spcAft>
                      </a:pPr>
                      <a:r>
                        <a:rPr lang="fr-FR" sz="1800" b="1"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6000"/>
                        </a:lnSpc>
                        <a:spcAft>
                          <a:spcPts val="800"/>
                        </a:spcAft>
                      </a:pPr>
                      <a:r>
                        <a:rPr lang="fr-FR" sz="1800" b="1" kern="12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11 187 695 €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6000"/>
                        </a:lnSpc>
                        <a:spcAft>
                          <a:spcPts val="800"/>
                        </a:spcAft>
                      </a:pPr>
                      <a:r>
                        <a:rPr lang="fr-FR" sz="1800" b="1" kern="12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6 851 104 €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6000"/>
                        </a:lnSpc>
                        <a:spcAft>
                          <a:spcPts val="800"/>
                        </a:spcAft>
                      </a:pPr>
                      <a:r>
                        <a:rPr lang="fr-FR" sz="1800" b="1" kern="12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6 401 808 €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6000"/>
                        </a:lnSpc>
                        <a:spcAft>
                          <a:spcPts val="800"/>
                        </a:spcAft>
                        <a:tabLst>
                          <a:tab pos="342900" algn="l"/>
                        </a:tabLst>
                      </a:pPr>
                      <a:r>
                        <a:rPr lang="fr-FR" sz="1800" b="1" kern="12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4 485 067 €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300772782"/>
                  </a:ext>
                </a:extLst>
              </a:tr>
            </a:tbl>
          </a:graphicData>
        </a:graphic>
      </p:graphicFrame>
    </p:spTree>
    <p:extLst>
      <p:ext uri="{BB962C8B-B14F-4D97-AF65-F5344CB8AC3E}">
        <p14:creationId xmlns:p14="http://schemas.microsoft.com/office/powerpoint/2010/main" val="4107102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23" y="331812"/>
            <a:ext cx="9381392"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ETAT D’AVANCEMENT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FEDER FSE +</a:t>
            </a:r>
          </a:p>
        </p:txBody>
      </p:sp>
      <p:graphicFrame>
        <p:nvGraphicFramePr>
          <p:cNvPr id="8" name="Tableau 7"/>
          <p:cNvGraphicFramePr>
            <a:graphicFrameLocks noGrp="1"/>
          </p:cNvGraphicFramePr>
          <p:nvPr>
            <p:extLst>
              <p:ext uri="{D42A27DB-BD31-4B8C-83A1-F6EECF244321}">
                <p14:modId xmlns:p14="http://schemas.microsoft.com/office/powerpoint/2010/main" val="218561763"/>
              </p:ext>
            </p:extLst>
          </p:nvPr>
        </p:nvGraphicFramePr>
        <p:xfrm>
          <a:off x="548640" y="1925825"/>
          <a:ext cx="10173050" cy="2585592"/>
        </p:xfrm>
        <a:graphic>
          <a:graphicData uri="http://schemas.openxmlformats.org/drawingml/2006/table">
            <a:tbl>
              <a:tblPr firstRow="1" bandRow="1"/>
              <a:tblGrid>
                <a:gridCol w="1792958">
                  <a:extLst>
                    <a:ext uri="{9D8B030D-6E8A-4147-A177-3AD203B41FA5}">
                      <a16:colId xmlns:a16="http://schemas.microsoft.com/office/drawing/2014/main" val="14277589"/>
                    </a:ext>
                  </a:extLst>
                </a:gridCol>
                <a:gridCol w="1019986">
                  <a:extLst>
                    <a:ext uri="{9D8B030D-6E8A-4147-A177-3AD203B41FA5}">
                      <a16:colId xmlns:a16="http://schemas.microsoft.com/office/drawing/2014/main" val="1903414423"/>
                    </a:ext>
                  </a:extLst>
                </a:gridCol>
                <a:gridCol w="1853536">
                  <a:extLst>
                    <a:ext uri="{9D8B030D-6E8A-4147-A177-3AD203B41FA5}">
                      <a16:colId xmlns:a16="http://schemas.microsoft.com/office/drawing/2014/main" val="2820119859"/>
                    </a:ext>
                  </a:extLst>
                </a:gridCol>
                <a:gridCol w="1853536">
                  <a:extLst>
                    <a:ext uri="{9D8B030D-6E8A-4147-A177-3AD203B41FA5}">
                      <a16:colId xmlns:a16="http://schemas.microsoft.com/office/drawing/2014/main" val="1197051344"/>
                    </a:ext>
                  </a:extLst>
                </a:gridCol>
                <a:gridCol w="1826517">
                  <a:extLst>
                    <a:ext uri="{9D8B030D-6E8A-4147-A177-3AD203B41FA5}">
                      <a16:colId xmlns:a16="http://schemas.microsoft.com/office/drawing/2014/main" val="3393239080"/>
                    </a:ext>
                  </a:extLst>
                </a:gridCol>
                <a:gridCol w="1826517">
                  <a:extLst>
                    <a:ext uri="{9D8B030D-6E8A-4147-A177-3AD203B41FA5}">
                      <a16:colId xmlns:a16="http://schemas.microsoft.com/office/drawing/2014/main" val="2732219461"/>
                    </a:ext>
                  </a:extLst>
                </a:gridCol>
              </a:tblGrid>
              <a:tr h="198120">
                <a:tc rowSpan="2">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Statut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rowSpan="2">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Nombre de dossier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gridSpan="2">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PROGRAMMATION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fr-FR"/>
                    </a:p>
                  </a:txBody>
                  <a:tcPr/>
                </a:tc>
                <a:tc gridSpan="2">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PERSPECTIVES REMONTEES DE DEPENSES après </a:t>
                      </a:r>
                      <a:r>
                        <a:rPr lang="fr-FR" sz="1800" b="1" kern="1200"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remaquettage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fr-FR"/>
                    </a:p>
                  </a:txBody>
                  <a:tcPr/>
                </a:tc>
                <a:extLst>
                  <a:ext uri="{0D108BD9-81ED-4DB2-BD59-A6C34878D82A}">
                    <a16:rowId xmlns:a16="http://schemas.microsoft.com/office/drawing/2014/main" val="974529131"/>
                  </a:ext>
                </a:extLst>
              </a:tr>
              <a:tr h="480060">
                <a:tc vMerge="1">
                  <a:txBody>
                    <a:bodyPr/>
                    <a:lstStyle/>
                    <a:p>
                      <a:endParaRPr lang="fr-FR"/>
                    </a:p>
                  </a:txBody>
                  <a:tcPr/>
                </a:tc>
                <a:tc vMerge="1">
                  <a:txBody>
                    <a:bodyPr/>
                    <a:lstStyle/>
                    <a:p>
                      <a:endParaRPr lang="fr-FR"/>
                    </a:p>
                  </a:txBody>
                  <a:tcPr/>
                </a:tc>
                <a:tc>
                  <a:txBody>
                    <a:bodyPr/>
                    <a:lstStyle/>
                    <a:p>
                      <a:pPr algn="ctr">
                        <a:lnSpc>
                          <a:spcPct val="105000"/>
                        </a:lnSpc>
                        <a:spcAft>
                          <a:spcPts val="0"/>
                        </a:spcAft>
                      </a:pPr>
                      <a:r>
                        <a:rPr lang="fr-FR" sz="1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Montant CT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Montant 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a:lnSpc>
                          <a:spcPct val="105000"/>
                        </a:lnSpc>
                        <a:spcAft>
                          <a:spcPts val="0"/>
                        </a:spcAft>
                      </a:pPr>
                      <a:r>
                        <a:rPr lang="fr-FR" sz="18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Montant CT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a:lnSpc>
                          <a:spcPct val="105000"/>
                        </a:lnSpc>
                        <a:spcAft>
                          <a:spcPts val="0"/>
                        </a:spcAft>
                      </a:pPr>
                      <a:r>
                        <a:rPr lang="fr-FR" sz="18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Montant 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267017848"/>
                  </a:ext>
                </a:extLst>
              </a:tr>
              <a:tr h="370840">
                <a:tc>
                  <a:txBody>
                    <a:bodyPr/>
                    <a:lstStyle/>
                    <a:p>
                      <a:pP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Programmation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a:lnSpc>
                          <a:spcPct val="105000"/>
                        </a:lnSpc>
                        <a:spcAft>
                          <a:spcPts val="0"/>
                        </a:spcAft>
                      </a:pPr>
                      <a:r>
                        <a:rPr lang="fr-FR" sz="1800" kern="12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30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262 769 430 €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67 514 635 €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147 862 183€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78 823 814 €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513414282"/>
                  </a:ext>
                </a:extLst>
              </a:tr>
              <a:tr h="370840">
                <a:tc>
                  <a:txBody>
                    <a:bodyPr/>
                    <a:lstStyle/>
                    <a:p>
                      <a:pP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En cours de programmation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18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40 211 234 €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a:lnSpc>
                          <a:spcPct val="105000"/>
                        </a:lnSpc>
                        <a:spcAft>
                          <a:spcPts val="0"/>
                        </a:spcAft>
                      </a:pPr>
                      <a:r>
                        <a:rPr lang="fr-FR" sz="1800" kern="1200" dirty="0">
                          <a:solidFill>
                            <a:srgbClr val="000000"/>
                          </a:solidFill>
                          <a:effectLst/>
                          <a:latin typeface="Book Antiqua" panose="02040602050305030304" pitchFamily="18" charset="0"/>
                          <a:ea typeface="Times New Roman" panose="02020603050405020304" pitchFamily="18" charset="0"/>
                          <a:cs typeface="Times New Roman" panose="02020603050405020304" pitchFamily="18" charset="0"/>
                        </a:rPr>
                        <a:t>22 776 684 €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a:lnSpc>
                          <a:spcPct val="107000"/>
                        </a:lnSpc>
                        <a:spcAft>
                          <a:spcPts val="800"/>
                        </a:spcAft>
                      </a:pPr>
                      <a:r>
                        <a:rPr lang="fr-FR" sz="1800" dirty="0">
                          <a:effectLst/>
                          <a:latin typeface="Book Antiqua" panose="02040602050305030304" pitchFamily="18" charset="0"/>
                          <a:ea typeface="Times New Roman" panose="02020603050405020304" pitchFamily="18" charset="0"/>
                          <a:cs typeface="Times New Roman" panose="02020603050405020304" pitchFamily="18" charset="0"/>
                        </a:rPr>
                        <a:t>20 313 603 €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a:lnSpc>
                          <a:spcPct val="107000"/>
                        </a:lnSpc>
                        <a:spcAft>
                          <a:spcPts val="800"/>
                        </a:spcAft>
                      </a:pPr>
                      <a:r>
                        <a:rPr lang="fr-FR" sz="1800" dirty="0">
                          <a:effectLst/>
                          <a:latin typeface="Book Antiqua" panose="02040602050305030304" pitchFamily="18" charset="0"/>
                          <a:ea typeface="Times New Roman" panose="02020603050405020304" pitchFamily="18" charset="0"/>
                          <a:cs typeface="Times New Roman" panose="02020603050405020304" pitchFamily="18" charset="0"/>
                        </a:rPr>
                        <a:t>11 618 893 €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180524455"/>
                  </a:ext>
                </a:extLst>
              </a:tr>
              <a:tr h="512952">
                <a:tc>
                  <a:txBody>
                    <a:bodyPr/>
                    <a:lstStyle/>
                    <a:p>
                      <a:pPr>
                        <a:lnSpc>
                          <a:spcPct val="105000"/>
                        </a:lnSpc>
                        <a:spcAft>
                          <a:spcPts val="0"/>
                        </a:spcAft>
                      </a:pPr>
                      <a:r>
                        <a:rPr lang="fr-FR" sz="1800" b="1" kern="1200" dirty="0">
                          <a:solidFill>
                            <a:srgbClr val="000000"/>
                          </a:solidFill>
                          <a:effectLst/>
                          <a:latin typeface="Book Antiqua" panose="02040602050305030304" pitchFamily="18" charset="0"/>
                          <a:ea typeface="Times New Roman" panose="02020603050405020304" pitchFamily="18" charset="0"/>
                          <a:cs typeface="Calibri" panose="020F0502020204030204" pitchFamily="34" charset="0"/>
                        </a:rPr>
                        <a:t>Total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a:lnSpc>
                          <a:spcPct val="105000"/>
                        </a:lnSpc>
                        <a:spcAft>
                          <a:spcPts val="0"/>
                        </a:spcAft>
                      </a:pPr>
                      <a:r>
                        <a:rPr lang="fr-FR" sz="1800" b="1" kern="12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48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6000"/>
                        </a:lnSpc>
                        <a:spcAft>
                          <a:spcPts val="800"/>
                        </a:spcAft>
                      </a:pPr>
                      <a:r>
                        <a:rPr lang="fr-FR" sz="1800" b="1" kern="12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302 980 664 €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6000"/>
                        </a:lnSpc>
                        <a:spcAft>
                          <a:spcPts val="800"/>
                        </a:spcAft>
                      </a:pPr>
                      <a:r>
                        <a:rPr lang="fr-FR" sz="1800" b="1" kern="12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90 291 319 €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6000"/>
                        </a:lnSpc>
                        <a:spcAft>
                          <a:spcPts val="800"/>
                        </a:spcAft>
                      </a:pPr>
                      <a:r>
                        <a:rPr lang="fr-FR" sz="1800" b="1" kern="12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168 175 786 €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r">
                        <a:lnSpc>
                          <a:spcPct val="106000"/>
                        </a:lnSpc>
                        <a:spcAft>
                          <a:spcPts val="800"/>
                        </a:spcAft>
                        <a:tabLst>
                          <a:tab pos="342900" algn="l"/>
                        </a:tabLst>
                      </a:pPr>
                      <a:r>
                        <a:rPr lang="fr-FR" sz="1800" b="1" kern="1200" dirty="0">
                          <a:solidFill>
                            <a:srgbClr val="000000"/>
                          </a:solidFill>
                          <a:effectLst/>
                          <a:latin typeface="Book Antiqua" panose="02040602050305030304" pitchFamily="18" charset="0"/>
                          <a:ea typeface="Calibri" panose="020F0502020204030204" pitchFamily="34" charset="0"/>
                          <a:cs typeface="Calibri" panose="020F0502020204030204" pitchFamily="34" charset="0"/>
                        </a:rPr>
                        <a:t>90 442 707 €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350750545"/>
                  </a:ext>
                </a:extLst>
              </a:tr>
            </a:tbl>
          </a:graphicData>
        </a:graphic>
      </p:graphicFrame>
      <p:sp>
        <p:nvSpPr>
          <p:cNvPr id="3" name="Rectangle 2">
            <a:extLst>
              <a:ext uri="{FF2B5EF4-FFF2-40B4-BE49-F238E27FC236}">
                <a16:creationId xmlns:a16="http://schemas.microsoft.com/office/drawing/2014/main" id="{80582575-F305-461D-A76E-02DE42129C63}"/>
              </a:ext>
            </a:extLst>
          </p:cNvPr>
          <p:cNvSpPr/>
          <p:nvPr/>
        </p:nvSpPr>
        <p:spPr>
          <a:xfrm>
            <a:off x="4646049" y="5108992"/>
            <a:ext cx="4197175" cy="369332"/>
          </a:xfrm>
          <a:prstGeom prst="rect">
            <a:avLst/>
          </a:prstGeom>
        </p:spPr>
        <p:txBody>
          <a:bodyPr wrap="none">
            <a:spAutoFit/>
          </a:bodyPr>
          <a:lstStyle/>
          <a:p>
            <a:r>
              <a:rPr lang="fr-FR" b="1" dirty="0">
                <a:solidFill>
                  <a:prstClr val="black"/>
                </a:solidFill>
              </a:rPr>
              <a:t>Rappel Objectif : 81, 57 M€ FEDER / FSE+ </a:t>
            </a:r>
            <a:endParaRPr lang="fr-FR" b="1" dirty="0"/>
          </a:p>
        </p:txBody>
      </p:sp>
    </p:spTree>
    <p:extLst>
      <p:ext uri="{BB962C8B-B14F-4D97-AF65-F5344CB8AC3E}">
        <p14:creationId xmlns:p14="http://schemas.microsoft.com/office/powerpoint/2010/main" val="82378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D22809A-0CB4-4846-BC80-6D1BEB09C2BE}"/>
              </a:ext>
            </a:extLst>
          </p:cNvPr>
          <p:cNvSpPr>
            <a:spLocks noGrp="1"/>
          </p:cNvSpPr>
          <p:nvPr>
            <p:ph idx="1"/>
          </p:nvPr>
        </p:nvSpPr>
        <p:spPr>
          <a:xfrm>
            <a:off x="677474" y="1140979"/>
            <a:ext cx="10711545" cy="3547562"/>
          </a:xfrm>
        </p:spPr>
        <p:txBody>
          <a:bodyPr/>
          <a:lstStyle/>
          <a:p>
            <a:r>
              <a:rPr lang="fr-FR" dirty="0"/>
              <a:t>Adoption du PV du CSI du 19 Avril 2024</a:t>
            </a:r>
          </a:p>
          <a:p>
            <a:r>
              <a:rPr lang="fr-FR" dirty="0"/>
              <a:t>Accueil des nouveaux membres du CRSIM pour la période 2021-2027 </a:t>
            </a:r>
          </a:p>
          <a:p>
            <a:r>
              <a:rPr lang="fr-FR" dirty="0"/>
              <a:t>Avancement du FEDER FSE 2014-2020 et FEDER FSE+ 2021-2027  </a:t>
            </a:r>
          </a:p>
          <a:p>
            <a:r>
              <a:rPr lang="fr-FR" dirty="0"/>
              <a:t>Avancement du FSE Etat 2014-2020 et 2021-2027  </a:t>
            </a:r>
          </a:p>
          <a:p>
            <a:r>
              <a:rPr lang="fr-FR" dirty="0"/>
              <a:t>Avancement du FEADER sur le PDRM 2014-2022 et sur le PSN 2023-2027 </a:t>
            </a:r>
          </a:p>
          <a:p>
            <a:r>
              <a:rPr lang="fr-FR" dirty="0"/>
              <a:t>Avancement FEAMPA 2021-2027 Evaluation mi-parcours </a:t>
            </a:r>
          </a:p>
          <a:p>
            <a:r>
              <a:rPr lang="fr-FR" dirty="0"/>
              <a:t>Questions diverses</a:t>
            </a:r>
          </a:p>
          <a:p>
            <a:r>
              <a:rPr lang="fr-FR" dirty="0"/>
              <a:t>Discours de clôture de Mme Bénédicte DI GERONIMO, Conseillère Exécutive en charge des fonds européens</a:t>
            </a:r>
          </a:p>
          <a:p>
            <a:endParaRPr lang="fr-FR" dirty="0">
              <a:effectLst>
                <a:outerShdw blurRad="38100" dist="38100" dir="2700000" algn="tl">
                  <a:srgbClr val="000000">
                    <a:alpha val="43137"/>
                  </a:srgbClr>
                </a:outerShdw>
              </a:effectLst>
            </a:endParaRPr>
          </a:p>
          <a:p>
            <a:endParaRPr lang="fr-FR" dirty="0"/>
          </a:p>
        </p:txBody>
      </p:sp>
    </p:spTree>
    <p:extLst>
      <p:ext uri="{BB962C8B-B14F-4D97-AF65-F5344CB8AC3E}">
        <p14:creationId xmlns:p14="http://schemas.microsoft.com/office/powerpoint/2010/main" val="300473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680357" y="197123"/>
            <a:ext cx="10711545" cy="1325563"/>
          </a:xfrm>
        </p:spPr>
        <p:txBody>
          <a:bodyPr>
            <a:normAutofit/>
          </a:bodyPr>
          <a:lstStyle/>
          <a:p>
            <a:r>
              <a:rPr lang="fr-FR" sz="4000" b="1" kern="50" dirty="0">
                <a:solidFill>
                  <a:srgbClr val="0070C0"/>
                </a:solidFill>
                <a:latin typeface="+mn-lt"/>
                <a:ea typeface="+mn-ea"/>
                <a:cs typeface="+mn-cs"/>
              </a:rPr>
              <a:t>Exemple d’opération sur le FSE+</a:t>
            </a:r>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96433" y="1785938"/>
            <a:ext cx="2480071" cy="3306762"/>
          </a:xfrm>
        </p:spPr>
      </p:pic>
      <p:pic>
        <p:nvPicPr>
          <p:cNvPr id="3" name="Image 2">
            <a:extLst>
              <a:ext uri="{FF2B5EF4-FFF2-40B4-BE49-F238E27FC236}">
                <a16:creationId xmlns:a16="http://schemas.microsoft.com/office/drawing/2014/main" id="{8352FF1B-E45F-4554-80DA-3EC90124D648}"/>
              </a:ext>
            </a:extLst>
          </p:cNvPr>
          <p:cNvPicPr>
            <a:picLocks noChangeAspect="1"/>
          </p:cNvPicPr>
          <p:nvPr/>
        </p:nvPicPr>
        <p:blipFill>
          <a:blip r:embed="rId3"/>
          <a:stretch>
            <a:fillRect/>
          </a:stretch>
        </p:blipFill>
        <p:spPr>
          <a:xfrm>
            <a:off x="3574655" y="1285756"/>
            <a:ext cx="4922947" cy="1318374"/>
          </a:xfrm>
          <a:prstGeom prst="rect">
            <a:avLst/>
          </a:prstGeom>
        </p:spPr>
      </p:pic>
      <p:sp>
        <p:nvSpPr>
          <p:cNvPr id="8" name="ZoneTexte 7">
            <a:extLst>
              <a:ext uri="{FF2B5EF4-FFF2-40B4-BE49-F238E27FC236}">
                <a16:creationId xmlns:a16="http://schemas.microsoft.com/office/drawing/2014/main" id="{8C7B8083-03BF-4549-B1AE-A8D0F2FDB093}"/>
              </a:ext>
            </a:extLst>
          </p:cNvPr>
          <p:cNvSpPr txBox="1"/>
          <p:nvPr/>
        </p:nvSpPr>
        <p:spPr>
          <a:xfrm>
            <a:off x="652489" y="3046432"/>
            <a:ext cx="5056095" cy="646331"/>
          </a:xfrm>
          <a:prstGeom prst="rect">
            <a:avLst/>
          </a:prstGeom>
          <a:noFill/>
        </p:spPr>
        <p:txBody>
          <a:bodyPr wrap="square" rtlCol="0">
            <a:spAutoFit/>
          </a:bodyPr>
          <a:lstStyle/>
          <a:p>
            <a:r>
              <a:rPr lang="fr-FR" b="1" i="1" dirty="0"/>
              <a:t>Accompagnement de SIFFLET Christelle à la création de l’entreprise SFT NAIL</a:t>
            </a:r>
          </a:p>
        </p:txBody>
      </p:sp>
      <p:pic>
        <p:nvPicPr>
          <p:cNvPr id="5" name="Image 4">
            <a:extLst>
              <a:ext uri="{FF2B5EF4-FFF2-40B4-BE49-F238E27FC236}">
                <a16:creationId xmlns:a16="http://schemas.microsoft.com/office/drawing/2014/main" id="{C4C92AD0-4ED2-46BA-9431-5ED13530AE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1004" y="2263588"/>
            <a:ext cx="2491067" cy="3321423"/>
          </a:xfrm>
          <a:prstGeom prst="rect">
            <a:avLst/>
          </a:prstGeom>
        </p:spPr>
      </p:pic>
      <p:pic>
        <p:nvPicPr>
          <p:cNvPr id="9" name="Image 8">
            <a:extLst>
              <a:ext uri="{FF2B5EF4-FFF2-40B4-BE49-F238E27FC236}">
                <a16:creationId xmlns:a16="http://schemas.microsoft.com/office/drawing/2014/main" id="{70326600-B558-4B18-B299-7DB4295266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2834" y="3924299"/>
            <a:ext cx="3406588" cy="2554941"/>
          </a:xfrm>
          <a:prstGeom prst="rect">
            <a:avLst/>
          </a:prstGeom>
        </p:spPr>
      </p:pic>
    </p:spTree>
    <p:extLst>
      <p:ext uri="{BB962C8B-B14F-4D97-AF65-F5344CB8AC3E}">
        <p14:creationId xmlns:p14="http://schemas.microsoft.com/office/powerpoint/2010/main" val="1686574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B6C0B1D-8169-4AAD-A927-942BC2F59FA8}"/>
              </a:ext>
            </a:extLst>
          </p:cNvPr>
          <p:cNvSpPr txBox="1"/>
          <p:nvPr/>
        </p:nvSpPr>
        <p:spPr>
          <a:xfrm>
            <a:off x="726141" y="896471"/>
            <a:ext cx="10775577" cy="4724370"/>
          </a:xfrm>
          <a:prstGeom prst="rect">
            <a:avLst/>
          </a:prstGeom>
          <a:noFill/>
        </p:spPr>
        <p:txBody>
          <a:bodyPr wrap="square" rtlCol="0">
            <a:spAutoFit/>
          </a:bodyPr>
          <a:lstStyle/>
          <a:p>
            <a:pPr algn="ctr"/>
            <a:endParaRPr lang="fr-FR" sz="4800" u="sng" dirty="0"/>
          </a:p>
          <a:p>
            <a:pPr algn="ctr"/>
            <a:endParaRPr lang="fr-FR" sz="4800" u="sng" dirty="0"/>
          </a:p>
          <a:p>
            <a:pPr algn="ctr"/>
            <a:r>
              <a:rPr lang="fr-FR" sz="4400" b="1" dirty="0">
                <a:latin typeface="Times New Roman" panose="02020603050405020304" pitchFamily="18" charset="0"/>
                <a:cs typeface="Times New Roman" panose="02020603050405020304" pitchFamily="18" charset="0"/>
              </a:rPr>
              <a:t>4 - Avancement du FSE Etat 2014-2020 </a:t>
            </a:r>
          </a:p>
          <a:p>
            <a:pPr algn="ctr"/>
            <a:r>
              <a:rPr lang="fr-FR" sz="4400" b="1" dirty="0">
                <a:latin typeface="Times New Roman" panose="02020603050405020304" pitchFamily="18" charset="0"/>
                <a:cs typeface="Times New Roman" panose="02020603050405020304" pitchFamily="18" charset="0"/>
              </a:rPr>
              <a:t>et 2021-2027</a:t>
            </a:r>
          </a:p>
          <a:p>
            <a:endParaRPr lang="fr-FR" u="sng" dirty="0"/>
          </a:p>
          <a:p>
            <a:pPr marL="8221" marR="36375" lvl="0" algn="ctr">
              <a:lnSpc>
                <a:spcPts val="3055"/>
              </a:lnSpc>
              <a:spcBef>
                <a:spcPts val="152"/>
              </a:spcBef>
              <a:defRPr/>
            </a:pPr>
            <a:endParaRPr lang="fr-FR" b="1" dirty="0">
              <a:solidFill>
                <a:srgbClr val="FFFF00"/>
              </a:solidFill>
              <a:latin typeface="Myriad Pro" panose="020B0503030403020204" pitchFamily="34" charset="0"/>
              <a:cs typeface="Times New Roman"/>
            </a:endParaRPr>
          </a:p>
          <a:p>
            <a:pPr marL="8221" marR="36375" lvl="0" algn="ctr">
              <a:lnSpc>
                <a:spcPts val="3055"/>
              </a:lnSpc>
              <a:spcBef>
                <a:spcPts val="152"/>
              </a:spcBef>
              <a:defRPr/>
            </a:pPr>
            <a:r>
              <a:rPr lang="fr-FR" b="1" dirty="0">
                <a:solidFill>
                  <a:prstClr val="white"/>
                </a:solidFill>
                <a:latin typeface="Myriad Pro" panose="020B0503030403020204" pitchFamily="34" charset="0"/>
                <a:cs typeface="Times New Roman"/>
              </a:rPr>
              <a:t>SITUATION ET PERSPECTIVES</a:t>
            </a:r>
          </a:p>
          <a:p>
            <a:endParaRPr lang="fr-FR" u="sng" dirty="0"/>
          </a:p>
          <a:p>
            <a:r>
              <a:rPr lang="fr-FR" u="sng" dirty="0"/>
              <a:t> </a:t>
            </a:r>
            <a:endParaRPr lang="fr-FR" dirty="0"/>
          </a:p>
        </p:txBody>
      </p:sp>
    </p:spTree>
    <p:extLst>
      <p:ext uri="{BB962C8B-B14F-4D97-AF65-F5344CB8AC3E}">
        <p14:creationId xmlns:p14="http://schemas.microsoft.com/office/powerpoint/2010/main" val="2268558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gner un rectangle avec un coin diagonal 4">
            <a:extLst>
              <a:ext uri="{FF2B5EF4-FFF2-40B4-BE49-F238E27FC236}">
                <a16:creationId xmlns:a16="http://schemas.microsoft.com/office/drawing/2014/main" id="{E39EE799-FAAC-4B2C-81A7-1691EBD87862}"/>
              </a:ext>
            </a:extLst>
          </p:cNvPr>
          <p:cNvSpPr/>
          <p:nvPr/>
        </p:nvSpPr>
        <p:spPr>
          <a:xfrm>
            <a:off x="1062893" y="521411"/>
            <a:ext cx="7887677" cy="562708"/>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AVANCEMENT FINANCIER GLOBAL (M€) </a:t>
            </a:r>
          </a:p>
        </p:txBody>
      </p:sp>
      <p:graphicFrame>
        <p:nvGraphicFramePr>
          <p:cNvPr id="5" name="Graphique 4">
            <a:extLst>
              <a:ext uri="{FF2B5EF4-FFF2-40B4-BE49-F238E27FC236}">
                <a16:creationId xmlns:a16="http://schemas.microsoft.com/office/drawing/2014/main" id="{00000000-0008-0000-0000-000004000000}"/>
              </a:ext>
            </a:extLst>
          </p:cNvPr>
          <p:cNvGraphicFramePr>
            <a:graphicFrameLocks/>
          </p:cNvGraphicFramePr>
          <p:nvPr>
            <p:extLst/>
          </p:nvPr>
        </p:nvGraphicFramePr>
        <p:xfrm>
          <a:off x="580292" y="1274885"/>
          <a:ext cx="10278208" cy="46950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1656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12EEC44C-9341-439C-82A8-243E317E71CF}"/>
              </a:ext>
            </a:extLst>
          </p:cNvPr>
          <p:cNvGraphicFramePr>
            <a:graphicFrameLocks/>
          </p:cNvGraphicFramePr>
          <p:nvPr>
            <p:extLst/>
          </p:nvPr>
        </p:nvGraphicFramePr>
        <p:xfrm>
          <a:off x="606670" y="1178169"/>
          <a:ext cx="10313376" cy="4642339"/>
        </p:xfrm>
        <a:graphic>
          <a:graphicData uri="http://schemas.openxmlformats.org/drawingml/2006/chart">
            <c:chart xmlns:c="http://schemas.openxmlformats.org/drawingml/2006/chart" xmlns:r="http://schemas.openxmlformats.org/officeDocument/2006/relationships" r:id="rId2"/>
          </a:graphicData>
        </a:graphic>
      </p:graphicFrame>
      <p:sp>
        <p:nvSpPr>
          <p:cNvPr id="5" name="Rogner un rectangle avec un coin diagonal 4">
            <a:extLst>
              <a:ext uri="{FF2B5EF4-FFF2-40B4-BE49-F238E27FC236}">
                <a16:creationId xmlns:a16="http://schemas.microsoft.com/office/drawing/2014/main" id="{FB845A42-EA39-4901-8A53-8FF975064E3D}"/>
              </a:ext>
            </a:extLst>
          </p:cNvPr>
          <p:cNvSpPr/>
          <p:nvPr/>
        </p:nvSpPr>
        <p:spPr>
          <a:xfrm>
            <a:off x="226468" y="408443"/>
            <a:ext cx="8952702" cy="562708"/>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AVANCEMENT FINANCIER UE PAR AXE (%)</a:t>
            </a:r>
          </a:p>
        </p:txBody>
      </p:sp>
    </p:spTree>
    <p:extLst>
      <p:ext uri="{BB962C8B-B14F-4D97-AF65-F5344CB8AC3E}">
        <p14:creationId xmlns:p14="http://schemas.microsoft.com/office/powerpoint/2010/main" val="3929775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gner un rectangle avec un coin diagonal 4">
            <a:extLst>
              <a:ext uri="{FF2B5EF4-FFF2-40B4-BE49-F238E27FC236}">
                <a16:creationId xmlns:a16="http://schemas.microsoft.com/office/drawing/2014/main" id="{069C3ACD-776D-418C-977C-A2926E3EFB4F}"/>
              </a:ext>
            </a:extLst>
          </p:cNvPr>
          <p:cNvSpPr/>
          <p:nvPr/>
        </p:nvSpPr>
        <p:spPr>
          <a:xfrm>
            <a:off x="1214104" y="350720"/>
            <a:ext cx="7276833" cy="562708"/>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SITUATION CLÔTURE 2014-2020</a:t>
            </a:r>
          </a:p>
        </p:txBody>
      </p:sp>
      <p:sp>
        <p:nvSpPr>
          <p:cNvPr id="3" name="ZoneTexte 2">
            <a:extLst>
              <a:ext uri="{FF2B5EF4-FFF2-40B4-BE49-F238E27FC236}">
                <a16:creationId xmlns:a16="http://schemas.microsoft.com/office/drawing/2014/main" id="{FB04EDBE-0D3C-419F-A6C9-A291F07D0046}"/>
              </a:ext>
            </a:extLst>
          </p:cNvPr>
          <p:cNvSpPr txBox="1"/>
          <p:nvPr/>
        </p:nvSpPr>
        <p:spPr>
          <a:xfrm>
            <a:off x="427004" y="1166842"/>
            <a:ext cx="10062219"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Sur les 193 opérations programmées, il reste 30 bilans (29 pour la CTM et 1 pour la DEETS) en cours de traitement et qui représentent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sur le FSE initial : 27 opérations de la CTM pour un coût total déposé de 18 M€ CT dont 13 M€ de FSE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Sur le FSE REACT EU, 3 opérations dont 2 de la CTM pour un coût total déposé de 16,7 M€ (100% de FSE) et 1 opération DEETS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FR" sz="2400" b="1" i="1" u="none" strike="noStrike" kern="1200" cap="none" spc="0" normalizeH="0" baseline="0" noProof="0" dirty="0">
                <a:ln>
                  <a:noFill/>
                </a:ln>
                <a:solidFill>
                  <a:prstClr val="black"/>
                </a:solidFill>
                <a:effectLst/>
                <a:uLnTx/>
                <a:uFillTx/>
                <a:latin typeface="Calibri" panose="020F0502020204030204"/>
                <a:ea typeface="+mn-ea"/>
                <a:cs typeface="+mn-cs"/>
              </a:rPr>
              <a:t>Pour information, 7 opérations CTM sont en attente de validation AC pour un montant de 1,5 M€ en CT dont 893 k€ de FSE.</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L’appel de fonds est prévu le 31 mai 2025.</a:t>
            </a:r>
          </a:p>
        </p:txBody>
      </p:sp>
    </p:spTree>
    <p:extLst>
      <p:ext uri="{BB962C8B-B14F-4D97-AF65-F5344CB8AC3E}">
        <p14:creationId xmlns:p14="http://schemas.microsoft.com/office/powerpoint/2010/main" val="1808539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gner un rectangle avec un coin diagonal 9">
            <a:extLst>
              <a:ext uri="{FF2B5EF4-FFF2-40B4-BE49-F238E27FC236}">
                <a16:creationId xmlns:a16="http://schemas.microsoft.com/office/drawing/2014/main" id="{ECFEEA37-8C22-4197-8480-E3C8DA4E6C1A}"/>
              </a:ext>
            </a:extLst>
          </p:cNvPr>
          <p:cNvSpPr/>
          <p:nvPr/>
        </p:nvSpPr>
        <p:spPr>
          <a:xfrm>
            <a:off x="1341227" y="422920"/>
            <a:ext cx="5595104" cy="567770"/>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PARTICIPANTS PO FSE ETAT</a:t>
            </a:r>
          </a:p>
        </p:txBody>
      </p:sp>
      <p:graphicFrame>
        <p:nvGraphicFramePr>
          <p:cNvPr id="3" name="Graphique 2">
            <a:extLst>
              <a:ext uri="{FF2B5EF4-FFF2-40B4-BE49-F238E27FC236}">
                <a16:creationId xmlns:a16="http://schemas.microsoft.com/office/drawing/2014/main" id="{DE44B5CD-1DC4-4FC3-9F29-70F360BF239B}"/>
              </a:ext>
            </a:extLst>
          </p:cNvPr>
          <p:cNvGraphicFramePr>
            <a:graphicFrameLocks/>
          </p:cNvGraphicFramePr>
          <p:nvPr>
            <p:extLst/>
          </p:nvPr>
        </p:nvGraphicFramePr>
        <p:xfrm>
          <a:off x="391226" y="1556405"/>
          <a:ext cx="4572000" cy="3892287"/>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e 4">
            <a:extLst>
              <a:ext uri="{FF2B5EF4-FFF2-40B4-BE49-F238E27FC236}">
                <a16:creationId xmlns:a16="http://schemas.microsoft.com/office/drawing/2014/main" id="{D773D073-FE6F-451E-9473-E0A2EEA1EA5E}"/>
              </a:ext>
            </a:extLst>
          </p:cNvPr>
          <p:cNvSpPr/>
          <p:nvPr/>
        </p:nvSpPr>
        <p:spPr>
          <a:xfrm>
            <a:off x="9989446" y="2325343"/>
            <a:ext cx="1701267" cy="1542473"/>
          </a:xfrm>
          <a:prstGeom prst="ellipse">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7030A0"/>
                </a:solidFill>
                <a:effectLst/>
                <a:uLnTx/>
                <a:uFillTx/>
                <a:latin typeface="Calibri" panose="020F0502020204030204"/>
                <a:ea typeface="+mn-ea"/>
                <a:cs typeface="+mn-cs"/>
              </a:rPr>
              <a:t>56% de sorties positives</a:t>
            </a:r>
          </a:p>
        </p:txBody>
      </p:sp>
      <p:graphicFrame>
        <p:nvGraphicFramePr>
          <p:cNvPr id="6" name="Graphique 5">
            <a:extLst>
              <a:ext uri="{FF2B5EF4-FFF2-40B4-BE49-F238E27FC236}">
                <a16:creationId xmlns:a16="http://schemas.microsoft.com/office/drawing/2014/main" id="{32648390-D03C-46EB-AE25-C193EA1F8C0D}"/>
              </a:ext>
            </a:extLst>
          </p:cNvPr>
          <p:cNvGraphicFramePr>
            <a:graphicFrameLocks/>
          </p:cNvGraphicFramePr>
          <p:nvPr>
            <p:extLst/>
          </p:nvPr>
        </p:nvGraphicFramePr>
        <p:xfrm>
          <a:off x="5313751" y="1725104"/>
          <a:ext cx="4572000" cy="3622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7655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gner un rectangle avec un coin diagonal 9">
            <a:extLst>
              <a:ext uri="{FF2B5EF4-FFF2-40B4-BE49-F238E27FC236}">
                <a16:creationId xmlns:a16="http://schemas.microsoft.com/office/drawing/2014/main" id="{08FDA59F-3874-49D5-9BBB-4BF810F7AE2F}"/>
              </a:ext>
            </a:extLst>
          </p:cNvPr>
          <p:cNvSpPr/>
          <p:nvPr/>
        </p:nvSpPr>
        <p:spPr>
          <a:xfrm>
            <a:off x="453236" y="445103"/>
            <a:ext cx="8432800" cy="567770"/>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CADRE DE PERFORMANCE DU PO FSE ETAT</a:t>
            </a:r>
          </a:p>
        </p:txBody>
      </p:sp>
      <p:sp>
        <p:nvSpPr>
          <p:cNvPr id="3" name="ZoneTexte 2">
            <a:extLst>
              <a:ext uri="{FF2B5EF4-FFF2-40B4-BE49-F238E27FC236}">
                <a16:creationId xmlns:a16="http://schemas.microsoft.com/office/drawing/2014/main" id="{B724A9C3-7589-4BC4-BB41-427FAD6F2C6E}"/>
              </a:ext>
            </a:extLst>
          </p:cNvPr>
          <p:cNvSpPr txBox="1"/>
          <p:nvPr/>
        </p:nvSpPr>
        <p:spPr>
          <a:xfrm>
            <a:off x="458662" y="1269771"/>
            <a:ext cx="1052533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 cadre de performance comporte 1 indicateur de réalisation et 1 indicateur financier pour chaque axe.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Tous les indicateurs de réalisation et financier dépassent les 85% de la cible.</a:t>
            </a:r>
          </a:p>
        </p:txBody>
      </p:sp>
      <p:sp>
        <p:nvSpPr>
          <p:cNvPr id="4" name="Rectangle avec coin rogné 11">
            <a:extLst>
              <a:ext uri="{FF2B5EF4-FFF2-40B4-BE49-F238E27FC236}">
                <a16:creationId xmlns:a16="http://schemas.microsoft.com/office/drawing/2014/main" id="{F4880C70-83D7-4A1D-84A6-EC90D6B56995}"/>
              </a:ext>
            </a:extLst>
          </p:cNvPr>
          <p:cNvSpPr/>
          <p:nvPr/>
        </p:nvSpPr>
        <p:spPr>
          <a:xfrm>
            <a:off x="6825513" y="2457423"/>
            <a:ext cx="2440746" cy="444526"/>
          </a:xfrm>
          <a:prstGeom prst="snip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Indicateur financier</a:t>
            </a:r>
          </a:p>
        </p:txBody>
      </p:sp>
      <p:pic>
        <p:nvPicPr>
          <p:cNvPr id="5" name="Image 4">
            <a:extLst>
              <a:ext uri="{FF2B5EF4-FFF2-40B4-BE49-F238E27FC236}">
                <a16:creationId xmlns:a16="http://schemas.microsoft.com/office/drawing/2014/main" id="{BF14BE46-0FC5-4983-8C9B-DE2D91E26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1204" y="2941133"/>
            <a:ext cx="612165" cy="612165"/>
          </a:xfrm>
          <a:prstGeom prst="rect">
            <a:avLst/>
          </a:prstGeom>
        </p:spPr>
      </p:pic>
      <p:pic>
        <p:nvPicPr>
          <p:cNvPr id="6" name="Image 5">
            <a:extLst>
              <a:ext uri="{FF2B5EF4-FFF2-40B4-BE49-F238E27FC236}">
                <a16:creationId xmlns:a16="http://schemas.microsoft.com/office/drawing/2014/main" id="{0AEC3F02-6FC5-45D2-B6E7-65A7BAFEB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923" y="3656562"/>
            <a:ext cx="612165" cy="612165"/>
          </a:xfrm>
          <a:prstGeom prst="rect">
            <a:avLst/>
          </a:prstGeom>
        </p:spPr>
      </p:pic>
      <p:pic>
        <p:nvPicPr>
          <p:cNvPr id="7" name="Image 6">
            <a:extLst>
              <a:ext uri="{FF2B5EF4-FFF2-40B4-BE49-F238E27FC236}">
                <a16:creationId xmlns:a16="http://schemas.microsoft.com/office/drawing/2014/main" id="{1C8A2333-DC63-4FCF-B881-EA4CDE897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769" y="4967034"/>
            <a:ext cx="612165" cy="612165"/>
          </a:xfrm>
          <a:prstGeom prst="rect">
            <a:avLst/>
          </a:prstGeom>
        </p:spPr>
      </p:pic>
      <p:pic>
        <p:nvPicPr>
          <p:cNvPr id="8" name="Image 7">
            <a:extLst>
              <a:ext uri="{FF2B5EF4-FFF2-40B4-BE49-F238E27FC236}">
                <a16:creationId xmlns:a16="http://schemas.microsoft.com/office/drawing/2014/main" id="{F10146DC-5A66-416F-92F6-2ADF6D786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681" y="4887706"/>
            <a:ext cx="612165" cy="612165"/>
          </a:xfrm>
          <a:prstGeom prst="rect">
            <a:avLst/>
          </a:prstGeom>
        </p:spPr>
      </p:pic>
      <p:pic>
        <p:nvPicPr>
          <p:cNvPr id="9" name="Image 8">
            <a:extLst>
              <a:ext uri="{FF2B5EF4-FFF2-40B4-BE49-F238E27FC236}">
                <a16:creationId xmlns:a16="http://schemas.microsoft.com/office/drawing/2014/main" id="{5BD17378-65BA-492E-A2C4-B445F30FAD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4062" y="4371991"/>
            <a:ext cx="571525" cy="513579"/>
          </a:xfrm>
          <a:prstGeom prst="rect">
            <a:avLst/>
          </a:prstGeom>
        </p:spPr>
      </p:pic>
      <p:sp>
        <p:nvSpPr>
          <p:cNvPr id="10" name="Rectangle avec coin rogné 10">
            <a:extLst>
              <a:ext uri="{FF2B5EF4-FFF2-40B4-BE49-F238E27FC236}">
                <a16:creationId xmlns:a16="http://schemas.microsoft.com/office/drawing/2014/main" id="{CD6421D0-23E7-4280-9FAF-AC1E95CCA473}"/>
              </a:ext>
            </a:extLst>
          </p:cNvPr>
          <p:cNvSpPr/>
          <p:nvPr/>
        </p:nvSpPr>
        <p:spPr>
          <a:xfrm>
            <a:off x="3575873" y="2452604"/>
            <a:ext cx="2187527" cy="46351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Indicateur réalisation</a:t>
            </a:r>
          </a:p>
        </p:txBody>
      </p:sp>
      <p:pic>
        <p:nvPicPr>
          <p:cNvPr id="11" name="Image 10">
            <a:extLst>
              <a:ext uri="{FF2B5EF4-FFF2-40B4-BE49-F238E27FC236}">
                <a16:creationId xmlns:a16="http://schemas.microsoft.com/office/drawing/2014/main" id="{75B01D08-700D-4C3B-81F4-9552BB3EF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294" y="2973173"/>
            <a:ext cx="612165" cy="612165"/>
          </a:xfrm>
          <a:prstGeom prst="rect">
            <a:avLst/>
          </a:prstGeom>
        </p:spPr>
      </p:pic>
      <p:pic>
        <p:nvPicPr>
          <p:cNvPr id="12" name="Image 11">
            <a:extLst>
              <a:ext uri="{FF2B5EF4-FFF2-40B4-BE49-F238E27FC236}">
                <a16:creationId xmlns:a16="http://schemas.microsoft.com/office/drawing/2014/main" id="{9CC4FB1D-3797-4ACD-973C-76135CBC2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293" y="3529321"/>
            <a:ext cx="612165" cy="612165"/>
          </a:xfrm>
          <a:prstGeom prst="rect">
            <a:avLst/>
          </a:prstGeom>
        </p:spPr>
      </p:pic>
      <p:pic>
        <p:nvPicPr>
          <p:cNvPr id="13" name="Image 12">
            <a:extLst>
              <a:ext uri="{FF2B5EF4-FFF2-40B4-BE49-F238E27FC236}">
                <a16:creationId xmlns:a16="http://schemas.microsoft.com/office/drawing/2014/main" id="{4D19CB07-1D2B-4DA3-B032-2AA436290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769" y="4212710"/>
            <a:ext cx="612165" cy="612165"/>
          </a:xfrm>
          <a:prstGeom prst="rect">
            <a:avLst/>
          </a:prstGeom>
        </p:spPr>
      </p:pic>
      <p:sp>
        <p:nvSpPr>
          <p:cNvPr id="14" name="Ellipse 13">
            <a:extLst>
              <a:ext uri="{FF2B5EF4-FFF2-40B4-BE49-F238E27FC236}">
                <a16:creationId xmlns:a16="http://schemas.microsoft.com/office/drawing/2014/main" id="{9F32F0A5-D997-470E-85EC-1DF57D0358A6}"/>
              </a:ext>
            </a:extLst>
          </p:cNvPr>
          <p:cNvSpPr/>
          <p:nvPr/>
        </p:nvSpPr>
        <p:spPr>
          <a:xfrm>
            <a:off x="906528" y="2901949"/>
            <a:ext cx="1779563" cy="618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AXE 1</a:t>
            </a: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Ellipse 14">
            <a:extLst>
              <a:ext uri="{FF2B5EF4-FFF2-40B4-BE49-F238E27FC236}">
                <a16:creationId xmlns:a16="http://schemas.microsoft.com/office/drawing/2014/main" id="{E05784C6-DA61-452A-A81A-525DB05C3116}"/>
              </a:ext>
            </a:extLst>
          </p:cNvPr>
          <p:cNvSpPr/>
          <p:nvPr/>
        </p:nvSpPr>
        <p:spPr>
          <a:xfrm>
            <a:off x="901338" y="3593442"/>
            <a:ext cx="1695156" cy="618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AXE 2</a:t>
            </a: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Ellipse 15">
            <a:extLst>
              <a:ext uri="{FF2B5EF4-FFF2-40B4-BE49-F238E27FC236}">
                <a16:creationId xmlns:a16="http://schemas.microsoft.com/office/drawing/2014/main" id="{EDA7AD49-2B01-4CF5-80D9-4533D1FEF7BB}"/>
              </a:ext>
            </a:extLst>
          </p:cNvPr>
          <p:cNvSpPr/>
          <p:nvPr/>
        </p:nvSpPr>
        <p:spPr>
          <a:xfrm>
            <a:off x="943542" y="4276831"/>
            <a:ext cx="1695156" cy="618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AXE 3</a:t>
            </a: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Ellipse 16">
            <a:extLst>
              <a:ext uri="{FF2B5EF4-FFF2-40B4-BE49-F238E27FC236}">
                <a16:creationId xmlns:a16="http://schemas.microsoft.com/office/drawing/2014/main" id="{A5FF8839-4509-437C-81DA-6E9F6B3C19C9}"/>
              </a:ext>
            </a:extLst>
          </p:cNvPr>
          <p:cNvSpPr/>
          <p:nvPr/>
        </p:nvSpPr>
        <p:spPr>
          <a:xfrm>
            <a:off x="901338" y="4960220"/>
            <a:ext cx="1645918" cy="618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AXE 4</a:t>
            </a: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739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gner un rectangle avec un coin diagonal 4">
            <a:extLst>
              <a:ext uri="{FF2B5EF4-FFF2-40B4-BE49-F238E27FC236}">
                <a16:creationId xmlns:a16="http://schemas.microsoft.com/office/drawing/2014/main" id="{6C47C992-94B8-4D85-8A50-5DCF5BB0FEEB}"/>
              </a:ext>
            </a:extLst>
          </p:cNvPr>
          <p:cNvSpPr/>
          <p:nvPr/>
        </p:nvSpPr>
        <p:spPr>
          <a:xfrm>
            <a:off x="1542980" y="967607"/>
            <a:ext cx="7634919" cy="562708"/>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AVANCEMENT FINANCIER UE PO IEJ (M€) </a:t>
            </a:r>
          </a:p>
        </p:txBody>
      </p:sp>
      <p:graphicFrame>
        <p:nvGraphicFramePr>
          <p:cNvPr id="3" name="Graphique 2">
            <a:extLst>
              <a:ext uri="{FF2B5EF4-FFF2-40B4-BE49-F238E27FC236}">
                <a16:creationId xmlns:a16="http://schemas.microsoft.com/office/drawing/2014/main" id="{F9A7D52E-A38C-438E-AB40-08CAB014046E}"/>
              </a:ext>
            </a:extLst>
          </p:cNvPr>
          <p:cNvGraphicFramePr>
            <a:graphicFrameLocks/>
          </p:cNvGraphicFramePr>
          <p:nvPr>
            <p:extLst/>
          </p:nvPr>
        </p:nvGraphicFramePr>
        <p:xfrm>
          <a:off x="541901" y="1870239"/>
          <a:ext cx="4387272" cy="378517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 coins arrondis 3">
            <a:extLst>
              <a:ext uri="{FF2B5EF4-FFF2-40B4-BE49-F238E27FC236}">
                <a16:creationId xmlns:a16="http://schemas.microsoft.com/office/drawing/2014/main" id="{8AA8FB10-D12B-4929-8D9C-DBABF2C35DBE}"/>
              </a:ext>
            </a:extLst>
          </p:cNvPr>
          <p:cNvSpPr/>
          <p:nvPr/>
        </p:nvSpPr>
        <p:spPr>
          <a:xfrm>
            <a:off x="6490117" y="1612198"/>
            <a:ext cx="2327564" cy="7643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Clôturé à 94% CT ; 91% UE</a:t>
            </a:r>
          </a:p>
        </p:txBody>
      </p:sp>
      <p:pic>
        <p:nvPicPr>
          <p:cNvPr id="5" name="Image 4">
            <a:extLst>
              <a:ext uri="{FF2B5EF4-FFF2-40B4-BE49-F238E27FC236}">
                <a16:creationId xmlns:a16="http://schemas.microsoft.com/office/drawing/2014/main" id="{C17A52D3-B529-4303-8AC6-3DB4D3F648EC}"/>
              </a:ext>
            </a:extLst>
          </p:cNvPr>
          <p:cNvPicPr>
            <a:picLocks noChangeAspect="1"/>
          </p:cNvPicPr>
          <p:nvPr/>
        </p:nvPicPr>
        <p:blipFill>
          <a:blip r:embed="rId3"/>
          <a:stretch>
            <a:fillRect/>
          </a:stretch>
        </p:blipFill>
        <p:spPr>
          <a:xfrm>
            <a:off x="5408247" y="3015838"/>
            <a:ext cx="2163740" cy="2402033"/>
          </a:xfrm>
          <a:prstGeom prst="rect">
            <a:avLst/>
          </a:prstGeom>
        </p:spPr>
      </p:pic>
      <p:graphicFrame>
        <p:nvGraphicFramePr>
          <p:cNvPr id="6" name="Graphique 5">
            <a:extLst>
              <a:ext uri="{FF2B5EF4-FFF2-40B4-BE49-F238E27FC236}">
                <a16:creationId xmlns:a16="http://schemas.microsoft.com/office/drawing/2014/main" id="{A3638F39-ABCF-42A0-9475-CC95DC938602}"/>
              </a:ext>
            </a:extLst>
          </p:cNvPr>
          <p:cNvGraphicFramePr>
            <a:graphicFrameLocks/>
          </p:cNvGraphicFramePr>
          <p:nvPr>
            <p:extLst/>
          </p:nvPr>
        </p:nvGraphicFramePr>
        <p:xfrm>
          <a:off x="7571987" y="2928380"/>
          <a:ext cx="3471658" cy="21035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5407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4">
            <a:extLst>
              <a:ext uri="{FF2B5EF4-FFF2-40B4-BE49-F238E27FC236}">
                <a16:creationId xmlns:a16="http://schemas.microsoft.com/office/drawing/2014/main" id="{254486F8-49C5-484C-B602-121C14AE3FC2}"/>
              </a:ext>
            </a:extLst>
          </p:cNvPr>
          <p:cNvSpPr txBox="1">
            <a:spLocks/>
          </p:cNvSpPr>
          <p:nvPr/>
        </p:nvSpPr>
        <p:spPr>
          <a:xfrm>
            <a:off x="700612" y="716936"/>
            <a:ext cx="6000044" cy="4870413"/>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p:spPr>
        <p:style>
          <a:lnRef idx="0">
            <a:schemeClr val="accent5"/>
          </a:lnRef>
          <a:fillRef idx="3">
            <a:schemeClr val="accent5"/>
          </a:fillRef>
          <a:effectRef idx="3">
            <a:schemeClr val="accent5"/>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t>MISE EN ŒUVRE DU VOLET DÉCONCENTRÉ DU PROGRAMME FSE+</a:t>
            </a:r>
            <a:br>
              <a:rPr kumimoji="0" lang="fr-FR" sz="32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br>
            <a:r>
              <a:rPr kumimoji="0" lang="fr-FR" sz="32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t>2021-2027</a:t>
            </a:r>
            <a:br>
              <a:rPr kumimoji="0" lang="fr-FR" sz="32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br>
            <a:r>
              <a:rPr kumimoji="0" lang="fr-FR" sz="32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t>DE LA</a:t>
            </a:r>
            <a:br>
              <a:rPr kumimoji="0" lang="fr-FR" sz="32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br>
            <a:r>
              <a:rPr kumimoji="0" lang="fr-FR" sz="32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t>MARTINIQUE</a:t>
            </a:r>
          </a:p>
        </p:txBody>
      </p:sp>
      <p:pic>
        <p:nvPicPr>
          <p:cNvPr id="3" name="Image 2">
            <a:extLst>
              <a:ext uri="{FF2B5EF4-FFF2-40B4-BE49-F238E27FC236}">
                <a16:creationId xmlns:a16="http://schemas.microsoft.com/office/drawing/2014/main" id="{E756C816-566F-41F9-BF8D-19DF1FA65EA3}"/>
              </a:ext>
            </a:extLst>
          </p:cNvPr>
          <p:cNvPicPr>
            <a:picLocks noChangeAspect="1"/>
          </p:cNvPicPr>
          <p:nvPr/>
        </p:nvPicPr>
        <p:blipFill>
          <a:blip r:embed="rId2"/>
          <a:stretch>
            <a:fillRect/>
          </a:stretch>
        </p:blipFill>
        <p:spPr>
          <a:xfrm>
            <a:off x="6980628" y="2316142"/>
            <a:ext cx="4416491" cy="2225715"/>
          </a:xfrm>
          <a:prstGeom prst="rect">
            <a:avLst/>
          </a:prstGeom>
        </p:spPr>
      </p:pic>
    </p:spTree>
    <p:extLst>
      <p:ext uri="{BB962C8B-B14F-4D97-AF65-F5344CB8AC3E}">
        <p14:creationId xmlns:p14="http://schemas.microsoft.com/office/powerpoint/2010/main" val="2087205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C40F098-43FA-4016-9E5E-7337B7F22E5F}"/>
              </a:ext>
            </a:extLst>
          </p:cNvPr>
          <p:cNvSpPr/>
          <p:nvPr/>
        </p:nvSpPr>
        <p:spPr>
          <a:xfrm>
            <a:off x="1779104" y="377687"/>
            <a:ext cx="7106479" cy="6162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Calibri" panose="020F0502020204030204"/>
                <a:ea typeface="+mn-ea"/>
                <a:cs typeface="+mn-cs"/>
              </a:rPr>
              <a:t>Évolution maquette financière</a:t>
            </a:r>
          </a:p>
        </p:txBody>
      </p:sp>
      <p:pic>
        <p:nvPicPr>
          <p:cNvPr id="5" name="Image 4">
            <a:extLst>
              <a:ext uri="{FF2B5EF4-FFF2-40B4-BE49-F238E27FC236}">
                <a16:creationId xmlns:a16="http://schemas.microsoft.com/office/drawing/2014/main" id="{4A68281F-BBA5-4E92-8768-4A1BCEDB6E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815" y="1439535"/>
            <a:ext cx="10196010" cy="4282535"/>
          </a:xfrm>
          <a:prstGeom prst="rect">
            <a:avLst/>
          </a:prstGeom>
          <a:noFill/>
          <a:ln>
            <a:noFill/>
          </a:ln>
        </p:spPr>
      </p:pic>
    </p:spTree>
    <p:extLst>
      <p:ext uri="{BB962C8B-B14F-4D97-AF65-F5344CB8AC3E}">
        <p14:creationId xmlns:p14="http://schemas.microsoft.com/office/powerpoint/2010/main" val="56387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49BA81D-B03C-4C9B-8668-48818E4C7C09}"/>
              </a:ext>
            </a:extLst>
          </p:cNvPr>
          <p:cNvSpPr txBox="1"/>
          <p:nvPr/>
        </p:nvSpPr>
        <p:spPr>
          <a:xfrm>
            <a:off x="510989" y="2393576"/>
            <a:ext cx="11528612" cy="2431435"/>
          </a:xfrm>
          <a:prstGeom prst="rect">
            <a:avLst/>
          </a:prstGeom>
          <a:noFill/>
        </p:spPr>
        <p:txBody>
          <a:bodyPr wrap="square" rtlCol="0">
            <a:spAutoFit/>
          </a:bodyPr>
          <a:lstStyle/>
          <a:p>
            <a:endParaRPr lang="fr-FR" b="1" u="sng" dirty="0">
              <a:latin typeface="Times New Roman" panose="02020603050405020304" pitchFamily="18" charset="0"/>
              <a:cs typeface="Times New Roman" panose="02020603050405020304" pitchFamily="18" charset="0"/>
            </a:endParaRPr>
          </a:p>
          <a:p>
            <a:pPr algn="ctr"/>
            <a:r>
              <a:rPr lang="fr-FR" sz="4400" b="1" dirty="0">
                <a:latin typeface="Times New Roman" panose="02020603050405020304" pitchFamily="18" charset="0"/>
                <a:cs typeface="Times New Roman" panose="02020603050405020304" pitchFamily="18" charset="0"/>
              </a:rPr>
              <a:t>1 - Adoption du PV du CSI du 19 Avril 2024 </a:t>
            </a:r>
          </a:p>
          <a:p>
            <a:endParaRPr lang="fr-FR" b="1" u="sng" dirty="0">
              <a:latin typeface="Times New Roman" panose="02020603050405020304" pitchFamily="18" charset="0"/>
              <a:cs typeface="Times New Roman" panose="02020603050405020304" pitchFamily="18" charset="0"/>
            </a:endParaRPr>
          </a:p>
          <a:p>
            <a:endParaRPr lang="fr-FR" b="1" u="sng" dirty="0">
              <a:latin typeface="Times New Roman" panose="02020603050405020304" pitchFamily="18" charset="0"/>
              <a:cs typeface="Times New Roman" panose="02020603050405020304" pitchFamily="18" charset="0"/>
            </a:endParaRPr>
          </a:p>
          <a:p>
            <a:endParaRPr lang="fr-FR" b="1" u="sng" dirty="0"/>
          </a:p>
          <a:p>
            <a:endParaRPr lang="fr-FR" b="1" u="sng" dirty="0"/>
          </a:p>
          <a:p>
            <a:r>
              <a:rPr lang="fr-FR" b="1" u="sng" dirty="0"/>
              <a:t> </a:t>
            </a:r>
            <a:endParaRPr lang="fr-FR" dirty="0"/>
          </a:p>
        </p:txBody>
      </p:sp>
    </p:spTree>
    <p:extLst>
      <p:ext uri="{BB962C8B-B14F-4D97-AF65-F5344CB8AC3E}">
        <p14:creationId xmlns:p14="http://schemas.microsoft.com/office/powerpoint/2010/main" val="2150593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rognés en diagonale 1">
            <a:extLst>
              <a:ext uri="{FF2B5EF4-FFF2-40B4-BE49-F238E27FC236}">
                <a16:creationId xmlns:a16="http://schemas.microsoft.com/office/drawing/2014/main" id="{FAE41574-BCAA-4A47-9B5E-2FC4F4147B34}"/>
              </a:ext>
            </a:extLst>
          </p:cNvPr>
          <p:cNvSpPr/>
          <p:nvPr/>
        </p:nvSpPr>
        <p:spPr>
          <a:xfrm>
            <a:off x="942680" y="414779"/>
            <a:ext cx="7814821" cy="669303"/>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91">
                    <a:lumMod val="75000"/>
                  </a:srgbClr>
                </a:solidFill>
                <a:effectLst/>
                <a:uLnTx/>
                <a:uFillTx/>
                <a:latin typeface="Arial"/>
                <a:ea typeface="+mn-ea"/>
                <a:cs typeface="+mn-cs"/>
              </a:rPr>
              <a:t>MISE EN ŒUVRE AU NIVEAU LOCAL</a:t>
            </a: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 coins arrondis 2">
            <a:extLst>
              <a:ext uri="{FF2B5EF4-FFF2-40B4-BE49-F238E27FC236}">
                <a16:creationId xmlns:a16="http://schemas.microsoft.com/office/drawing/2014/main" id="{938725C4-FBA7-4FE1-8C1B-557E9DD6013B}"/>
              </a:ext>
            </a:extLst>
          </p:cNvPr>
          <p:cNvSpPr/>
          <p:nvPr/>
        </p:nvSpPr>
        <p:spPr>
          <a:xfrm>
            <a:off x="517010" y="3341880"/>
            <a:ext cx="10172986" cy="2507655"/>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Mise en œuvre programmation : </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 6 appels à projets publiés en 2024</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66 dossiers ont été déposés, pour un montant de 30,6 M€ en CT dont 24 M€ de FSE+;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84% des porteurs sont des primo-demandeurs, ce qui implique un temps d’instruction plus long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5 dossiers ont été programmés dont 2 en 2024 pour un montant CT de 6,3,M€ dont  5,2 M€ UE et 3 en 2025 pour un montant de 660 K€ en CT dont 544 K€ de FSE</a:t>
            </a:r>
          </a:p>
        </p:txBody>
      </p:sp>
      <p:sp>
        <p:nvSpPr>
          <p:cNvPr id="4" name="Rectangle : coins arrondis 3">
            <a:extLst>
              <a:ext uri="{FF2B5EF4-FFF2-40B4-BE49-F238E27FC236}">
                <a16:creationId xmlns:a16="http://schemas.microsoft.com/office/drawing/2014/main" id="{C24A714F-802E-4E78-9B9D-747E42F842DF}"/>
              </a:ext>
            </a:extLst>
          </p:cNvPr>
          <p:cNvSpPr/>
          <p:nvPr/>
        </p:nvSpPr>
        <p:spPr>
          <a:xfrm>
            <a:off x="517010" y="1277772"/>
            <a:ext cx="10172986" cy="187041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Modalités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1 Appel à projet (AAP) par OS (9 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Ce qui change par rapport à 2014-2020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Pas de gestion au fil de l’eau (Ouverture des AAP limitée à 3 mois maximum)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Affectation d’une enveloppe financière par appel à projet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Obligation de sélection des opérations par appel à projet pour rester dans la limite de l’enveloppe par AAP</a:t>
            </a:r>
          </a:p>
        </p:txBody>
      </p:sp>
    </p:spTree>
    <p:extLst>
      <p:ext uri="{BB962C8B-B14F-4D97-AF65-F5344CB8AC3E}">
        <p14:creationId xmlns:p14="http://schemas.microsoft.com/office/powerpoint/2010/main" val="1344929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rognés en diagonale 1">
            <a:extLst>
              <a:ext uri="{FF2B5EF4-FFF2-40B4-BE49-F238E27FC236}">
                <a16:creationId xmlns:a16="http://schemas.microsoft.com/office/drawing/2014/main" id="{0D39170D-937B-4EBF-A870-8D5CB704CB16}"/>
              </a:ext>
            </a:extLst>
          </p:cNvPr>
          <p:cNvSpPr/>
          <p:nvPr/>
        </p:nvSpPr>
        <p:spPr>
          <a:xfrm>
            <a:off x="942680" y="414779"/>
            <a:ext cx="7814821" cy="669303"/>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91">
                    <a:lumMod val="75000"/>
                  </a:srgbClr>
                </a:solidFill>
                <a:effectLst/>
                <a:uLnTx/>
                <a:uFillTx/>
                <a:latin typeface="Arial"/>
                <a:ea typeface="+mn-ea"/>
                <a:cs typeface="+mn-cs"/>
              </a:rPr>
              <a:t>PUBLICATIONS  AAP À VENIR</a:t>
            </a: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6D15D2B6-70AD-4763-97FC-02EBE7158B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380" y="1508289"/>
            <a:ext cx="10404871" cy="4053527"/>
          </a:xfrm>
          <a:prstGeom prst="rect">
            <a:avLst/>
          </a:prstGeom>
          <a:noFill/>
          <a:ln>
            <a:noFill/>
          </a:ln>
        </p:spPr>
      </p:pic>
    </p:spTree>
    <p:extLst>
      <p:ext uri="{BB962C8B-B14F-4D97-AF65-F5344CB8AC3E}">
        <p14:creationId xmlns:p14="http://schemas.microsoft.com/office/powerpoint/2010/main" val="116260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rognés en diagonale 1">
            <a:extLst>
              <a:ext uri="{FF2B5EF4-FFF2-40B4-BE49-F238E27FC236}">
                <a16:creationId xmlns:a16="http://schemas.microsoft.com/office/drawing/2014/main" id="{11A8F5C9-1EEE-4ABE-BB46-B12FE526BB7C}"/>
              </a:ext>
            </a:extLst>
          </p:cNvPr>
          <p:cNvSpPr/>
          <p:nvPr/>
        </p:nvSpPr>
        <p:spPr>
          <a:xfrm>
            <a:off x="942680" y="532615"/>
            <a:ext cx="7814821" cy="669303"/>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91">
                    <a:lumMod val="75000"/>
                  </a:srgbClr>
                </a:solidFill>
                <a:effectLst/>
                <a:uLnTx/>
                <a:uFillTx/>
                <a:latin typeface="Arial"/>
                <a:ea typeface="+mn-ea"/>
                <a:cs typeface="+mn-cs"/>
              </a:rPr>
              <a:t>OBJECTIFS DE DÉPENSES 2025</a:t>
            </a: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F2EA6175-BFD0-417A-A2B1-E7EE27B89253}"/>
              </a:ext>
            </a:extLst>
          </p:cNvPr>
          <p:cNvSpPr txBox="1">
            <a:spLocks/>
          </p:cNvSpPr>
          <p:nvPr/>
        </p:nvSpPr>
        <p:spPr>
          <a:xfrm>
            <a:off x="443059" y="2799761"/>
            <a:ext cx="10294070" cy="23942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fr-FR"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aphicFrame>
        <p:nvGraphicFramePr>
          <p:cNvPr id="4" name="Graphique 3">
            <a:extLst>
              <a:ext uri="{FF2B5EF4-FFF2-40B4-BE49-F238E27FC236}">
                <a16:creationId xmlns:a16="http://schemas.microsoft.com/office/drawing/2014/main" id="{55C8716B-676C-4C9E-81C3-B6363A04F804}"/>
              </a:ext>
            </a:extLst>
          </p:cNvPr>
          <p:cNvGraphicFramePr>
            <a:graphicFrameLocks/>
          </p:cNvGraphicFramePr>
          <p:nvPr>
            <p:extLst/>
          </p:nvPr>
        </p:nvGraphicFramePr>
        <p:xfrm>
          <a:off x="1640262" y="1350389"/>
          <a:ext cx="7409470" cy="48901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6193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4">
            <a:extLst>
              <a:ext uri="{FF2B5EF4-FFF2-40B4-BE49-F238E27FC236}">
                <a16:creationId xmlns:a16="http://schemas.microsoft.com/office/drawing/2014/main" id="{254486F8-49C5-484C-B602-121C14AE3FC2}"/>
              </a:ext>
            </a:extLst>
          </p:cNvPr>
          <p:cNvSpPr txBox="1">
            <a:spLocks/>
          </p:cNvSpPr>
          <p:nvPr/>
        </p:nvSpPr>
        <p:spPr>
          <a:xfrm>
            <a:off x="634625" y="2316141"/>
            <a:ext cx="6000044" cy="222571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p:spPr>
        <p:style>
          <a:lnRef idx="0">
            <a:schemeClr val="accent5"/>
          </a:lnRef>
          <a:fillRef idx="3">
            <a:schemeClr val="accent5"/>
          </a:fillRef>
          <a:effectRef idx="3">
            <a:schemeClr val="accent5"/>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t>APPUI AUX PORTEURS</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t> ET</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Marianne" panose="02000000000000000000" pitchFamily="2" charset="0"/>
                <a:ea typeface="+mj-ea"/>
                <a:cs typeface="+mj-cs"/>
              </a:rPr>
              <a:t> COMMUNICATION</a:t>
            </a:r>
          </a:p>
        </p:txBody>
      </p:sp>
      <p:pic>
        <p:nvPicPr>
          <p:cNvPr id="3" name="Image 2">
            <a:extLst>
              <a:ext uri="{FF2B5EF4-FFF2-40B4-BE49-F238E27FC236}">
                <a16:creationId xmlns:a16="http://schemas.microsoft.com/office/drawing/2014/main" id="{E756C816-566F-41F9-BF8D-19DF1FA65EA3}"/>
              </a:ext>
            </a:extLst>
          </p:cNvPr>
          <p:cNvPicPr>
            <a:picLocks noChangeAspect="1"/>
          </p:cNvPicPr>
          <p:nvPr/>
        </p:nvPicPr>
        <p:blipFill>
          <a:blip r:embed="rId2"/>
          <a:stretch>
            <a:fillRect/>
          </a:stretch>
        </p:blipFill>
        <p:spPr>
          <a:xfrm>
            <a:off x="6980628" y="2316142"/>
            <a:ext cx="4416491" cy="2225715"/>
          </a:xfrm>
          <a:prstGeom prst="rect">
            <a:avLst/>
          </a:prstGeom>
        </p:spPr>
      </p:pic>
    </p:spTree>
    <p:extLst>
      <p:ext uri="{BB962C8B-B14F-4D97-AF65-F5344CB8AC3E}">
        <p14:creationId xmlns:p14="http://schemas.microsoft.com/office/powerpoint/2010/main" val="1465874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rognés en diagonale 1">
            <a:extLst>
              <a:ext uri="{FF2B5EF4-FFF2-40B4-BE49-F238E27FC236}">
                <a16:creationId xmlns:a16="http://schemas.microsoft.com/office/drawing/2014/main" id="{11A8F5C9-1EEE-4ABE-BB46-B12FE526BB7C}"/>
              </a:ext>
            </a:extLst>
          </p:cNvPr>
          <p:cNvSpPr/>
          <p:nvPr/>
        </p:nvSpPr>
        <p:spPr>
          <a:xfrm>
            <a:off x="942680" y="414779"/>
            <a:ext cx="7814821" cy="669303"/>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91">
                    <a:lumMod val="75000"/>
                  </a:srgbClr>
                </a:solidFill>
                <a:effectLst/>
                <a:uLnTx/>
                <a:uFillTx/>
                <a:latin typeface="Arial"/>
                <a:ea typeface="+mn-ea"/>
                <a:cs typeface="+mn-cs"/>
              </a:rPr>
              <a:t>APPUI AUX PORTEURS</a:t>
            </a: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Espace réservé du texte 2">
            <a:extLst>
              <a:ext uri="{FF2B5EF4-FFF2-40B4-BE49-F238E27FC236}">
                <a16:creationId xmlns:a16="http://schemas.microsoft.com/office/drawing/2014/main" id="{BDF6C671-93FD-4DAA-AC4E-13A1EFA32229}"/>
              </a:ext>
            </a:extLst>
          </p:cNvPr>
          <p:cNvSpPr txBox="1">
            <a:spLocks/>
          </p:cNvSpPr>
          <p:nvPr/>
        </p:nvSpPr>
        <p:spPr>
          <a:xfrm>
            <a:off x="431800" y="1542900"/>
            <a:ext cx="11233151" cy="4742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Une augmentation de 25 % par rapport à 2023. </a:t>
            </a:r>
          </a:p>
        </p:txBody>
      </p:sp>
      <p:graphicFrame>
        <p:nvGraphicFramePr>
          <p:cNvPr id="5" name="Graphique 4">
            <a:extLst>
              <a:ext uri="{FF2B5EF4-FFF2-40B4-BE49-F238E27FC236}">
                <a16:creationId xmlns:a16="http://schemas.microsoft.com/office/drawing/2014/main" id="{AEBB3F18-B6E2-4F36-A805-0B449B3950A2}"/>
              </a:ext>
            </a:extLst>
          </p:cNvPr>
          <p:cNvGraphicFramePr>
            <a:graphicFrameLocks/>
          </p:cNvGraphicFramePr>
          <p:nvPr>
            <p:extLst/>
          </p:nvPr>
        </p:nvGraphicFramePr>
        <p:xfrm>
          <a:off x="706158" y="2132814"/>
          <a:ext cx="4865083" cy="34195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C37E2C7D-9C19-48E0-836D-148388D5E922}"/>
              </a:ext>
            </a:extLst>
          </p:cNvPr>
          <p:cNvGraphicFramePr>
            <a:graphicFrameLocks/>
          </p:cNvGraphicFramePr>
          <p:nvPr>
            <p:extLst/>
          </p:nvPr>
        </p:nvGraphicFramePr>
        <p:xfrm>
          <a:off x="5893322" y="2301319"/>
          <a:ext cx="5060623" cy="3175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6949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avec coins rognés en diagonale 1">
            <a:extLst>
              <a:ext uri="{FF2B5EF4-FFF2-40B4-BE49-F238E27FC236}">
                <a16:creationId xmlns:a16="http://schemas.microsoft.com/office/drawing/2014/main" id="{11A8F5C9-1EEE-4ABE-BB46-B12FE526BB7C}"/>
              </a:ext>
            </a:extLst>
          </p:cNvPr>
          <p:cNvSpPr/>
          <p:nvPr/>
        </p:nvSpPr>
        <p:spPr>
          <a:xfrm>
            <a:off x="951645" y="307633"/>
            <a:ext cx="7814821" cy="669303"/>
          </a:xfrm>
          <a:prstGeom prst="snip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0091">
                    <a:lumMod val="75000"/>
                  </a:srgbClr>
                </a:solidFill>
                <a:effectLst/>
                <a:uLnTx/>
                <a:uFillTx/>
                <a:latin typeface="Arial"/>
                <a:ea typeface="+mn-ea"/>
                <a:cs typeface="+mn-cs"/>
              </a:rPr>
              <a:t>Communication</a:t>
            </a: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Espace réservé du texte 2">
            <a:extLst>
              <a:ext uri="{FF2B5EF4-FFF2-40B4-BE49-F238E27FC236}">
                <a16:creationId xmlns:a16="http://schemas.microsoft.com/office/drawing/2014/main" id="{BCDB7228-9F8F-4346-96C3-3A11B0982535}"/>
              </a:ext>
            </a:extLst>
          </p:cNvPr>
          <p:cNvSpPr txBox="1">
            <a:spLocks/>
          </p:cNvSpPr>
          <p:nvPr/>
        </p:nvSpPr>
        <p:spPr>
          <a:xfrm>
            <a:off x="318059" y="976936"/>
            <a:ext cx="11233151" cy="34695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Une communication digitale basée sur la diffusion de contenus sur différents supports : site internet de la DEETS et réseaux sociaux nationaux (twitter et LinkedIn FSE) : </a:t>
            </a:r>
            <a:r>
              <a:rPr kumimoji="0" lang="fr-FR" sz="2000" b="0" i="1"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8 333 vues sur 25 articles publiés</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0" i="0" u="none" strike="noStrike" kern="1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Poursuite de la capitalisation et la valorisation du programme auprès du grand public ainsi que la valorisation des projets cofinancés par le FSE en lien avec la DGEFP.</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 Joli Mois de l’Europe avec des actions de sensibilisation à destination des agents de la DEETS afin de leur permettre de s’informer et de mieux comprendre l’Europe de manière ludique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000" b="0" i="0" u="none" strike="noStrike" kern="1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Élaboration en continu de documents en vue de l’information des citoyens, porteurs de projets et partenaires. </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Image 3" descr="Une image contenant arbre, plein air, personne, bâtiment&#10;&#10;Description générée automatiquement">
            <a:extLst>
              <a:ext uri="{FF2B5EF4-FFF2-40B4-BE49-F238E27FC236}">
                <a16:creationId xmlns:a16="http://schemas.microsoft.com/office/drawing/2014/main" id="{AF59F842-9FC3-4F40-9921-C7CE69AF0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5215" y="4069546"/>
            <a:ext cx="4618838" cy="2480821"/>
          </a:xfrm>
          <a:prstGeom prst="rect">
            <a:avLst/>
          </a:prstGeom>
        </p:spPr>
      </p:pic>
      <p:sp>
        <p:nvSpPr>
          <p:cNvPr id="5" name="ZoneTexte 4">
            <a:extLst>
              <a:ext uri="{FF2B5EF4-FFF2-40B4-BE49-F238E27FC236}">
                <a16:creationId xmlns:a16="http://schemas.microsoft.com/office/drawing/2014/main" id="{9DE7B781-DA51-43CA-9965-491A6A2530FD}"/>
              </a:ext>
            </a:extLst>
          </p:cNvPr>
          <p:cNvSpPr txBox="1"/>
          <p:nvPr/>
        </p:nvSpPr>
        <p:spPr>
          <a:xfrm>
            <a:off x="8415711" y="5036765"/>
            <a:ext cx="2019207" cy="307777"/>
          </a:xfrm>
          <a:prstGeom prst="rect">
            <a:avLst/>
          </a:prstGeom>
          <a:noFill/>
        </p:spPr>
        <p:txBody>
          <a:bodyPr wrap="square" rtlCol="0">
            <a:spAutoFit/>
          </a:bodyPr>
          <a:lstStyle/>
          <a:p>
            <a:r>
              <a:rPr lang="fr-FR" sz="1400" dirty="0">
                <a:latin typeface="Times New Roman" panose="02020603050405020304" pitchFamily="18" charset="0"/>
                <a:cs typeface="Times New Roman" panose="02020603050405020304" pitchFamily="18" charset="0"/>
              </a:rPr>
              <a:t>JME avec le RSMA</a:t>
            </a:r>
          </a:p>
        </p:txBody>
      </p:sp>
    </p:spTree>
    <p:extLst>
      <p:ext uri="{BB962C8B-B14F-4D97-AF65-F5344CB8AC3E}">
        <p14:creationId xmlns:p14="http://schemas.microsoft.com/office/powerpoint/2010/main" val="2022017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B9EC55-D4BE-406A-BC3F-3004D3EA3DEB}"/>
              </a:ext>
            </a:extLst>
          </p:cNvPr>
          <p:cNvSpPr/>
          <p:nvPr/>
        </p:nvSpPr>
        <p:spPr>
          <a:xfrm>
            <a:off x="582705" y="2361764"/>
            <a:ext cx="11609295" cy="1446550"/>
          </a:xfrm>
          <a:prstGeom prst="rect">
            <a:avLst/>
          </a:prstGeom>
        </p:spPr>
        <p:txBody>
          <a:bodyPr wrap="square">
            <a:spAutoFit/>
          </a:bodyPr>
          <a:lstStyle/>
          <a:p>
            <a:pPr algn="ctr"/>
            <a:r>
              <a:rPr lang="fr-FR" sz="4400" b="1" dirty="0">
                <a:latin typeface="Times New Roman" panose="02020603050405020304" pitchFamily="18" charset="0"/>
                <a:ea typeface="Calibri" panose="020F0502020204030204" pitchFamily="34" charset="0"/>
              </a:rPr>
              <a:t>5 - Avancement du FEADER sur le PDRM 2014-2022 et sur le PSN 2023-2027 </a:t>
            </a:r>
            <a:endParaRPr lang="fr-FR" sz="4400" b="1" dirty="0"/>
          </a:p>
        </p:txBody>
      </p:sp>
    </p:spTree>
    <p:extLst>
      <p:ext uri="{BB962C8B-B14F-4D97-AF65-F5344CB8AC3E}">
        <p14:creationId xmlns:p14="http://schemas.microsoft.com/office/powerpoint/2010/main" val="3452291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81866" y="1324471"/>
            <a:ext cx="7412250" cy="3526350"/>
          </a:xfrm>
          <a:prstGeom prst="rect">
            <a:avLst/>
          </a:prstGeom>
          <a:noFill/>
        </p:spPr>
        <p:txBody>
          <a:bodyPr wrap="square" rtlCol="0">
            <a:spAutoFit/>
          </a:bodyPr>
          <a:lstStyle/>
          <a:p>
            <a:pPr marL="12700" marR="47625">
              <a:lnSpc>
                <a:spcPts val="2730"/>
              </a:lnSpc>
              <a:spcBef>
                <a:spcPts val="6"/>
              </a:spcBef>
            </a:pPr>
            <a:r>
              <a:rPr lang="fr-FR" sz="2000" b="1" dirty="0">
                <a:solidFill>
                  <a:srgbClr val="0D3F96"/>
                </a:solidFill>
                <a:latin typeface="Myriad Pro" panose="020B0503030403020204" pitchFamily="34" charset="0"/>
                <a:cs typeface="Times New Roman"/>
              </a:rPr>
              <a:t>1/ Etat d’avancement du PDRM</a:t>
            </a:r>
          </a:p>
          <a:p>
            <a:pPr marL="12700" marR="47625">
              <a:lnSpc>
                <a:spcPts val="2730"/>
              </a:lnSpc>
              <a:spcBef>
                <a:spcPts val="6"/>
              </a:spcBef>
            </a:pPr>
            <a:r>
              <a:rPr lang="fr-FR" sz="2000" b="1" dirty="0">
                <a:solidFill>
                  <a:srgbClr val="0D3F96"/>
                </a:solidFill>
                <a:latin typeface="Myriad Pro" panose="020B0503030403020204" pitchFamily="34" charset="0"/>
                <a:cs typeface="Times New Roman"/>
              </a:rPr>
              <a:t>                  </a:t>
            </a:r>
          </a:p>
          <a:p>
            <a:pPr marL="12700" marR="47625">
              <a:lnSpc>
                <a:spcPts val="2730"/>
              </a:lnSpc>
              <a:spcBef>
                <a:spcPts val="6"/>
              </a:spcBef>
            </a:pPr>
            <a:r>
              <a:rPr lang="fr-FR" sz="2000" b="1" dirty="0">
                <a:solidFill>
                  <a:srgbClr val="0D3F96"/>
                </a:solidFill>
                <a:latin typeface="Myriad Pro" panose="020B0503030403020204" pitchFamily="34" charset="0"/>
                <a:cs typeface="Times New Roman"/>
              </a:rPr>
              <a:t>2/ Point LEADER</a:t>
            </a:r>
          </a:p>
          <a:p>
            <a:pPr marL="12700" marR="47625">
              <a:lnSpc>
                <a:spcPts val="2730"/>
              </a:lnSpc>
              <a:spcBef>
                <a:spcPts val="6"/>
              </a:spcBef>
            </a:pPr>
            <a:endParaRPr lang="fr-FR" sz="2000" b="1" dirty="0">
              <a:solidFill>
                <a:srgbClr val="0D3F96"/>
              </a:solidFill>
              <a:latin typeface="Myriad Pro" panose="020B0503030403020204" pitchFamily="34" charset="0"/>
              <a:cs typeface="Times New Roman"/>
            </a:endParaRPr>
          </a:p>
          <a:p>
            <a:pPr marL="12700" marR="47625">
              <a:lnSpc>
                <a:spcPts val="2730"/>
              </a:lnSpc>
              <a:spcBef>
                <a:spcPts val="6"/>
              </a:spcBef>
            </a:pPr>
            <a:r>
              <a:rPr lang="fr-FR" sz="2000" b="1" dirty="0">
                <a:solidFill>
                  <a:srgbClr val="0D3F96"/>
                </a:solidFill>
                <a:latin typeface="Myriad Pro" panose="020B0503030403020204" pitchFamily="34" charset="0"/>
                <a:cs typeface="Times New Roman"/>
              </a:rPr>
              <a:t>3/ Objectifs 2025 de DO</a:t>
            </a:r>
          </a:p>
          <a:p>
            <a:pPr marL="12700" marR="47625">
              <a:lnSpc>
                <a:spcPts val="2730"/>
              </a:lnSpc>
              <a:spcBef>
                <a:spcPts val="6"/>
              </a:spcBef>
            </a:pPr>
            <a:endParaRPr lang="fr-FR" sz="2000" b="1" dirty="0">
              <a:solidFill>
                <a:srgbClr val="0D3F96"/>
              </a:solidFill>
              <a:latin typeface="Myriad Pro" panose="020B0503030403020204" pitchFamily="34" charset="0"/>
              <a:cs typeface="Times New Roman"/>
            </a:endParaRPr>
          </a:p>
          <a:p>
            <a:pPr marL="12700" marR="47625">
              <a:lnSpc>
                <a:spcPts val="2730"/>
              </a:lnSpc>
              <a:spcBef>
                <a:spcPts val="6"/>
              </a:spcBef>
            </a:pPr>
            <a:r>
              <a:rPr lang="fr-FR" sz="2000" b="1" dirty="0">
                <a:solidFill>
                  <a:srgbClr val="0D3F96"/>
                </a:solidFill>
                <a:latin typeface="Myriad Pro" panose="020B0503030403020204" pitchFamily="34" charset="0"/>
                <a:cs typeface="Times New Roman"/>
              </a:rPr>
              <a:t>4/ Plan d’Actions</a:t>
            </a:r>
          </a:p>
          <a:p>
            <a:pPr marL="12700" marR="47625">
              <a:lnSpc>
                <a:spcPts val="2730"/>
              </a:lnSpc>
              <a:spcBef>
                <a:spcPts val="6"/>
              </a:spcBef>
            </a:pPr>
            <a:endParaRPr lang="fr-FR" sz="2000" b="1" dirty="0">
              <a:solidFill>
                <a:srgbClr val="0D3F96"/>
              </a:solidFill>
              <a:latin typeface="Myriad Pro" panose="020B0503030403020204" pitchFamily="34" charset="0"/>
              <a:cs typeface="Times New Roman"/>
            </a:endParaRPr>
          </a:p>
          <a:p>
            <a:pPr marL="12700" marR="47625">
              <a:lnSpc>
                <a:spcPts val="2730"/>
              </a:lnSpc>
              <a:spcBef>
                <a:spcPts val="6"/>
              </a:spcBef>
            </a:pPr>
            <a:r>
              <a:rPr lang="fr-FR" sz="2000" b="1" dirty="0">
                <a:solidFill>
                  <a:srgbClr val="0D3F96"/>
                </a:solidFill>
                <a:latin typeface="Myriad Pro" panose="020B0503030403020204" pitchFamily="34" charset="0"/>
                <a:cs typeface="Times New Roman"/>
              </a:rPr>
              <a:t>5/ Plan Stratégique National (PSN)</a:t>
            </a:r>
          </a:p>
          <a:p>
            <a:pPr marL="12700" marR="47625">
              <a:lnSpc>
                <a:spcPts val="2730"/>
              </a:lnSpc>
              <a:spcBef>
                <a:spcPts val="6"/>
              </a:spcBef>
            </a:pPr>
            <a:endParaRPr lang="fr-FR" sz="2000" b="1" dirty="0">
              <a:solidFill>
                <a:srgbClr val="0D3F96"/>
              </a:solidFill>
              <a:latin typeface="Myriad Pro" panose="020B0503030403020204" pitchFamily="34" charset="0"/>
              <a:cs typeface="Times New Roman"/>
            </a:endParaRPr>
          </a:p>
        </p:txBody>
      </p:sp>
    </p:spTree>
    <p:extLst>
      <p:ext uri="{BB962C8B-B14F-4D97-AF65-F5344CB8AC3E}">
        <p14:creationId xmlns:p14="http://schemas.microsoft.com/office/powerpoint/2010/main" val="238626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51314" y="2795452"/>
            <a:ext cx="8556171" cy="769441"/>
          </a:xfrm>
          <a:prstGeom prst="rect">
            <a:avLst/>
          </a:prstGeom>
          <a:noFill/>
        </p:spPr>
        <p:txBody>
          <a:bodyPr wrap="square" rtlCol="0">
            <a:spAutoFit/>
          </a:bodyPr>
          <a:lstStyle/>
          <a:p>
            <a:r>
              <a:rPr lang="fr-FR" sz="4400" b="1" dirty="0">
                <a:solidFill>
                  <a:srgbClr val="0D3F96"/>
                </a:solidFill>
                <a:latin typeface="Myriad Pro" panose="020B0503030403020204" pitchFamily="34" charset="0"/>
                <a:cs typeface="Times New Roman"/>
              </a:rPr>
              <a:t> 1/ Etat d’avancement du PDRM</a:t>
            </a:r>
            <a:endParaRPr lang="fr-FR" sz="4400" dirty="0">
              <a:latin typeface="Arial Black" panose="020B0A04020102020204" pitchFamily="34" charset="0"/>
            </a:endParaRPr>
          </a:p>
        </p:txBody>
      </p:sp>
    </p:spTree>
    <p:extLst>
      <p:ext uri="{BB962C8B-B14F-4D97-AF65-F5344CB8AC3E}">
        <p14:creationId xmlns:p14="http://schemas.microsoft.com/office/powerpoint/2010/main" val="3938633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27777" y="3024970"/>
            <a:ext cx="2514312" cy="2089355"/>
            <a:chOff x="1971522" y="1348866"/>
            <a:chExt cx="2643057" cy="2643057"/>
          </a:xfrm>
        </p:grpSpPr>
        <p:sp>
          <p:nvSpPr>
            <p:cNvPr id="3" name="Ellipse 2"/>
            <p:cNvSpPr/>
            <p:nvPr/>
          </p:nvSpPr>
          <p:spPr>
            <a:xfrm>
              <a:off x="1971522" y="1348866"/>
              <a:ext cx="2643057" cy="2643057"/>
            </a:xfrm>
            <a:prstGeom prst="ellipse">
              <a:avLst/>
            </a:prstGeom>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4" name="Ellipse 4"/>
            <p:cNvSpPr txBox="1"/>
            <p:nvPr/>
          </p:nvSpPr>
          <p:spPr>
            <a:xfrm>
              <a:off x="2048190" y="2022393"/>
              <a:ext cx="2002563" cy="134890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66521">
                <a:lnSpc>
                  <a:spcPct val="90000"/>
                </a:lnSpc>
                <a:spcBef>
                  <a:spcPct val="0"/>
                </a:spcBef>
                <a:spcAft>
                  <a:spcPct val="35000"/>
                </a:spcAft>
              </a:pPr>
              <a:r>
                <a:rPr lang="fr-FR" sz="2174" dirty="0"/>
                <a:t>Socle complémentaire32 M</a:t>
              </a:r>
              <a:r>
                <a:rPr lang="fr-FR" sz="2174" b="1" dirty="0"/>
                <a:t>€</a:t>
              </a:r>
              <a:endParaRPr lang="fr-FR" sz="2174" dirty="0"/>
            </a:p>
          </p:txBody>
        </p:sp>
      </p:grpSp>
      <p:grpSp>
        <p:nvGrpSpPr>
          <p:cNvPr id="5" name="Groupe 4"/>
          <p:cNvGrpSpPr/>
          <p:nvPr/>
        </p:nvGrpSpPr>
        <p:grpSpPr>
          <a:xfrm>
            <a:off x="2198272" y="3194079"/>
            <a:ext cx="2379202" cy="1904527"/>
            <a:chOff x="3398082" y="964389"/>
            <a:chExt cx="2643057" cy="2643057"/>
          </a:xfrm>
        </p:grpSpPr>
        <p:sp>
          <p:nvSpPr>
            <p:cNvPr id="6" name="Ellipse 5"/>
            <p:cNvSpPr/>
            <p:nvPr/>
          </p:nvSpPr>
          <p:spPr>
            <a:xfrm>
              <a:off x="3398082" y="964389"/>
              <a:ext cx="2643057" cy="2643057"/>
            </a:xfrm>
            <a:prstGeom prst="ellipse">
              <a:avLst/>
            </a:prstGeom>
          </p:spPr>
          <p:style>
            <a:lnRef idx="2">
              <a:schemeClr val="lt1">
                <a:hueOff val="0"/>
                <a:satOff val="0"/>
                <a:lumOff val="0"/>
                <a:alphaOff val="0"/>
              </a:schemeClr>
            </a:lnRef>
            <a:fillRef idx="1">
              <a:schemeClr val="accent5">
                <a:alpha val="50000"/>
                <a:hueOff val="-4966938"/>
                <a:satOff val="19906"/>
                <a:lumOff val="4314"/>
                <a:alphaOff val="0"/>
              </a:schemeClr>
            </a:fillRef>
            <a:effectRef idx="0">
              <a:schemeClr val="accent5">
                <a:alpha val="50000"/>
                <a:hueOff val="-4966938"/>
                <a:satOff val="19906"/>
                <a:lumOff val="4314"/>
                <a:alphaOff val="0"/>
              </a:schemeClr>
            </a:effectRef>
            <a:fontRef idx="minor">
              <a:schemeClr val="tx1"/>
            </a:fontRef>
          </p:style>
        </p:sp>
        <p:sp>
          <p:nvSpPr>
            <p:cNvPr id="7" name="Ellipse 4"/>
            <p:cNvSpPr txBox="1"/>
            <p:nvPr/>
          </p:nvSpPr>
          <p:spPr>
            <a:xfrm>
              <a:off x="3678919" y="1814967"/>
              <a:ext cx="2362220" cy="13727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66521">
                <a:lnSpc>
                  <a:spcPct val="90000"/>
                </a:lnSpc>
                <a:spcBef>
                  <a:spcPct val="0"/>
                </a:spcBef>
                <a:spcAft>
                  <a:spcPct val="35000"/>
                </a:spcAft>
              </a:pPr>
              <a:r>
                <a:rPr lang="fr-FR" sz="2174" dirty="0"/>
                <a:t>Enveloppe Relance </a:t>
              </a:r>
            </a:p>
            <a:p>
              <a:pPr algn="ctr" defTabSz="966521">
                <a:lnSpc>
                  <a:spcPct val="90000"/>
                </a:lnSpc>
                <a:spcBef>
                  <a:spcPct val="0"/>
                </a:spcBef>
                <a:spcAft>
                  <a:spcPct val="35000"/>
                </a:spcAft>
              </a:pPr>
              <a:r>
                <a:rPr lang="fr-FR" sz="2174" dirty="0"/>
                <a:t>16,3 M</a:t>
              </a:r>
              <a:r>
                <a:rPr lang="fr-FR" sz="2174" b="1" dirty="0"/>
                <a:t>€ </a:t>
              </a:r>
              <a:r>
                <a:rPr lang="fr-FR" sz="2174" dirty="0"/>
                <a:t> </a:t>
              </a:r>
            </a:p>
          </p:txBody>
        </p:sp>
      </p:grpSp>
      <p:sp>
        <p:nvSpPr>
          <p:cNvPr id="8" name="Rectangle 7"/>
          <p:cNvSpPr/>
          <p:nvPr/>
        </p:nvSpPr>
        <p:spPr>
          <a:xfrm>
            <a:off x="5988378" y="3261685"/>
            <a:ext cx="231154" cy="343299"/>
          </a:xfrm>
          <a:prstGeom prst="rect">
            <a:avLst/>
          </a:prstGeom>
        </p:spPr>
        <p:txBody>
          <a:bodyPr wrap="none">
            <a:spAutoFit/>
          </a:bodyPr>
          <a:lstStyle/>
          <a:p>
            <a:pPr lvl="0"/>
            <a:r>
              <a:rPr lang="fr-FR" sz="1631" dirty="0"/>
              <a:t> </a:t>
            </a:r>
          </a:p>
        </p:txBody>
      </p:sp>
      <p:sp>
        <p:nvSpPr>
          <p:cNvPr id="9" name="Rectangle 8"/>
          <p:cNvSpPr/>
          <p:nvPr/>
        </p:nvSpPr>
        <p:spPr>
          <a:xfrm>
            <a:off x="5988378" y="3261685"/>
            <a:ext cx="231154" cy="343299"/>
          </a:xfrm>
          <a:prstGeom prst="rect">
            <a:avLst/>
          </a:prstGeom>
        </p:spPr>
        <p:txBody>
          <a:bodyPr wrap="none">
            <a:spAutoFit/>
          </a:bodyPr>
          <a:lstStyle/>
          <a:p>
            <a:pPr lvl="0"/>
            <a:r>
              <a:rPr lang="fr-FR" sz="1631" dirty="0"/>
              <a:t> </a:t>
            </a:r>
          </a:p>
        </p:txBody>
      </p:sp>
      <p:grpSp>
        <p:nvGrpSpPr>
          <p:cNvPr id="10" name="Groupe 9"/>
          <p:cNvGrpSpPr/>
          <p:nvPr/>
        </p:nvGrpSpPr>
        <p:grpSpPr>
          <a:xfrm>
            <a:off x="1331433" y="1787236"/>
            <a:ext cx="2230311" cy="1750008"/>
            <a:chOff x="3072021" y="711510"/>
            <a:chExt cx="1344514" cy="1931547"/>
          </a:xfrm>
        </p:grpSpPr>
        <p:sp>
          <p:nvSpPr>
            <p:cNvPr id="11" name="Ellipse 10"/>
            <p:cNvSpPr/>
            <p:nvPr/>
          </p:nvSpPr>
          <p:spPr>
            <a:xfrm>
              <a:off x="3072021" y="711510"/>
              <a:ext cx="1344514" cy="193154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2" name="Ellipse 4"/>
            <p:cNvSpPr txBox="1"/>
            <p:nvPr/>
          </p:nvSpPr>
          <p:spPr>
            <a:xfrm>
              <a:off x="3145084" y="829350"/>
              <a:ext cx="1240514" cy="104119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66521">
                <a:lnSpc>
                  <a:spcPct val="90000"/>
                </a:lnSpc>
                <a:spcBef>
                  <a:spcPct val="0"/>
                </a:spcBef>
                <a:spcAft>
                  <a:spcPct val="35000"/>
                </a:spcAft>
              </a:pPr>
              <a:r>
                <a:rPr lang="fr-FR" sz="2174" dirty="0"/>
                <a:t>Socle initial </a:t>
              </a:r>
            </a:p>
            <a:p>
              <a:pPr algn="ctr" defTabSz="966521">
                <a:lnSpc>
                  <a:spcPct val="90000"/>
                </a:lnSpc>
                <a:spcBef>
                  <a:spcPct val="0"/>
                </a:spcBef>
                <a:spcAft>
                  <a:spcPct val="35000"/>
                </a:spcAft>
              </a:pPr>
              <a:r>
                <a:rPr lang="fr-FR" sz="2174" dirty="0"/>
                <a:t>130,2 M</a:t>
              </a:r>
              <a:r>
                <a:rPr lang="fr-FR" sz="2174" b="1" dirty="0"/>
                <a:t>€</a:t>
              </a:r>
              <a:endParaRPr lang="fr-FR" sz="2174" dirty="0"/>
            </a:p>
          </p:txBody>
        </p:sp>
      </p:grpSp>
      <p:sp>
        <p:nvSpPr>
          <p:cNvPr id="13" name="Rectangle 12"/>
          <p:cNvSpPr/>
          <p:nvPr/>
        </p:nvSpPr>
        <p:spPr>
          <a:xfrm>
            <a:off x="3531281" y="2172834"/>
            <a:ext cx="2112156" cy="1077218"/>
          </a:xfrm>
          <a:prstGeom prst="rect">
            <a:avLst/>
          </a:prstGeom>
        </p:spPr>
        <p:txBody>
          <a:bodyPr wrap="square">
            <a:spAutoFit/>
          </a:bodyPr>
          <a:lstStyle/>
          <a:p>
            <a:r>
              <a:rPr lang="fr-FR" sz="1600" b="1" dirty="0">
                <a:solidFill>
                  <a:srgbClr val="00B050"/>
                </a:solidFill>
              </a:rPr>
              <a:t>Total enveloppe </a:t>
            </a:r>
          </a:p>
          <a:p>
            <a:r>
              <a:rPr lang="fr-FR" sz="1600" b="1" dirty="0">
                <a:solidFill>
                  <a:srgbClr val="00B050"/>
                </a:solidFill>
              </a:rPr>
              <a:t>(transition + relance ) </a:t>
            </a:r>
          </a:p>
          <a:p>
            <a:r>
              <a:rPr lang="fr-FR" sz="1600" b="1" dirty="0">
                <a:solidFill>
                  <a:srgbClr val="00B050"/>
                </a:solidFill>
              </a:rPr>
              <a:t>	</a:t>
            </a:r>
            <a:r>
              <a:rPr lang="fr-FR" sz="1600" b="1" dirty="0">
                <a:solidFill>
                  <a:srgbClr val="C00000"/>
                </a:solidFill>
              </a:rPr>
              <a:t>178,5 M€</a:t>
            </a:r>
          </a:p>
          <a:p>
            <a:endParaRPr lang="fr-FR" sz="1600" b="1" dirty="0">
              <a:solidFill>
                <a:srgbClr val="00B050"/>
              </a:solidFill>
            </a:endParaRPr>
          </a:p>
        </p:txBody>
      </p:sp>
      <p:sp>
        <p:nvSpPr>
          <p:cNvPr id="14" name="ZoneTexte 13"/>
          <p:cNvSpPr txBox="1"/>
          <p:nvPr/>
        </p:nvSpPr>
        <p:spPr>
          <a:xfrm>
            <a:off x="1255544" y="1240454"/>
            <a:ext cx="2669911" cy="400110"/>
          </a:xfrm>
          <a:prstGeom prst="rect">
            <a:avLst/>
          </a:prstGeom>
          <a:noFill/>
        </p:spPr>
        <p:txBody>
          <a:bodyPr wrap="square" rtlCol="0">
            <a:spAutoFit/>
          </a:bodyPr>
          <a:lstStyle/>
          <a:p>
            <a:pPr algn="ctr"/>
            <a:r>
              <a:rPr lang="fr-FR" sz="2000" dirty="0">
                <a:solidFill>
                  <a:schemeClr val="accent1">
                    <a:lumMod val="50000"/>
                  </a:schemeClr>
                </a:solidFill>
                <a:latin typeface="Arial Black" panose="020B0A04020102020204" pitchFamily="34" charset="0"/>
              </a:rPr>
              <a:t>Maquette initiale  </a:t>
            </a:r>
          </a:p>
        </p:txBody>
      </p:sp>
      <p:grpSp>
        <p:nvGrpSpPr>
          <p:cNvPr id="18" name="Groupe 17"/>
          <p:cNvGrpSpPr/>
          <p:nvPr/>
        </p:nvGrpSpPr>
        <p:grpSpPr>
          <a:xfrm>
            <a:off x="8535340" y="2929249"/>
            <a:ext cx="2379202" cy="1904527"/>
            <a:chOff x="3398082" y="964389"/>
            <a:chExt cx="2643057" cy="2643057"/>
          </a:xfrm>
        </p:grpSpPr>
        <p:sp>
          <p:nvSpPr>
            <p:cNvPr id="19" name="Ellipse 18"/>
            <p:cNvSpPr/>
            <p:nvPr/>
          </p:nvSpPr>
          <p:spPr>
            <a:xfrm>
              <a:off x="3398082" y="964389"/>
              <a:ext cx="2643057" cy="2643057"/>
            </a:xfrm>
            <a:prstGeom prst="ellipse">
              <a:avLst/>
            </a:prstGeom>
          </p:spPr>
          <p:style>
            <a:lnRef idx="2">
              <a:schemeClr val="lt1">
                <a:hueOff val="0"/>
                <a:satOff val="0"/>
                <a:lumOff val="0"/>
                <a:alphaOff val="0"/>
              </a:schemeClr>
            </a:lnRef>
            <a:fillRef idx="1">
              <a:schemeClr val="accent5">
                <a:alpha val="50000"/>
                <a:hueOff val="-4966938"/>
                <a:satOff val="19906"/>
                <a:lumOff val="4314"/>
                <a:alphaOff val="0"/>
              </a:schemeClr>
            </a:fillRef>
            <a:effectRef idx="0">
              <a:schemeClr val="accent5">
                <a:alpha val="50000"/>
                <a:hueOff val="-4966938"/>
                <a:satOff val="19906"/>
                <a:lumOff val="4314"/>
                <a:alphaOff val="0"/>
              </a:schemeClr>
            </a:effectRef>
            <a:fontRef idx="minor">
              <a:schemeClr val="tx1"/>
            </a:fontRef>
          </p:style>
        </p:sp>
        <p:sp>
          <p:nvSpPr>
            <p:cNvPr id="20" name="Ellipse 4"/>
            <p:cNvSpPr txBox="1"/>
            <p:nvPr/>
          </p:nvSpPr>
          <p:spPr>
            <a:xfrm>
              <a:off x="3678919" y="1814967"/>
              <a:ext cx="2362220" cy="13727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66521">
                <a:lnSpc>
                  <a:spcPct val="90000"/>
                </a:lnSpc>
                <a:spcBef>
                  <a:spcPct val="0"/>
                </a:spcBef>
                <a:spcAft>
                  <a:spcPct val="35000"/>
                </a:spcAft>
              </a:pPr>
              <a:r>
                <a:rPr lang="fr-FR" sz="2174" dirty="0"/>
                <a:t>Enveloppe Relance </a:t>
              </a:r>
            </a:p>
            <a:p>
              <a:pPr algn="ctr" defTabSz="966521">
                <a:lnSpc>
                  <a:spcPct val="90000"/>
                </a:lnSpc>
                <a:spcBef>
                  <a:spcPct val="0"/>
                </a:spcBef>
                <a:spcAft>
                  <a:spcPct val="35000"/>
                </a:spcAft>
              </a:pPr>
              <a:r>
                <a:rPr lang="fr-FR" sz="2174" dirty="0"/>
                <a:t>13,60 M</a:t>
              </a:r>
              <a:r>
                <a:rPr lang="fr-FR" sz="2174" b="1" dirty="0"/>
                <a:t>€ </a:t>
              </a:r>
              <a:r>
                <a:rPr lang="fr-FR" sz="2174" dirty="0"/>
                <a:t> </a:t>
              </a:r>
            </a:p>
          </p:txBody>
        </p:sp>
      </p:grpSp>
      <p:grpSp>
        <p:nvGrpSpPr>
          <p:cNvPr id="21" name="Groupe 20"/>
          <p:cNvGrpSpPr/>
          <p:nvPr/>
        </p:nvGrpSpPr>
        <p:grpSpPr>
          <a:xfrm>
            <a:off x="7152734" y="2072859"/>
            <a:ext cx="2230311" cy="1750008"/>
            <a:chOff x="3072021" y="711510"/>
            <a:chExt cx="1344514" cy="1931547"/>
          </a:xfrm>
        </p:grpSpPr>
        <p:sp>
          <p:nvSpPr>
            <p:cNvPr id="22" name="Ellipse 21"/>
            <p:cNvSpPr/>
            <p:nvPr/>
          </p:nvSpPr>
          <p:spPr>
            <a:xfrm>
              <a:off x="3072021" y="711510"/>
              <a:ext cx="1344514" cy="193154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3" name="Ellipse 4"/>
            <p:cNvSpPr txBox="1"/>
            <p:nvPr/>
          </p:nvSpPr>
          <p:spPr>
            <a:xfrm>
              <a:off x="3145084" y="829350"/>
              <a:ext cx="1240514" cy="104119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66521">
                <a:lnSpc>
                  <a:spcPct val="90000"/>
                </a:lnSpc>
                <a:spcBef>
                  <a:spcPct val="0"/>
                </a:spcBef>
                <a:spcAft>
                  <a:spcPct val="35000"/>
                </a:spcAft>
              </a:pPr>
              <a:r>
                <a:rPr lang="fr-FR" sz="2174" dirty="0"/>
                <a:t>Socle modifié</a:t>
              </a:r>
            </a:p>
            <a:p>
              <a:pPr algn="ctr" defTabSz="966521">
                <a:lnSpc>
                  <a:spcPct val="90000"/>
                </a:lnSpc>
                <a:spcBef>
                  <a:spcPct val="0"/>
                </a:spcBef>
                <a:spcAft>
                  <a:spcPct val="35000"/>
                </a:spcAft>
              </a:pPr>
              <a:r>
                <a:rPr lang="fr-FR" sz="2174" dirty="0"/>
                <a:t>130,10 M</a:t>
              </a:r>
              <a:r>
                <a:rPr lang="fr-FR" sz="2174" b="1" dirty="0"/>
                <a:t>€</a:t>
              </a:r>
              <a:endParaRPr lang="fr-FR" sz="2174" dirty="0"/>
            </a:p>
          </p:txBody>
        </p:sp>
      </p:grpSp>
      <p:sp>
        <p:nvSpPr>
          <p:cNvPr id="24" name="Rectangle 23"/>
          <p:cNvSpPr/>
          <p:nvPr/>
        </p:nvSpPr>
        <p:spPr>
          <a:xfrm>
            <a:off x="9331726" y="2045743"/>
            <a:ext cx="2112156" cy="1077218"/>
          </a:xfrm>
          <a:prstGeom prst="rect">
            <a:avLst/>
          </a:prstGeom>
        </p:spPr>
        <p:txBody>
          <a:bodyPr wrap="square">
            <a:spAutoFit/>
          </a:bodyPr>
          <a:lstStyle/>
          <a:p>
            <a:r>
              <a:rPr lang="fr-FR" sz="1600" b="1" dirty="0">
                <a:solidFill>
                  <a:srgbClr val="00B050"/>
                </a:solidFill>
              </a:rPr>
              <a:t>Total enveloppe </a:t>
            </a:r>
          </a:p>
          <a:p>
            <a:r>
              <a:rPr lang="fr-FR" sz="1600" b="1" dirty="0">
                <a:solidFill>
                  <a:srgbClr val="00B050"/>
                </a:solidFill>
              </a:rPr>
              <a:t>(socle + relance ) </a:t>
            </a:r>
          </a:p>
          <a:p>
            <a:r>
              <a:rPr lang="fr-FR" sz="1600" b="1" dirty="0">
                <a:solidFill>
                  <a:srgbClr val="00B050"/>
                </a:solidFill>
              </a:rPr>
              <a:t>	</a:t>
            </a:r>
            <a:r>
              <a:rPr lang="fr-FR" sz="1600" b="1" dirty="0">
                <a:solidFill>
                  <a:srgbClr val="C00000"/>
                </a:solidFill>
              </a:rPr>
              <a:t>175,70 M€</a:t>
            </a:r>
          </a:p>
          <a:p>
            <a:endParaRPr lang="fr-FR" sz="1600" b="1" dirty="0">
              <a:solidFill>
                <a:srgbClr val="00B050"/>
              </a:solidFill>
            </a:endParaRPr>
          </a:p>
        </p:txBody>
      </p:sp>
      <p:sp>
        <p:nvSpPr>
          <p:cNvPr id="25" name="ZoneTexte 24"/>
          <p:cNvSpPr txBox="1"/>
          <p:nvPr/>
        </p:nvSpPr>
        <p:spPr>
          <a:xfrm>
            <a:off x="6676058" y="1255964"/>
            <a:ext cx="2791215" cy="400110"/>
          </a:xfrm>
          <a:prstGeom prst="rect">
            <a:avLst/>
          </a:prstGeom>
          <a:noFill/>
        </p:spPr>
        <p:txBody>
          <a:bodyPr wrap="square" rtlCol="0">
            <a:spAutoFit/>
          </a:bodyPr>
          <a:lstStyle/>
          <a:p>
            <a:r>
              <a:rPr lang="fr-FR" sz="2000" dirty="0">
                <a:solidFill>
                  <a:schemeClr val="accent1">
                    <a:lumMod val="50000"/>
                  </a:schemeClr>
                </a:solidFill>
                <a:latin typeface="Arial Black" panose="020B0A04020102020204" pitchFamily="34" charset="0"/>
              </a:rPr>
              <a:t>Maquette modifiée  </a:t>
            </a:r>
          </a:p>
        </p:txBody>
      </p:sp>
      <p:sp>
        <p:nvSpPr>
          <p:cNvPr id="26" name="ZoneTexte 25"/>
          <p:cNvSpPr txBox="1"/>
          <p:nvPr/>
        </p:nvSpPr>
        <p:spPr>
          <a:xfrm>
            <a:off x="6855131" y="1662853"/>
            <a:ext cx="2527914" cy="369332"/>
          </a:xfrm>
          <a:prstGeom prst="rect">
            <a:avLst/>
          </a:prstGeom>
          <a:noFill/>
        </p:spPr>
        <p:txBody>
          <a:bodyPr wrap="square" rtlCol="0">
            <a:spAutoFit/>
          </a:bodyPr>
          <a:lstStyle/>
          <a:p>
            <a:r>
              <a:rPr lang="fr-FR" dirty="0"/>
              <a:t>Suite au DO de fin 2024</a:t>
            </a:r>
          </a:p>
        </p:txBody>
      </p:sp>
      <p:grpSp>
        <p:nvGrpSpPr>
          <p:cNvPr id="27" name="Groupe 26"/>
          <p:cNvGrpSpPr/>
          <p:nvPr/>
        </p:nvGrpSpPr>
        <p:grpSpPr>
          <a:xfrm>
            <a:off x="6280480" y="3229726"/>
            <a:ext cx="2514312" cy="2089355"/>
            <a:chOff x="1971522" y="1348866"/>
            <a:chExt cx="2643057" cy="2643057"/>
          </a:xfrm>
        </p:grpSpPr>
        <p:sp>
          <p:nvSpPr>
            <p:cNvPr id="28" name="Ellipse 27"/>
            <p:cNvSpPr/>
            <p:nvPr/>
          </p:nvSpPr>
          <p:spPr>
            <a:xfrm>
              <a:off x="1971522" y="1348866"/>
              <a:ext cx="2643057" cy="2643057"/>
            </a:xfrm>
            <a:prstGeom prst="ellipse">
              <a:avLst/>
            </a:prstGeom>
          </p:spPr>
          <p:style>
            <a:lnRef idx="2">
              <a:schemeClr val="lt1">
                <a:hueOff val="0"/>
                <a:satOff val="0"/>
                <a:lumOff val="0"/>
                <a:alphaOff val="0"/>
              </a:schemeClr>
            </a:lnRef>
            <a:fillRef idx="1">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sp>
          <p:nvSpPr>
            <p:cNvPr id="29" name="Ellipse 4"/>
            <p:cNvSpPr txBox="1"/>
            <p:nvPr/>
          </p:nvSpPr>
          <p:spPr>
            <a:xfrm>
              <a:off x="2048190" y="2022393"/>
              <a:ext cx="2002563" cy="134890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966521">
                <a:lnSpc>
                  <a:spcPct val="90000"/>
                </a:lnSpc>
                <a:spcBef>
                  <a:spcPct val="0"/>
                </a:spcBef>
                <a:spcAft>
                  <a:spcPct val="35000"/>
                </a:spcAft>
              </a:pPr>
              <a:r>
                <a:rPr lang="fr-FR" sz="2174" dirty="0"/>
                <a:t>Socle complémentaire32 M</a:t>
              </a:r>
              <a:r>
                <a:rPr lang="fr-FR" sz="2174" b="1" dirty="0"/>
                <a:t>€</a:t>
              </a:r>
              <a:endParaRPr lang="fr-FR" sz="2174" dirty="0"/>
            </a:p>
          </p:txBody>
        </p:sp>
      </p:grpSp>
      <p:sp>
        <p:nvSpPr>
          <p:cNvPr id="30" name="ZoneTexte 29">
            <a:extLst>
              <a:ext uri="{FF2B5EF4-FFF2-40B4-BE49-F238E27FC236}">
                <a16:creationId xmlns:a16="http://schemas.microsoft.com/office/drawing/2014/main" id="{5E617CA0-E26D-4501-BBCA-D3FE616B387B}"/>
              </a:ext>
            </a:extLst>
          </p:cNvPr>
          <p:cNvSpPr txBox="1"/>
          <p:nvPr/>
        </p:nvSpPr>
        <p:spPr>
          <a:xfrm>
            <a:off x="0" y="414428"/>
            <a:ext cx="12192000" cy="523220"/>
          </a:xfrm>
          <a:prstGeom prst="rect">
            <a:avLst/>
          </a:prstGeom>
          <a:noFill/>
        </p:spPr>
        <p:txBody>
          <a:bodyPr wrap="square" rtlCol="0">
            <a:spAutoFit/>
          </a:bodyPr>
          <a:lstStyle/>
          <a:p>
            <a:pPr algn="ctr"/>
            <a:r>
              <a:rPr lang="fr-FR" sz="2800" b="1" dirty="0">
                <a:solidFill>
                  <a:srgbClr val="0D3F96"/>
                </a:solidFill>
                <a:latin typeface="Myriad Pro" panose="020B0503030403020204" pitchFamily="34" charset="0"/>
                <a:cs typeface="Times New Roman"/>
              </a:rPr>
              <a:t>1/ Etat d’avancement du PDRM</a:t>
            </a:r>
            <a:endParaRPr lang="fr-FR" sz="2800" b="1" dirty="0"/>
          </a:p>
        </p:txBody>
      </p:sp>
      <p:sp>
        <p:nvSpPr>
          <p:cNvPr id="15" name="ZoneTexte 14">
            <a:extLst>
              <a:ext uri="{FF2B5EF4-FFF2-40B4-BE49-F238E27FC236}">
                <a16:creationId xmlns:a16="http://schemas.microsoft.com/office/drawing/2014/main" id="{2EBA899B-47D6-4056-AEEC-0C0EAA925D6F}"/>
              </a:ext>
            </a:extLst>
          </p:cNvPr>
          <p:cNvSpPr txBox="1"/>
          <p:nvPr/>
        </p:nvSpPr>
        <p:spPr>
          <a:xfrm>
            <a:off x="2198272" y="5505450"/>
            <a:ext cx="6212303" cy="1292662"/>
          </a:xfrm>
          <a:prstGeom prst="rect">
            <a:avLst/>
          </a:prstGeom>
          <a:noFill/>
        </p:spPr>
        <p:txBody>
          <a:bodyPr wrap="square" rtlCol="0">
            <a:spAutoFit/>
          </a:bodyPr>
          <a:lstStyle/>
          <a:p>
            <a:pPr algn="ctr"/>
            <a:r>
              <a:rPr lang="fr-FR" sz="2000" dirty="0">
                <a:solidFill>
                  <a:schemeClr val="accent1">
                    <a:lumMod val="50000"/>
                  </a:schemeClr>
                </a:solidFill>
                <a:latin typeface="Arial Black" panose="020B0A04020102020204" pitchFamily="34" charset="0"/>
              </a:rPr>
              <a:t>DO 2024</a:t>
            </a:r>
          </a:p>
          <a:p>
            <a:pPr algn="ctr"/>
            <a:r>
              <a:rPr lang="fr-FR" sz="2000" dirty="0">
                <a:solidFill>
                  <a:schemeClr val="accent1">
                    <a:lumMod val="50000"/>
                  </a:schemeClr>
                </a:solidFill>
                <a:latin typeface="Arial Black" panose="020B0A04020102020204" pitchFamily="34" charset="0"/>
              </a:rPr>
              <a:t> SOCLE : 125 623,78 € (&lt;1%)</a:t>
            </a:r>
          </a:p>
          <a:p>
            <a:pPr algn="ctr"/>
            <a:r>
              <a:rPr lang="fr-FR" sz="2000" dirty="0">
                <a:solidFill>
                  <a:schemeClr val="accent1">
                    <a:lumMod val="50000"/>
                  </a:schemeClr>
                </a:solidFill>
                <a:latin typeface="Arial Black" panose="020B0A04020102020204" pitchFamily="34" charset="0"/>
              </a:rPr>
              <a:t> RELANCE: 2 713 276,49 € (16%)</a:t>
            </a:r>
          </a:p>
          <a:p>
            <a:endParaRPr lang="fr-FR" dirty="0"/>
          </a:p>
        </p:txBody>
      </p:sp>
      <p:sp>
        <p:nvSpPr>
          <p:cNvPr id="16" name="Flèche : droite 15">
            <a:extLst>
              <a:ext uri="{FF2B5EF4-FFF2-40B4-BE49-F238E27FC236}">
                <a16:creationId xmlns:a16="http://schemas.microsoft.com/office/drawing/2014/main" id="{0686EC6D-10C8-435A-8569-9D586ECEC3D1}"/>
              </a:ext>
            </a:extLst>
          </p:cNvPr>
          <p:cNvSpPr/>
          <p:nvPr/>
        </p:nvSpPr>
        <p:spPr>
          <a:xfrm>
            <a:off x="4876646" y="4019550"/>
            <a:ext cx="1199857"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3451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FD653B-E660-4EA9-9F9F-B7A660E29DDD}"/>
              </a:ext>
            </a:extLst>
          </p:cNvPr>
          <p:cNvSpPr/>
          <p:nvPr/>
        </p:nvSpPr>
        <p:spPr>
          <a:xfrm>
            <a:off x="519953" y="2406589"/>
            <a:ext cx="11555505" cy="1661993"/>
          </a:xfrm>
          <a:prstGeom prst="rect">
            <a:avLst/>
          </a:prstGeom>
        </p:spPr>
        <p:txBody>
          <a:bodyPr wrap="square">
            <a:spAutoFit/>
          </a:bodyPr>
          <a:lstStyle/>
          <a:p>
            <a:pPr algn="ctr"/>
            <a:r>
              <a:rPr lang="fr-FR" sz="4400" b="1" dirty="0">
                <a:latin typeface="Times New Roman" panose="02020603050405020304" pitchFamily="18" charset="0"/>
                <a:cs typeface="Times New Roman" panose="02020603050405020304" pitchFamily="18" charset="0"/>
              </a:rPr>
              <a:t>2 - Accueil des nouveaux membres du CRSIM pour la période 2021-2027 </a:t>
            </a:r>
          </a:p>
          <a:p>
            <a:endParaRPr lang="fr-FR"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596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p:cNvSpPr/>
          <p:nvPr/>
        </p:nvSpPr>
        <p:spPr>
          <a:xfrm>
            <a:off x="9908682" y="506244"/>
            <a:ext cx="31747" cy="30090"/>
          </a:xfrm>
          <a:custGeom>
            <a:avLst/>
            <a:gdLst/>
            <a:ahLst/>
            <a:cxnLst/>
            <a:rect l="l" t="t" r="r" b="b"/>
            <a:pathLst>
              <a:path w="35039" h="33210">
                <a:moveTo>
                  <a:pt x="17538" y="25400"/>
                </a:moveTo>
                <a:lnTo>
                  <a:pt x="28092" y="33210"/>
                </a:lnTo>
                <a:lnTo>
                  <a:pt x="24142" y="20624"/>
                </a:lnTo>
                <a:lnTo>
                  <a:pt x="35039" y="12801"/>
                </a:lnTo>
                <a:lnTo>
                  <a:pt x="21526" y="12801"/>
                </a:lnTo>
                <a:lnTo>
                  <a:pt x="17538" y="0"/>
                </a:lnTo>
                <a:lnTo>
                  <a:pt x="13360" y="12801"/>
                </a:lnTo>
                <a:lnTo>
                  <a:pt x="0" y="12801"/>
                </a:lnTo>
                <a:lnTo>
                  <a:pt x="10896" y="20624"/>
                </a:lnTo>
                <a:lnTo>
                  <a:pt x="6743" y="33210"/>
                </a:lnTo>
                <a:lnTo>
                  <a:pt x="17538" y="25400"/>
                </a:lnTo>
                <a:close/>
              </a:path>
            </a:pathLst>
          </a:custGeom>
          <a:solidFill>
            <a:srgbClr val="FFED00"/>
          </a:solidFill>
        </p:spPr>
        <p:txBody>
          <a:bodyPr wrap="square" lIns="0" tIns="0" rIns="0" bIns="0" rtlCol="0">
            <a:noAutofit/>
          </a:bodyPr>
          <a:lstStyle/>
          <a:p>
            <a:endParaRPr sz="1631"/>
          </a:p>
        </p:txBody>
      </p:sp>
      <p:sp>
        <p:nvSpPr>
          <p:cNvPr id="4" name="object 2"/>
          <p:cNvSpPr txBox="1"/>
          <p:nvPr/>
        </p:nvSpPr>
        <p:spPr>
          <a:xfrm>
            <a:off x="1441023" y="2338088"/>
            <a:ext cx="8421680" cy="1836398"/>
          </a:xfrm>
          <a:prstGeom prst="rect">
            <a:avLst/>
          </a:prstGeom>
        </p:spPr>
        <p:txBody>
          <a:bodyPr wrap="square" lIns="0" tIns="0" rIns="0" bIns="0" rtlCol="0">
            <a:noAutofit/>
          </a:bodyPr>
          <a:lstStyle/>
          <a:p>
            <a:pPr marL="11506" marR="28187" algn="just">
              <a:lnSpc>
                <a:spcPts val="1903"/>
              </a:lnSpc>
              <a:spcBef>
                <a:spcPts val="95"/>
              </a:spcBef>
            </a:pPr>
            <a:endParaRPr sz="1812" dirty="0">
              <a:latin typeface="Myriad Pro" panose="020B0503030403020204" pitchFamily="34" charset="0"/>
              <a:cs typeface="Times New Roman"/>
            </a:endParaRPr>
          </a:p>
        </p:txBody>
      </p:sp>
      <p:sp>
        <p:nvSpPr>
          <p:cNvPr id="5" name="ZoneTexte 4">
            <a:extLst>
              <a:ext uri="{FF2B5EF4-FFF2-40B4-BE49-F238E27FC236}">
                <a16:creationId xmlns:a16="http://schemas.microsoft.com/office/drawing/2014/main" id="{16DBBDFD-3DAA-463E-BD14-E2E31D1955D1}"/>
              </a:ext>
            </a:extLst>
          </p:cNvPr>
          <p:cNvSpPr txBox="1"/>
          <p:nvPr/>
        </p:nvSpPr>
        <p:spPr>
          <a:xfrm>
            <a:off x="0" y="447469"/>
            <a:ext cx="12192000" cy="523220"/>
          </a:xfrm>
          <a:prstGeom prst="rect">
            <a:avLst/>
          </a:prstGeom>
          <a:noFill/>
        </p:spPr>
        <p:txBody>
          <a:bodyPr wrap="square" rtlCol="0">
            <a:spAutoFit/>
          </a:bodyPr>
          <a:lstStyle/>
          <a:p>
            <a:pPr algn="ctr"/>
            <a:r>
              <a:rPr lang="fr-FR" sz="2800" b="1" dirty="0">
                <a:solidFill>
                  <a:srgbClr val="0D3F96"/>
                </a:solidFill>
                <a:latin typeface="Myriad Pro" panose="020B0503030403020204" pitchFamily="34" charset="0"/>
                <a:cs typeface="Times New Roman"/>
              </a:rPr>
              <a:t>1/ Etat d’avancement du PDRM</a:t>
            </a:r>
            <a:endParaRPr lang="fr-FR" sz="2800" b="1" dirty="0"/>
          </a:p>
        </p:txBody>
      </p:sp>
      <p:sp>
        <p:nvSpPr>
          <p:cNvPr id="12" name="ZoneTexte 11">
            <a:extLst>
              <a:ext uri="{FF2B5EF4-FFF2-40B4-BE49-F238E27FC236}">
                <a16:creationId xmlns:a16="http://schemas.microsoft.com/office/drawing/2014/main" id="{16DBBDFD-3DAA-463E-BD14-E2E31D1955D1}"/>
              </a:ext>
            </a:extLst>
          </p:cNvPr>
          <p:cNvSpPr txBox="1"/>
          <p:nvPr/>
        </p:nvSpPr>
        <p:spPr>
          <a:xfrm>
            <a:off x="481753" y="1260462"/>
            <a:ext cx="9060877" cy="482761"/>
          </a:xfrm>
          <a:prstGeom prst="rect">
            <a:avLst/>
          </a:prstGeom>
          <a:noFill/>
        </p:spPr>
        <p:txBody>
          <a:bodyPr wrap="square" rtlCol="0">
            <a:spAutoFit/>
          </a:bodyPr>
          <a:lstStyle/>
          <a:p>
            <a:r>
              <a:rPr lang="fr-FR" sz="2537" b="1" dirty="0">
                <a:solidFill>
                  <a:schemeClr val="accent1">
                    <a:lumMod val="50000"/>
                  </a:schemeClr>
                </a:solidFill>
              </a:rPr>
              <a:t>Bilan socle et relance FEADER</a:t>
            </a:r>
            <a:endParaRPr lang="fr-FR" sz="2537" b="1" dirty="0">
              <a:solidFill>
                <a:srgbClr val="FF0000"/>
              </a:solidFill>
            </a:endParaRPr>
          </a:p>
        </p:txBody>
      </p:sp>
      <p:pic>
        <p:nvPicPr>
          <p:cNvPr id="3" name="Image 2">
            <a:extLst>
              <a:ext uri="{FF2B5EF4-FFF2-40B4-BE49-F238E27FC236}">
                <a16:creationId xmlns:a16="http://schemas.microsoft.com/office/drawing/2014/main" id="{31D9277A-855C-4EC9-B37D-5753DE26BDB1}"/>
              </a:ext>
            </a:extLst>
          </p:cNvPr>
          <p:cNvPicPr>
            <a:picLocks noChangeAspect="1"/>
          </p:cNvPicPr>
          <p:nvPr/>
        </p:nvPicPr>
        <p:blipFill>
          <a:blip r:embed="rId2"/>
          <a:stretch>
            <a:fillRect/>
          </a:stretch>
        </p:blipFill>
        <p:spPr>
          <a:xfrm>
            <a:off x="805231" y="2032996"/>
            <a:ext cx="10581538" cy="1657351"/>
          </a:xfrm>
          <a:prstGeom prst="rect">
            <a:avLst/>
          </a:prstGeom>
        </p:spPr>
      </p:pic>
      <p:sp>
        <p:nvSpPr>
          <p:cNvPr id="6" name="ZoneTexte 5">
            <a:extLst>
              <a:ext uri="{FF2B5EF4-FFF2-40B4-BE49-F238E27FC236}">
                <a16:creationId xmlns:a16="http://schemas.microsoft.com/office/drawing/2014/main" id="{C8FA402F-6D38-4048-9BEF-B3FEB4383A2A}"/>
              </a:ext>
            </a:extLst>
          </p:cNvPr>
          <p:cNvSpPr txBox="1"/>
          <p:nvPr/>
        </p:nvSpPr>
        <p:spPr>
          <a:xfrm>
            <a:off x="805231" y="3778005"/>
            <a:ext cx="10525125" cy="2677656"/>
          </a:xfrm>
          <a:prstGeom prst="rect">
            <a:avLst/>
          </a:prstGeom>
          <a:noFill/>
        </p:spPr>
        <p:txBody>
          <a:bodyPr wrap="square" rtlCol="0">
            <a:spAutoFit/>
          </a:bodyPr>
          <a:lstStyle/>
          <a:p>
            <a:r>
              <a:rPr lang="fr-FR" sz="2800" b="1" dirty="0">
                <a:solidFill>
                  <a:schemeClr val="accent1">
                    <a:lumMod val="75000"/>
                  </a:schemeClr>
                </a:solidFill>
              </a:rPr>
              <a:t>Stock dossiers restant à programmer </a:t>
            </a:r>
          </a:p>
          <a:p>
            <a:pPr marL="285750" indent="-285750">
              <a:buFont typeface="Arial" panose="020B0604020202020204" pitchFamily="34" charset="0"/>
              <a:buChar char="•"/>
            </a:pPr>
            <a:r>
              <a:rPr lang="fr-FR" sz="2800" b="1" dirty="0">
                <a:solidFill>
                  <a:schemeClr val="accent1">
                    <a:lumMod val="75000"/>
                  </a:schemeClr>
                </a:solidFill>
              </a:rPr>
              <a:t>85 dossiers pour 7,5M€</a:t>
            </a:r>
          </a:p>
          <a:p>
            <a:pPr marL="285750" indent="-285750">
              <a:buFont typeface="Arial" panose="020B0604020202020204" pitchFamily="34" charset="0"/>
              <a:buChar char="•"/>
            </a:pPr>
            <a:r>
              <a:rPr lang="fr-FR" sz="2800" b="1" dirty="0">
                <a:solidFill>
                  <a:schemeClr val="accent1">
                    <a:lumMod val="75000"/>
                  </a:schemeClr>
                </a:solidFill>
              </a:rPr>
              <a:t>M23 : 220 dossiers pour 3,19M€</a:t>
            </a:r>
          </a:p>
          <a:p>
            <a:pPr marL="285750" indent="-285750">
              <a:buFont typeface="Arial" panose="020B0604020202020204" pitchFamily="34" charset="0"/>
              <a:buChar char="•"/>
            </a:pPr>
            <a:r>
              <a:rPr lang="fr-FR" sz="2800" b="1" dirty="0">
                <a:solidFill>
                  <a:schemeClr val="accent1">
                    <a:lumMod val="75000"/>
                  </a:schemeClr>
                </a:solidFill>
              </a:rPr>
              <a:t>Les dossiers seront instruits, </a:t>
            </a:r>
            <a:r>
              <a:rPr lang="fr-FR" sz="2800" b="1" u="sng" dirty="0">
                <a:solidFill>
                  <a:srgbClr val="C00000"/>
                </a:solidFill>
              </a:rPr>
              <a:t>programmés et engagés au plus tard de 30 juin 2025</a:t>
            </a:r>
            <a:r>
              <a:rPr lang="fr-FR" sz="2800" b="1" dirty="0">
                <a:solidFill>
                  <a:schemeClr val="accent1">
                    <a:lumMod val="75000"/>
                  </a:schemeClr>
                </a:solidFill>
              </a:rPr>
              <a:t>, conformément à l’accord donné par l’ASP.</a:t>
            </a:r>
          </a:p>
          <a:p>
            <a:pPr marL="285750" indent="-285750">
              <a:buFont typeface="Arial" panose="020B0604020202020204" pitchFamily="34" charset="0"/>
              <a:buChar char="•"/>
            </a:pPr>
            <a:endParaRPr lang="fr-FR" sz="2800" b="1" dirty="0">
              <a:solidFill>
                <a:schemeClr val="accent1">
                  <a:lumMod val="75000"/>
                </a:schemeClr>
              </a:solidFill>
            </a:endParaRPr>
          </a:p>
        </p:txBody>
      </p:sp>
    </p:spTree>
    <p:extLst>
      <p:ext uri="{BB962C8B-B14F-4D97-AF65-F5344CB8AC3E}">
        <p14:creationId xmlns:p14="http://schemas.microsoft.com/office/powerpoint/2010/main" val="347468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1"/>
          <p:cNvSpPr/>
          <p:nvPr/>
        </p:nvSpPr>
        <p:spPr>
          <a:xfrm>
            <a:off x="9908682" y="506244"/>
            <a:ext cx="31747" cy="30090"/>
          </a:xfrm>
          <a:custGeom>
            <a:avLst/>
            <a:gdLst/>
            <a:ahLst/>
            <a:cxnLst/>
            <a:rect l="l" t="t" r="r" b="b"/>
            <a:pathLst>
              <a:path w="35039" h="33210">
                <a:moveTo>
                  <a:pt x="17538" y="25400"/>
                </a:moveTo>
                <a:lnTo>
                  <a:pt x="28092" y="33210"/>
                </a:lnTo>
                <a:lnTo>
                  <a:pt x="24142" y="20624"/>
                </a:lnTo>
                <a:lnTo>
                  <a:pt x="35039" y="12801"/>
                </a:lnTo>
                <a:lnTo>
                  <a:pt x="21526" y="12801"/>
                </a:lnTo>
                <a:lnTo>
                  <a:pt x="17538" y="0"/>
                </a:lnTo>
                <a:lnTo>
                  <a:pt x="13360" y="12801"/>
                </a:lnTo>
                <a:lnTo>
                  <a:pt x="0" y="12801"/>
                </a:lnTo>
                <a:lnTo>
                  <a:pt x="10896" y="20624"/>
                </a:lnTo>
                <a:lnTo>
                  <a:pt x="6743" y="33210"/>
                </a:lnTo>
                <a:lnTo>
                  <a:pt x="17538" y="25400"/>
                </a:lnTo>
                <a:close/>
              </a:path>
            </a:pathLst>
          </a:custGeom>
          <a:solidFill>
            <a:srgbClr val="FFED00"/>
          </a:solidFill>
        </p:spPr>
        <p:txBody>
          <a:bodyPr wrap="square" lIns="0" tIns="0" rIns="0" bIns="0" rtlCol="0">
            <a:noAutofit/>
          </a:bodyPr>
          <a:lstStyle/>
          <a:p>
            <a:endParaRPr sz="1631">
              <a:solidFill>
                <a:prstClr val="black"/>
              </a:solidFill>
            </a:endParaRPr>
          </a:p>
        </p:txBody>
      </p:sp>
      <p:sp>
        <p:nvSpPr>
          <p:cNvPr id="4" name="object 2"/>
          <p:cNvSpPr txBox="1"/>
          <p:nvPr/>
        </p:nvSpPr>
        <p:spPr>
          <a:xfrm>
            <a:off x="1369311" y="1665363"/>
            <a:ext cx="9155002" cy="2767620"/>
          </a:xfrm>
          <a:prstGeom prst="rect">
            <a:avLst/>
          </a:prstGeom>
        </p:spPr>
        <p:txBody>
          <a:bodyPr wrap="square" lIns="0" tIns="0" rIns="0" bIns="0" rtlCol="0">
            <a:noAutofit/>
          </a:bodyPr>
          <a:lstStyle/>
          <a:p>
            <a:pPr marL="11506" marR="28187" algn="just">
              <a:spcBef>
                <a:spcPts val="95"/>
              </a:spcBef>
            </a:pPr>
            <a:endParaRPr lang="fr-FR" sz="1812" b="1" dirty="0">
              <a:solidFill>
                <a:srgbClr val="43758A"/>
              </a:solidFill>
              <a:latin typeface="Myriad Pro" panose="020B0503030403020204" pitchFamily="34" charset="0"/>
              <a:cs typeface="Times New Roman"/>
            </a:endParaRPr>
          </a:p>
        </p:txBody>
      </p:sp>
      <p:sp>
        <p:nvSpPr>
          <p:cNvPr id="5" name="ZoneTexte 4"/>
          <p:cNvSpPr txBox="1"/>
          <p:nvPr/>
        </p:nvSpPr>
        <p:spPr>
          <a:xfrm>
            <a:off x="1884544" y="5431168"/>
            <a:ext cx="4970899" cy="343299"/>
          </a:xfrm>
          <a:prstGeom prst="rect">
            <a:avLst/>
          </a:prstGeom>
          <a:noFill/>
        </p:spPr>
        <p:txBody>
          <a:bodyPr wrap="square" rtlCol="0">
            <a:spAutoFit/>
          </a:bodyPr>
          <a:lstStyle/>
          <a:p>
            <a:endParaRPr lang="fr-FR" sz="1631" dirty="0">
              <a:solidFill>
                <a:prstClr val="black"/>
              </a:solidFill>
            </a:endParaRPr>
          </a:p>
        </p:txBody>
      </p:sp>
      <p:sp>
        <p:nvSpPr>
          <p:cNvPr id="6" name="object 3"/>
          <p:cNvSpPr txBox="1"/>
          <p:nvPr/>
        </p:nvSpPr>
        <p:spPr>
          <a:xfrm>
            <a:off x="1354076" y="2341045"/>
            <a:ext cx="9102968" cy="1587242"/>
          </a:xfrm>
          <a:prstGeom prst="rect">
            <a:avLst/>
          </a:prstGeom>
        </p:spPr>
        <p:txBody>
          <a:bodyPr wrap="square" lIns="0" tIns="0" rIns="0" bIns="0" rtlCol="0">
            <a:noAutofit/>
          </a:bodyPr>
          <a:lstStyle/>
          <a:p>
            <a:pPr marL="11506" algn="ctr">
              <a:lnSpc>
                <a:spcPts val="2365"/>
              </a:lnSpc>
              <a:spcBef>
                <a:spcPts val="118"/>
              </a:spcBef>
            </a:pPr>
            <a:endParaRPr sz="3262" b="1" dirty="0">
              <a:solidFill>
                <a:srgbClr val="43758A"/>
              </a:solidFill>
              <a:latin typeface="Myriad Pro" panose="020B0503030403020204" pitchFamily="34" charset="0"/>
              <a:cs typeface="Times New Roman"/>
            </a:endParaRPr>
          </a:p>
        </p:txBody>
      </p:sp>
      <p:sp>
        <p:nvSpPr>
          <p:cNvPr id="9" name="ZoneTexte 8">
            <a:extLst>
              <a:ext uri="{FF2B5EF4-FFF2-40B4-BE49-F238E27FC236}">
                <a16:creationId xmlns:a16="http://schemas.microsoft.com/office/drawing/2014/main" id="{16DBBDFD-3DAA-463E-BD14-E2E31D1955D1}"/>
              </a:ext>
            </a:extLst>
          </p:cNvPr>
          <p:cNvSpPr txBox="1"/>
          <p:nvPr/>
        </p:nvSpPr>
        <p:spPr>
          <a:xfrm>
            <a:off x="529243" y="1149571"/>
            <a:ext cx="9060877" cy="482761"/>
          </a:xfrm>
          <a:prstGeom prst="rect">
            <a:avLst/>
          </a:prstGeom>
          <a:noFill/>
        </p:spPr>
        <p:txBody>
          <a:bodyPr wrap="square" rtlCol="0">
            <a:spAutoFit/>
          </a:bodyPr>
          <a:lstStyle/>
          <a:p>
            <a:r>
              <a:rPr lang="fr-FR" sz="2537" b="1" dirty="0">
                <a:solidFill>
                  <a:schemeClr val="accent1">
                    <a:lumMod val="50000"/>
                  </a:schemeClr>
                </a:solidFill>
              </a:rPr>
              <a:t>Bilan SIGC FEADER (Socle et Relance) </a:t>
            </a:r>
          </a:p>
        </p:txBody>
      </p:sp>
      <p:sp>
        <p:nvSpPr>
          <p:cNvPr id="10" name="Rectangle 9"/>
          <p:cNvSpPr/>
          <p:nvPr/>
        </p:nvSpPr>
        <p:spPr>
          <a:xfrm>
            <a:off x="529243" y="1810633"/>
            <a:ext cx="9071956" cy="1394997"/>
          </a:xfrm>
          <a:prstGeom prst="rect">
            <a:avLst/>
          </a:prstGeom>
        </p:spPr>
        <p:txBody>
          <a:bodyPr wrap="square">
            <a:spAutoFit/>
          </a:bodyPr>
          <a:lstStyle/>
          <a:p>
            <a:pPr>
              <a:lnSpc>
                <a:spcPct val="107000"/>
              </a:lnSpc>
              <a:spcAft>
                <a:spcPts val="0"/>
              </a:spcAft>
            </a:pPr>
            <a:r>
              <a:rPr lang="fr-FR" sz="2000" dirty="0">
                <a:ea typeface="Calibri" panose="020F0502020204030204" pitchFamily="34" charset="0"/>
                <a:cs typeface="Times New Roman" panose="02020603050405020304" pitchFamily="18" charset="0"/>
              </a:rPr>
              <a:t>Les mesures relevant du SIGC sont au nombre de 3 :</a:t>
            </a:r>
          </a:p>
          <a:p>
            <a:pPr marL="342900" lvl="0" indent="-342900">
              <a:lnSpc>
                <a:spcPct val="107000"/>
              </a:lnSpc>
              <a:spcAft>
                <a:spcPts val="0"/>
              </a:spcAft>
              <a:buFont typeface="Wingdings" panose="05000000000000000000" pitchFamily="2" charset="2"/>
              <a:buChar char=""/>
            </a:pPr>
            <a:r>
              <a:rPr lang="fr-FR" sz="2000" b="1" dirty="0">
                <a:ea typeface="Calibri" panose="020F0502020204030204" pitchFamily="34" charset="0"/>
                <a:cs typeface="Times New Roman" panose="02020603050405020304" pitchFamily="18" charset="0"/>
              </a:rPr>
              <a:t>Mesure 10</a:t>
            </a:r>
            <a:r>
              <a:rPr lang="fr-FR" sz="2000" dirty="0">
                <a:ea typeface="Calibri" panose="020F0502020204030204" pitchFamily="34" charset="0"/>
                <a:cs typeface="Times New Roman" panose="02020603050405020304" pitchFamily="18" charset="0"/>
              </a:rPr>
              <a:t> : MAEC (Mesures Agroenvironnementales et Climatiques), </a:t>
            </a:r>
          </a:p>
          <a:p>
            <a:pPr marL="342900" lvl="0" indent="-342900">
              <a:lnSpc>
                <a:spcPct val="107000"/>
              </a:lnSpc>
              <a:spcAft>
                <a:spcPts val="0"/>
              </a:spcAft>
              <a:buFont typeface="Wingdings" panose="05000000000000000000" pitchFamily="2" charset="2"/>
              <a:buChar char=""/>
            </a:pPr>
            <a:r>
              <a:rPr lang="fr-FR" sz="2000" b="1" dirty="0">
                <a:ea typeface="Calibri" panose="020F0502020204030204" pitchFamily="34" charset="0"/>
                <a:cs typeface="Times New Roman" panose="02020603050405020304" pitchFamily="18" charset="0"/>
              </a:rPr>
              <a:t>Mesure 11</a:t>
            </a:r>
            <a:r>
              <a:rPr lang="fr-FR" sz="2000" dirty="0">
                <a:ea typeface="Calibri" panose="020F0502020204030204" pitchFamily="34" charset="0"/>
                <a:cs typeface="Times New Roman" panose="02020603050405020304" pitchFamily="18" charset="0"/>
              </a:rPr>
              <a:t> : Aide à l’agriculture Bio (CAB et MAB), </a:t>
            </a:r>
          </a:p>
          <a:p>
            <a:pPr marL="342900" lvl="0" indent="-342900">
              <a:lnSpc>
                <a:spcPct val="107000"/>
              </a:lnSpc>
              <a:spcAft>
                <a:spcPts val="0"/>
              </a:spcAft>
              <a:buFont typeface="Wingdings" panose="05000000000000000000" pitchFamily="2" charset="2"/>
              <a:buChar char=""/>
            </a:pPr>
            <a:r>
              <a:rPr lang="fr-FR" sz="2000" b="1" dirty="0">
                <a:ea typeface="Calibri" panose="020F0502020204030204" pitchFamily="34" charset="0"/>
                <a:cs typeface="Times New Roman" panose="02020603050405020304" pitchFamily="18" charset="0"/>
              </a:rPr>
              <a:t>Mesure 13</a:t>
            </a:r>
            <a:r>
              <a:rPr lang="fr-FR" sz="2000" dirty="0">
                <a:ea typeface="Calibri" panose="020F0502020204030204" pitchFamily="34" charset="0"/>
                <a:cs typeface="Times New Roman" panose="02020603050405020304" pitchFamily="18" charset="0"/>
              </a:rPr>
              <a:t> : Indemnité Compensatoire aux Handicaps Naturels (ICHN</a:t>
            </a:r>
            <a:endParaRPr lang="fr-FR" sz="2000" dirty="0"/>
          </a:p>
        </p:txBody>
      </p:sp>
      <p:sp>
        <p:nvSpPr>
          <p:cNvPr id="12" name="Rectangle 11"/>
          <p:cNvSpPr/>
          <p:nvPr/>
        </p:nvSpPr>
        <p:spPr>
          <a:xfrm>
            <a:off x="429491" y="3199853"/>
            <a:ext cx="9623126" cy="400110"/>
          </a:xfrm>
          <a:prstGeom prst="rect">
            <a:avLst/>
          </a:prstGeom>
        </p:spPr>
        <p:txBody>
          <a:bodyPr wrap="square">
            <a:spAutoFit/>
          </a:bodyPr>
          <a:lstStyle/>
          <a:p>
            <a:r>
              <a:rPr lang="fr-FR" sz="2000" dirty="0"/>
              <a:t>A compter de la campagne 2025, les toutes mesures surfaciques sont payées sur le PSN</a:t>
            </a:r>
          </a:p>
        </p:txBody>
      </p:sp>
      <p:sp>
        <p:nvSpPr>
          <p:cNvPr id="14" name="ZoneTexte 13">
            <a:extLst>
              <a:ext uri="{FF2B5EF4-FFF2-40B4-BE49-F238E27FC236}">
                <a16:creationId xmlns:a16="http://schemas.microsoft.com/office/drawing/2014/main" id="{1D21288C-1B30-4E2E-93E4-8249FAD9A9EB}"/>
              </a:ext>
            </a:extLst>
          </p:cNvPr>
          <p:cNvSpPr txBox="1"/>
          <p:nvPr/>
        </p:nvSpPr>
        <p:spPr>
          <a:xfrm>
            <a:off x="0" y="425096"/>
            <a:ext cx="12191999" cy="523220"/>
          </a:xfrm>
          <a:prstGeom prst="rect">
            <a:avLst/>
          </a:prstGeom>
          <a:noFill/>
        </p:spPr>
        <p:txBody>
          <a:bodyPr wrap="square" rtlCol="0">
            <a:spAutoFit/>
          </a:bodyPr>
          <a:lstStyle/>
          <a:p>
            <a:pPr algn="ctr"/>
            <a:r>
              <a:rPr lang="fr-FR" sz="2800" b="1" dirty="0">
                <a:solidFill>
                  <a:srgbClr val="0D3F96"/>
                </a:solidFill>
                <a:latin typeface="Myriad Pro" panose="020B0503030403020204" pitchFamily="34" charset="0"/>
                <a:cs typeface="Times New Roman"/>
              </a:rPr>
              <a:t>1/ Etat d’avancement du PDRM</a:t>
            </a:r>
          </a:p>
        </p:txBody>
      </p:sp>
      <p:pic>
        <p:nvPicPr>
          <p:cNvPr id="2" name="Image 1">
            <a:extLst>
              <a:ext uri="{FF2B5EF4-FFF2-40B4-BE49-F238E27FC236}">
                <a16:creationId xmlns:a16="http://schemas.microsoft.com/office/drawing/2014/main" id="{11DDF814-AB31-458C-80CC-F15151247A3D}"/>
              </a:ext>
            </a:extLst>
          </p:cNvPr>
          <p:cNvPicPr>
            <a:picLocks noChangeAspect="1"/>
          </p:cNvPicPr>
          <p:nvPr/>
        </p:nvPicPr>
        <p:blipFill>
          <a:blip r:embed="rId2"/>
          <a:stretch>
            <a:fillRect/>
          </a:stretch>
        </p:blipFill>
        <p:spPr>
          <a:xfrm>
            <a:off x="2492374" y="4114800"/>
            <a:ext cx="6894789" cy="1659667"/>
          </a:xfrm>
          <a:prstGeom prst="rect">
            <a:avLst/>
          </a:prstGeom>
        </p:spPr>
      </p:pic>
    </p:spTree>
    <p:extLst>
      <p:ext uri="{BB962C8B-B14F-4D97-AF65-F5344CB8AC3E}">
        <p14:creationId xmlns:p14="http://schemas.microsoft.com/office/powerpoint/2010/main" val="296200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680357" y="197123"/>
            <a:ext cx="10711545" cy="1325563"/>
          </a:xfrm>
        </p:spPr>
        <p:txBody>
          <a:bodyPr>
            <a:normAutofit/>
          </a:bodyPr>
          <a:lstStyle/>
          <a:p>
            <a:r>
              <a:rPr lang="fr-FR" sz="4000" b="1" kern="50" dirty="0">
                <a:solidFill>
                  <a:srgbClr val="0070C0"/>
                </a:solidFill>
                <a:latin typeface="+mn-lt"/>
                <a:ea typeface="+mn-ea"/>
                <a:cs typeface="+mn-cs"/>
              </a:rPr>
              <a:t>Exemple d’opération sur le FEADER</a:t>
            </a:r>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96433" y="1785938"/>
            <a:ext cx="2480071" cy="3306762"/>
          </a:xfrm>
        </p:spPr>
      </p:pic>
      <p:sp>
        <p:nvSpPr>
          <p:cNvPr id="9" name="ZoneTexte 8">
            <a:extLst>
              <a:ext uri="{FF2B5EF4-FFF2-40B4-BE49-F238E27FC236}">
                <a16:creationId xmlns:a16="http://schemas.microsoft.com/office/drawing/2014/main" id="{0505CE82-24F8-4BC4-9369-0C582505EACA}"/>
              </a:ext>
            </a:extLst>
          </p:cNvPr>
          <p:cNvSpPr txBox="1"/>
          <p:nvPr/>
        </p:nvSpPr>
        <p:spPr>
          <a:xfrm>
            <a:off x="263778" y="1291853"/>
            <a:ext cx="11285122" cy="461665"/>
          </a:xfrm>
          <a:prstGeom prst="rect">
            <a:avLst/>
          </a:prstGeom>
          <a:noFill/>
          <a:ln>
            <a:noFill/>
          </a:ln>
        </p:spPr>
        <p:txBody>
          <a:bodyPr wrap="square" rtlCol="0">
            <a:spAutoFit/>
          </a:bodyPr>
          <a:lstStyle/>
          <a:p>
            <a:r>
              <a:rPr lang="fr-FR" sz="2400" b="1" dirty="0"/>
              <a:t>Cultures de pleurotes sur bagasses de canne à sucre</a:t>
            </a:r>
          </a:p>
        </p:txBody>
      </p:sp>
      <p:pic>
        <p:nvPicPr>
          <p:cNvPr id="11" name="Image 10">
            <a:extLst>
              <a:ext uri="{FF2B5EF4-FFF2-40B4-BE49-F238E27FC236}">
                <a16:creationId xmlns:a16="http://schemas.microsoft.com/office/drawing/2014/main" id="{262DD180-B8FE-4D12-B9F2-13A5364084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159" y="2054431"/>
            <a:ext cx="3500686" cy="3180957"/>
          </a:xfrm>
          <a:prstGeom prst="rect">
            <a:avLst/>
          </a:prstGeom>
        </p:spPr>
      </p:pic>
      <p:pic>
        <p:nvPicPr>
          <p:cNvPr id="2" name="Image 1">
            <a:extLst>
              <a:ext uri="{FF2B5EF4-FFF2-40B4-BE49-F238E27FC236}">
                <a16:creationId xmlns:a16="http://schemas.microsoft.com/office/drawing/2014/main" id="{BDBD1820-63DE-4AD9-AE67-123AC38D14F2}"/>
              </a:ext>
            </a:extLst>
          </p:cNvPr>
          <p:cNvPicPr>
            <a:picLocks noChangeAspect="1"/>
          </p:cNvPicPr>
          <p:nvPr/>
        </p:nvPicPr>
        <p:blipFill>
          <a:blip r:embed="rId4"/>
          <a:stretch>
            <a:fillRect/>
          </a:stretch>
        </p:blipFill>
        <p:spPr>
          <a:xfrm>
            <a:off x="3364849" y="5388227"/>
            <a:ext cx="5082980" cy="1272650"/>
          </a:xfrm>
          <a:prstGeom prst="rect">
            <a:avLst/>
          </a:prstGeom>
        </p:spPr>
      </p:pic>
      <p:pic>
        <p:nvPicPr>
          <p:cNvPr id="5" name="Image 4">
            <a:extLst>
              <a:ext uri="{FF2B5EF4-FFF2-40B4-BE49-F238E27FC236}">
                <a16:creationId xmlns:a16="http://schemas.microsoft.com/office/drawing/2014/main" id="{BA209022-BBAA-435E-B7B8-452B7E6640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0278" y="2524321"/>
            <a:ext cx="3363078" cy="2241176"/>
          </a:xfrm>
          <a:prstGeom prst="rect">
            <a:avLst/>
          </a:prstGeom>
        </p:spPr>
      </p:pic>
    </p:spTree>
    <p:extLst>
      <p:ext uri="{BB962C8B-B14F-4D97-AF65-F5344CB8AC3E}">
        <p14:creationId xmlns:p14="http://schemas.microsoft.com/office/powerpoint/2010/main" val="2178268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629198"/>
            <a:ext cx="12192000" cy="769441"/>
          </a:xfrm>
          <a:prstGeom prst="rect">
            <a:avLst/>
          </a:prstGeom>
          <a:noFill/>
        </p:spPr>
        <p:txBody>
          <a:bodyPr wrap="square" rtlCol="0">
            <a:spAutoFit/>
          </a:bodyPr>
          <a:lstStyle/>
          <a:p>
            <a:pPr algn="ctr"/>
            <a:r>
              <a:rPr lang="fr-FR" sz="4400" b="1" dirty="0">
                <a:solidFill>
                  <a:srgbClr val="0D3F96"/>
                </a:solidFill>
                <a:latin typeface="Myriad Pro" panose="020B0503030403020204" pitchFamily="34" charset="0"/>
                <a:cs typeface="Times New Roman"/>
              </a:rPr>
              <a:t> 2/ POINT LEADER</a:t>
            </a:r>
            <a:endParaRPr lang="fr-FR" sz="4400" dirty="0">
              <a:latin typeface="Arial Black" panose="020B0A04020102020204" pitchFamily="34" charset="0"/>
            </a:endParaRPr>
          </a:p>
        </p:txBody>
      </p:sp>
    </p:spTree>
    <p:extLst>
      <p:ext uri="{BB962C8B-B14F-4D97-AF65-F5344CB8AC3E}">
        <p14:creationId xmlns:p14="http://schemas.microsoft.com/office/powerpoint/2010/main" val="858302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592669" y="1660651"/>
          <a:ext cx="9389530" cy="2086750"/>
        </p:xfrm>
        <a:graphic>
          <a:graphicData uri="http://schemas.openxmlformats.org/drawingml/2006/table">
            <a:tbl>
              <a:tblPr firstRow="1" firstCol="1" bandRow="1">
                <a:tableStyleId>{9D7B26C5-4107-4FEC-AEDC-1716B250A1EF}</a:tableStyleId>
              </a:tblPr>
              <a:tblGrid>
                <a:gridCol w="2699593">
                  <a:extLst>
                    <a:ext uri="{9D8B030D-6E8A-4147-A177-3AD203B41FA5}">
                      <a16:colId xmlns:a16="http://schemas.microsoft.com/office/drawing/2014/main" val="3485485549"/>
                    </a:ext>
                  </a:extLst>
                </a:gridCol>
                <a:gridCol w="1803058">
                  <a:extLst>
                    <a:ext uri="{9D8B030D-6E8A-4147-A177-3AD203B41FA5}">
                      <a16:colId xmlns:a16="http://schemas.microsoft.com/office/drawing/2014/main" val="495955424"/>
                    </a:ext>
                  </a:extLst>
                </a:gridCol>
                <a:gridCol w="1931135">
                  <a:extLst>
                    <a:ext uri="{9D8B030D-6E8A-4147-A177-3AD203B41FA5}">
                      <a16:colId xmlns:a16="http://schemas.microsoft.com/office/drawing/2014/main" val="3337437673"/>
                    </a:ext>
                  </a:extLst>
                </a:gridCol>
                <a:gridCol w="1416104">
                  <a:extLst>
                    <a:ext uri="{9D8B030D-6E8A-4147-A177-3AD203B41FA5}">
                      <a16:colId xmlns:a16="http://schemas.microsoft.com/office/drawing/2014/main" val="359296765"/>
                    </a:ext>
                  </a:extLst>
                </a:gridCol>
                <a:gridCol w="1539640">
                  <a:extLst>
                    <a:ext uri="{9D8B030D-6E8A-4147-A177-3AD203B41FA5}">
                      <a16:colId xmlns:a16="http://schemas.microsoft.com/office/drawing/2014/main" val="1302297001"/>
                    </a:ext>
                  </a:extLst>
                </a:gridCol>
              </a:tblGrid>
              <a:tr h="212793">
                <a:tc>
                  <a:txBody>
                    <a:bodyPr/>
                    <a:lstStyle/>
                    <a:p>
                      <a:pPr algn="ctr">
                        <a:lnSpc>
                          <a:spcPct val="107000"/>
                        </a:lnSpc>
                        <a:spcAft>
                          <a:spcPts val="0"/>
                        </a:spcAft>
                      </a:pPr>
                      <a:r>
                        <a:rPr lang="fr-FR" sz="1600" kern="50" dirty="0">
                          <a:effectLst/>
                        </a:rPr>
                        <a:t>Consommation LEADER</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25400" algn="ctr">
                        <a:lnSpc>
                          <a:spcPct val="107000"/>
                        </a:lnSpc>
                        <a:spcAft>
                          <a:spcPts val="0"/>
                        </a:spcAft>
                      </a:pPr>
                      <a:r>
                        <a:rPr lang="fr-FR" sz="1600" kern="50" dirty="0">
                          <a:effectLst/>
                        </a:rPr>
                        <a:t>GAL NORD</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marR="18415" algn="ctr">
                        <a:lnSpc>
                          <a:spcPct val="107000"/>
                        </a:lnSpc>
                        <a:spcAft>
                          <a:spcPts val="0"/>
                        </a:spcAft>
                      </a:pPr>
                      <a:r>
                        <a:rPr lang="fr-FR" sz="1600" kern="50">
                          <a:effectLst/>
                        </a:rPr>
                        <a:t>GAL CACEM</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kern="50">
                          <a:effectLst/>
                        </a:rPr>
                        <a:t>GAL CAESM</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9050" marR="25400" algn="ctr">
                        <a:lnSpc>
                          <a:spcPct val="107000"/>
                        </a:lnSpc>
                        <a:spcAft>
                          <a:spcPts val="0"/>
                        </a:spcAft>
                      </a:pPr>
                      <a:r>
                        <a:rPr lang="fr-FR" sz="1600" kern="50">
                          <a:effectLst/>
                        </a:rPr>
                        <a:t>TOTAL</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9545138"/>
                  </a:ext>
                </a:extLst>
              </a:tr>
              <a:tr h="208132">
                <a:tc>
                  <a:txBody>
                    <a:bodyPr/>
                    <a:lstStyle/>
                    <a:p>
                      <a:pPr algn="ctr">
                        <a:lnSpc>
                          <a:spcPct val="107000"/>
                        </a:lnSpc>
                        <a:spcAft>
                          <a:spcPts val="0"/>
                        </a:spcAft>
                      </a:pPr>
                      <a:r>
                        <a:rPr lang="fr-FR" sz="1600" kern="50" dirty="0">
                          <a:effectLst/>
                        </a:rPr>
                        <a:t>Total dossiers déposés</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25400" algn="ctr">
                        <a:lnSpc>
                          <a:spcPct val="107000"/>
                        </a:lnSpc>
                        <a:spcAft>
                          <a:spcPts val="0"/>
                        </a:spcAft>
                      </a:pPr>
                      <a:r>
                        <a:rPr lang="fr-FR" sz="1600" kern="50" dirty="0">
                          <a:effectLst/>
                        </a:rPr>
                        <a:t>3 290 957 €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marR="18415" algn="ctr">
                        <a:lnSpc>
                          <a:spcPct val="107000"/>
                        </a:lnSpc>
                        <a:spcAft>
                          <a:spcPts val="0"/>
                        </a:spcAft>
                      </a:pPr>
                      <a:r>
                        <a:rPr lang="fr-FR" sz="1600" kern="50">
                          <a:effectLst/>
                        </a:rPr>
                        <a:t>3 136 283 €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kern="50">
                          <a:effectLst/>
                        </a:rPr>
                        <a:t>3 012 798,64€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9050" marR="25400" algn="ctr">
                        <a:lnSpc>
                          <a:spcPct val="107000"/>
                        </a:lnSpc>
                        <a:spcAft>
                          <a:spcPts val="0"/>
                        </a:spcAft>
                      </a:pPr>
                      <a:r>
                        <a:rPr lang="fr-FR" sz="1600" kern="50">
                          <a:effectLst/>
                        </a:rPr>
                        <a:t>9 440 038,64€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260091"/>
                  </a:ext>
                </a:extLst>
              </a:tr>
              <a:tr h="222112">
                <a:tc>
                  <a:txBody>
                    <a:bodyPr/>
                    <a:lstStyle/>
                    <a:p>
                      <a:pPr algn="ctr">
                        <a:lnSpc>
                          <a:spcPct val="107000"/>
                        </a:lnSpc>
                        <a:spcAft>
                          <a:spcPts val="0"/>
                        </a:spcAft>
                      </a:pPr>
                      <a:r>
                        <a:rPr lang="fr-FR" sz="1600" kern="50" dirty="0">
                          <a:effectLst/>
                        </a:rPr>
                        <a:t>%</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25400" algn="ctr">
                        <a:lnSpc>
                          <a:spcPct val="107000"/>
                        </a:lnSpc>
                        <a:spcAft>
                          <a:spcPts val="0"/>
                        </a:spcAft>
                      </a:pPr>
                      <a:r>
                        <a:rPr lang="fr-FR" sz="1600" kern="50" dirty="0">
                          <a:effectLst/>
                        </a:rPr>
                        <a:t>117%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marR="18415" algn="ctr">
                        <a:lnSpc>
                          <a:spcPct val="107000"/>
                        </a:lnSpc>
                        <a:spcAft>
                          <a:spcPts val="0"/>
                        </a:spcAft>
                      </a:pPr>
                      <a:r>
                        <a:rPr lang="fr-FR" sz="1600" kern="50" dirty="0">
                          <a:effectLst/>
                        </a:rPr>
                        <a:t>107%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kern="50">
                          <a:effectLst/>
                        </a:rPr>
                        <a:t>107%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9050" marR="25400" algn="ctr">
                        <a:lnSpc>
                          <a:spcPct val="107000"/>
                        </a:lnSpc>
                        <a:spcAft>
                          <a:spcPts val="0"/>
                        </a:spcAft>
                      </a:pPr>
                      <a:r>
                        <a:rPr lang="fr-FR" sz="1600" kern="50">
                          <a:effectLst/>
                        </a:rPr>
                        <a:t>110,47%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0974448"/>
                  </a:ext>
                </a:extLst>
              </a:tr>
              <a:tr h="411164">
                <a:tc>
                  <a:txBody>
                    <a:bodyPr/>
                    <a:lstStyle/>
                    <a:p>
                      <a:pPr algn="ctr">
                        <a:lnSpc>
                          <a:spcPct val="107000"/>
                        </a:lnSpc>
                        <a:spcAft>
                          <a:spcPts val="0"/>
                        </a:spcAft>
                      </a:pPr>
                      <a:r>
                        <a:rPr lang="fr-FR" sz="1600" kern="50" dirty="0">
                          <a:effectLst/>
                        </a:rPr>
                        <a:t>Total programmés</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25400" algn="ctr">
                        <a:lnSpc>
                          <a:spcPct val="107000"/>
                        </a:lnSpc>
                        <a:spcAft>
                          <a:spcPts val="0"/>
                        </a:spcAft>
                      </a:pPr>
                      <a:r>
                        <a:rPr lang="fr-FR" sz="1600" kern="50" dirty="0">
                          <a:effectLst/>
                        </a:rPr>
                        <a:t>3 290 957 €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marR="18415" algn="ctr">
                        <a:lnSpc>
                          <a:spcPct val="107000"/>
                        </a:lnSpc>
                        <a:spcAft>
                          <a:spcPts val="0"/>
                        </a:spcAft>
                      </a:pPr>
                      <a:r>
                        <a:rPr lang="fr-FR" sz="1600" kern="50" dirty="0">
                          <a:effectLst/>
                        </a:rPr>
                        <a:t>2 852 589 €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kern="50" dirty="0">
                          <a:effectLst/>
                        </a:rPr>
                        <a:t>2 695 926, 04 €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9050" marR="25400" algn="ctr">
                        <a:lnSpc>
                          <a:spcPct val="107000"/>
                        </a:lnSpc>
                        <a:spcAft>
                          <a:spcPts val="0"/>
                        </a:spcAft>
                      </a:pPr>
                      <a:r>
                        <a:rPr lang="fr-FR" sz="1600" kern="50">
                          <a:effectLst/>
                        </a:rPr>
                        <a:t>8 839 472,04 €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4895915"/>
                  </a:ext>
                </a:extLst>
              </a:tr>
              <a:tr h="209686">
                <a:tc>
                  <a:txBody>
                    <a:bodyPr/>
                    <a:lstStyle/>
                    <a:p>
                      <a:pPr algn="ctr">
                        <a:lnSpc>
                          <a:spcPct val="107000"/>
                        </a:lnSpc>
                        <a:spcAft>
                          <a:spcPts val="0"/>
                        </a:spcAft>
                      </a:pPr>
                      <a:r>
                        <a:rPr lang="fr-FR" sz="1600" kern="50" dirty="0">
                          <a:effectLst/>
                        </a:rPr>
                        <a:t>%</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25400" algn="ctr">
                        <a:lnSpc>
                          <a:spcPct val="107000"/>
                        </a:lnSpc>
                        <a:spcAft>
                          <a:spcPts val="0"/>
                        </a:spcAft>
                      </a:pPr>
                      <a:r>
                        <a:rPr lang="fr-FR" sz="1600" kern="50" dirty="0">
                          <a:effectLst/>
                        </a:rPr>
                        <a:t>117%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marR="18415" algn="ctr">
                        <a:lnSpc>
                          <a:spcPct val="107000"/>
                        </a:lnSpc>
                        <a:spcAft>
                          <a:spcPts val="0"/>
                        </a:spcAft>
                      </a:pPr>
                      <a:r>
                        <a:rPr lang="fr-FR" sz="1600" kern="50" dirty="0">
                          <a:effectLst/>
                        </a:rPr>
                        <a:t>98%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600" kern="50" dirty="0">
                          <a:effectLst/>
                        </a:rPr>
                        <a:t>96 %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9050" marR="25400" algn="ctr">
                        <a:lnSpc>
                          <a:spcPct val="107000"/>
                        </a:lnSpc>
                        <a:spcAft>
                          <a:spcPts val="0"/>
                        </a:spcAft>
                      </a:pPr>
                      <a:r>
                        <a:rPr lang="fr-FR" sz="1600" kern="50">
                          <a:effectLst/>
                        </a:rPr>
                        <a:t>103,44%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7221185"/>
                  </a:ext>
                </a:extLst>
              </a:tr>
              <a:tr h="429081">
                <a:tc>
                  <a:txBody>
                    <a:bodyPr/>
                    <a:lstStyle/>
                    <a:p>
                      <a:pPr marL="13970" algn="ctr">
                        <a:lnSpc>
                          <a:spcPct val="107000"/>
                        </a:lnSpc>
                        <a:spcAft>
                          <a:spcPts val="0"/>
                        </a:spcAft>
                      </a:pPr>
                      <a:r>
                        <a:rPr lang="fr-FR" sz="1600" kern="50" dirty="0">
                          <a:effectLst/>
                        </a:rPr>
                        <a:t>Total payés</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970" algn="ctr">
                        <a:lnSpc>
                          <a:spcPct val="107000"/>
                        </a:lnSpc>
                        <a:spcAft>
                          <a:spcPts val="0"/>
                        </a:spcAft>
                      </a:pPr>
                      <a:r>
                        <a:rPr lang="fr-FR" sz="1600" kern="50" dirty="0">
                          <a:effectLst/>
                        </a:rPr>
                        <a:t> 1 748 837€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970" algn="ctr">
                        <a:lnSpc>
                          <a:spcPct val="107000"/>
                        </a:lnSpc>
                        <a:spcAft>
                          <a:spcPts val="0"/>
                        </a:spcAft>
                      </a:pPr>
                      <a:r>
                        <a:rPr lang="fr-FR" sz="1600" kern="50" dirty="0">
                          <a:effectLst/>
                        </a:rPr>
                        <a:t>2 318 307 €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970" algn="ctr">
                        <a:lnSpc>
                          <a:spcPct val="107000"/>
                        </a:lnSpc>
                        <a:spcAft>
                          <a:spcPts val="0"/>
                        </a:spcAft>
                      </a:pPr>
                      <a:r>
                        <a:rPr lang="fr-FR" sz="1600" kern="50" dirty="0">
                          <a:effectLst/>
                        </a:rPr>
                        <a:t>1 677 486,82 €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970" algn="ctr">
                        <a:lnSpc>
                          <a:spcPct val="107000"/>
                        </a:lnSpc>
                        <a:spcAft>
                          <a:spcPts val="0"/>
                        </a:spcAft>
                      </a:pPr>
                      <a:r>
                        <a:rPr lang="fr-FR" sz="1600" kern="50" dirty="0">
                          <a:effectLst/>
                        </a:rPr>
                        <a:t>5 744 630,82 €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1324975"/>
                  </a:ext>
                </a:extLst>
              </a:tr>
              <a:tr h="209686">
                <a:tc>
                  <a:txBody>
                    <a:bodyPr/>
                    <a:lstStyle/>
                    <a:p>
                      <a:pPr marL="13970" algn="ctr">
                        <a:lnSpc>
                          <a:spcPct val="107000"/>
                        </a:lnSpc>
                        <a:spcAft>
                          <a:spcPts val="0"/>
                        </a:spcAft>
                      </a:pPr>
                      <a:r>
                        <a:rPr lang="fr-FR" sz="1600" kern="50" dirty="0">
                          <a:effectLst/>
                        </a:rPr>
                        <a:t>%</a:t>
                      </a:r>
                      <a:endPar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970" algn="ctr">
                        <a:lnSpc>
                          <a:spcPct val="107000"/>
                        </a:lnSpc>
                        <a:spcAft>
                          <a:spcPts val="0"/>
                        </a:spcAft>
                      </a:pPr>
                      <a:r>
                        <a:rPr lang="fr-FR" sz="1600" kern="50">
                          <a:effectLst/>
                        </a:rPr>
                        <a:t>62%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970" algn="ctr">
                        <a:lnSpc>
                          <a:spcPct val="107000"/>
                        </a:lnSpc>
                        <a:spcAft>
                          <a:spcPts val="0"/>
                        </a:spcAft>
                      </a:pPr>
                      <a:r>
                        <a:rPr lang="fr-FR" sz="1600" kern="50">
                          <a:effectLst/>
                        </a:rPr>
                        <a:t>79 %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970" algn="ctr">
                        <a:lnSpc>
                          <a:spcPct val="107000"/>
                        </a:lnSpc>
                        <a:spcAft>
                          <a:spcPts val="0"/>
                        </a:spcAft>
                      </a:pPr>
                      <a:r>
                        <a:rPr lang="fr-FR" sz="1600" kern="50">
                          <a:effectLst/>
                        </a:rPr>
                        <a:t>60%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970" algn="ctr">
                        <a:lnSpc>
                          <a:spcPct val="107000"/>
                        </a:lnSpc>
                        <a:spcAft>
                          <a:spcPts val="0"/>
                        </a:spcAft>
                      </a:pPr>
                      <a:r>
                        <a:rPr lang="fr-FR" sz="1600" kern="50" dirty="0">
                          <a:effectLst/>
                        </a:rPr>
                        <a:t>67,23%</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940101"/>
                  </a:ext>
                </a:extLst>
              </a:tr>
            </a:tbl>
          </a:graphicData>
        </a:graphic>
      </p:graphicFrame>
      <p:sp>
        <p:nvSpPr>
          <p:cNvPr id="3" name="Rectangle 1"/>
          <p:cNvSpPr>
            <a:spLocks noChangeArrowheads="1"/>
          </p:cNvSpPr>
          <p:nvPr/>
        </p:nvSpPr>
        <p:spPr bwMode="auto">
          <a:xfrm>
            <a:off x="6818747" y="3747401"/>
            <a:ext cx="3272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200" b="1"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Consommation LEADER au 15 AVRIL 2025 </a:t>
            </a:r>
            <a:endParaRPr kumimoji="0" lang="fr-FR" altLang="zh-CN" sz="1800" b="0" i="0" u="none" strike="noStrike" cap="none" normalizeH="0" baseline="0" dirty="0">
              <a:ln>
                <a:noFill/>
              </a:ln>
              <a:solidFill>
                <a:schemeClr val="tx1"/>
              </a:solidFill>
              <a:effectLst/>
              <a:latin typeface="Arial" panose="020B0604020202020204" pitchFamily="34" charset="0"/>
            </a:endParaRPr>
          </a:p>
        </p:txBody>
      </p:sp>
      <p:sp>
        <p:nvSpPr>
          <p:cNvPr id="12" name="ZoneTexte 11"/>
          <p:cNvSpPr txBox="1"/>
          <p:nvPr/>
        </p:nvSpPr>
        <p:spPr>
          <a:xfrm>
            <a:off x="592669" y="1080657"/>
            <a:ext cx="5006809" cy="400110"/>
          </a:xfrm>
          <a:prstGeom prst="rect">
            <a:avLst/>
          </a:prstGeom>
          <a:noFill/>
        </p:spPr>
        <p:txBody>
          <a:bodyPr wrap="square" rtlCol="0">
            <a:spAutoFit/>
          </a:bodyPr>
          <a:lstStyle/>
          <a:p>
            <a:r>
              <a:rPr lang="fr-FR" sz="2000" dirty="0">
                <a:solidFill>
                  <a:schemeClr val="accent1">
                    <a:lumMod val="50000"/>
                  </a:schemeClr>
                </a:solidFill>
                <a:latin typeface="Arial Black" panose="020B0A04020102020204" pitchFamily="34" charset="0"/>
              </a:rPr>
              <a:t>Point LEADER - Consommation</a:t>
            </a:r>
          </a:p>
        </p:txBody>
      </p:sp>
      <p:sp>
        <p:nvSpPr>
          <p:cNvPr id="4" name="Rectangle 3"/>
          <p:cNvSpPr/>
          <p:nvPr/>
        </p:nvSpPr>
        <p:spPr>
          <a:xfrm>
            <a:off x="592669" y="4121074"/>
            <a:ext cx="9807476" cy="646331"/>
          </a:xfrm>
          <a:prstGeom prst="rect">
            <a:avLst/>
          </a:prstGeom>
        </p:spPr>
        <p:txBody>
          <a:bodyPr wrap="square">
            <a:spAutoFit/>
          </a:bodyPr>
          <a:lstStyle/>
          <a:p>
            <a:r>
              <a:rPr lang="fr-FR" kern="50" dirty="0">
                <a:latin typeface="Book Antiqua" panose="02040602050305030304" pitchFamily="18" charset="0"/>
                <a:ea typeface="Calibri" panose="020F0502020204030204" pitchFamily="34" charset="0"/>
                <a:cs typeface="Times New Roman" panose="02020603050405020304" pitchFamily="18" charset="0"/>
              </a:rPr>
              <a:t>Le dispositif LEADER connait aujourd’hui un niveau de programmation de l’ordre de </a:t>
            </a:r>
            <a:r>
              <a:rPr lang="fr-FR" b="1" kern="50" dirty="0">
                <a:latin typeface="Book Antiqua" panose="02040602050305030304" pitchFamily="18" charset="0"/>
                <a:ea typeface="Calibri" panose="020F0502020204030204" pitchFamily="34" charset="0"/>
                <a:cs typeface="Times New Roman" panose="02020603050405020304" pitchFamily="18" charset="0"/>
              </a:rPr>
              <a:t>103,44% </a:t>
            </a:r>
            <a:r>
              <a:rPr lang="fr-FR" kern="50" dirty="0">
                <a:latin typeface="Book Antiqua" panose="02040602050305030304" pitchFamily="18" charset="0"/>
                <a:ea typeface="Calibri" panose="020F0502020204030204" pitchFamily="34" charset="0"/>
                <a:cs typeface="Times New Roman" panose="02020603050405020304" pitchFamily="18" charset="0"/>
              </a:rPr>
              <a:t>au-delà de l’avancement moyen du programme (89%).</a:t>
            </a:r>
            <a:endParaRPr lang="fr-FR" dirty="0"/>
          </a:p>
        </p:txBody>
      </p:sp>
      <p:sp>
        <p:nvSpPr>
          <p:cNvPr id="6" name="Rectangle 5">
            <a:extLst>
              <a:ext uri="{FF2B5EF4-FFF2-40B4-BE49-F238E27FC236}">
                <a16:creationId xmlns:a16="http://schemas.microsoft.com/office/drawing/2014/main" id="{E7415C66-82E3-40F3-91C5-50167ACA5881}"/>
              </a:ext>
            </a:extLst>
          </p:cNvPr>
          <p:cNvSpPr/>
          <p:nvPr/>
        </p:nvSpPr>
        <p:spPr>
          <a:xfrm>
            <a:off x="0" y="236815"/>
            <a:ext cx="12192000" cy="523220"/>
          </a:xfrm>
          <a:prstGeom prst="rect">
            <a:avLst/>
          </a:prstGeom>
        </p:spPr>
        <p:txBody>
          <a:bodyPr wrap="square">
            <a:spAutoFit/>
          </a:bodyPr>
          <a:lstStyle/>
          <a:p>
            <a:pPr algn="ctr"/>
            <a:r>
              <a:rPr lang="fr-FR" sz="2800" b="1" dirty="0">
                <a:solidFill>
                  <a:srgbClr val="0D3F96"/>
                </a:solidFill>
                <a:latin typeface="Myriad Pro" panose="020B0503030403020204" pitchFamily="34" charset="0"/>
                <a:cs typeface="Times New Roman"/>
              </a:rPr>
              <a:t>2/ Point LEADER</a:t>
            </a:r>
            <a:endParaRPr lang="fr-FR" sz="2800" dirty="0"/>
          </a:p>
        </p:txBody>
      </p:sp>
    </p:spTree>
    <p:extLst>
      <p:ext uri="{BB962C8B-B14F-4D97-AF65-F5344CB8AC3E}">
        <p14:creationId xmlns:p14="http://schemas.microsoft.com/office/powerpoint/2010/main" val="1739714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840" y="866376"/>
            <a:ext cx="5009320" cy="369332"/>
          </a:xfrm>
          <a:prstGeom prst="rect">
            <a:avLst/>
          </a:prstGeom>
        </p:spPr>
        <p:txBody>
          <a:bodyPr wrap="none">
            <a:spAutoFit/>
          </a:bodyPr>
          <a:lstStyle/>
          <a:p>
            <a:pPr marR="351790" algn="just">
              <a:spcAft>
                <a:spcPts val="0"/>
              </a:spcAft>
            </a:pPr>
            <a:r>
              <a:rPr lang="fr-FR" b="1" kern="50" dirty="0">
                <a:solidFill>
                  <a:schemeClr val="accent1">
                    <a:lumMod val="50000"/>
                  </a:schemeClr>
                </a:solidFill>
                <a:latin typeface="Arial Black" panose="020B0A04020102020204" pitchFamily="34" charset="0"/>
                <a:ea typeface="Calibri" panose="020F0502020204030204" pitchFamily="34" charset="0"/>
                <a:cs typeface="Times New Roman" panose="02020603050405020304" pitchFamily="18" charset="0"/>
              </a:rPr>
              <a:t>POINT LEADER - Perspectives 2025</a:t>
            </a:r>
            <a:endParaRPr lang="fr-FR" dirty="0">
              <a:solidFill>
                <a:schemeClr val="accent1">
                  <a:lumMod val="50000"/>
                </a:schemeClr>
              </a:solidFill>
              <a:effectLst/>
              <a:latin typeface="Arial Black" panose="020B0A04020102020204" pitchFamily="34" charset="0"/>
            </a:endParaRPr>
          </a:p>
        </p:txBody>
      </p:sp>
      <p:sp>
        <p:nvSpPr>
          <p:cNvPr id="12" name="Rectangle 11">
            <a:extLst>
              <a:ext uri="{FF2B5EF4-FFF2-40B4-BE49-F238E27FC236}">
                <a16:creationId xmlns:a16="http://schemas.microsoft.com/office/drawing/2014/main" id="{D5785317-9663-4AC5-B6B3-489E63B67208}"/>
              </a:ext>
            </a:extLst>
          </p:cNvPr>
          <p:cNvSpPr/>
          <p:nvPr/>
        </p:nvSpPr>
        <p:spPr>
          <a:xfrm>
            <a:off x="0" y="236815"/>
            <a:ext cx="12192000" cy="523220"/>
          </a:xfrm>
          <a:prstGeom prst="rect">
            <a:avLst/>
          </a:prstGeom>
        </p:spPr>
        <p:txBody>
          <a:bodyPr wrap="square">
            <a:spAutoFit/>
          </a:bodyPr>
          <a:lstStyle/>
          <a:p>
            <a:pPr algn="ctr"/>
            <a:r>
              <a:rPr lang="fr-FR" sz="2800" b="1" dirty="0">
                <a:solidFill>
                  <a:srgbClr val="0D3F96"/>
                </a:solidFill>
                <a:latin typeface="Myriad Pro" panose="020B0503030403020204" pitchFamily="34" charset="0"/>
                <a:cs typeface="Times New Roman"/>
              </a:rPr>
              <a:t>2/ Point LEADER</a:t>
            </a:r>
            <a:endParaRPr lang="fr-FR" sz="2800" dirty="0"/>
          </a:p>
        </p:txBody>
      </p:sp>
      <p:pic>
        <p:nvPicPr>
          <p:cNvPr id="3" name="Image 2">
            <a:extLst>
              <a:ext uri="{FF2B5EF4-FFF2-40B4-BE49-F238E27FC236}">
                <a16:creationId xmlns:a16="http://schemas.microsoft.com/office/drawing/2014/main" id="{3F3AB67A-4B59-44F3-8CF5-343C56F54936}"/>
              </a:ext>
            </a:extLst>
          </p:cNvPr>
          <p:cNvPicPr>
            <a:picLocks noChangeAspect="1"/>
          </p:cNvPicPr>
          <p:nvPr/>
        </p:nvPicPr>
        <p:blipFill>
          <a:blip r:embed="rId2"/>
          <a:stretch>
            <a:fillRect/>
          </a:stretch>
        </p:blipFill>
        <p:spPr>
          <a:xfrm>
            <a:off x="752475" y="2000250"/>
            <a:ext cx="10758297" cy="2876550"/>
          </a:xfrm>
          <a:prstGeom prst="rect">
            <a:avLst/>
          </a:prstGeom>
        </p:spPr>
      </p:pic>
    </p:spTree>
    <p:extLst>
      <p:ext uri="{BB962C8B-B14F-4D97-AF65-F5344CB8AC3E}">
        <p14:creationId xmlns:p14="http://schemas.microsoft.com/office/powerpoint/2010/main" val="2828797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4363" y="2688951"/>
            <a:ext cx="6593472" cy="826060"/>
          </a:xfrm>
          <a:prstGeom prst="rect">
            <a:avLst/>
          </a:prstGeom>
        </p:spPr>
        <p:txBody>
          <a:bodyPr wrap="none">
            <a:spAutoFit/>
          </a:bodyPr>
          <a:lstStyle/>
          <a:p>
            <a:pPr marL="12700" marR="47625">
              <a:lnSpc>
                <a:spcPts val="2730"/>
              </a:lnSpc>
              <a:spcBef>
                <a:spcPts val="6"/>
              </a:spcBef>
            </a:pPr>
            <a:r>
              <a:rPr lang="fr-FR" sz="4400" b="1" dirty="0">
                <a:solidFill>
                  <a:srgbClr val="0D3F96"/>
                </a:solidFill>
                <a:latin typeface="Myriad Pro" panose="020B0503030403020204" pitchFamily="34" charset="0"/>
                <a:cs typeface="Times New Roman"/>
              </a:rPr>
              <a:t>3/ Objectifs 2025 de DO</a:t>
            </a:r>
          </a:p>
          <a:p>
            <a:pPr marL="12700" marR="47625" lvl="0">
              <a:lnSpc>
                <a:spcPts val="2730"/>
              </a:lnSpc>
              <a:spcBef>
                <a:spcPts val="6"/>
              </a:spcBef>
            </a:pPr>
            <a:endParaRPr lang="fr-FR" sz="4400" b="1" dirty="0">
              <a:solidFill>
                <a:srgbClr val="0D3F96"/>
              </a:solidFill>
              <a:latin typeface="Myriad Pro" panose="020B0503030403020204" pitchFamily="34" charset="0"/>
              <a:cs typeface="Times New Roman"/>
            </a:endParaRPr>
          </a:p>
        </p:txBody>
      </p:sp>
    </p:spTree>
    <p:extLst>
      <p:ext uri="{BB962C8B-B14F-4D97-AF65-F5344CB8AC3E}">
        <p14:creationId xmlns:p14="http://schemas.microsoft.com/office/powerpoint/2010/main" val="1435838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5635" y="4156816"/>
            <a:ext cx="10829782" cy="2246769"/>
          </a:xfrm>
          <a:prstGeom prst="rect">
            <a:avLst/>
          </a:prstGeom>
        </p:spPr>
        <p:txBody>
          <a:bodyPr wrap="square">
            <a:spAutoFit/>
          </a:bodyPr>
          <a:lstStyle/>
          <a:p>
            <a:r>
              <a:rPr lang="fr-FR" sz="2800" b="1" dirty="0">
                <a:solidFill>
                  <a:schemeClr val="accent1">
                    <a:lumMod val="50000"/>
                  </a:schemeClr>
                </a:solidFill>
                <a:ea typeface="Times New Roman" panose="02020603050405020304" pitchFamily="18" charset="0"/>
                <a:cs typeface="Times New Roman" panose="02020603050405020304" pitchFamily="18" charset="0"/>
              </a:rPr>
              <a:t>Les demande de paiement doivent être traitées par la CTM </a:t>
            </a:r>
            <a:r>
              <a:rPr lang="fr-FR" sz="2800" b="1" dirty="0">
                <a:solidFill>
                  <a:srgbClr val="FF0000"/>
                </a:solidFill>
                <a:ea typeface="Times New Roman" panose="02020603050405020304" pitchFamily="18" charset="0"/>
                <a:cs typeface="Times New Roman" panose="02020603050405020304" pitchFamily="18" charset="0"/>
              </a:rPr>
              <a:t>avant le 30 septembre 2025</a:t>
            </a:r>
            <a:r>
              <a:rPr lang="fr-FR" sz="2800" b="1" dirty="0">
                <a:solidFill>
                  <a:schemeClr val="accent1">
                    <a:lumMod val="50000"/>
                  </a:schemeClr>
                </a:solidFill>
                <a:ea typeface="Times New Roman" panose="02020603050405020304" pitchFamily="18" charset="0"/>
                <a:cs typeface="Times New Roman" panose="02020603050405020304" pitchFamily="18" charset="0"/>
              </a:rPr>
              <a:t>.</a:t>
            </a:r>
          </a:p>
          <a:p>
            <a:endParaRPr lang="fr-FR" sz="2800" b="1" dirty="0">
              <a:solidFill>
                <a:schemeClr val="accent1">
                  <a:lumMod val="50000"/>
                </a:schemeClr>
              </a:solidFill>
              <a:ea typeface="Times New Roman" panose="02020603050405020304" pitchFamily="18" charset="0"/>
              <a:cs typeface="Times New Roman" panose="02020603050405020304" pitchFamily="18" charset="0"/>
            </a:endParaRPr>
          </a:p>
          <a:p>
            <a:r>
              <a:rPr lang="fr-FR" sz="2800" b="1" dirty="0">
                <a:solidFill>
                  <a:schemeClr val="accent1">
                    <a:lumMod val="50000"/>
                  </a:schemeClr>
                </a:solidFill>
                <a:ea typeface="Times New Roman" panose="02020603050405020304" pitchFamily="18" charset="0"/>
                <a:cs typeface="Times New Roman" panose="02020603050405020304" pitchFamily="18" charset="0"/>
              </a:rPr>
              <a:t>A ce jour, l’autorité de gestion comptabilise un stock de 121 DP en cours de traitement pour un total FEADER de </a:t>
            </a:r>
            <a:r>
              <a:rPr lang="fr-FR" sz="2800" b="1" u="sng" dirty="0">
                <a:solidFill>
                  <a:schemeClr val="accent1">
                    <a:lumMod val="50000"/>
                  </a:schemeClr>
                </a:solidFill>
                <a:ea typeface="Times New Roman" panose="02020603050405020304" pitchFamily="18" charset="0"/>
                <a:cs typeface="Times New Roman" panose="02020603050405020304" pitchFamily="18" charset="0"/>
              </a:rPr>
              <a:t>6 156 621 €.</a:t>
            </a:r>
            <a:r>
              <a:rPr lang="fr-FR" sz="2800" b="1" dirty="0">
                <a:solidFill>
                  <a:schemeClr val="accent1">
                    <a:lumMod val="50000"/>
                  </a:schemeClr>
                </a:solidFill>
                <a:ea typeface="Times New Roman" panose="02020603050405020304" pitchFamily="18" charset="0"/>
                <a:cs typeface="Times New Roman" panose="02020603050405020304" pitchFamily="18" charset="0"/>
              </a:rPr>
              <a:t> </a:t>
            </a:r>
            <a:endParaRPr lang="fr-FR" sz="2800" b="1" dirty="0">
              <a:solidFill>
                <a:schemeClr val="accent1">
                  <a:lumMod val="50000"/>
                </a:schemeClr>
              </a:solidFill>
            </a:endParaRPr>
          </a:p>
        </p:txBody>
      </p:sp>
      <p:sp>
        <p:nvSpPr>
          <p:cNvPr id="9" name="ZoneTexte 8">
            <a:extLst>
              <a:ext uri="{FF2B5EF4-FFF2-40B4-BE49-F238E27FC236}">
                <a16:creationId xmlns:a16="http://schemas.microsoft.com/office/drawing/2014/main" id="{1BE97ECA-C769-4C39-BDD2-A8453CFFE44B}"/>
              </a:ext>
            </a:extLst>
          </p:cNvPr>
          <p:cNvSpPr txBox="1"/>
          <p:nvPr/>
        </p:nvSpPr>
        <p:spPr>
          <a:xfrm>
            <a:off x="0" y="425096"/>
            <a:ext cx="12191999" cy="954107"/>
          </a:xfrm>
          <a:prstGeom prst="rect">
            <a:avLst/>
          </a:prstGeom>
          <a:noFill/>
        </p:spPr>
        <p:txBody>
          <a:bodyPr wrap="square" rtlCol="0">
            <a:spAutoFit/>
          </a:bodyPr>
          <a:lstStyle/>
          <a:p>
            <a:pPr algn="ctr"/>
            <a:r>
              <a:rPr lang="fr-FR" sz="2800" b="1" dirty="0">
                <a:solidFill>
                  <a:srgbClr val="0D3F96"/>
                </a:solidFill>
                <a:latin typeface="Myriad Pro" panose="020B0503030403020204" pitchFamily="34" charset="0"/>
                <a:cs typeface="Times New Roman"/>
              </a:rPr>
              <a:t>3/ Objectifs 2025 de DO</a:t>
            </a:r>
          </a:p>
          <a:p>
            <a:pPr algn="ctr"/>
            <a:endParaRPr lang="fr-FR" sz="2800" b="1" dirty="0"/>
          </a:p>
        </p:txBody>
      </p:sp>
      <p:sp>
        <p:nvSpPr>
          <p:cNvPr id="2" name="ZoneTexte 1">
            <a:extLst>
              <a:ext uri="{FF2B5EF4-FFF2-40B4-BE49-F238E27FC236}">
                <a16:creationId xmlns:a16="http://schemas.microsoft.com/office/drawing/2014/main" id="{BC53F437-BFEA-4B47-9794-3D92AF38F9F9}"/>
              </a:ext>
            </a:extLst>
          </p:cNvPr>
          <p:cNvSpPr txBox="1"/>
          <p:nvPr/>
        </p:nvSpPr>
        <p:spPr>
          <a:xfrm>
            <a:off x="1547811" y="1290248"/>
            <a:ext cx="9096375" cy="3081228"/>
          </a:xfrm>
          <a:prstGeom prst="rect">
            <a:avLst/>
          </a:prstGeom>
          <a:noFill/>
        </p:spPr>
        <p:txBody>
          <a:bodyPr wrap="square" rtlCol="0">
            <a:spAutoFit/>
          </a:bodyPr>
          <a:lstStyle/>
          <a:p>
            <a:pPr algn="ctr"/>
            <a:r>
              <a:rPr lang="fr-FR" sz="2400" b="1" dirty="0">
                <a:solidFill>
                  <a:schemeClr val="accent1">
                    <a:lumMod val="50000"/>
                  </a:schemeClr>
                </a:solidFill>
              </a:rPr>
              <a:t>FEADER restant à payer au 08/05/2025 (DO fin 2025)</a:t>
            </a:r>
            <a:endParaRPr lang="fr-FR" sz="2400" dirty="0"/>
          </a:p>
          <a:p>
            <a:pPr algn="ctr"/>
            <a:r>
              <a:rPr lang="fr-FR" sz="2537" b="1" dirty="0">
                <a:solidFill>
                  <a:schemeClr val="accent1">
                    <a:lumMod val="50000"/>
                  </a:schemeClr>
                </a:solidFill>
              </a:rPr>
              <a:t> </a:t>
            </a:r>
          </a:p>
          <a:p>
            <a:pPr algn="just"/>
            <a:r>
              <a:rPr lang="fr-FR" sz="2537" b="1" dirty="0">
                <a:solidFill>
                  <a:schemeClr val="accent1">
                    <a:lumMod val="50000"/>
                  </a:schemeClr>
                </a:solidFill>
              </a:rPr>
              <a:t>   Socle :   47 138 468,07 €</a:t>
            </a:r>
          </a:p>
          <a:p>
            <a:pPr algn="just"/>
            <a:endParaRPr lang="fr-FR" sz="2537" b="1" dirty="0">
              <a:solidFill>
                <a:schemeClr val="accent1">
                  <a:lumMod val="50000"/>
                </a:schemeClr>
              </a:solidFill>
            </a:endParaRPr>
          </a:p>
          <a:p>
            <a:pPr algn="just"/>
            <a:r>
              <a:rPr lang="fr-FR" sz="2537" b="1" dirty="0">
                <a:solidFill>
                  <a:schemeClr val="accent1">
                    <a:lumMod val="50000"/>
                  </a:schemeClr>
                </a:solidFill>
              </a:rPr>
              <a:t>Relance : 11 232 231,67 € </a:t>
            </a:r>
          </a:p>
          <a:p>
            <a:pPr algn="just"/>
            <a:endParaRPr lang="fr-FR" sz="2537" b="1" dirty="0">
              <a:solidFill>
                <a:schemeClr val="accent1">
                  <a:lumMod val="50000"/>
                </a:schemeClr>
              </a:solidFill>
            </a:endParaRPr>
          </a:p>
          <a:p>
            <a:pPr algn="just"/>
            <a:r>
              <a:rPr lang="fr-FR" sz="2537" b="1" dirty="0">
                <a:solidFill>
                  <a:schemeClr val="accent1">
                    <a:lumMod val="50000"/>
                  </a:schemeClr>
                </a:solidFill>
              </a:rPr>
              <a:t> </a:t>
            </a:r>
            <a:r>
              <a:rPr lang="fr-FR" sz="2537" b="1" dirty="0">
                <a:solidFill>
                  <a:srgbClr val="FF0000"/>
                </a:solidFill>
              </a:rPr>
              <a:t>Total     : 58 370 699,74 €</a:t>
            </a:r>
          </a:p>
          <a:p>
            <a:endParaRPr lang="fr-FR" dirty="0"/>
          </a:p>
        </p:txBody>
      </p:sp>
    </p:spTree>
    <p:extLst>
      <p:ext uri="{BB962C8B-B14F-4D97-AF65-F5344CB8AC3E}">
        <p14:creationId xmlns:p14="http://schemas.microsoft.com/office/powerpoint/2010/main" val="248934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3438" y="2927076"/>
            <a:ext cx="4312399" cy="845296"/>
          </a:xfrm>
          <a:prstGeom prst="rect">
            <a:avLst/>
          </a:prstGeom>
        </p:spPr>
        <p:txBody>
          <a:bodyPr wrap="none">
            <a:spAutoFit/>
          </a:bodyPr>
          <a:lstStyle/>
          <a:p>
            <a:pPr marL="12700" marR="47625">
              <a:lnSpc>
                <a:spcPts val="2730"/>
              </a:lnSpc>
              <a:spcBef>
                <a:spcPts val="6"/>
              </a:spcBef>
            </a:pPr>
            <a:r>
              <a:rPr lang="fr-FR" sz="4400" b="1" dirty="0">
                <a:solidFill>
                  <a:srgbClr val="0D3F96"/>
                </a:solidFill>
                <a:latin typeface="Myriad Pro" panose="020B0503030403020204" pitchFamily="34" charset="0"/>
                <a:cs typeface="Times New Roman"/>
              </a:rPr>
              <a:t>4/ Plan d’Actions</a:t>
            </a:r>
          </a:p>
          <a:p>
            <a:pPr marL="12700" marR="47625" lvl="0">
              <a:lnSpc>
                <a:spcPts val="2730"/>
              </a:lnSpc>
              <a:spcBef>
                <a:spcPts val="6"/>
              </a:spcBef>
            </a:pPr>
            <a:endParaRPr lang="fr-FR" sz="4400" b="1" dirty="0">
              <a:solidFill>
                <a:srgbClr val="0D3F96"/>
              </a:solidFill>
              <a:latin typeface="Myriad Pro" panose="020B0503030403020204" pitchFamily="34" charset="0"/>
              <a:cs typeface="Times New Roman"/>
            </a:endParaRPr>
          </a:p>
        </p:txBody>
      </p:sp>
    </p:spTree>
    <p:extLst>
      <p:ext uri="{BB962C8B-B14F-4D97-AF65-F5344CB8AC3E}">
        <p14:creationId xmlns:p14="http://schemas.microsoft.com/office/powerpoint/2010/main" val="2678785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35644" y="1116087"/>
            <a:ext cx="9030392" cy="646331"/>
          </a:xfrm>
          <a:prstGeom prst="rect">
            <a:avLst/>
          </a:prstGeom>
          <a:noFill/>
        </p:spPr>
        <p:txBody>
          <a:bodyPr wrap="square" rtlCol="0">
            <a:spAutoFit/>
          </a:bodyPr>
          <a:lstStyle/>
          <a:p>
            <a:r>
              <a:rPr lang="fr-FR" dirty="0">
                <a:solidFill>
                  <a:schemeClr val="accent1">
                    <a:lumMod val="50000"/>
                  </a:schemeClr>
                </a:solidFill>
                <a:latin typeface="Book Antiqua" panose="02040602050305030304" pitchFamily="18" charset="0"/>
              </a:rPr>
              <a:t>Une modification du PDRM a été introduite par l’autorité de gestion, dans sa nouvelle version n°11, cette dernière prévoit : </a:t>
            </a:r>
          </a:p>
        </p:txBody>
      </p:sp>
      <p:sp>
        <p:nvSpPr>
          <p:cNvPr id="5" name="ZoneTexte 4"/>
          <p:cNvSpPr txBox="1"/>
          <p:nvPr/>
        </p:nvSpPr>
        <p:spPr>
          <a:xfrm>
            <a:off x="935644" y="1911436"/>
            <a:ext cx="10184938" cy="4031873"/>
          </a:xfrm>
          <a:prstGeom prst="rect">
            <a:avLst/>
          </a:prstGeom>
          <a:noFill/>
        </p:spPr>
        <p:txBody>
          <a:bodyPr wrap="square" rtlCol="0">
            <a:spAutoFit/>
          </a:bodyPr>
          <a:lstStyle/>
          <a:p>
            <a:pPr marL="342900" indent="-342900" algn="just">
              <a:buFont typeface="+mj-lt"/>
              <a:buAutoNum type="arabicPeriod"/>
            </a:pPr>
            <a:r>
              <a:rPr lang="fr-FR" sz="1600" b="1" dirty="0"/>
              <a:t>L’ajustement de la maquette du volet socle et du volet relance </a:t>
            </a:r>
            <a:r>
              <a:rPr lang="fr-FR" sz="1600" dirty="0"/>
              <a:t>sur les besoins identifiés à la veille de la clôture du programme</a:t>
            </a:r>
          </a:p>
          <a:p>
            <a:pPr marL="342900" indent="-342900" algn="just">
              <a:buFont typeface="+mj-lt"/>
              <a:buAutoNum type="arabicPeriod"/>
            </a:pPr>
            <a:endParaRPr lang="fr-FR" sz="1600" dirty="0"/>
          </a:p>
          <a:p>
            <a:pPr marL="342900" indent="-342900" algn="just">
              <a:buFont typeface="+mj-lt"/>
              <a:buAutoNum type="arabicPeriod"/>
            </a:pPr>
            <a:r>
              <a:rPr lang="fr-FR" sz="1600" dirty="0"/>
              <a:t>La </a:t>
            </a:r>
            <a:r>
              <a:rPr lang="fr-FR" sz="1600" b="1" dirty="0"/>
              <a:t>prise en compte des Dégagements d’Office 2024 </a:t>
            </a:r>
            <a:r>
              <a:rPr lang="fr-FR" sz="1600" dirty="0"/>
              <a:t>d’un montant de </a:t>
            </a:r>
          </a:p>
          <a:p>
            <a:pPr marL="2571750" lvl="5" indent="-285750" algn="just">
              <a:buFont typeface="Arial" panose="020B0604020202020204" pitchFamily="34" charset="0"/>
              <a:buChar char="•"/>
            </a:pPr>
            <a:r>
              <a:rPr lang="fr-FR" sz="1600" dirty="0"/>
              <a:t>125 623,78 € pour le FEADER Volet SOCLE </a:t>
            </a:r>
          </a:p>
          <a:p>
            <a:pPr marL="2571750" lvl="5" indent="-285750" algn="just">
              <a:buFont typeface="Arial" panose="020B0604020202020204" pitchFamily="34" charset="0"/>
              <a:buChar char="•"/>
            </a:pPr>
            <a:r>
              <a:rPr lang="fr-FR" sz="1600" dirty="0"/>
              <a:t>2 713 276,49 € pour le FEADER volet RELANCE</a:t>
            </a:r>
          </a:p>
          <a:p>
            <a:pPr marL="342900" indent="-342900" algn="just">
              <a:buFont typeface="+mj-lt"/>
              <a:buAutoNum type="arabicPeriod"/>
            </a:pPr>
            <a:endParaRPr lang="fr-FR" sz="1600" dirty="0"/>
          </a:p>
          <a:p>
            <a:pPr marL="342900" indent="-342900" algn="just">
              <a:buFont typeface="+mj-lt"/>
              <a:buAutoNum type="arabicPeriod"/>
            </a:pPr>
            <a:r>
              <a:rPr lang="fr-FR" sz="1600" dirty="0"/>
              <a:t>La </a:t>
            </a:r>
            <a:r>
              <a:rPr lang="fr-FR" sz="1600" b="1" dirty="0"/>
              <a:t>correction rédactionnelle </a:t>
            </a:r>
            <a:r>
              <a:rPr lang="fr-FR" sz="1600" dirty="0"/>
              <a:t>pour une mise en conformité du PDRM sur le T.O 8.6.1 </a:t>
            </a:r>
          </a:p>
          <a:p>
            <a:pPr marL="342900" indent="-342900" algn="just">
              <a:buFont typeface="+mj-lt"/>
              <a:buAutoNum type="arabicPeriod"/>
            </a:pPr>
            <a:endParaRPr lang="fr-FR" sz="1600" dirty="0"/>
          </a:p>
          <a:p>
            <a:pPr marL="342900" indent="-342900" algn="just">
              <a:buFont typeface="+mj-lt"/>
              <a:buAutoNum type="arabicPeriod"/>
            </a:pPr>
            <a:r>
              <a:rPr lang="fr-FR" sz="1600" dirty="0"/>
              <a:t>La </a:t>
            </a:r>
            <a:r>
              <a:rPr lang="fr-FR" sz="1600" b="1" dirty="0"/>
              <a:t>modification de la date d’éligibilité des dépenses </a:t>
            </a:r>
            <a:r>
              <a:rPr lang="fr-FR" sz="1600" dirty="0"/>
              <a:t>pour les projets pouvant en bénéficier, afin que la date de dépôt ne soit plus la référence, mais la date de réalisation tant que le projet n’est pas terminé conformément aux possibilités réglementaires.</a:t>
            </a:r>
          </a:p>
          <a:p>
            <a:pPr marL="342900" indent="-342900" algn="just">
              <a:buFont typeface="+mj-lt"/>
              <a:buAutoNum type="arabicPeriod"/>
            </a:pPr>
            <a:endParaRPr lang="fr-FR" sz="1600" dirty="0"/>
          </a:p>
          <a:p>
            <a:pPr marL="342900" indent="-342900" algn="just">
              <a:buFont typeface="+mj-lt"/>
              <a:buAutoNum type="arabicPeriod"/>
            </a:pPr>
            <a:r>
              <a:rPr lang="fr-FR" sz="1600" b="1" dirty="0"/>
              <a:t>L’ajout de la mesures 23 </a:t>
            </a:r>
            <a:r>
              <a:rPr lang="fr-FR" sz="1600" dirty="0"/>
              <a:t>« </a:t>
            </a:r>
            <a:r>
              <a:rPr lang="fr-FR" sz="1600" i="1" dirty="0"/>
              <a:t>soutien temporaire aux agriculteurs et aux structures collectives agricoles particulièrement touchés par des catastrophes naturelles</a:t>
            </a:r>
            <a:r>
              <a:rPr lang="fr-FR" sz="1600" dirty="0"/>
              <a:t> » afin d’accompagner les structures impactées par des catastrophes reconnues en 2024 (exemple: sècheresse…) </a:t>
            </a:r>
            <a:r>
              <a:rPr lang="fr-FR" sz="1600" b="1" dirty="0"/>
              <a:t>(3,19M€).</a:t>
            </a:r>
          </a:p>
        </p:txBody>
      </p:sp>
      <p:sp>
        <p:nvSpPr>
          <p:cNvPr id="6" name="Rectangle 5">
            <a:extLst>
              <a:ext uri="{FF2B5EF4-FFF2-40B4-BE49-F238E27FC236}">
                <a16:creationId xmlns:a16="http://schemas.microsoft.com/office/drawing/2014/main" id="{8D986B0D-326D-4C19-B034-BA64489E12AD}"/>
              </a:ext>
            </a:extLst>
          </p:cNvPr>
          <p:cNvSpPr/>
          <p:nvPr/>
        </p:nvSpPr>
        <p:spPr>
          <a:xfrm>
            <a:off x="0" y="236815"/>
            <a:ext cx="12192000" cy="954107"/>
          </a:xfrm>
          <a:prstGeom prst="rect">
            <a:avLst/>
          </a:prstGeom>
        </p:spPr>
        <p:txBody>
          <a:bodyPr wrap="square">
            <a:spAutoFit/>
          </a:bodyPr>
          <a:lstStyle/>
          <a:p>
            <a:pPr algn="ctr"/>
            <a:r>
              <a:rPr lang="fr-FR" sz="2800" b="1" dirty="0">
                <a:solidFill>
                  <a:srgbClr val="0D3F96"/>
                </a:solidFill>
                <a:latin typeface="Myriad Pro" panose="020B0503030403020204" pitchFamily="34" charset="0"/>
                <a:cs typeface="Times New Roman"/>
              </a:rPr>
              <a:t>4/ Plan d’Actions</a:t>
            </a:r>
          </a:p>
          <a:p>
            <a:pPr algn="ctr"/>
            <a:r>
              <a:rPr lang="fr-FR" sz="2800" b="1" dirty="0">
                <a:solidFill>
                  <a:srgbClr val="0D3F96"/>
                </a:solidFill>
                <a:latin typeface="Myriad Pro" panose="020B0503030403020204" pitchFamily="34" charset="0"/>
                <a:cs typeface="Times New Roman"/>
              </a:rPr>
              <a:t>Modification du PDRM</a:t>
            </a:r>
            <a:endParaRPr lang="fr-FR" sz="2800" dirty="0"/>
          </a:p>
        </p:txBody>
      </p:sp>
    </p:spTree>
    <p:extLst>
      <p:ext uri="{BB962C8B-B14F-4D97-AF65-F5344CB8AC3E}">
        <p14:creationId xmlns:p14="http://schemas.microsoft.com/office/powerpoint/2010/main" val="119907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280B949C-5560-4BB8-9D11-D770AC8C3B7C}"/>
              </a:ext>
            </a:extLst>
          </p:cNvPr>
          <p:cNvSpPr/>
          <p:nvPr/>
        </p:nvSpPr>
        <p:spPr>
          <a:xfrm>
            <a:off x="1506068" y="3590365"/>
            <a:ext cx="6929720" cy="2128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i="1" dirty="0">
                <a:solidFill>
                  <a:schemeClr val="tx1"/>
                </a:solidFill>
                <a:latin typeface="Times New Roman" panose="02020603050405020304" pitchFamily="18" charset="0"/>
                <a:cs typeface="Times New Roman" panose="02020603050405020304" pitchFamily="18" charset="0"/>
              </a:rPr>
              <a:t>Organismes représentant la jeunesse</a:t>
            </a:r>
            <a:endParaRPr lang="fr-FR" sz="6000" dirty="0">
              <a:solidFill>
                <a:schemeClr val="tx1"/>
              </a:solidFill>
              <a:latin typeface="Times New Roman" panose="02020603050405020304" pitchFamily="18" charset="0"/>
              <a:cs typeface="Times New Roman" panose="02020603050405020304" pitchFamily="18" charset="0"/>
            </a:endParaRPr>
          </a:p>
          <a:p>
            <a:r>
              <a:rPr lang="fr-FR" dirty="0">
                <a:solidFill>
                  <a:schemeClr val="tx1"/>
                </a:solidFill>
                <a:latin typeface="Times New Roman" panose="02020603050405020304" pitchFamily="18" charset="0"/>
                <a:cs typeface="Times New Roman" panose="02020603050405020304" pitchFamily="18" charset="0"/>
              </a:rPr>
              <a:t>Madin’ Jeunes Ambition - Kevin FLORIAN </a:t>
            </a:r>
          </a:p>
          <a:p>
            <a:r>
              <a:rPr lang="fr-FR" dirty="0">
                <a:solidFill>
                  <a:schemeClr val="tx1"/>
                </a:solidFill>
                <a:latin typeface="Times New Roman" panose="02020603050405020304" pitchFamily="18" charset="0"/>
                <a:cs typeface="Times New Roman" panose="02020603050405020304" pitchFamily="18" charset="0"/>
              </a:rPr>
              <a:t>Jeune Chambre Economique -Valérie TAREAU</a:t>
            </a:r>
          </a:p>
          <a:p>
            <a:r>
              <a:rPr lang="fr-FR" dirty="0">
                <a:solidFill>
                  <a:schemeClr val="tx1"/>
                </a:solidFill>
                <a:latin typeface="Times New Roman" panose="02020603050405020304" pitchFamily="18" charset="0"/>
                <a:cs typeface="Times New Roman" panose="02020603050405020304" pitchFamily="18" charset="0"/>
              </a:rPr>
              <a:t>Association </a:t>
            </a:r>
            <a:r>
              <a:rPr lang="fr-FR" dirty="0" err="1">
                <a:solidFill>
                  <a:schemeClr val="tx1"/>
                </a:solidFill>
                <a:latin typeface="Times New Roman" panose="02020603050405020304" pitchFamily="18" charset="0"/>
                <a:cs typeface="Times New Roman" panose="02020603050405020304" pitchFamily="18" charset="0"/>
              </a:rPr>
              <a:t>Lumina</a:t>
            </a:r>
            <a:r>
              <a:rPr lang="fr-FR" dirty="0">
                <a:solidFill>
                  <a:schemeClr val="tx1"/>
                </a:solidFill>
                <a:latin typeface="Times New Roman" panose="02020603050405020304" pitchFamily="18" charset="0"/>
                <a:cs typeface="Times New Roman" panose="02020603050405020304" pitchFamily="18" charset="0"/>
              </a:rPr>
              <a:t> - Gérald ETIENNE</a:t>
            </a:r>
          </a:p>
        </p:txBody>
      </p:sp>
      <p:sp>
        <p:nvSpPr>
          <p:cNvPr id="4" name="Ellipse 3">
            <a:extLst>
              <a:ext uri="{FF2B5EF4-FFF2-40B4-BE49-F238E27FC236}">
                <a16:creationId xmlns:a16="http://schemas.microsoft.com/office/drawing/2014/main" id="{5C80970D-808C-4BFD-8F4A-DCFF9C801D80}"/>
              </a:ext>
            </a:extLst>
          </p:cNvPr>
          <p:cNvSpPr/>
          <p:nvPr/>
        </p:nvSpPr>
        <p:spPr>
          <a:xfrm>
            <a:off x="6858000" y="1520082"/>
            <a:ext cx="4540623" cy="1785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i="1" dirty="0">
                <a:solidFill>
                  <a:schemeClr val="tx1"/>
                </a:solidFill>
                <a:latin typeface="Times New Roman" panose="02020603050405020304" pitchFamily="18" charset="0"/>
                <a:cs typeface="Times New Roman" panose="02020603050405020304" pitchFamily="18" charset="0"/>
              </a:rPr>
              <a:t>Organisme de recherche</a:t>
            </a:r>
            <a:endParaRPr lang="fr-FR" i="1" dirty="0">
              <a:solidFill>
                <a:schemeClr val="tx1"/>
              </a:solidFill>
              <a:latin typeface="Times New Roman" panose="02020603050405020304" pitchFamily="18" charset="0"/>
              <a:cs typeface="Times New Roman" panose="02020603050405020304" pitchFamily="18" charset="0"/>
            </a:endParaRPr>
          </a:p>
          <a:p>
            <a:r>
              <a:rPr lang="fr-FR" dirty="0">
                <a:solidFill>
                  <a:schemeClr val="tx1"/>
                </a:solidFill>
                <a:latin typeface="Times New Roman" panose="02020603050405020304" pitchFamily="18" charset="0"/>
                <a:cs typeface="Times New Roman" panose="02020603050405020304" pitchFamily="18" charset="0"/>
              </a:rPr>
              <a:t> </a:t>
            </a:r>
          </a:p>
          <a:p>
            <a:r>
              <a:rPr lang="fr-FR" dirty="0">
                <a:solidFill>
                  <a:schemeClr val="tx1"/>
                </a:solidFill>
                <a:latin typeface="Times New Roman" panose="02020603050405020304" pitchFamily="18" charset="0"/>
                <a:cs typeface="Times New Roman" panose="02020603050405020304" pitchFamily="18" charset="0"/>
              </a:rPr>
              <a:t>CIRAD</a:t>
            </a:r>
          </a:p>
          <a:p>
            <a:r>
              <a:rPr lang="fr-FR" dirty="0">
                <a:solidFill>
                  <a:schemeClr val="tx1"/>
                </a:solidFill>
                <a:latin typeface="Times New Roman" panose="02020603050405020304" pitchFamily="18" charset="0"/>
                <a:cs typeface="Times New Roman" panose="02020603050405020304" pitchFamily="18" charset="0"/>
              </a:rPr>
              <a:t>Marie-Madeleine BERTRAND</a:t>
            </a:r>
            <a:endParaRPr lang="fr-FR" dirty="0">
              <a:solidFill>
                <a:schemeClr val="tx1"/>
              </a:solidFill>
            </a:endParaRPr>
          </a:p>
        </p:txBody>
      </p:sp>
      <p:sp>
        <p:nvSpPr>
          <p:cNvPr id="5" name="Ellipse 4">
            <a:extLst>
              <a:ext uri="{FF2B5EF4-FFF2-40B4-BE49-F238E27FC236}">
                <a16:creationId xmlns:a16="http://schemas.microsoft.com/office/drawing/2014/main" id="{0CD116D4-949B-4BF3-8070-82D7226EB010}"/>
              </a:ext>
            </a:extLst>
          </p:cNvPr>
          <p:cNvSpPr/>
          <p:nvPr/>
        </p:nvSpPr>
        <p:spPr>
          <a:xfrm>
            <a:off x="143434" y="836869"/>
            <a:ext cx="4742332" cy="1366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latin typeface="Times New Roman" panose="02020603050405020304" pitchFamily="18" charset="0"/>
                <a:cs typeface="Times New Roman" panose="02020603050405020304" pitchFamily="18" charset="0"/>
              </a:rPr>
              <a:t>Association Martinique Digitale  </a:t>
            </a:r>
          </a:p>
          <a:p>
            <a:r>
              <a:rPr lang="fr-FR" dirty="0">
                <a:solidFill>
                  <a:schemeClr val="tx1"/>
                </a:solidFill>
                <a:latin typeface="Times New Roman" panose="02020603050405020304" pitchFamily="18" charset="0"/>
                <a:cs typeface="Times New Roman" panose="02020603050405020304" pitchFamily="18" charset="0"/>
              </a:rPr>
              <a:t>RATENAN Roland</a:t>
            </a:r>
            <a:endParaRPr lang="fr-FR" sz="6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788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E841C6-0FCE-4A65-B016-88A8BF846EF8}"/>
              </a:ext>
            </a:extLst>
          </p:cNvPr>
          <p:cNvSpPr/>
          <p:nvPr/>
        </p:nvSpPr>
        <p:spPr>
          <a:xfrm>
            <a:off x="0" y="3189094"/>
            <a:ext cx="12192000" cy="479811"/>
          </a:xfrm>
          <a:prstGeom prst="rect">
            <a:avLst/>
          </a:prstGeom>
        </p:spPr>
        <p:txBody>
          <a:bodyPr wrap="square">
            <a:spAutoFit/>
          </a:bodyPr>
          <a:lstStyle/>
          <a:p>
            <a:pPr marL="12700" marR="47625" algn="ctr">
              <a:lnSpc>
                <a:spcPts val="2730"/>
              </a:lnSpc>
              <a:spcBef>
                <a:spcPts val="6"/>
              </a:spcBef>
            </a:pPr>
            <a:r>
              <a:rPr lang="fr-FR" sz="4400" b="1" dirty="0">
                <a:solidFill>
                  <a:srgbClr val="0D3F96"/>
                </a:solidFill>
                <a:latin typeface="Myriad Pro" panose="020B0503030403020204" pitchFamily="34" charset="0"/>
                <a:cs typeface="Times New Roman"/>
              </a:rPr>
              <a:t>5/ Plan Stratégique National (PSN)</a:t>
            </a:r>
          </a:p>
        </p:txBody>
      </p:sp>
    </p:spTree>
    <p:extLst>
      <p:ext uri="{BB962C8B-B14F-4D97-AF65-F5344CB8AC3E}">
        <p14:creationId xmlns:p14="http://schemas.microsoft.com/office/powerpoint/2010/main" val="37440971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6B0D64-C7DF-4EF7-AF8F-0750B77D5E47}"/>
              </a:ext>
            </a:extLst>
          </p:cNvPr>
          <p:cNvSpPr/>
          <p:nvPr/>
        </p:nvSpPr>
        <p:spPr>
          <a:xfrm>
            <a:off x="-1" y="211422"/>
            <a:ext cx="12192001" cy="523220"/>
          </a:xfrm>
          <a:prstGeom prst="rect">
            <a:avLst/>
          </a:prstGeom>
        </p:spPr>
        <p:txBody>
          <a:bodyPr wrap="square">
            <a:spAutoFit/>
          </a:bodyPr>
          <a:lstStyle/>
          <a:p>
            <a:pPr algn="ctr"/>
            <a:r>
              <a:rPr lang="fr-FR" sz="2800" b="1" dirty="0">
                <a:solidFill>
                  <a:srgbClr val="0D3F96"/>
                </a:solidFill>
                <a:latin typeface="Myriad Pro" panose="020B0503030403020204" pitchFamily="34" charset="0"/>
                <a:cs typeface="Times New Roman"/>
              </a:rPr>
              <a:t>5/ Plan Stratégique National (PSN)</a:t>
            </a:r>
            <a:endParaRPr lang="fr-FR" sz="2800" dirty="0"/>
          </a:p>
        </p:txBody>
      </p:sp>
      <p:sp>
        <p:nvSpPr>
          <p:cNvPr id="5" name="Rectangle 4">
            <a:extLst>
              <a:ext uri="{FF2B5EF4-FFF2-40B4-BE49-F238E27FC236}">
                <a16:creationId xmlns:a16="http://schemas.microsoft.com/office/drawing/2014/main" id="{D6DD1F5B-012E-40CC-904B-F3702A6BFAC0}"/>
              </a:ext>
            </a:extLst>
          </p:cNvPr>
          <p:cNvSpPr/>
          <p:nvPr/>
        </p:nvSpPr>
        <p:spPr>
          <a:xfrm>
            <a:off x="548640" y="1186807"/>
            <a:ext cx="10853530" cy="4708981"/>
          </a:xfrm>
          <a:prstGeom prst="rect">
            <a:avLst/>
          </a:prstGeom>
        </p:spPr>
        <p:txBody>
          <a:bodyPr wrap="square">
            <a:spAutoFit/>
          </a:bodyPr>
          <a:lstStyle/>
          <a:p>
            <a:r>
              <a:rPr lang="fr-FR" sz="2000" dirty="0">
                <a:sym typeface="Wingdings" panose="05000000000000000000" pitchFamily="2" charset="2"/>
              </a:rPr>
              <a:t> </a:t>
            </a:r>
            <a:r>
              <a:rPr lang="fr-FR" sz="2000" b="1" dirty="0"/>
              <a:t>1 Autorité de Gestion nationale unique </a:t>
            </a:r>
            <a:r>
              <a:rPr lang="fr-FR" sz="2000" dirty="0"/>
              <a:t>: Le Ministère de l’Agriculture, de la Souveraineté Alimentaire et de la Forêt (</a:t>
            </a:r>
            <a:r>
              <a:rPr lang="fr-FR" sz="2000" b="1" dirty="0"/>
              <a:t>MASAF</a:t>
            </a:r>
            <a:r>
              <a:rPr lang="fr-FR" sz="2000" dirty="0"/>
              <a:t>)</a:t>
            </a:r>
          </a:p>
          <a:p>
            <a:endParaRPr lang="fr-FR" sz="2000" dirty="0">
              <a:sym typeface="Wingdings" panose="05000000000000000000" pitchFamily="2" charset="2"/>
            </a:endParaRPr>
          </a:p>
          <a:p>
            <a:r>
              <a:rPr lang="fr-FR" sz="2000" dirty="0">
                <a:sym typeface="Wingdings" panose="05000000000000000000" pitchFamily="2" charset="2"/>
              </a:rPr>
              <a:t> </a:t>
            </a:r>
            <a:r>
              <a:rPr lang="fr-FR" sz="2000" b="1" dirty="0">
                <a:sym typeface="Wingdings" panose="05000000000000000000" pitchFamily="2" charset="2"/>
              </a:rPr>
              <a:t>Autorités de Gestion Régionales </a:t>
            </a:r>
            <a:r>
              <a:rPr lang="fr-FR" sz="2000" dirty="0">
                <a:sym typeface="Wingdings" panose="05000000000000000000" pitchFamily="2" charset="2"/>
              </a:rPr>
              <a:t>: délégation aux régions pour la gestion des mesures non surfaciques</a:t>
            </a:r>
          </a:p>
          <a:p>
            <a:endParaRPr lang="fr-FR" sz="2000" dirty="0">
              <a:sym typeface="Wingdings" panose="05000000000000000000" pitchFamily="2" charset="2"/>
            </a:endParaRPr>
          </a:p>
          <a:p>
            <a:r>
              <a:rPr lang="fr-FR" sz="2000" dirty="0">
                <a:sym typeface="Wingdings" panose="05000000000000000000" pitchFamily="2" charset="2"/>
              </a:rPr>
              <a:t> </a:t>
            </a:r>
            <a:r>
              <a:rPr lang="fr-FR" sz="2000" b="1" dirty="0">
                <a:sym typeface="Wingdings" panose="05000000000000000000" pitchFamily="2" charset="2"/>
              </a:rPr>
              <a:t>DAA</a:t>
            </a:r>
            <a:r>
              <a:rPr lang="fr-FR" sz="2000" dirty="0">
                <a:sym typeface="Wingdings" panose="05000000000000000000" pitchFamily="2" charset="2"/>
              </a:rPr>
              <a:t>F : gestionnaire des mesures AB, ICHN, MAEC (sauf API et PRM)</a:t>
            </a:r>
            <a:r>
              <a:rPr lang="fr-FR" sz="2000" dirty="0"/>
              <a:t> </a:t>
            </a:r>
          </a:p>
          <a:p>
            <a:endParaRPr lang="fr-FR" sz="2000" dirty="0">
              <a:sym typeface="Wingdings" panose="05000000000000000000" pitchFamily="2" charset="2"/>
            </a:endParaRPr>
          </a:p>
          <a:p>
            <a:r>
              <a:rPr lang="fr-FR" sz="2000" dirty="0">
                <a:sym typeface="Wingdings" panose="05000000000000000000" pitchFamily="2" charset="2"/>
              </a:rPr>
              <a:t> Organisme payeur : </a:t>
            </a:r>
            <a:r>
              <a:rPr lang="fr-FR" sz="2000" b="1" dirty="0">
                <a:sym typeface="Wingdings" panose="05000000000000000000" pitchFamily="2" charset="2"/>
              </a:rPr>
              <a:t>ASP</a:t>
            </a:r>
            <a:endParaRPr lang="fr-FR" sz="2000" b="1" dirty="0"/>
          </a:p>
          <a:p>
            <a:endParaRPr lang="fr-FR" sz="2000" dirty="0">
              <a:sym typeface="Wingdings" panose="05000000000000000000" pitchFamily="2" charset="2"/>
            </a:endParaRPr>
          </a:p>
          <a:p>
            <a:r>
              <a:rPr lang="fr-FR" sz="2000" dirty="0">
                <a:sym typeface="Wingdings" panose="05000000000000000000" pitchFamily="2" charset="2"/>
              </a:rPr>
              <a:t>Dématérialisation : application </a:t>
            </a:r>
            <a:r>
              <a:rPr lang="fr-FR" sz="2000" b="1" dirty="0">
                <a:sym typeface="Wingdings" panose="05000000000000000000" pitchFamily="2" charset="2"/>
              </a:rPr>
              <a:t>EUROPAC</a:t>
            </a:r>
            <a:r>
              <a:rPr lang="fr-FR" sz="2000" dirty="0">
                <a:sym typeface="Wingdings" panose="05000000000000000000" pitchFamily="2" charset="2"/>
              </a:rPr>
              <a:t> (dans 9 régions)</a:t>
            </a:r>
            <a:r>
              <a:rPr lang="fr-FR" sz="2000" dirty="0"/>
              <a:t> </a:t>
            </a:r>
          </a:p>
          <a:p>
            <a:endParaRPr lang="fr-FR" sz="2000" dirty="0">
              <a:sym typeface="Wingdings" panose="05000000000000000000" pitchFamily="2" charset="2"/>
            </a:endParaRPr>
          </a:p>
          <a:p>
            <a:r>
              <a:rPr lang="fr-FR" sz="2000" dirty="0">
                <a:sym typeface="Wingdings" panose="05000000000000000000" pitchFamily="2" charset="2"/>
              </a:rPr>
              <a:t> Enveloppe FEADER déléguée à la Martinique : </a:t>
            </a:r>
            <a:r>
              <a:rPr lang="fr-FR" sz="2000" b="1" dirty="0">
                <a:sym typeface="Wingdings" panose="05000000000000000000" pitchFamily="2" charset="2"/>
              </a:rPr>
              <a:t>85 M€</a:t>
            </a:r>
          </a:p>
          <a:p>
            <a:r>
              <a:rPr lang="fr-FR" sz="2000" dirty="0">
                <a:sym typeface="Wingdings" panose="05000000000000000000" pitchFamily="2" charset="2"/>
              </a:rPr>
              <a:t> </a:t>
            </a:r>
            <a:endParaRPr lang="fr-FR" sz="2000" dirty="0"/>
          </a:p>
          <a:p>
            <a:r>
              <a:rPr lang="fr-FR" sz="2000" dirty="0">
                <a:sym typeface="Wingdings" panose="05000000000000000000" pitchFamily="2" charset="2"/>
              </a:rPr>
              <a:t> </a:t>
            </a:r>
            <a:r>
              <a:rPr lang="fr-FR" sz="2000" b="1" dirty="0">
                <a:sym typeface="Wingdings" panose="05000000000000000000" pitchFamily="2" charset="2"/>
              </a:rPr>
              <a:t>23 interventions </a:t>
            </a:r>
            <a:r>
              <a:rPr lang="fr-FR" sz="2000" dirty="0">
                <a:sym typeface="Wingdings" panose="05000000000000000000" pitchFamily="2" charset="2"/>
              </a:rPr>
              <a:t>non surfaciques mobilisées par la Martinique, déclinées en </a:t>
            </a:r>
            <a:r>
              <a:rPr lang="fr-FR" sz="2000" b="1" dirty="0">
                <a:sym typeface="Wingdings" panose="05000000000000000000" pitchFamily="2" charset="2"/>
              </a:rPr>
              <a:t>34 dispositifs</a:t>
            </a:r>
            <a:r>
              <a:rPr lang="fr-FR" sz="2000" b="1" dirty="0"/>
              <a:t> </a:t>
            </a:r>
          </a:p>
        </p:txBody>
      </p:sp>
    </p:spTree>
    <p:extLst>
      <p:ext uri="{BB962C8B-B14F-4D97-AF65-F5344CB8AC3E}">
        <p14:creationId xmlns:p14="http://schemas.microsoft.com/office/powerpoint/2010/main" val="923913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BF6A72-3C45-460B-B61D-669FA95E6D3B}"/>
              </a:ext>
            </a:extLst>
          </p:cNvPr>
          <p:cNvSpPr/>
          <p:nvPr/>
        </p:nvSpPr>
        <p:spPr>
          <a:xfrm>
            <a:off x="688847" y="1043732"/>
            <a:ext cx="9429187" cy="523220"/>
          </a:xfrm>
          <a:prstGeom prst="rect">
            <a:avLst/>
          </a:prstGeom>
        </p:spPr>
        <p:txBody>
          <a:bodyPr wrap="square">
            <a:spAutoFit/>
          </a:bodyPr>
          <a:lstStyle/>
          <a:p>
            <a:r>
              <a:rPr lang="fr-FR" sz="2800" dirty="0">
                <a:solidFill>
                  <a:schemeClr val="accent1">
                    <a:lumMod val="50000"/>
                  </a:schemeClr>
                </a:solidFill>
              </a:rPr>
              <a:t>Déclinaison de la stratégie agricole de la CTM au travers FEADER</a:t>
            </a:r>
          </a:p>
        </p:txBody>
      </p:sp>
      <p:sp>
        <p:nvSpPr>
          <p:cNvPr id="3" name="Rectangle 2">
            <a:extLst>
              <a:ext uri="{FF2B5EF4-FFF2-40B4-BE49-F238E27FC236}">
                <a16:creationId xmlns:a16="http://schemas.microsoft.com/office/drawing/2014/main" id="{D6DD1F5B-012E-40CC-904B-F3702A6BFAC0}"/>
              </a:ext>
            </a:extLst>
          </p:cNvPr>
          <p:cNvSpPr/>
          <p:nvPr/>
        </p:nvSpPr>
        <p:spPr>
          <a:xfrm>
            <a:off x="490064" y="1646465"/>
            <a:ext cx="10999570" cy="5016758"/>
          </a:xfrm>
          <a:prstGeom prst="rect">
            <a:avLst/>
          </a:prstGeom>
        </p:spPr>
        <p:txBody>
          <a:bodyPr wrap="square">
            <a:spAutoFit/>
          </a:bodyPr>
          <a:lstStyle/>
          <a:p>
            <a:r>
              <a:rPr lang="fr-FR" sz="2000" dirty="0"/>
              <a:t>- Le renouvellement des actifs agricoles</a:t>
            </a:r>
          </a:p>
          <a:p>
            <a:endParaRPr lang="fr-FR" sz="2000" dirty="0"/>
          </a:p>
          <a:p>
            <a:pPr marL="342900" indent="-342900">
              <a:buFontTx/>
              <a:buChar char="-"/>
            </a:pPr>
            <a:r>
              <a:rPr lang="fr-FR" sz="2000" dirty="0"/>
              <a:t>La mobilisation du foncier agricole</a:t>
            </a:r>
          </a:p>
          <a:p>
            <a:pPr marL="342900" indent="-342900">
              <a:buFontTx/>
              <a:buChar char="-"/>
            </a:pPr>
            <a:endParaRPr lang="fr-FR" sz="2000" dirty="0"/>
          </a:p>
          <a:p>
            <a:pPr marL="342900" indent="-342900">
              <a:buFontTx/>
              <a:buChar char="-"/>
            </a:pPr>
            <a:r>
              <a:rPr lang="fr-FR" sz="2000" dirty="0"/>
              <a:t>La transition </a:t>
            </a:r>
            <a:r>
              <a:rPr lang="fr-FR" sz="2000" dirty="0" err="1"/>
              <a:t>agroécologique</a:t>
            </a:r>
            <a:r>
              <a:rPr lang="fr-FR" sz="2000" dirty="0"/>
              <a:t> et le CTEA</a:t>
            </a:r>
          </a:p>
          <a:p>
            <a:pPr marL="342900" indent="-342900">
              <a:buFontTx/>
              <a:buChar char="-"/>
            </a:pPr>
            <a:endParaRPr lang="fr-FR" sz="2000" dirty="0"/>
          </a:p>
          <a:p>
            <a:pPr marL="342900" indent="-342900">
              <a:buFontTx/>
              <a:buChar char="-"/>
            </a:pPr>
            <a:r>
              <a:rPr lang="fr-FR" sz="2000" dirty="0"/>
              <a:t>Le soutien aux productions de diversification pour l’approvisionnement du marché local</a:t>
            </a:r>
          </a:p>
          <a:p>
            <a:pPr marL="342900" indent="-342900">
              <a:buFontTx/>
              <a:buChar char="-"/>
            </a:pPr>
            <a:endParaRPr lang="fr-FR" sz="2000" dirty="0"/>
          </a:p>
          <a:p>
            <a:pPr marL="342900" indent="-342900">
              <a:buFontTx/>
              <a:buChar char="-"/>
            </a:pPr>
            <a:r>
              <a:rPr lang="fr-FR" sz="2000" dirty="0"/>
              <a:t>Le renforcement de l’accompagnement technique</a:t>
            </a:r>
          </a:p>
          <a:p>
            <a:pPr marL="342900" indent="-342900">
              <a:buFontTx/>
              <a:buChar char="-"/>
            </a:pPr>
            <a:endParaRPr lang="fr-FR" sz="2000" dirty="0"/>
          </a:p>
          <a:p>
            <a:pPr marL="342900" indent="-342900">
              <a:buFontTx/>
              <a:buChar char="-"/>
            </a:pPr>
            <a:r>
              <a:rPr lang="fr-FR" sz="2000" dirty="0"/>
              <a:t>Le soutien de la commercialisation sur le marché local</a:t>
            </a:r>
          </a:p>
          <a:p>
            <a:pPr marL="342900" indent="-342900">
              <a:buFontTx/>
              <a:buChar char="-"/>
            </a:pPr>
            <a:endParaRPr lang="fr-FR" sz="2000" dirty="0"/>
          </a:p>
          <a:p>
            <a:pPr marL="342900" indent="-342900">
              <a:buFontTx/>
              <a:buChar char="-"/>
            </a:pPr>
            <a:r>
              <a:rPr lang="fr-FR" sz="2000" dirty="0"/>
              <a:t>Le soutien à la transformation de la production locale</a:t>
            </a:r>
          </a:p>
          <a:p>
            <a:pPr marL="342900" indent="-342900">
              <a:buFontTx/>
              <a:buChar char="-"/>
            </a:pPr>
            <a:endParaRPr lang="fr-FR" sz="2000" dirty="0"/>
          </a:p>
          <a:p>
            <a:pPr marL="342900" indent="-342900">
              <a:buFontTx/>
              <a:buChar char="-"/>
            </a:pPr>
            <a:r>
              <a:rPr lang="fr-FR" sz="2000" dirty="0"/>
              <a:t>Le soutien à la filière forêt-bois</a:t>
            </a:r>
          </a:p>
          <a:p>
            <a:endParaRPr lang="fr-FR" sz="2000" dirty="0"/>
          </a:p>
        </p:txBody>
      </p:sp>
      <p:sp>
        <p:nvSpPr>
          <p:cNvPr id="5" name="Rectangle 4">
            <a:extLst>
              <a:ext uri="{FF2B5EF4-FFF2-40B4-BE49-F238E27FC236}">
                <a16:creationId xmlns:a16="http://schemas.microsoft.com/office/drawing/2014/main" id="{9F6B0D64-C7DF-4EF7-AF8F-0750B77D5E47}"/>
              </a:ext>
            </a:extLst>
          </p:cNvPr>
          <p:cNvSpPr/>
          <p:nvPr/>
        </p:nvSpPr>
        <p:spPr>
          <a:xfrm>
            <a:off x="-247611" y="305069"/>
            <a:ext cx="12192001" cy="523220"/>
          </a:xfrm>
          <a:prstGeom prst="rect">
            <a:avLst/>
          </a:prstGeom>
        </p:spPr>
        <p:txBody>
          <a:bodyPr wrap="square">
            <a:spAutoFit/>
          </a:bodyPr>
          <a:lstStyle/>
          <a:p>
            <a:pPr algn="ctr"/>
            <a:r>
              <a:rPr lang="fr-FR" sz="2800" b="1" dirty="0">
                <a:solidFill>
                  <a:srgbClr val="0D3F96"/>
                </a:solidFill>
                <a:latin typeface="Myriad Pro" panose="020B0503030403020204" pitchFamily="34" charset="0"/>
                <a:cs typeface="Times New Roman"/>
              </a:rPr>
              <a:t>5/ Plan Stratégique National (PSN)</a:t>
            </a:r>
            <a:endParaRPr lang="fr-FR" sz="2800" dirty="0"/>
          </a:p>
        </p:txBody>
      </p:sp>
    </p:spTree>
    <p:extLst>
      <p:ext uri="{BB962C8B-B14F-4D97-AF65-F5344CB8AC3E}">
        <p14:creationId xmlns:p14="http://schemas.microsoft.com/office/powerpoint/2010/main" val="1946749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93AE767-2A53-4F1E-91E8-5121692E1EE0}"/>
              </a:ext>
            </a:extLst>
          </p:cNvPr>
          <p:cNvPicPr>
            <a:picLocks noChangeAspect="1"/>
          </p:cNvPicPr>
          <p:nvPr/>
        </p:nvPicPr>
        <p:blipFill>
          <a:blip r:embed="rId2"/>
          <a:stretch>
            <a:fillRect/>
          </a:stretch>
        </p:blipFill>
        <p:spPr>
          <a:xfrm>
            <a:off x="808073" y="1736102"/>
            <a:ext cx="10787885" cy="3930697"/>
          </a:xfrm>
          <a:prstGeom prst="rect">
            <a:avLst/>
          </a:prstGeom>
        </p:spPr>
      </p:pic>
      <p:sp>
        <p:nvSpPr>
          <p:cNvPr id="3" name="ZoneTexte 2">
            <a:extLst>
              <a:ext uri="{FF2B5EF4-FFF2-40B4-BE49-F238E27FC236}">
                <a16:creationId xmlns:a16="http://schemas.microsoft.com/office/drawing/2014/main" id="{9C1B0F19-6514-4919-9F55-36C894385464}"/>
              </a:ext>
            </a:extLst>
          </p:cNvPr>
          <p:cNvSpPr txBox="1"/>
          <p:nvPr/>
        </p:nvSpPr>
        <p:spPr>
          <a:xfrm>
            <a:off x="1234438" y="1055311"/>
            <a:ext cx="8843839" cy="523220"/>
          </a:xfrm>
          <a:prstGeom prst="rect">
            <a:avLst/>
          </a:prstGeom>
          <a:noFill/>
        </p:spPr>
        <p:txBody>
          <a:bodyPr wrap="square" rtlCol="0">
            <a:spAutoFit/>
          </a:bodyPr>
          <a:lstStyle/>
          <a:p>
            <a:r>
              <a:rPr lang="fr-FR" sz="2800" b="1" dirty="0">
                <a:solidFill>
                  <a:schemeClr val="accent1">
                    <a:lumMod val="50000"/>
                  </a:schemeClr>
                </a:solidFill>
              </a:rPr>
              <a:t>23 interventions du PSN  =&gt; 34 dispositifs CTM</a:t>
            </a:r>
          </a:p>
        </p:txBody>
      </p:sp>
      <p:pic>
        <p:nvPicPr>
          <p:cNvPr id="5" name="Image 4"/>
          <p:cNvPicPr>
            <a:picLocks noChangeAspect="1"/>
          </p:cNvPicPr>
          <p:nvPr/>
        </p:nvPicPr>
        <p:blipFill>
          <a:blip r:embed="rId3"/>
          <a:stretch>
            <a:fillRect/>
          </a:stretch>
        </p:blipFill>
        <p:spPr>
          <a:xfrm>
            <a:off x="84003" y="357507"/>
            <a:ext cx="12193057" cy="755970"/>
          </a:xfrm>
          <a:prstGeom prst="rect">
            <a:avLst/>
          </a:prstGeom>
        </p:spPr>
      </p:pic>
    </p:spTree>
    <p:extLst>
      <p:ext uri="{BB962C8B-B14F-4D97-AF65-F5344CB8AC3E}">
        <p14:creationId xmlns:p14="http://schemas.microsoft.com/office/powerpoint/2010/main" val="1584436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D61D46-0E09-4AFC-AE0D-D50428AA14EE}"/>
              </a:ext>
            </a:extLst>
          </p:cNvPr>
          <p:cNvSpPr/>
          <p:nvPr/>
        </p:nvSpPr>
        <p:spPr>
          <a:xfrm>
            <a:off x="396240" y="737843"/>
            <a:ext cx="10228690" cy="1323439"/>
          </a:xfrm>
          <a:prstGeom prst="rect">
            <a:avLst/>
          </a:prstGeom>
        </p:spPr>
        <p:txBody>
          <a:bodyPr wrap="square">
            <a:spAutoFit/>
          </a:bodyPr>
          <a:lstStyle/>
          <a:p>
            <a:pPr marL="285750" indent="-285750">
              <a:buFont typeface="Arial" panose="020B0604020202020204" pitchFamily="34" charset="0"/>
              <a:buChar char="•"/>
            </a:pPr>
            <a:r>
              <a:rPr lang="fr-FR" altLang="fr-FR" sz="2000" b="1" dirty="0">
                <a:latin typeface="Calibri" panose="020F0502020204030204" pitchFamily="34" charset="0"/>
                <a:ea typeface="Calibri" panose="020F0502020204030204" pitchFamily="34" charset="0"/>
                <a:cs typeface="Calibri" panose="020F0502020204030204" pitchFamily="34" charset="0"/>
              </a:rPr>
              <a:t>17 dispositifs</a:t>
            </a:r>
            <a:r>
              <a:rPr lang="fr-FR" altLang="fr-FR" sz="2000" dirty="0">
                <a:latin typeface="Calibri" panose="020F0502020204030204" pitchFamily="34" charset="0"/>
                <a:ea typeface="Calibri" panose="020F0502020204030204" pitchFamily="34" charset="0"/>
                <a:cs typeface="Calibri" panose="020F0502020204030204" pitchFamily="34" charset="0"/>
              </a:rPr>
              <a:t> </a:t>
            </a:r>
            <a:r>
              <a:rPr lang="fr-FR" altLang="fr-FR" sz="2000" b="1" dirty="0">
                <a:latin typeface="Calibri" panose="020F0502020204030204" pitchFamily="34" charset="0"/>
                <a:ea typeface="Calibri" panose="020F0502020204030204" pitchFamily="34" charset="0"/>
                <a:cs typeface="Calibri" panose="020F0502020204030204" pitchFamily="34" charset="0"/>
              </a:rPr>
              <a:t>approuvés par l’ASP </a:t>
            </a:r>
            <a:r>
              <a:rPr lang="fr-FR" altLang="fr-FR" sz="2000" dirty="0">
                <a:latin typeface="Calibri" panose="020F0502020204030204" pitchFamily="34" charset="0"/>
                <a:ea typeface="Calibri" panose="020F0502020204030204" pitchFamily="34" charset="0"/>
                <a:cs typeface="Calibri" panose="020F0502020204030204" pitchFamily="34" charset="0"/>
              </a:rPr>
              <a:t>dans le cadre de l’audit initial du Descriptif des systèmes de gestion et de contrôle (DSGC) du FEADER</a:t>
            </a:r>
          </a:p>
          <a:p>
            <a:endParaRPr lang="fr-FR" altLang="fr-FR"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altLang="fr-FR" sz="2000" b="1" dirty="0">
                <a:latin typeface="Calibri" panose="020F0502020204030204" pitchFamily="34" charset="0"/>
                <a:ea typeface="Calibri" panose="020F0502020204030204" pitchFamily="34" charset="0"/>
                <a:cs typeface="Calibri" panose="020F0502020204030204" pitchFamily="34" charset="0"/>
              </a:rPr>
              <a:t>12 dispositifs</a:t>
            </a:r>
            <a:r>
              <a:rPr lang="fr-FR" altLang="fr-FR" sz="2000" dirty="0">
                <a:latin typeface="Calibri" panose="020F0502020204030204" pitchFamily="34" charset="0"/>
                <a:ea typeface="Calibri" panose="020F0502020204030204" pitchFamily="34" charset="0"/>
                <a:cs typeface="Calibri" panose="020F0502020204030204" pitchFamily="34" charset="0"/>
              </a:rPr>
              <a:t> </a:t>
            </a:r>
            <a:r>
              <a:rPr lang="fr-FR" altLang="fr-FR" sz="2000" b="1" dirty="0">
                <a:latin typeface="Calibri" panose="020F0502020204030204" pitchFamily="34" charset="0"/>
                <a:ea typeface="Calibri" panose="020F0502020204030204" pitchFamily="34" charset="0"/>
                <a:cs typeface="Calibri" panose="020F0502020204030204" pitchFamily="34" charset="0"/>
              </a:rPr>
              <a:t>ouverts au pré-dépôt papier provisoire</a:t>
            </a:r>
            <a:r>
              <a:rPr lang="fr-FR" altLang="fr-FR" sz="2000" dirty="0">
                <a:latin typeface="Calibri" panose="020F0502020204030204" pitchFamily="34" charset="0"/>
                <a:ea typeface="Calibri" panose="020F0502020204030204" pitchFamily="34" charset="0"/>
                <a:cs typeface="Calibri" panose="020F0502020204030204" pitchFamily="34" charset="0"/>
              </a:rPr>
              <a:t>, dans l’attente l’ouverture d’EUROPAC :</a:t>
            </a:r>
          </a:p>
        </p:txBody>
      </p:sp>
      <p:graphicFrame>
        <p:nvGraphicFramePr>
          <p:cNvPr id="9" name="Tableau 8">
            <a:extLst>
              <a:ext uri="{FF2B5EF4-FFF2-40B4-BE49-F238E27FC236}">
                <a16:creationId xmlns:a16="http://schemas.microsoft.com/office/drawing/2014/main" id="{A060ADBA-CF36-40EF-AE55-19939D1B6A4A}"/>
              </a:ext>
            </a:extLst>
          </p:cNvPr>
          <p:cNvGraphicFramePr>
            <a:graphicFrameLocks noGrp="1"/>
          </p:cNvGraphicFramePr>
          <p:nvPr>
            <p:extLst/>
          </p:nvPr>
        </p:nvGraphicFramePr>
        <p:xfrm>
          <a:off x="625768" y="2488032"/>
          <a:ext cx="9840138" cy="4044786"/>
        </p:xfrm>
        <a:graphic>
          <a:graphicData uri="http://schemas.openxmlformats.org/drawingml/2006/table">
            <a:tbl>
              <a:tblPr firstRow="1" firstCol="1" bandRow="1">
                <a:tableStyleId>{5C22544A-7EE6-4342-B048-85BDC9FD1C3A}</a:tableStyleId>
              </a:tblPr>
              <a:tblGrid>
                <a:gridCol w="2312088">
                  <a:extLst>
                    <a:ext uri="{9D8B030D-6E8A-4147-A177-3AD203B41FA5}">
                      <a16:colId xmlns:a16="http://schemas.microsoft.com/office/drawing/2014/main" val="3119319460"/>
                    </a:ext>
                  </a:extLst>
                </a:gridCol>
                <a:gridCol w="7528050">
                  <a:extLst>
                    <a:ext uri="{9D8B030D-6E8A-4147-A177-3AD203B41FA5}">
                      <a16:colId xmlns:a16="http://schemas.microsoft.com/office/drawing/2014/main" val="160593170"/>
                    </a:ext>
                  </a:extLst>
                </a:gridCol>
              </a:tblGrid>
              <a:tr h="447768">
                <a:tc>
                  <a:txBody>
                    <a:bodyPr/>
                    <a:lstStyle/>
                    <a:p>
                      <a:pPr algn="r">
                        <a:lnSpc>
                          <a:spcPct val="107000"/>
                        </a:lnSpc>
                        <a:spcAft>
                          <a:spcPts val="0"/>
                        </a:spcAft>
                      </a:pPr>
                      <a:r>
                        <a:rPr lang="fr-FR" sz="1800" dirty="0">
                          <a:solidFill>
                            <a:schemeClr val="tx1"/>
                          </a:solidFill>
                          <a:effectLst/>
                        </a:rPr>
                        <a:t>73.01-B</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b="0" dirty="0">
                          <a:solidFill>
                            <a:schemeClr val="tx1"/>
                          </a:solidFill>
                          <a:effectLst/>
                        </a:rPr>
                        <a:t>Modernisation des exploitations agricoles en vue de l’autonomie alimentaire (Hors CTEA)</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5407438"/>
                  </a:ext>
                </a:extLst>
              </a:tr>
              <a:tr h="219338">
                <a:tc>
                  <a:txBody>
                    <a:bodyPr/>
                    <a:lstStyle/>
                    <a:p>
                      <a:pPr algn="r">
                        <a:lnSpc>
                          <a:spcPct val="107000"/>
                        </a:lnSpc>
                        <a:spcAft>
                          <a:spcPts val="0"/>
                        </a:spcAft>
                      </a:pPr>
                      <a:r>
                        <a:rPr lang="fr-FR" sz="1800" dirty="0">
                          <a:solidFill>
                            <a:schemeClr val="tx1"/>
                          </a:solidFill>
                          <a:effectLst/>
                        </a:rPr>
                        <a:t>73.01-C</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dirty="0">
                          <a:effectLst/>
                        </a:rPr>
                        <a:t>Diversification des activités économiques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7605455"/>
                  </a:ext>
                </a:extLst>
              </a:tr>
              <a:tr h="209659">
                <a:tc>
                  <a:txBody>
                    <a:bodyPr/>
                    <a:lstStyle/>
                    <a:p>
                      <a:pPr algn="r">
                        <a:lnSpc>
                          <a:spcPct val="107000"/>
                        </a:lnSpc>
                        <a:spcAft>
                          <a:spcPts val="0"/>
                        </a:spcAft>
                      </a:pPr>
                      <a:r>
                        <a:rPr lang="fr-FR" sz="1800" dirty="0">
                          <a:solidFill>
                            <a:schemeClr val="tx1"/>
                          </a:solidFill>
                          <a:effectLst/>
                        </a:rPr>
                        <a:t>73.03-A et 73.03-B</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dirty="0">
                          <a:effectLst/>
                        </a:rPr>
                        <a:t>Investissements IAA / Investissements Filière Forêt-Bois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8809646"/>
                  </a:ext>
                </a:extLst>
              </a:tr>
              <a:tr h="296283">
                <a:tc>
                  <a:txBody>
                    <a:bodyPr/>
                    <a:lstStyle/>
                    <a:p>
                      <a:pPr algn="r">
                        <a:lnSpc>
                          <a:spcPct val="107000"/>
                        </a:lnSpc>
                        <a:spcAft>
                          <a:spcPts val="0"/>
                        </a:spcAft>
                      </a:pPr>
                      <a:r>
                        <a:rPr lang="fr-FR" sz="1800" dirty="0">
                          <a:solidFill>
                            <a:schemeClr val="tx1"/>
                          </a:solidFill>
                          <a:effectLst/>
                        </a:rPr>
                        <a:t>73.17-A</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dirty="0">
                          <a:effectLst/>
                        </a:rPr>
                        <a:t>Modernisation en vue de l’autonomie alimentaire des Jeunes Agriculteurs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02047788"/>
                  </a:ext>
                </a:extLst>
              </a:tr>
              <a:tr h="438676">
                <a:tc>
                  <a:txBody>
                    <a:bodyPr/>
                    <a:lstStyle/>
                    <a:p>
                      <a:pPr algn="r">
                        <a:lnSpc>
                          <a:spcPct val="107000"/>
                        </a:lnSpc>
                        <a:spcAft>
                          <a:spcPts val="0"/>
                        </a:spcAft>
                      </a:pPr>
                      <a:r>
                        <a:rPr lang="fr-FR" sz="1800" dirty="0">
                          <a:solidFill>
                            <a:schemeClr val="tx1"/>
                          </a:solidFill>
                          <a:effectLst/>
                        </a:rPr>
                        <a:t>73.17-B</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dirty="0">
                          <a:effectLst/>
                        </a:rPr>
                        <a:t>Diversification des activités économiques à destination des Jeunes Agriculteurs (JA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11380275"/>
                  </a:ext>
                </a:extLst>
              </a:tr>
              <a:tr h="219338">
                <a:tc>
                  <a:txBody>
                    <a:bodyPr/>
                    <a:lstStyle/>
                    <a:p>
                      <a:pPr algn="r">
                        <a:lnSpc>
                          <a:spcPct val="107000"/>
                        </a:lnSpc>
                        <a:spcAft>
                          <a:spcPts val="0"/>
                        </a:spcAft>
                      </a:pPr>
                      <a:r>
                        <a:rPr lang="fr-FR" sz="1800" dirty="0">
                          <a:solidFill>
                            <a:schemeClr val="tx1"/>
                          </a:solidFill>
                          <a:effectLst/>
                        </a:rPr>
                        <a:t>75 .01</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dirty="0">
                          <a:effectLst/>
                        </a:rPr>
                        <a:t>Dotation aux jeunes Agriculteurs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16204919"/>
                  </a:ext>
                </a:extLst>
              </a:tr>
              <a:tr h="447768">
                <a:tc>
                  <a:txBody>
                    <a:bodyPr/>
                    <a:lstStyle/>
                    <a:p>
                      <a:pPr algn="r">
                        <a:lnSpc>
                          <a:spcPct val="107000"/>
                        </a:lnSpc>
                        <a:spcAft>
                          <a:spcPts val="0"/>
                        </a:spcAft>
                      </a:pPr>
                      <a:r>
                        <a:rPr lang="fr-FR" sz="1800" dirty="0">
                          <a:solidFill>
                            <a:schemeClr val="tx1"/>
                          </a:solidFill>
                          <a:effectLst/>
                        </a:rPr>
                        <a:t>75.02</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dirty="0">
                          <a:effectLst/>
                        </a:rPr>
                        <a:t>Dotation en capital pour le démarrage ou la reprise d’activités agricoles ou en lien avec l’activité agricole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83472088"/>
                  </a:ext>
                </a:extLst>
              </a:tr>
              <a:tr h="296283">
                <a:tc>
                  <a:txBody>
                    <a:bodyPr/>
                    <a:lstStyle/>
                    <a:p>
                      <a:pPr algn="r">
                        <a:lnSpc>
                          <a:spcPct val="107000"/>
                        </a:lnSpc>
                        <a:spcAft>
                          <a:spcPts val="0"/>
                        </a:spcAft>
                      </a:pPr>
                      <a:r>
                        <a:rPr lang="fr-FR" sz="1800" dirty="0">
                          <a:solidFill>
                            <a:schemeClr val="tx1"/>
                          </a:solidFill>
                          <a:effectLst/>
                        </a:rPr>
                        <a:t>75.05</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dirty="0">
                          <a:effectLst/>
                        </a:rPr>
                        <a:t>Installation agricole des Nouveaux Agriculteurs (NA)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12767818"/>
                  </a:ext>
                </a:extLst>
              </a:tr>
              <a:tr h="296283">
                <a:tc>
                  <a:txBody>
                    <a:bodyPr/>
                    <a:lstStyle/>
                    <a:p>
                      <a:pPr algn="r">
                        <a:lnSpc>
                          <a:spcPct val="107000"/>
                        </a:lnSpc>
                        <a:spcAft>
                          <a:spcPts val="0"/>
                        </a:spcAft>
                      </a:pPr>
                      <a:r>
                        <a:rPr lang="fr-FR" sz="1800" dirty="0">
                          <a:solidFill>
                            <a:schemeClr val="tx1"/>
                          </a:solidFill>
                          <a:effectLst/>
                        </a:rPr>
                        <a:t>78.01-A</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dirty="0">
                          <a:effectLst/>
                        </a:rPr>
                        <a:t>Conseil stratégique et technique, individualisé ou collectif</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42984835"/>
                  </a:ext>
                </a:extLst>
              </a:tr>
              <a:tr h="296283">
                <a:tc>
                  <a:txBody>
                    <a:bodyPr/>
                    <a:lstStyle/>
                    <a:p>
                      <a:pPr algn="r">
                        <a:lnSpc>
                          <a:spcPct val="107000"/>
                        </a:lnSpc>
                        <a:spcAft>
                          <a:spcPts val="0"/>
                        </a:spcAft>
                      </a:pPr>
                      <a:r>
                        <a:rPr lang="fr-FR" sz="1800" dirty="0">
                          <a:solidFill>
                            <a:schemeClr val="tx1"/>
                          </a:solidFill>
                          <a:effectLst/>
                        </a:rPr>
                        <a:t>78.01-B</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dirty="0">
                          <a:effectLst/>
                        </a:rPr>
                        <a:t>Actions de diffusion et échanges de connaissances et d’informations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28211623"/>
                  </a:ext>
                </a:extLst>
              </a:tr>
              <a:tr h="296283">
                <a:tc>
                  <a:txBody>
                    <a:bodyPr/>
                    <a:lstStyle/>
                    <a:p>
                      <a:pPr algn="r">
                        <a:lnSpc>
                          <a:spcPct val="107000"/>
                        </a:lnSpc>
                        <a:spcAft>
                          <a:spcPts val="0"/>
                        </a:spcAft>
                      </a:pPr>
                      <a:r>
                        <a:rPr lang="fr-FR" sz="1800" dirty="0">
                          <a:solidFill>
                            <a:schemeClr val="tx1"/>
                          </a:solidFill>
                          <a:effectLst/>
                        </a:rPr>
                        <a:t>78.01-C</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800" dirty="0">
                          <a:effectLst/>
                        </a:rPr>
                        <a:t>Formation des actifs des secteurs agricoles et sylvicoles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09" marR="67909"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53560440"/>
                  </a:ext>
                </a:extLst>
              </a:tr>
            </a:tbl>
          </a:graphicData>
        </a:graphic>
      </p:graphicFrame>
      <p:sp>
        <p:nvSpPr>
          <p:cNvPr id="5" name="Rectangle 4">
            <a:extLst>
              <a:ext uri="{FF2B5EF4-FFF2-40B4-BE49-F238E27FC236}">
                <a16:creationId xmlns:a16="http://schemas.microsoft.com/office/drawing/2014/main" id="{9F6B0D64-C7DF-4EF7-AF8F-0750B77D5E47}"/>
              </a:ext>
            </a:extLst>
          </p:cNvPr>
          <p:cNvSpPr/>
          <p:nvPr/>
        </p:nvSpPr>
        <p:spPr>
          <a:xfrm>
            <a:off x="-127109" y="311093"/>
            <a:ext cx="12192001" cy="523220"/>
          </a:xfrm>
          <a:prstGeom prst="rect">
            <a:avLst/>
          </a:prstGeom>
        </p:spPr>
        <p:txBody>
          <a:bodyPr wrap="square">
            <a:spAutoFit/>
          </a:bodyPr>
          <a:lstStyle/>
          <a:p>
            <a:pPr algn="ctr"/>
            <a:r>
              <a:rPr lang="fr-FR" sz="2800" b="1" dirty="0">
                <a:solidFill>
                  <a:srgbClr val="0D3F96"/>
                </a:solidFill>
                <a:latin typeface="Myriad Pro" panose="020B0503030403020204" pitchFamily="34" charset="0"/>
                <a:cs typeface="Times New Roman"/>
              </a:rPr>
              <a:t>5/ Plan Stratégique National (PSN)</a:t>
            </a:r>
            <a:endParaRPr lang="fr-FR" sz="2800" dirty="0"/>
          </a:p>
        </p:txBody>
      </p:sp>
    </p:spTree>
    <p:extLst>
      <p:ext uri="{BB962C8B-B14F-4D97-AF65-F5344CB8AC3E}">
        <p14:creationId xmlns:p14="http://schemas.microsoft.com/office/powerpoint/2010/main" val="1876310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624" y="1075955"/>
            <a:ext cx="10442448" cy="5262338"/>
          </a:xfrm>
          <a:prstGeom prst="rect">
            <a:avLst/>
          </a:prstGeom>
        </p:spPr>
        <p:txBody>
          <a:bodyPr wrap="square">
            <a:spAutoFit/>
          </a:bodyPr>
          <a:lstStyle/>
          <a:p>
            <a:pPr algn="just">
              <a:lnSpc>
                <a:spcPct val="107000"/>
              </a:lnSpc>
              <a:spcAft>
                <a:spcPts val="0"/>
              </a:spcAft>
            </a:pPr>
            <a:r>
              <a:rPr lang="fr-FR" sz="2000" dirty="0">
                <a:ea typeface="Calibri" panose="020F0502020204030204" pitchFamily="34" charset="0"/>
                <a:cs typeface="Times New Roman" panose="02020603050405020304" pitchFamily="18" charset="0"/>
              </a:rPr>
              <a:t>Les fiches DOMO sont disponibles en ligne, ainsi que des formulaires-types sur le site</a:t>
            </a:r>
            <a:br>
              <a:rPr lang="fr-FR" sz="2000" dirty="0">
                <a:ea typeface="Calibri" panose="020F0502020204030204" pitchFamily="34" charset="0"/>
                <a:cs typeface="Times New Roman" panose="02020603050405020304" pitchFamily="18" charset="0"/>
              </a:rPr>
            </a:br>
            <a:r>
              <a:rPr lang="fr-FR" sz="2000" dirty="0">
                <a:ea typeface="Calibri" panose="020F0502020204030204" pitchFamily="34" charset="0"/>
                <a:cs typeface="Times New Roman" panose="02020603050405020304" pitchFamily="18" charset="0"/>
              </a:rPr>
              <a:t> </a:t>
            </a:r>
            <a:r>
              <a:rPr lang="fr-FR" sz="2000" dirty="0">
                <a:solidFill>
                  <a:srgbClr val="0000FF"/>
                </a:solidFill>
                <a:ea typeface="Calibri" panose="020F0502020204030204" pitchFamily="34" charset="0"/>
                <a:cs typeface="Times New Roman" panose="02020603050405020304" pitchFamily="18" charset="0"/>
                <a:hlinkClick r:id="rId2"/>
              </a:rPr>
              <a:t>www.europe-martinique.com</a:t>
            </a:r>
            <a:r>
              <a:rPr lang="fr-FR" sz="2000" dirty="0">
                <a:ea typeface="Times New Roman" panose="02020603050405020304" pitchFamily="18" charset="0"/>
                <a:cs typeface="Times New Roman" panose="02020603050405020304" pitchFamily="18" charset="0"/>
              </a:rPr>
              <a:t>.</a:t>
            </a:r>
            <a:endParaRPr lang="fr-FR" sz="2000" dirty="0">
              <a:ea typeface="Calibri" panose="020F0502020204030204" pitchFamily="34" charset="0"/>
              <a:cs typeface="Times New Roman" panose="02020603050405020304" pitchFamily="18" charset="0"/>
            </a:endParaRPr>
          </a:p>
          <a:p>
            <a:pPr algn="just">
              <a:lnSpc>
                <a:spcPct val="107000"/>
              </a:lnSpc>
              <a:spcAft>
                <a:spcPts val="0"/>
              </a:spcAft>
            </a:pPr>
            <a:endParaRPr lang="fr-FR" sz="2000" dirty="0">
              <a:ea typeface="Calibri" panose="020F0502020204030204" pitchFamily="34" charset="0"/>
              <a:cs typeface="Times New Roman" panose="02020603050405020304" pitchFamily="18" charset="0"/>
            </a:endParaRPr>
          </a:p>
          <a:p>
            <a:pPr algn="just">
              <a:lnSpc>
                <a:spcPct val="107000"/>
              </a:lnSpc>
              <a:spcAft>
                <a:spcPts val="0"/>
              </a:spcAft>
            </a:pPr>
            <a:r>
              <a:rPr lang="fr-FR" sz="2000" b="1" dirty="0">
                <a:ea typeface="Calibri" panose="020F0502020204030204" pitchFamily="34" charset="0"/>
                <a:cs typeface="Times New Roman" panose="02020603050405020304" pitchFamily="18" charset="0"/>
              </a:rPr>
              <a:t>En stock </a:t>
            </a:r>
            <a:r>
              <a:rPr lang="fr-FR" sz="2000" dirty="0">
                <a:ea typeface="Calibri" panose="020F0502020204030204" pitchFamily="34" charset="0"/>
                <a:cs typeface="Times New Roman" panose="02020603050405020304" pitchFamily="18" charset="0"/>
              </a:rPr>
              <a:t>: </a:t>
            </a:r>
            <a:r>
              <a:rPr lang="fr-FR" sz="2000" b="1" dirty="0">
                <a:ea typeface="Calibri" panose="020F0502020204030204" pitchFamily="34" charset="0"/>
                <a:cs typeface="Times New Roman" panose="02020603050405020304" pitchFamily="18" charset="0"/>
              </a:rPr>
              <a:t>10 dossiers </a:t>
            </a:r>
            <a:r>
              <a:rPr lang="fr-FR" sz="2000" dirty="0">
                <a:ea typeface="Calibri" panose="020F0502020204030204" pitchFamily="34" charset="0"/>
                <a:cs typeface="Times New Roman" panose="02020603050405020304" pitchFamily="18" charset="0"/>
              </a:rPr>
              <a:t>provisoires déposés (</a:t>
            </a:r>
            <a:r>
              <a:rPr lang="fr-FR" sz="2000" b="1" dirty="0">
                <a:ea typeface="Calibri" panose="020F0502020204030204" pitchFamily="34" charset="0"/>
                <a:cs typeface="Times New Roman" panose="02020603050405020304" pitchFamily="18" charset="0"/>
              </a:rPr>
              <a:t>0,957 M€ de FEADER) </a:t>
            </a:r>
            <a:r>
              <a:rPr lang="fr-FR" sz="2000" dirty="0">
                <a:ea typeface="Calibri" panose="020F0502020204030204" pitchFamily="34" charset="0"/>
                <a:cs typeface="Times New Roman" panose="02020603050405020304" pitchFamily="18" charset="0"/>
              </a:rPr>
              <a:t>:</a:t>
            </a:r>
          </a:p>
          <a:p>
            <a:pPr lvl="6">
              <a:lnSpc>
                <a:spcPct val="107000"/>
              </a:lnSpc>
            </a:pPr>
            <a:r>
              <a:rPr lang="fr-FR" sz="2000" i="1" dirty="0">
                <a:ea typeface="Calibri" panose="020F0502020204030204" pitchFamily="34" charset="0"/>
                <a:cs typeface="Times New Roman" panose="02020603050405020304" pitchFamily="18" charset="0"/>
              </a:rPr>
              <a:t>	- 9 dossiers sur les dispositifs de la 73-1 </a:t>
            </a:r>
            <a:endParaRPr lang="fr-FR" sz="2000" dirty="0">
              <a:ea typeface="Calibri" panose="020F0502020204030204" pitchFamily="34" charset="0"/>
              <a:cs typeface="Times New Roman" panose="02020603050405020304" pitchFamily="18" charset="0"/>
            </a:endParaRPr>
          </a:p>
          <a:p>
            <a:pPr lvl="6">
              <a:lnSpc>
                <a:spcPct val="107000"/>
              </a:lnSpc>
            </a:pPr>
            <a:r>
              <a:rPr lang="fr-FR" sz="2000" i="1" dirty="0">
                <a:ea typeface="Calibri" panose="020F0502020204030204" pitchFamily="34" charset="0"/>
                <a:cs typeface="Times New Roman" panose="02020603050405020304" pitchFamily="18" charset="0"/>
              </a:rPr>
              <a:t>	- 1 dossier sur le dispositif 73 -3A</a:t>
            </a:r>
          </a:p>
          <a:p>
            <a:pPr algn="just">
              <a:lnSpc>
                <a:spcPct val="107000"/>
              </a:lnSpc>
              <a:spcAft>
                <a:spcPts val="0"/>
              </a:spcAft>
            </a:pPr>
            <a:endParaRPr lang="fr-FR" sz="2000" dirty="0">
              <a:ea typeface="Calibri" panose="020F0502020204030204" pitchFamily="34" charset="0"/>
              <a:cs typeface="Times New Roman" panose="02020603050405020304" pitchFamily="18" charset="0"/>
            </a:endParaRPr>
          </a:p>
          <a:p>
            <a:pPr algn="just">
              <a:lnSpc>
                <a:spcPct val="107000"/>
              </a:lnSpc>
              <a:spcAft>
                <a:spcPts val="0"/>
              </a:spcAft>
            </a:pPr>
            <a:r>
              <a:rPr lang="fr-FR" sz="2000" dirty="0">
                <a:ea typeface="Calibri" panose="020F0502020204030204" pitchFamily="34" charset="0"/>
                <a:cs typeface="Times New Roman" panose="02020603050405020304" pitchFamily="18" charset="0"/>
              </a:rPr>
              <a:t>Ouverture des 5 autres dispositifs validés par l’ASP :</a:t>
            </a:r>
          </a:p>
          <a:p>
            <a:pPr algn="just">
              <a:lnSpc>
                <a:spcPct val="107000"/>
              </a:lnSpc>
              <a:spcAft>
                <a:spcPts val="0"/>
              </a:spcAft>
            </a:pPr>
            <a:endParaRPr lang="fr-FR" sz="2000" dirty="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fr-FR" sz="2000" b="1" dirty="0">
                <a:ea typeface="Calibri" panose="020F0502020204030204" pitchFamily="34" charset="0"/>
                <a:cs typeface="Calibri" panose="020F0502020204030204" pitchFamily="34" charset="0"/>
              </a:rPr>
              <a:t>73.05</a:t>
            </a:r>
            <a:r>
              <a:rPr lang="fr-FR" sz="2000" dirty="0">
                <a:ea typeface="Calibri" panose="020F0502020204030204" pitchFamily="34" charset="0"/>
                <a:cs typeface="Calibri" panose="020F0502020204030204" pitchFamily="34" charset="0"/>
              </a:rPr>
              <a:t> =&gt; ouverture fin mai 2025</a:t>
            </a:r>
          </a:p>
          <a:p>
            <a:pPr algn="just">
              <a:lnSpc>
                <a:spcPct val="107000"/>
              </a:lnSpc>
              <a:spcAft>
                <a:spcPts val="0"/>
              </a:spcAft>
            </a:pPr>
            <a:endParaRPr lang="fr-FR" sz="2000" dirty="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fr-FR" sz="2000" dirty="0">
                <a:ea typeface="Calibri" panose="020F0502020204030204" pitchFamily="34" charset="0"/>
                <a:cs typeface="Times New Roman" panose="02020603050405020304" pitchFamily="18" charset="0"/>
              </a:rPr>
              <a:t>2 AMI à lancer : </a:t>
            </a:r>
            <a:r>
              <a:rPr lang="fr-FR" sz="2000" b="1" dirty="0">
                <a:ea typeface="Calibri" panose="020F0502020204030204" pitchFamily="34" charset="0"/>
                <a:cs typeface="Times New Roman" panose="02020603050405020304" pitchFamily="18" charset="0"/>
              </a:rPr>
              <a:t>70.29 - MAEC API </a:t>
            </a:r>
            <a:r>
              <a:rPr lang="fr-FR" sz="2000" b="1" i="1" dirty="0">
                <a:ea typeface="Calibri" panose="020F0502020204030204" pitchFamily="34" charset="0"/>
                <a:cs typeface="Times New Roman" panose="02020603050405020304" pitchFamily="18" charset="0"/>
              </a:rPr>
              <a:t>et</a:t>
            </a:r>
            <a:r>
              <a:rPr lang="fr-FR" sz="2000" b="1" dirty="0">
                <a:ea typeface="Calibri" panose="020F0502020204030204" pitchFamily="34" charset="0"/>
                <a:cs typeface="Times New Roman" panose="02020603050405020304" pitchFamily="18" charset="0"/>
              </a:rPr>
              <a:t> 70.30 MAEC PRM </a:t>
            </a:r>
            <a:r>
              <a:rPr lang="fr-FR" sz="2000" dirty="0">
                <a:ea typeface="Calibri" panose="020F0502020204030204" pitchFamily="34" charset="0"/>
                <a:cs typeface="Times New Roman" panose="02020603050405020304" pitchFamily="18" charset="0"/>
              </a:rPr>
              <a:t>(septembre)</a:t>
            </a:r>
          </a:p>
          <a:p>
            <a:pPr algn="just">
              <a:lnSpc>
                <a:spcPct val="107000"/>
              </a:lnSpc>
              <a:spcAft>
                <a:spcPts val="0"/>
              </a:spcAft>
            </a:pPr>
            <a:endParaRPr lang="fr-FR" sz="2000" dirty="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fr-FR" sz="2000" b="1" dirty="0">
                <a:ea typeface="Calibri" panose="020F0502020204030204" pitchFamily="34" charset="0"/>
                <a:cs typeface="Times New Roman" panose="02020603050405020304" pitchFamily="18" charset="0"/>
              </a:rPr>
              <a:t>73.01-A</a:t>
            </a:r>
            <a:r>
              <a:rPr lang="fr-FR" sz="2000" dirty="0">
                <a:ea typeface="Calibri" panose="020F0502020204030204" pitchFamily="34" charset="0"/>
                <a:cs typeface="Times New Roman" panose="02020603050405020304" pitchFamily="18" charset="0"/>
              </a:rPr>
              <a:t> (Investissements CTEA) et </a:t>
            </a:r>
            <a:r>
              <a:rPr lang="fr-FR" sz="2000" b="1" dirty="0">
                <a:ea typeface="Calibri" panose="020F0502020204030204" pitchFamily="34" charset="0"/>
                <a:cs typeface="Times New Roman" panose="02020603050405020304" pitchFamily="18" charset="0"/>
              </a:rPr>
              <a:t>73.07</a:t>
            </a:r>
            <a:r>
              <a:rPr lang="fr-FR" sz="2000" dirty="0">
                <a:ea typeface="Calibri" panose="020F0502020204030204" pitchFamily="34" charset="0"/>
                <a:cs typeface="Times New Roman" panose="02020603050405020304" pitchFamily="18" charset="0"/>
              </a:rPr>
              <a:t> (hydraulique agricole collective), prévus uniquement en appels à projets : ouverts directement en ligne dans </a:t>
            </a:r>
            <a:r>
              <a:rPr lang="fr-FR" sz="2000" b="1" dirty="0">
                <a:ea typeface="Calibri" panose="020F0502020204030204" pitchFamily="34" charset="0"/>
                <a:cs typeface="Times New Roman" panose="02020603050405020304" pitchFamily="18" charset="0"/>
              </a:rPr>
              <a:t>l’application EUROPAC</a:t>
            </a:r>
            <a:endParaRPr lang="fr-FR" sz="2000" dirty="0">
              <a:ea typeface="Calibri" panose="020F0502020204030204" pitchFamily="34" charset="0"/>
              <a:cs typeface="Times New Roman" panose="02020603050405020304" pitchFamily="18" charset="0"/>
            </a:endParaRPr>
          </a:p>
          <a:p>
            <a:pPr lvl="6" algn="just">
              <a:lnSpc>
                <a:spcPct val="107000"/>
              </a:lnSpc>
            </a:pP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F6B0D64-C7DF-4EF7-AF8F-0750B77D5E47}"/>
              </a:ext>
            </a:extLst>
          </p:cNvPr>
          <p:cNvSpPr/>
          <p:nvPr/>
        </p:nvSpPr>
        <p:spPr>
          <a:xfrm>
            <a:off x="-247611" y="305069"/>
            <a:ext cx="12192001" cy="523220"/>
          </a:xfrm>
          <a:prstGeom prst="rect">
            <a:avLst/>
          </a:prstGeom>
        </p:spPr>
        <p:txBody>
          <a:bodyPr wrap="square">
            <a:spAutoFit/>
          </a:bodyPr>
          <a:lstStyle/>
          <a:p>
            <a:pPr algn="ctr"/>
            <a:r>
              <a:rPr lang="fr-FR" sz="2800" b="1" dirty="0">
                <a:solidFill>
                  <a:srgbClr val="0D3F96"/>
                </a:solidFill>
                <a:latin typeface="Myriad Pro" panose="020B0503030403020204" pitchFamily="34" charset="0"/>
                <a:cs typeface="Times New Roman"/>
              </a:rPr>
              <a:t>5/ Plan Stratégique National (PSN)</a:t>
            </a:r>
            <a:endParaRPr lang="fr-FR" sz="2800" dirty="0"/>
          </a:p>
        </p:txBody>
      </p:sp>
    </p:spTree>
    <p:extLst>
      <p:ext uri="{BB962C8B-B14F-4D97-AF65-F5344CB8AC3E}">
        <p14:creationId xmlns:p14="http://schemas.microsoft.com/office/powerpoint/2010/main" val="20570998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024" y="954760"/>
            <a:ext cx="10544695" cy="4954561"/>
          </a:xfrm>
          <a:prstGeom prst="rect">
            <a:avLst/>
          </a:prstGeom>
        </p:spPr>
        <p:txBody>
          <a:bodyPr wrap="square">
            <a:spAutoFit/>
          </a:bodyPr>
          <a:lstStyle/>
          <a:p>
            <a:pPr algn="just">
              <a:lnSpc>
                <a:spcPct val="107000"/>
              </a:lnSpc>
              <a:spcAft>
                <a:spcPts val="0"/>
              </a:spcAft>
            </a:pPr>
            <a:r>
              <a:rPr lang="fr-FR" sz="2000" b="1" dirty="0">
                <a:solidFill>
                  <a:srgbClr val="002060"/>
                </a:solidFill>
                <a:ea typeface="Calibri" panose="020F0502020204030204" pitchFamily="34" charset="0"/>
                <a:cs typeface="Times New Roman" panose="02020603050405020304" pitchFamily="18" charset="0"/>
              </a:rPr>
              <a:t>Calendrier pour les autres dispositifs du PSN :</a:t>
            </a:r>
            <a:endParaRPr lang="fr-FR" sz="2000" dirty="0">
              <a:ea typeface="Calibri" panose="020F0502020204030204" pitchFamily="34" charset="0"/>
              <a:cs typeface="Times New Roman" panose="02020603050405020304" pitchFamily="18" charset="0"/>
            </a:endParaRPr>
          </a:p>
          <a:p>
            <a:pPr algn="just">
              <a:lnSpc>
                <a:spcPct val="107000"/>
              </a:lnSpc>
              <a:spcAft>
                <a:spcPts val="0"/>
              </a:spcAft>
            </a:pPr>
            <a:r>
              <a:rPr lang="fr-FR" sz="2000" b="1" i="1" dirty="0">
                <a:ea typeface="Calibri" panose="020F0502020204030204" pitchFamily="34" charset="0"/>
                <a:cs typeface="Times New Roman" panose="02020603050405020304" pitchFamily="18" charset="0"/>
              </a:rPr>
              <a:t> </a:t>
            </a:r>
            <a:endParaRPr lang="fr-FR" sz="2000" dirty="0">
              <a:ea typeface="Calibri" panose="020F0502020204030204" pitchFamily="34" charset="0"/>
              <a:cs typeface="Times New Roman" panose="02020603050405020304" pitchFamily="18" charset="0"/>
            </a:endParaRPr>
          </a:p>
          <a:p>
            <a:pPr algn="just">
              <a:lnSpc>
                <a:spcPct val="107000"/>
              </a:lnSpc>
              <a:spcAft>
                <a:spcPts val="0"/>
              </a:spcAft>
            </a:pPr>
            <a:r>
              <a:rPr lang="fr-FR" sz="2000" dirty="0">
                <a:ea typeface="Calibri" panose="020F0502020204030204" pitchFamily="34" charset="0"/>
                <a:cs typeface="Times New Roman" panose="02020603050405020304" pitchFamily="18" charset="0"/>
              </a:rPr>
              <a:t>La validation des autres fiches DOMO est prévue comme suit :</a:t>
            </a:r>
          </a:p>
          <a:p>
            <a:pPr algn="just">
              <a:lnSpc>
                <a:spcPct val="107000"/>
              </a:lnSpc>
              <a:spcAft>
                <a:spcPts val="0"/>
              </a:spcAft>
            </a:pPr>
            <a:r>
              <a:rPr lang="fr-FR" sz="2000" dirty="0">
                <a:ea typeface="Calibri" panose="020F0502020204030204" pitchFamily="34" charset="0"/>
                <a:cs typeface="Times New Roman" panose="02020603050405020304" pitchFamily="18" charset="0"/>
              </a:rPr>
              <a:t> </a:t>
            </a:r>
          </a:p>
          <a:p>
            <a:pPr marL="342900" lvl="0" indent="-342900" algn="just">
              <a:spcAft>
                <a:spcPts val="0"/>
              </a:spcAft>
              <a:buFont typeface="Arial" panose="020B0604020202020204" pitchFamily="34" charset="0"/>
              <a:buChar char="-"/>
            </a:pPr>
            <a:r>
              <a:rPr lang="fr-FR" sz="2000" b="1" dirty="0">
                <a:ea typeface="Calibri" panose="020F0502020204030204" pitchFamily="34" charset="0"/>
                <a:cs typeface="Calibri" panose="020F0502020204030204" pitchFamily="34" charset="0"/>
              </a:rPr>
              <a:t>Mi-juin 2025 : 12</a:t>
            </a:r>
            <a:r>
              <a:rPr lang="fr-FR" sz="2000" dirty="0">
                <a:ea typeface="Calibri" panose="020F0502020204030204" pitchFamily="34" charset="0"/>
                <a:cs typeface="Calibri" panose="020F0502020204030204" pitchFamily="34" charset="0"/>
              </a:rPr>
              <a:t> dispositifs CTM (73.02-A, 73.02-B, 77.01, 77.02, 77.03, 77.04, 77.06, 77.07, 73.04-A, 73.0A-B, 73.06 et 73.08 )</a:t>
            </a:r>
            <a:r>
              <a:rPr lang="fr-FR" sz="2000" dirty="0">
                <a:ea typeface="Calibri" panose="020F0502020204030204" pitchFamily="34" charset="0"/>
                <a:cs typeface="Times New Roman" panose="02020603050405020304" pitchFamily="18" charset="0"/>
              </a:rPr>
              <a:t> </a:t>
            </a:r>
          </a:p>
          <a:p>
            <a:pPr lvl="0" algn="just">
              <a:spcAft>
                <a:spcPts val="0"/>
              </a:spcAft>
            </a:pPr>
            <a:endParaRPr lang="fr-FR" sz="2000" dirty="0">
              <a:ea typeface="Calibri" panose="020F0502020204030204" pitchFamily="34" charset="0"/>
              <a:cs typeface="Times New Roman" panose="02020603050405020304" pitchFamily="18" charset="0"/>
            </a:endParaRPr>
          </a:p>
          <a:p>
            <a:pPr marL="285750" indent="-285750" algn="just">
              <a:lnSpc>
                <a:spcPct val="107000"/>
              </a:lnSpc>
              <a:spcAft>
                <a:spcPts val="0"/>
              </a:spcAft>
              <a:buFontTx/>
              <a:buChar char="-"/>
            </a:pPr>
            <a:r>
              <a:rPr lang="fr-FR" sz="2000" b="1" dirty="0">
                <a:ea typeface="Calibri" panose="020F0502020204030204" pitchFamily="34" charset="0"/>
                <a:cs typeface="Times New Roman" panose="02020603050405020304" pitchFamily="18" charset="0"/>
              </a:rPr>
              <a:t>Mi-juin 2025 </a:t>
            </a:r>
            <a:r>
              <a:rPr lang="fr-FR" sz="2000" dirty="0">
                <a:ea typeface="Calibri" panose="020F0502020204030204" pitchFamily="34" charset="0"/>
                <a:cs typeface="Times New Roman" panose="02020603050405020304" pitchFamily="18" charset="0"/>
              </a:rPr>
              <a:t>: </a:t>
            </a:r>
            <a:r>
              <a:rPr lang="fr-FR" sz="2000" b="1" dirty="0">
                <a:ea typeface="Calibri" panose="020F0502020204030204" pitchFamily="34" charset="0"/>
                <a:cs typeface="Times New Roman" panose="02020603050405020304" pitchFamily="18" charset="0"/>
              </a:rPr>
              <a:t>dispositifs LEADER (77.05)</a:t>
            </a:r>
            <a:endParaRPr lang="fr-FR" sz="2000" dirty="0">
              <a:ea typeface="Calibri" panose="020F0502020204030204" pitchFamily="34" charset="0"/>
              <a:cs typeface="Times New Roman" panose="02020603050405020304" pitchFamily="18" charset="0"/>
            </a:endParaRPr>
          </a:p>
          <a:p>
            <a:pPr algn="just">
              <a:lnSpc>
                <a:spcPct val="107000"/>
              </a:lnSpc>
              <a:spcAft>
                <a:spcPts val="0"/>
              </a:spcAft>
            </a:pPr>
            <a:r>
              <a:rPr lang="fr-FR" sz="2000" dirty="0">
                <a:ea typeface="Calibri" panose="020F0502020204030204" pitchFamily="34" charset="0"/>
                <a:cs typeface="Times New Roman" panose="02020603050405020304" pitchFamily="18" charset="0"/>
              </a:rPr>
              <a:t> </a:t>
            </a:r>
          </a:p>
          <a:p>
            <a:pPr marL="285750" indent="-285750" algn="just">
              <a:lnSpc>
                <a:spcPct val="107000"/>
              </a:lnSpc>
              <a:spcAft>
                <a:spcPts val="0"/>
              </a:spcAft>
              <a:buFontTx/>
              <a:buChar char="-"/>
            </a:pPr>
            <a:r>
              <a:rPr lang="fr-FR" sz="2000" b="1" dirty="0">
                <a:ea typeface="Calibri" panose="020F0502020204030204" pitchFamily="34" charset="0"/>
                <a:cs typeface="Times New Roman" panose="02020603050405020304" pitchFamily="18" charset="0"/>
              </a:rPr>
              <a:t>Septembre 2025 </a:t>
            </a:r>
            <a:r>
              <a:rPr lang="fr-FR" sz="2000" dirty="0">
                <a:ea typeface="Calibri" panose="020F0502020204030204" pitchFamily="34" charset="0"/>
                <a:cs typeface="Times New Roman" panose="02020603050405020304" pitchFamily="18" charset="0"/>
              </a:rPr>
              <a:t>: dispositif 75.04 (solde des dossiers DJA du PDRM sur le PSN), non ouvert au public (mesure technique)</a:t>
            </a:r>
          </a:p>
          <a:p>
            <a:pPr algn="just">
              <a:lnSpc>
                <a:spcPct val="107000"/>
              </a:lnSpc>
              <a:spcAft>
                <a:spcPts val="0"/>
              </a:spcAft>
            </a:pPr>
            <a:endParaRPr lang="fr-FR" sz="2000" dirty="0">
              <a:ea typeface="Calibri" panose="020F0502020204030204" pitchFamily="34" charset="0"/>
              <a:cs typeface="Times New Roman" panose="02020603050405020304" pitchFamily="18" charset="0"/>
            </a:endParaRPr>
          </a:p>
          <a:p>
            <a:pPr algn="just">
              <a:lnSpc>
                <a:spcPct val="107000"/>
              </a:lnSpc>
              <a:spcAft>
                <a:spcPts val="0"/>
              </a:spcAft>
            </a:pPr>
            <a:r>
              <a:rPr lang="fr-FR" sz="2000" dirty="0">
                <a:ea typeface="Calibri" panose="020F0502020204030204" pitchFamily="34" charset="0"/>
                <a:cs typeface="Times New Roman" panose="02020603050405020304" pitchFamily="18" charset="0"/>
              </a:rPr>
              <a:t> </a:t>
            </a:r>
          </a:p>
          <a:p>
            <a:pPr>
              <a:lnSpc>
                <a:spcPct val="107000"/>
              </a:lnSpc>
              <a:spcAft>
                <a:spcPts val="800"/>
              </a:spcAft>
            </a:pPr>
            <a:br>
              <a:rPr lang="fr-FR" sz="2000" dirty="0">
                <a:ea typeface="Calibri" panose="020F0502020204030204" pitchFamily="34" charset="0"/>
                <a:cs typeface="Times New Roman" panose="02020603050405020304" pitchFamily="18" charset="0"/>
              </a:rPr>
            </a:br>
            <a:r>
              <a:rPr lang="fr-FR" sz="2000" dirty="0">
                <a:ea typeface="Calibri" panose="020F0502020204030204" pitchFamily="34" charset="0"/>
                <a:cs typeface="Times New Roman" panose="02020603050405020304" pitchFamily="18" charset="0"/>
              </a:rPr>
              <a:t> </a:t>
            </a:r>
            <a:endParaRPr lang="fr-FR" sz="2000"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F6B0D64-C7DF-4EF7-AF8F-0750B77D5E47}"/>
              </a:ext>
            </a:extLst>
          </p:cNvPr>
          <p:cNvSpPr/>
          <p:nvPr/>
        </p:nvSpPr>
        <p:spPr>
          <a:xfrm>
            <a:off x="-247611" y="305069"/>
            <a:ext cx="12192001" cy="523220"/>
          </a:xfrm>
          <a:prstGeom prst="rect">
            <a:avLst/>
          </a:prstGeom>
        </p:spPr>
        <p:txBody>
          <a:bodyPr wrap="square">
            <a:spAutoFit/>
          </a:bodyPr>
          <a:lstStyle/>
          <a:p>
            <a:pPr algn="ctr"/>
            <a:r>
              <a:rPr lang="fr-FR" sz="2800" b="1" dirty="0">
                <a:solidFill>
                  <a:srgbClr val="0D3F96"/>
                </a:solidFill>
                <a:latin typeface="Myriad Pro" panose="020B0503030403020204" pitchFamily="34" charset="0"/>
                <a:cs typeface="Times New Roman"/>
              </a:rPr>
              <a:t>5/ Plan Stratégique National (PSN)</a:t>
            </a:r>
            <a:endParaRPr lang="fr-FR" sz="2800" dirty="0"/>
          </a:p>
        </p:txBody>
      </p:sp>
    </p:spTree>
    <p:extLst>
      <p:ext uri="{BB962C8B-B14F-4D97-AF65-F5344CB8AC3E}">
        <p14:creationId xmlns:p14="http://schemas.microsoft.com/office/powerpoint/2010/main" val="93505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01D1F7-25A1-4A9C-B436-DAEEF21DF8C4}"/>
              </a:ext>
            </a:extLst>
          </p:cNvPr>
          <p:cNvSpPr/>
          <p:nvPr/>
        </p:nvSpPr>
        <p:spPr>
          <a:xfrm>
            <a:off x="603936" y="1915677"/>
            <a:ext cx="9884664" cy="3056221"/>
          </a:xfrm>
          <a:prstGeom prst="rect">
            <a:avLst/>
          </a:prstGeom>
        </p:spPr>
        <p:txBody>
          <a:bodyPr wrap="square">
            <a:spAutoFit/>
          </a:bodyPr>
          <a:lstStyle/>
          <a:p>
            <a:pPr marL="285750" indent="-285750" algn="just">
              <a:lnSpc>
                <a:spcPct val="107000"/>
              </a:lnSpc>
              <a:buFont typeface="Arial" panose="020B0604020202020204" pitchFamily="34" charset="0"/>
              <a:buChar char="•"/>
            </a:pPr>
            <a:r>
              <a:rPr lang="fr-FR" sz="2000" b="1" dirty="0">
                <a:ea typeface="Calibri" panose="020F0502020204030204" pitchFamily="34" charset="0"/>
                <a:cs typeface="Times New Roman" panose="02020603050405020304" pitchFamily="18" charset="0"/>
              </a:rPr>
              <a:t>3 cahiers des charges rédigés </a:t>
            </a:r>
            <a:r>
              <a:rPr lang="fr-FR" sz="2000" dirty="0">
                <a:ea typeface="Calibri" panose="020F0502020204030204" pitchFamily="34" charset="0"/>
                <a:cs typeface="Times New Roman" panose="02020603050405020304" pitchFamily="18" charset="0"/>
              </a:rPr>
              <a:t>pour les </a:t>
            </a:r>
            <a:r>
              <a:rPr lang="fr-FR" sz="2000" b="1" dirty="0">
                <a:ea typeface="Calibri" panose="020F0502020204030204" pitchFamily="34" charset="0"/>
                <a:cs typeface="Times New Roman" panose="02020603050405020304" pitchFamily="18" charset="0"/>
              </a:rPr>
              <a:t>dispositifs 73.01-B (Investissements Agricoles), 75.01 (DJA) et 75.05 (DNA)</a:t>
            </a:r>
            <a:r>
              <a:rPr lang="fr-FR" sz="2000" dirty="0">
                <a:ea typeface="Calibri" panose="020F0502020204030204" pitchFamily="34" charset="0"/>
                <a:cs typeface="Times New Roman" panose="02020603050405020304" pitchFamily="18" charset="0"/>
              </a:rPr>
              <a:t>. Transmis à l’ASP le 5 mai 2025 pour une validation quant au respect de la piste d’audit, avant leur mise en développement. Observations ASP du 14/05/25 en cours de traitement.</a:t>
            </a:r>
          </a:p>
          <a:p>
            <a:pPr marL="285750" indent="-285750" algn="just">
              <a:lnSpc>
                <a:spcPct val="107000"/>
              </a:lnSpc>
              <a:buFont typeface="Arial" panose="020B0604020202020204" pitchFamily="34" charset="0"/>
              <a:buChar char="•"/>
            </a:pPr>
            <a:endParaRPr lang="fr-FR" sz="2000" dirty="0">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fr-FR" sz="2000" dirty="0">
                <a:ea typeface="Calibri" panose="020F0502020204030204" pitchFamily="34" charset="0"/>
                <a:cs typeface="Times New Roman" panose="02020603050405020304" pitchFamily="18" charset="0"/>
              </a:rPr>
              <a:t>L’ouverture progressive du dépôt en ligne des dossiers définitifs sur l’application EUROPAC est programmée pour le</a:t>
            </a:r>
            <a:r>
              <a:rPr lang="fr-FR" sz="2000" b="1" dirty="0">
                <a:ea typeface="Calibri" panose="020F0502020204030204" pitchFamily="34" charset="0"/>
                <a:cs typeface="Times New Roman" panose="02020603050405020304" pitchFamily="18" charset="0"/>
              </a:rPr>
              <a:t> troisième trimestre 2025</a:t>
            </a:r>
            <a:r>
              <a:rPr lang="fr-FR" sz="2000" dirty="0">
                <a:ea typeface="Calibri" panose="020F0502020204030204" pitchFamily="34" charset="0"/>
                <a:cs typeface="Times New Roman" panose="02020603050405020304" pitchFamily="18" charset="0"/>
              </a:rPr>
              <a:t>, en fonction de la rédaction des cahiers de paramétrage et des développement informatiques. </a:t>
            </a:r>
          </a:p>
          <a:p>
            <a:pPr algn="just">
              <a:lnSpc>
                <a:spcPct val="107000"/>
              </a:lnSpc>
              <a:spcAft>
                <a:spcPts val="0"/>
              </a:spcAft>
            </a:pPr>
            <a:r>
              <a:rPr lang="fr-FR" sz="2000" b="1" dirty="0">
                <a:ea typeface="Calibri" panose="020F0502020204030204" pitchFamily="34" charset="0"/>
                <a:cs typeface="Times New Roman" panose="02020603050405020304" pitchFamily="18" charset="0"/>
              </a:rPr>
              <a:t> </a:t>
            </a:r>
            <a:endParaRPr lang="fr-FR" sz="2000" dirty="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D367CF2-82F2-4BE9-ABB0-80609D11B16E}"/>
              </a:ext>
            </a:extLst>
          </p:cNvPr>
          <p:cNvSpPr/>
          <p:nvPr/>
        </p:nvSpPr>
        <p:spPr>
          <a:xfrm>
            <a:off x="480484" y="1032743"/>
            <a:ext cx="4042260" cy="407035"/>
          </a:xfrm>
          <a:prstGeom prst="rect">
            <a:avLst/>
          </a:prstGeom>
        </p:spPr>
        <p:txBody>
          <a:bodyPr wrap="none">
            <a:spAutoFit/>
          </a:bodyPr>
          <a:lstStyle/>
          <a:p>
            <a:pPr algn="just">
              <a:lnSpc>
                <a:spcPct val="107000"/>
              </a:lnSpc>
              <a:spcAft>
                <a:spcPts val="0"/>
              </a:spcAft>
            </a:pPr>
            <a:r>
              <a:rPr lang="fr-FR" sz="2000" b="1" dirty="0">
                <a:solidFill>
                  <a:srgbClr val="002060"/>
                </a:solidFill>
                <a:ea typeface="Calibri" panose="020F0502020204030204" pitchFamily="34" charset="0"/>
                <a:cs typeface="Times New Roman" panose="02020603050405020304" pitchFamily="18" charset="0"/>
              </a:rPr>
              <a:t>Calendrier de l’application EUROPAC</a:t>
            </a:r>
            <a:endParaRPr lang="fr-FR" sz="2000" b="1" dirty="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9F6B0D64-C7DF-4EF7-AF8F-0750B77D5E47}"/>
              </a:ext>
            </a:extLst>
          </p:cNvPr>
          <p:cNvSpPr/>
          <p:nvPr/>
        </p:nvSpPr>
        <p:spPr>
          <a:xfrm>
            <a:off x="-234887" y="359347"/>
            <a:ext cx="12192001" cy="523220"/>
          </a:xfrm>
          <a:prstGeom prst="rect">
            <a:avLst/>
          </a:prstGeom>
        </p:spPr>
        <p:txBody>
          <a:bodyPr wrap="square">
            <a:spAutoFit/>
          </a:bodyPr>
          <a:lstStyle/>
          <a:p>
            <a:pPr algn="ctr"/>
            <a:r>
              <a:rPr lang="fr-FR" sz="2800" b="1" dirty="0">
                <a:solidFill>
                  <a:srgbClr val="0D3F96"/>
                </a:solidFill>
                <a:latin typeface="Myriad Pro" panose="020B0503030403020204" pitchFamily="34" charset="0"/>
                <a:cs typeface="Times New Roman"/>
              </a:rPr>
              <a:t>5/ Plan Stratégique National (PSN)</a:t>
            </a:r>
            <a:endParaRPr lang="fr-FR" sz="2800" dirty="0"/>
          </a:p>
        </p:txBody>
      </p:sp>
      <p:pic>
        <p:nvPicPr>
          <p:cNvPr id="5" name="Image 4">
            <a:extLst>
              <a:ext uri="{FF2B5EF4-FFF2-40B4-BE49-F238E27FC236}">
                <a16:creationId xmlns:a16="http://schemas.microsoft.com/office/drawing/2014/main" id="{4172F0E4-F628-4082-ADD5-6C624A0C9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542" y="4537318"/>
            <a:ext cx="3346918" cy="2078612"/>
          </a:xfrm>
          <a:prstGeom prst="rect">
            <a:avLst/>
          </a:prstGeom>
        </p:spPr>
      </p:pic>
    </p:spTree>
    <p:extLst>
      <p:ext uri="{BB962C8B-B14F-4D97-AF65-F5344CB8AC3E}">
        <p14:creationId xmlns:p14="http://schemas.microsoft.com/office/powerpoint/2010/main" val="724546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B9EC55-D4BE-406A-BC3F-3004D3EA3DEB}"/>
              </a:ext>
            </a:extLst>
          </p:cNvPr>
          <p:cNvSpPr/>
          <p:nvPr/>
        </p:nvSpPr>
        <p:spPr>
          <a:xfrm>
            <a:off x="582705" y="2361764"/>
            <a:ext cx="11609295" cy="769441"/>
          </a:xfrm>
          <a:prstGeom prst="rect">
            <a:avLst/>
          </a:prstGeom>
        </p:spPr>
        <p:txBody>
          <a:bodyPr wrap="square">
            <a:spAutoFit/>
          </a:bodyPr>
          <a:lstStyle/>
          <a:p>
            <a:pPr algn="ctr"/>
            <a:r>
              <a:rPr lang="fr-FR" sz="4400" b="1" dirty="0">
                <a:latin typeface="Times New Roman" panose="02020603050405020304" pitchFamily="18" charset="0"/>
                <a:ea typeface="Calibri" panose="020F0502020204030204" pitchFamily="34" charset="0"/>
              </a:rPr>
              <a:t>6 - Avancement du FEAMPA 2021-2027</a:t>
            </a:r>
            <a:endParaRPr lang="fr-FR" sz="4400" b="1" dirty="0"/>
          </a:p>
        </p:txBody>
      </p:sp>
    </p:spTree>
    <p:extLst>
      <p:ext uri="{BB962C8B-B14F-4D97-AF65-F5344CB8AC3E}">
        <p14:creationId xmlns:p14="http://schemas.microsoft.com/office/powerpoint/2010/main" val="2121761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D23B5D-DE2D-4B5C-9AC2-8BF3C096F6A2}"/>
              </a:ext>
            </a:extLst>
          </p:cNvPr>
          <p:cNvSpPr/>
          <p:nvPr/>
        </p:nvSpPr>
        <p:spPr>
          <a:xfrm>
            <a:off x="2902284" y="1551064"/>
            <a:ext cx="6387431" cy="2800767"/>
          </a:xfrm>
          <a:prstGeom prst="rect">
            <a:avLst/>
          </a:prstGeom>
        </p:spPr>
        <p:txBody>
          <a:bodyPr wrap="square">
            <a:spAutoFit/>
          </a:bodyPr>
          <a:lstStyle/>
          <a:p>
            <a:r>
              <a:rPr lang="fr-FR" dirty="0">
                <a:solidFill>
                  <a:schemeClr val="tx2"/>
                </a:solidFill>
              </a:rPr>
              <a:t>Objectif général du Programme National (PN) FEAMPA 2021-2027 :</a:t>
            </a:r>
          </a:p>
          <a:p>
            <a:endParaRPr lang="fr-FR" sz="1400" dirty="0">
              <a:solidFill>
                <a:schemeClr val="tx2"/>
              </a:solidFill>
            </a:endParaRPr>
          </a:p>
          <a:p>
            <a:pPr marL="285750" indent="-285750">
              <a:buFont typeface="Arial" panose="020B0604020202020204" pitchFamily="34" charset="0"/>
              <a:buChar char="•"/>
            </a:pPr>
            <a:r>
              <a:rPr lang="fr-FR" sz="1600" dirty="0">
                <a:solidFill>
                  <a:schemeClr val="tx2"/>
                </a:solidFill>
              </a:rPr>
              <a:t>Soutenir la pêche et l'aquaculture durables.</a:t>
            </a:r>
          </a:p>
          <a:p>
            <a:pPr marL="285750" indent="-285750">
              <a:buFont typeface="Arial" panose="020B0604020202020204" pitchFamily="34" charset="0"/>
              <a:buChar char="•"/>
            </a:pPr>
            <a:endParaRPr lang="fr-FR" sz="1600" dirty="0">
              <a:solidFill>
                <a:schemeClr val="tx2"/>
              </a:solidFill>
            </a:endParaRPr>
          </a:p>
          <a:p>
            <a:pPr marL="285750" indent="-285750">
              <a:buFont typeface="Arial" panose="020B0604020202020204" pitchFamily="34" charset="0"/>
              <a:buChar char="•"/>
            </a:pPr>
            <a:r>
              <a:rPr lang="fr-FR" sz="1600" dirty="0">
                <a:solidFill>
                  <a:schemeClr val="tx2"/>
                </a:solidFill>
              </a:rPr>
              <a:t>Mettre en œuvre la Politique Commune des Pêches (PCP).</a:t>
            </a:r>
          </a:p>
          <a:p>
            <a:endParaRPr lang="fr-FR" sz="1600" dirty="0">
              <a:solidFill>
                <a:schemeClr val="tx2"/>
              </a:solidFill>
            </a:endParaRPr>
          </a:p>
          <a:p>
            <a:pPr marL="285750" indent="-285750">
              <a:buFont typeface="Arial" panose="020B0604020202020204" pitchFamily="34" charset="0"/>
              <a:buChar char="•"/>
            </a:pPr>
            <a:r>
              <a:rPr lang="fr-FR" sz="1600" dirty="0">
                <a:solidFill>
                  <a:schemeClr val="tx2"/>
                </a:solidFill>
              </a:rPr>
              <a:t>Favoriser la conservation des ressources marines.</a:t>
            </a:r>
          </a:p>
          <a:p>
            <a:endParaRPr lang="fr-FR" sz="1600" dirty="0">
              <a:solidFill>
                <a:schemeClr val="tx2"/>
              </a:solidFill>
            </a:endParaRPr>
          </a:p>
          <a:p>
            <a:pPr marL="285750" indent="-285750">
              <a:buFont typeface="Arial" panose="020B0604020202020204" pitchFamily="34" charset="0"/>
              <a:buChar char="•"/>
            </a:pPr>
            <a:r>
              <a:rPr lang="fr-FR" sz="1600" dirty="0">
                <a:solidFill>
                  <a:schemeClr val="tx2"/>
                </a:solidFill>
              </a:rPr>
              <a:t>Promouvoir la compétitivité du secteur.</a:t>
            </a:r>
          </a:p>
          <a:p>
            <a:pPr marL="285750" indent="-285750">
              <a:buFont typeface="Arial" panose="020B0604020202020204" pitchFamily="34" charset="0"/>
              <a:buChar char="•"/>
            </a:pPr>
            <a:endParaRPr lang="fr-FR" sz="1600" dirty="0">
              <a:solidFill>
                <a:schemeClr val="tx2"/>
              </a:solidFill>
            </a:endParaRPr>
          </a:p>
          <a:p>
            <a:pPr marL="285750" indent="-285750">
              <a:buFont typeface="Arial" panose="020B0604020202020204" pitchFamily="34" charset="0"/>
              <a:buChar char="•"/>
            </a:pPr>
            <a:r>
              <a:rPr lang="fr-FR" sz="1600" dirty="0">
                <a:solidFill>
                  <a:schemeClr val="tx2"/>
                </a:solidFill>
              </a:rPr>
              <a:t>Soutenir les communautés côtières</a:t>
            </a:r>
            <a:r>
              <a:rPr lang="fr-FR" sz="1600" dirty="0"/>
              <a:t>.</a:t>
            </a:r>
          </a:p>
        </p:txBody>
      </p:sp>
      <p:sp>
        <p:nvSpPr>
          <p:cNvPr id="6" name="Titre 7">
            <a:extLst>
              <a:ext uri="{FF2B5EF4-FFF2-40B4-BE49-F238E27FC236}">
                <a16:creationId xmlns:a16="http://schemas.microsoft.com/office/drawing/2014/main" id="{AEECB55C-C448-4E70-84FB-F767187D9EF0}"/>
              </a:ext>
            </a:extLst>
          </p:cNvPr>
          <p:cNvSpPr txBox="1">
            <a:spLocks/>
          </p:cNvSpPr>
          <p:nvPr/>
        </p:nvSpPr>
        <p:spPr>
          <a:xfrm>
            <a:off x="-92487" y="406135"/>
            <a:ext cx="11998737" cy="1144929"/>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800" b="1" dirty="0">
                <a:solidFill>
                  <a:srgbClr val="0070C0"/>
                </a:solidFill>
                <a:latin typeface="+mn-lt"/>
              </a:rPr>
              <a:t>Le FEAMPA Martinique  2021-2027</a:t>
            </a:r>
          </a:p>
          <a:p>
            <a:pPr algn="ctr"/>
            <a:r>
              <a:rPr lang="fr-FR" sz="3800" b="1" dirty="0">
                <a:solidFill>
                  <a:srgbClr val="0070C0"/>
                </a:solidFill>
                <a:latin typeface="+mn-lt"/>
              </a:rPr>
              <a:t>3 Objectifs Spécifiques : 17 162 000 € (Dont 5 M€ de CS)</a:t>
            </a:r>
          </a:p>
        </p:txBody>
      </p:sp>
      <p:sp>
        <p:nvSpPr>
          <p:cNvPr id="7" name="Forme libre 2">
            <a:extLst>
              <a:ext uri="{FF2B5EF4-FFF2-40B4-BE49-F238E27FC236}">
                <a16:creationId xmlns:a16="http://schemas.microsoft.com/office/drawing/2014/main" id="{514CD745-A314-4B68-9339-5E9B5CB23329}"/>
              </a:ext>
            </a:extLst>
          </p:cNvPr>
          <p:cNvSpPr/>
          <p:nvPr/>
        </p:nvSpPr>
        <p:spPr>
          <a:xfrm>
            <a:off x="88488" y="4074832"/>
            <a:ext cx="2584885" cy="2508212"/>
          </a:xfrm>
          <a:custGeom>
            <a:avLst/>
            <a:gdLst>
              <a:gd name="connsiteX0" fmla="*/ 0 w 2655093"/>
              <a:gd name="connsiteY0" fmla="*/ 0 h 1593056"/>
              <a:gd name="connsiteX1" fmla="*/ 2655093 w 2655093"/>
              <a:gd name="connsiteY1" fmla="*/ 0 h 1593056"/>
              <a:gd name="connsiteX2" fmla="*/ 2655093 w 2655093"/>
              <a:gd name="connsiteY2" fmla="*/ 1593056 h 1593056"/>
              <a:gd name="connsiteX3" fmla="*/ 0 w 2655093"/>
              <a:gd name="connsiteY3" fmla="*/ 1593056 h 1593056"/>
              <a:gd name="connsiteX4" fmla="*/ 0 w 2655093"/>
              <a:gd name="connsiteY4" fmla="*/ 0 h 159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93" h="1593056">
                <a:moveTo>
                  <a:pt x="0" y="0"/>
                </a:moveTo>
                <a:lnTo>
                  <a:pt x="2655093" y="0"/>
                </a:lnTo>
                <a:lnTo>
                  <a:pt x="2655093" y="1593056"/>
                </a:lnTo>
                <a:lnTo>
                  <a:pt x="0" y="1593056"/>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defTabSz="1244538">
              <a:lnSpc>
                <a:spcPct val="90000"/>
              </a:lnSpc>
              <a:spcBef>
                <a:spcPct val="0"/>
              </a:spcBef>
            </a:pPr>
            <a:r>
              <a:rPr lang="fr-FR" sz="2800" dirty="0"/>
              <a:t>1- Favoriser une </a:t>
            </a:r>
            <a:r>
              <a:rPr lang="fr-FR" sz="2400" dirty="0"/>
              <a:t>pêche durable, la restauration et la conservation des ressources aquatiques biologiques</a:t>
            </a:r>
          </a:p>
        </p:txBody>
      </p:sp>
      <p:sp>
        <p:nvSpPr>
          <p:cNvPr id="8" name="Forme libre 4">
            <a:extLst>
              <a:ext uri="{FF2B5EF4-FFF2-40B4-BE49-F238E27FC236}">
                <a16:creationId xmlns:a16="http://schemas.microsoft.com/office/drawing/2014/main" id="{50282D60-A34B-411B-9250-6CCAC81C35C1}"/>
              </a:ext>
            </a:extLst>
          </p:cNvPr>
          <p:cNvSpPr/>
          <p:nvPr/>
        </p:nvSpPr>
        <p:spPr>
          <a:xfrm>
            <a:off x="2600507" y="4417521"/>
            <a:ext cx="5154960" cy="2364280"/>
          </a:xfrm>
          <a:custGeom>
            <a:avLst/>
            <a:gdLst>
              <a:gd name="connsiteX0" fmla="*/ 0 w 2655093"/>
              <a:gd name="connsiteY0" fmla="*/ 0 h 1593056"/>
              <a:gd name="connsiteX1" fmla="*/ 2655093 w 2655093"/>
              <a:gd name="connsiteY1" fmla="*/ 0 h 1593056"/>
              <a:gd name="connsiteX2" fmla="*/ 2655093 w 2655093"/>
              <a:gd name="connsiteY2" fmla="*/ 1593056 h 1593056"/>
              <a:gd name="connsiteX3" fmla="*/ 0 w 2655093"/>
              <a:gd name="connsiteY3" fmla="*/ 1593056 h 1593056"/>
              <a:gd name="connsiteX4" fmla="*/ 0 w 2655093"/>
              <a:gd name="connsiteY4" fmla="*/ 0 h 159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93" h="1593056">
                <a:moveTo>
                  <a:pt x="0" y="0"/>
                </a:moveTo>
                <a:lnTo>
                  <a:pt x="2655093" y="0"/>
                </a:lnTo>
                <a:lnTo>
                  <a:pt x="2655093" y="1593056"/>
                </a:lnTo>
                <a:lnTo>
                  <a:pt x="0" y="1593056"/>
                </a:lnTo>
                <a:lnTo>
                  <a:pt x="0" y="0"/>
                </a:lnTo>
                <a:close/>
              </a:path>
            </a:pathLst>
          </a:custGeom>
        </p:spPr>
        <p:style>
          <a:lnRef idx="2">
            <a:schemeClr val="lt1">
              <a:hueOff val="0"/>
              <a:satOff val="0"/>
              <a:lumOff val="0"/>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spcFirstLastPara="0" vert="horz" wrap="square" lIns="106680" tIns="106680" rIns="106680" bIns="106680" numCol="1" spcCol="1270" anchor="ctr" anchorCtr="0">
            <a:noAutofit/>
          </a:bodyPr>
          <a:lstStyle/>
          <a:p>
            <a:pPr algn="ctr" defTabSz="1244538">
              <a:lnSpc>
                <a:spcPct val="90000"/>
              </a:lnSpc>
              <a:spcBef>
                <a:spcPct val="0"/>
              </a:spcBef>
              <a:spcAft>
                <a:spcPct val="35000"/>
              </a:spcAft>
            </a:pPr>
            <a:r>
              <a:rPr lang="fr-FR" sz="2400" dirty="0"/>
              <a:t>2- Encourager les activités aquacoles durables ainsi que la transformation et la commercialisation des produits de la pêche et de l’aquaculture, et contribuer ainsi à la sécurité alimentaire au sein de l’Union</a:t>
            </a:r>
          </a:p>
        </p:txBody>
      </p:sp>
      <p:sp>
        <p:nvSpPr>
          <p:cNvPr id="9" name="Forme libre 5">
            <a:extLst>
              <a:ext uri="{FF2B5EF4-FFF2-40B4-BE49-F238E27FC236}">
                <a16:creationId xmlns:a16="http://schemas.microsoft.com/office/drawing/2014/main" id="{1CB6309B-E18B-4EE8-ADEF-60E698017D70}"/>
              </a:ext>
            </a:extLst>
          </p:cNvPr>
          <p:cNvSpPr/>
          <p:nvPr/>
        </p:nvSpPr>
        <p:spPr>
          <a:xfrm>
            <a:off x="7646958" y="3429000"/>
            <a:ext cx="4177631" cy="2508212"/>
          </a:xfrm>
          <a:custGeom>
            <a:avLst/>
            <a:gdLst>
              <a:gd name="connsiteX0" fmla="*/ 0 w 2655093"/>
              <a:gd name="connsiteY0" fmla="*/ 0 h 1593056"/>
              <a:gd name="connsiteX1" fmla="*/ 2655093 w 2655093"/>
              <a:gd name="connsiteY1" fmla="*/ 0 h 1593056"/>
              <a:gd name="connsiteX2" fmla="*/ 2655093 w 2655093"/>
              <a:gd name="connsiteY2" fmla="*/ 1593056 h 1593056"/>
              <a:gd name="connsiteX3" fmla="*/ 0 w 2655093"/>
              <a:gd name="connsiteY3" fmla="*/ 1593056 h 1593056"/>
              <a:gd name="connsiteX4" fmla="*/ 0 w 2655093"/>
              <a:gd name="connsiteY4" fmla="*/ 0 h 159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93" h="1593056">
                <a:moveTo>
                  <a:pt x="0" y="0"/>
                </a:moveTo>
                <a:lnTo>
                  <a:pt x="2655093" y="0"/>
                </a:lnTo>
                <a:lnTo>
                  <a:pt x="2655093" y="1593056"/>
                </a:lnTo>
                <a:lnTo>
                  <a:pt x="0" y="1593056"/>
                </a:lnTo>
                <a:lnTo>
                  <a:pt x="0" y="0"/>
                </a:lnTo>
                <a:close/>
              </a:path>
            </a:pathLst>
          </a:custGeom>
          <a:solidFill>
            <a:srgbClr val="56B046"/>
          </a:solidFill>
        </p:spPr>
        <p:style>
          <a:lnRef idx="2">
            <a:schemeClr val="lt1">
              <a:hueOff val="0"/>
              <a:satOff val="0"/>
              <a:lumOff val="0"/>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spcFirstLastPara="0" vert="horz" wrap="square" lIns="106680" tIns="106680" rIns="106680" bIns="106680" numCol="1" spcCol="1270" anchor="ctr" anchorCtr="0">
            <a:noAutofit/>
          </a:bodyPr>
          <a:lstStyle/>
          <a:p>
            <a:pPr algn="ctr" defTabSz="1244538">
              <a:lnSpc>
                <a:spcPct val="90000"/>
              </a:lnSpc>
              <a:spcBef>
                <a:spcPct val="0"/>
              </a:spcBef>
              <a:spcAft>
                <a:spcPct val="35000"/>
              </a:spcAft>
            </a:pPr>
            <a:r>
              <a:rPr lang="fr-FR" sz="2400" dirty="0"/>
              <a:t>3- Permettre une économie bleue durable dans les zones côtières, insulaires et intérieures, favoriser le développement des communautés de pêche et d’aquaculture</a:t>
            </a:r>
          </a:p>
        </p:txBody>
      </p:sp>
      <p:sp>
        <p:nvSpPr>
          <p:cNvPr id="10" name="Rectangle 9">
            <a:extLst>
              <a:ext uri="{FF2B5EF4-FFF2-40B4-BE49-F238E27FC236}">
                <a16:creationId xmlns:a16="http://schemas.microsoft.com/office/drawing/2014/main" id="{E89CD195-3118-47CE-8BAB-AFB3EC60BB03}"/>
              </a:ext>
            </a:extLst>
          </p:cNvPr>
          <p:cNvSpPr/>
          <p:nvPr/>
        </p:nvSpPr>
        <p:spPr>
          <a:xfrm>
            <a:off x="6807754" y="-1453608"/>
            <a:ext cx="1678408" cy="369332"/>
          </a:xfrm>
          <a:prstGeom prst="rect">
            <a:avLst/>
          </a:prstGeom>
        </p:spPr>
        <p:txBody>
          <a:bodyPr wrap="none">
            <a:spAutoFit/>
          </a:bodyPr>
          <a:lstStyle/>
          <a:p>
            <a:r>
              <a:rPr lang="fr-FR" dirty="0"/>
              <a:t>Objectif général</a:t>
            </a:r>
          </a:p>
        </p:txBody>
      </p:sp>
    </p:spTree>
    <p:extLst>
      <p:ext uri="{BB962C8B-B14F-4D97-AF65-F5344CB8AC3E}">
        <p14:creationId xmlns:p14="http://schemas.microsoft.com/office/powerpoint/2010/main" val="26282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7072D1B-5AB7-4900-BBAF-D488A663DBD9}"/>
              </a:ext>
            </a:extLst>
          </p:cNvPr>
          <p:cNvSpPr txBox="1"/>
          <p:nvPr/>
        </p:nvSpPr>
        <p:spPr>
          <a:xfrm>
            <a:off x="89647" y="1030941"/>
            <a:ext cx="11824447" cy="5262979"/>
          </a:xfrm>
          <a:prstGeom prst="rect">
            <a:avLst/>
          </a:prstGeom>
          <a:noFill/>
        </p:spPr>
        <p:txBody>
          <a:bodyPr wrap="square" rtlCol="0">
            <a:spAutoFit/>
          </a:bodyPr>
          <a:lstStyle/>
          <a:p>
            <a:endParaRPr lang="fr-FR" sz="4800" dirty="0"/>
          </a:p>
          <a:p>
            <a:endParaRPr lang="fr-FR" sz="4800" dirty="0"/>
          </a:p>
          <a:p>
            <a:pPr algn="ctr"/>
            <a:r>
              <a:rPr lang="fr-FR" sz="4400" b="1" dirty="0">
                <a:latin typeface="Times New Roman" panose="02020603050405020304" pitchFamily="18" charset="0"/>
                <a:cs typeface="Times New Roman" panose="02020603050405020304" pitchFamily="18" charset="0"/>
              </a:rPr>
              <a:t>3 - Avancement du FEDER FSE 2014-2020 </a:t>
            </a:r>
          </a:p>
          <a:p>
            <a:pPr algn="ctr"/>
            <a:r>
              <a:rPr lang="fr-FR" sz="4400" b="1" dirty="0">
                <a:latin typeface="Times New Roman" panose="02020603050405020304" pitchFamily="18" charset="0"/>
                <a:cs typeface="Times New Roman" panose="02020603050405020304" pitchFamily="18" charset="0"/>
              </a:rPr>
              <a:t>et FEDER FSE+ 2021-2027 </a:t>
            </a:r>
          </a:p>
          <a:p>
            <a:endParaRPr lang="fr-FR" u="sng" dirty="0"/>
          </a:p>
          <a:p>
            <a:endParaRPr lang="fr-FR" u="sng" dirty="0"/>
          </a:p>
          <a:p>
            <a:endParaRPr lang="fr-FR" u="sng" dirty="0"/>
          </a:p>
          <a:p>
            <a:endParaRPr lang="fr-FR" u="sng" dirty="0"/>
          </a:p>
          <a:p>
            <a:endParaRPr lang="fr-FR" u="sng" dirty="0"/>
          </a:p>
          <a:p>
            <a:endParaRPr lang="fr-FR" u="sng" dirty="0"/>
          </a:p>
          <a:p>
            <a:endParaRPr lang="fr-FR" u="sng" dirty="0"/>
          </a:p>
          <a:p>
            <a:endParaRPr lang="fr-FR" dirty="0"/>
          </a:p>
        </p:txBody>
      </p:sp>
    </p:spTree>
    <p:extLst>
      <p:ext uri="{BB962C8B-B14F-4D97-AF65-F5344CB8AC3E}">
        <p14:creationId xmlns:p14="http://schemas.microsoft.com/office/powerpoint/2010/main" val="1074583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5937BB-3394-468E-BC25-56C6D6A4DE6F}"/>
              </a:ext>
            </a:extLst>
          </p:cNvPr>
          <p:cNvSpPr/>
          <p:nvPr/>
        </p:nvSpPr>
        <p:spPr>
          <a:xfrm>
            <a:off x="584199" y="197346"/>
            <a:ext cx="9525001" cy="6370975"/>
          </a:xfrm>
          <a:prstGeom prst="rect">
            <a:avLst/>
          </a:prstGeom>
        </p:spPr>
        <p:txBody>
          <a:bodyPr wrap="square">
            <a:spAutoFit/>
          </a:bodyPr>
          <a:lstStyle/>
          <a:p>
            <a:pPr>
              <a:buFont typeface="Arial" panose="020B0604020202020204" pitchFamily="34" charset="0"/>
              <a:buChar char="•"/>
            </a:pPr>
            <a:r>
              <a:rPr lang="fr-FR" sz="2800" dirty="0">
                <a:solidFill>
                  <a:srgbClr val="0070C0"/>
                </a:solidFill>
              </a:rPr>
              <a:t>Rôle de la Collectivité Territoriale de Martinique (CTM) : </a:t>
            </a:r>
          </a:p>
          <a:p>
            <a:endParaRPr lang="fr-FR" sz="2800" dirty="0">
              <a:solidFill>
                <a:srgbClr val="0070C0"/>
              </a:solidFill>
            </a:endParaRPr>
          </a:p>
          <a:p>
            <a:pPr marL="742950" lvl="1" indent="-285750">
              <a:buFont typeface="Arial" panose="020B0604020202020204" pitchFamily="34" charset="0"/>
              <a:buChar char="•"/>
            </a:pPr>
            <a:r>
              <a:rPr lang="fr-FR" b="1" dirty="0">
                <a:solidFill>
                  <a:srgbClr val="000000"/>
                </a:solidFill>
                <a:latin typeface="Helvetica Neue"/>
              </a:rPr>
              <a:t>Organisme Intermédiaire (OI) : </a:t>
            </a:r>
            <a:r>
              <a:rPr lang="fr-FR" dirty="0">
                <a:solidFill>
                  <a:srgbClr val="000000"/>
                </a:solidFill>
                <a:latin typeface="Helvetica Neue"/>
              </a:rPr>
              <a:t>Organisme délégué par l’Autorité de Gestion pour la mise en œuvre du programme</a:t>
            </a:r>
          </a:p>
          <a:p>
            <a:pPr marL="742950" lvl="1" indent="-285750">
              <a:buFont typeface="Arial" panose="020B0604020202020204" pitchFamily="34" charset="0"/>
              <a:buChar char="•"/>
            </a:pPr>
            <a:r>
              <a:rPr lang="fr-FR" dirty="0">
                <a:solidFill>
                  <a:srgbClr val="000000"/>
                </a:solidFill>
                <a:latin typeface="Helvetica Neue"/>
              </a:rPr>
              <a:t>Missions principales : </a:t>
            </a:r>
          </a:p>
          <a:p>
            <a:pPr marL="1143000" lvl="2" indent="-228600">
              <a:buFont typeface="Arial" panose="020B0604020202020204" pitchFamily="34" charset="0"/>
              <a:buChar char="•"/>
            </a:pPr>
            <a:r>
              <a:rPr lang="fr-FR" dirty="0">
                <a:solidFill>
                  <a:srgbClr val="000000"/>
                </a:solidFill>
                <a:latin typeface="Helvetica Neue"/>
              </a:rPr>
              <a:t>Réception et instruction des demandes d'aide</a:t>
            </a:r>
          </a:p>
          <a:p>
            <a:pPr marL="1143000" lvl="2" indent="-228600">
              <a:buFont typeface="Arial" panose="020B0604020202020204" pitchFamily="34" charset="0"/>
              <a:buChar char="•"/>
            </a:pPr>
            <a:r>
              <a:rPr lang="fr-FR" dirty="0">
                <a:solidFill>
                  <a:srgbClr val="000000"/>
                </a:solidFill>
                <a:latin typeface="Helvetica Neue"/>
              </a:rPr>
              <a:t>Sélection des projets</a:t>
            </a:r>
          </a:p>
          <a:p>
            <a:pPr marL="1143000" lvl="2" indent="-228600">
              <a:buFont typeface="Arial" panose="020B0604020202020204" pitchFamily="34" charset="0"/>
              <a:buChar char="•"/>
            </a:pPr>
            <a:r>
              <a:rPr lang="fr-FR" dirty="0">
                <a:solidFill>
                  <a:srgbClr val="000000"/>
                </a:solidFill>
                <a:latin typeface="Helvetica Neue"/>
              </a:rPr>
              <a:t>Programmation des dossiers</a:t>
            </a:r>
          </a:p>
          <a:p>
            <a:pPr marL="1143000" lvl="2" indent="-228600">
              <a:buFont typeface="Arial" panose="020B0604020202020204" pitchFamily="34" charset="0"/>
              <a:buChar char="•"/>
            </a:pPr>
            <a:r>
              <a:rPr lang="fr-FR" dirty="0">
                <a:solidFill>
                  <a:srgbClr val="000000"/>
                </a:solidFill>
                <a:latin typeface="Helvetica Neue"/>
              </a:rPr>
              <a:t>Suivi de la réalisation des projets</a:t>
            </a:r>
          </a:p>
          <a:p>
            <a:pPr marL="1143000" lvl="2" indent="-228600">
              <a:buFont typeface="Arial" panose="020B0604020202020204" pitchFamily="34" charset="0"/>
              <a:buChar char="•"/>
            </a:pPr>
            <a:r>
              <a:rPr lang="fr-FR" dirty="0">
                <a:solidFill>
                  <a:srgbClr val="000000"/>
                </a:solidFill>
                <a:latin typeface="Helvetica Neue"/>
              </a:rPr>
              <a:t>Contrôle des dépenses</a:t>
            </a:r>
          </a:p>
          <a:p>
            <a:pPr marL="1143000" lvl="2" indent="-228600">
              <a:buFont typeface="Arial" panose="020B0604020202020204" pitchFamily="34" charset="0"/>
              <a:buChar char="•"/>
            </a:pPr>
            <a:r>
              <a:rPr lang="fr-FR" dirty="0">
                <a:solidFill>
                  <a:srgbClr val="000000"/>
                </a:solidFill>
                <a:latin typeface="Helvetica Neue"/>
              </a:rPr>
              <a:t>Paiement des aides aux bénéficiaires</a:t>
            </a:r>
          </a:p>
          <a:p>
            <a:pPr marL="742950" lvl="1" indent="-285750">
              <a:buFont typeface="Arial" panose="020B0604020202020204" pitchFamily="34" charset="0"/>
              <a:buChar char="•"/>
            </a:pPr>
            <a:r>
              <a:rPr lang="fr-FR" dirty="0">
                <a:solidFill>
                  <a:srgbClr val="000000"/>
                </a:solidFill>
                <a:latin typeface="Helvetica Neue"/>
              </a:rPr>
              <a:t>Importance de la proximité : Rôle clé de la CTM dans l'accompagnement des acteurs locaux</a:t>
            </a:r>
          </a:p>
          <a:p>
            <a:pPr lvl="1"/>
            <a:endParaRPr lang="fr-FR" dirty="0">
              <a:solidFill>
                <a:srgbClr val="000000"/>
              </a:solidFill>
              <a:latin typeface="Helvetica Neue"/>
            </a:endParaRPr>
          </a:p>
          <a:p>
            <a:pPr>
              <a:buFont typeface="Arial" panose="020B0604020202020204" pitchFamily="34" charset="0"/>
              <a:buChar char="•"/>
            </a:pPr>
            <a:r>
              <a:rPr lang="fr-FR" sz="2800" dirty="0">
                <a:solidFill>
                  <a:srgbClr val="0070C0"/>
                </a:solidFill>
              </a:rPr>
              <a:t>Spécificité Outre-Mer : </a:t>
            </a:r>
          </a:p>
          <a:p>
            <a:pPr marL="742950" lvl="1" indent="-285750">
              <a:buFont typeface="Arial" panose="020B0604020202020204" pitchFamily="34" charset="0"/>
              <a:buChar char="•"/>
            </a:pPr>
            <a:r>
              <a:rPr lang="fr-FR" dirty="0">
                <a:solidFill>
                  <a:srgbClr val="000000"/>
                </a:solidFill>
                <a:latin typeface="Helvetica Neue"/>
              </a:rPr>
              <a:t>Un Plan d'Actions par RUP : </a:t>
            </a:r>
          </a:p>
          <a:p>
            <a:pPr marL="1143000" lvl="2" indent="-228600">
              <a:buFont typeface="Arial" panose="020B0604020202020204" pitchFamily="34" charset="0"/>
              <a:buChar char="•"/>
            </a:pPr>
            <a:r>
              <a:rPr lang="fr-FR" dirty="0">
                <a:solidFill>
                  <a:srgbClr val="000000"/>
                </a:solidFill>
                <a:latin typeface="Helvetica Neue"/>
              </a:rPr>
              <a:t>Adapter le programme aux spécificités de la Martinique</a:t>
            </a:r>
          </a:p>
          <a:p>
            <a:pPr marL="1143000" lvl="2" indent="-228600">
              <a:buFont typeface="Arial" panose="020B0604020202020204" pitchFamily="34" charset="0"/>
              <a:buChar char="•"/>
            </a:pPr>
            <a:r>
              <a:rPr lang="fr-FR" dirty="0">
                <a:solidFill>
                  <a:srgbClr val="000000"/>
                </a:solidFill>
                <a:latin typeface="Helvetica Neue"/>
              </a:rPr>
              <a:t>Stratégies définies en local</a:t>
            </a:r>
          </a:p>
          <a:p>
            <a:pPr marL="1143000" lvl="2" indent="-228600">
              <a:buFont typeface="Arial" panose="020B0604020202020204" pitchFamily="34" charset="0"/>
              <a:buChar char="•"/>
            </a:pPr>
            <a:r>
              <a:rPr lang="fr-FR" dirty="0">
                <a:solidFill>
                  <a:srgbClr val="000000"/>
                </a:solidFill>
                <a:latin typeface="Helvetica Neue"/>
              </a:rPr>
              <a:t>Tenir compte des surcoûts liés à l'éloignement et à l'insularité</a:t>
            </a:r>
          </a:p>
          <a:p>
            <a:br>
              <a:rPr lang="fr-FR" dirty="0"/>
            </a:br>
            <a:endParaRPr lang="fr-FR" dirty="0"/>
          </a:p>
        </p:txBody>
      </p:sp>
    </p:spTree>
    <p:extLst>
      <p:ext uri="{BB962C8B-B14F-4D97-AF65-F5344CB8AC3E}">
        <p14:creationId xmlns:p14="http://schemas.microsoft.com/office/powerpoint/2010/main" val="22401613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oneTexte 44"/>
          <p:cNvSpPr txBox="1"/>
          <p:nvPr/>
        </p:nvSpPr>
        <p:spPr>
          <a:xfrm>
            <a:off x="8469798" y="345499"/>
            <a:ext cx="1690049" cy="707886"/>
          </a:xfrm>
          <a:prstGeom prst="rect">
            <a:avLst/>
          </a:prstGeom>
          <a:solidFill>
            <a:schemeClr val="bg1"/>
          </a:solidFill>
        </p:spPr>
        <p:txBody>
          <a:bodyPr wrap="square" rtlCol="0">
            <a:spAutoFit/>
          </a:bodyPr>
          <a:lstStyle/>
          <a:p>
            <a:r>
              <a:rPr lang="fr-FR" sz="4000" b="1" dirty="0">
                <a:solidFill>
                  <a:srgbClr val="43AFC0"/>
                </a:solidFill>
              </a:rPr>
              <a:t>0,7 M€</a:t>
            </a:r>
          </a:p>
        </p:txBody>
      </p:sp>
      <p:sp>
        <p:nvSpPr>
          <p:cNvPr id="25" name="Rectangle 24"/>
          <p:cNvSpPr/>
          <p:nvPr/>
        </p:nvSpPr>
        <p:spPr>
          <a:xfrm>
            <a:off x="1579421" y="926395"/>
            <a:ext cx="6319905" cy="671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i="1" dirty="0">
              <a:solidFill>
                <a:schemeClr val="tx1"/>
              </a:solidFill>
            </a:endParaRPr>
          </a:p>
        </p:txBody>
      </p:sp>
      <p:sp>
        <p:nvSpPr>
          <p:cNvPr id="30" name="ZoneTexte 29"/>
          <p:cNvSpPr txBox="1"/>
          <p:nvPr/>
        </p:nvSpPr>
        <p:spPr>
          <a:xfrm>
            <a:off x="620643" y="374062"/>
            <a:ext cx="1832816" cy="707886"/>
          </a:xfrm>
          <a:prstGeom prst="rect">
            <a:avLst/>
          </a:prstGeom>
          <a:noFill/>
        </p:spPr>
        <p:txBody>
          <a:bodyPr wrap="square" rtlCol="0">
            <a:spAutoFit/>
          </a:bodyPr>
          <a:lstStyle/>
          <a:p>
            <a:r>
              <a:rPr lang="fr-FR" sz="4000" b="1" dirty="0">
                <a:solidFill>
                  <a:srgbClr val="43AFC0"/>
                </a:solidFill>
              </a:rPr>
              <a:t>5,1 M€</a:t>
            </a:r>
          </a:p>
        </p:txBody>
      </p:sp>
      <p:sp>
        <p:nvSpPr>
          <p:cNvPr id="31" name="Forme libre 30"/>
          <p:cNvSpPr/>
          <p:nvPr/>
        </p:nvSpPr>
        <p:spPr>
          <a:xfrm>
            <a:off x="128505" y="942036"/>
            <a:ext cx="3077236" cy="5746631"/>
          </a:xfrm>
          <a:custGeom>
            <a:avLst/>
            <a:gdLst>
              <a:gd name="connsiteX0" fmla="*/ 0 w 2655093"/>
              <a:gd name="connsiteY0" fmla="*/ 0 h 1593056"/>
              <a:gd name="connsiteX1" fmla="*/ 2655093 w 2655093"/>
              <a:gd name="connsiteY1" fmla="*/ 0 h 1593056"/>
              <a:gd name="connsiteX2" fmla="*/ 2655093 w 2655093"/>
              <a:gd name="connsiteY2" fmla="*/ 1593056 h 1593056"/>
              <a:gd name="connsiteX3" fmla="*/ 0 w 2655093"/>
              <a:gd name="connsiteY3" fmla="*/ 1593056 h 1593056"/>
              <a:gd name="connsiteX4" fmla="*/ 0 w 2655093"/>
              <a:gd name="connsiteY4" fmla="*/ 0 h 159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93" h="1593056">
                <a:moveTo>
                  <a:pt x="0" y="0"/>
                </a:moveTo>
                <a:lnTo>
                  <a:pt x="2655093" y="0"/>
                </a:lnTo>
                <a:lnTo>
                  <a:pt x="2655093" y="1593056"/>
                </a:lnTo>
                <a:lnTo>
                  <a:pt x="0" y="1593056"/>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680" tIns="106680" rIns="106680" bIns="106680" numCol="1" spcCol="1270" anchor="t" anchorCtr="0">
            <a:noAutofit/>
          </a:bodyPr>
          <a:lstStyle/>
          <a:p>
            <a:pPr algn="ctr" defTabSz="1244538">
              <a:lnSpc>
                <a:spcPct val="90000"/>
              </a:lnSpc>
              <a:spcBef>
                <a:spcPct val="0"/>
              </a:spcBef>
            </a:pPr>
            <a:r>
              <a:rPr lang="fr-FR" sz="2000" b="1" u="sng" dirty="0"/>
              <a:t>OS 1.1 : Renforcer les activités de pêche durables sur le plan économique, social et environnemental </a:t>
            </a:r>
          </a:p>
          <a:p>
            <a:pPr algn="ctr" defTabSz="1244538">
              <a:lnSpc>
                <a:spcPct val="90000"/>
              </a:lnSpc>
              <a:spcBef>
                <a:spcPct val="0"/>
              </a:spcBef>
            </a:pPr>
            <a:endParaRPr lang="fr-FR" sz="2000" dirty="0"/>
          </a:p>
          <a:p>
            <a:pPr marL="171442" indent="-171442">
              <a:buFont typeface="Arial" panose="020B0604020202020204" pitchFamily="34" charset="0"/>
              <a:buChar char="•"/>
            </a:pPr>
            <a:r>
              <a:rPr lang="fr-FR" sz="1900" dirty="0"/>
              <a:t>Modernisation, adaptation et diversification des activités de pêche </a:t>
            </a:r>
          </a:p>
          <a:p>
            <a:pPr marL="171442" indent="-171442">
              <a:buFont typeface="Arial" panose="020B0604020202020204" pitchFamily="34" charset="0"/>
              <a:buChar char="•"/>
            </a:pPr>
            <a:r>
              <a:rPr lang="fr-FR" sz="1900" dirty="0"/>
              <a:t>Ports de pêche et APIT</a:t>
            </a:r>
          </a:p>
          <a:p>
            <a:pPr marL="171442" indent="-171442">
              <a:buFont typeface="Arial" panose="020B0604020202020204" pitchFamily="34" charset="0"/>
              <a:buChar char="•"/>
            </a:pPr>
            <a:r>
              <a:rPr lang="fr-FR" sz="1900" dirty="0"/>
              <a:t>Recherche et innovation pêche d’ampleur régionale</a:t>
            </a:r>
          </a:p>
          <a:p>
            <a:pPr marL="171442" indent="-171442">
              <a:buFont typeface="Arial" panose="020B0604020202020204" pitchFamily="34" charset="0"/>
              <a:buChar char="•"/>
            </a:pPr>
            <a:r>
              <a:rPr lang="fr-FR" sz="1900" dirty="0"/>
              <a:t>Installation des jeunes pêcheurs</a:t>
            </a:r>
          </a:p>
        </p:txBody>
      </p:sp>
      <p:sp>
        <p:nvSpPr>
          <p:cNvPr id="32" name="Forme libre 31"/>
          <p:cNvSpPr/>
          <p:nvPr/>
        </p:nvSpPr>
        <p:spPr>
          <a:xfrm>
            <a:off x="3269438" y="926396"/>
            <a:ext cx="2615660" cy="5746632"/>
          </a:xfrm>
          <a:custGeom>
            <a:avLst/>
            <a:gdLst>
              <a:gd name="connsiteX0" fmla="*/ 0 w 2655093"/>
              <a:gd name="connsiteY0" fmla="*/ 0 h 1593056"/>
              <a:gd name="connsiteX1" fmla="*/ 2655093 w 2655093"/>
              <a:gd name="connsiteY1" fmla="*/ 0 h 1593056"/>
              <a:gd name="connsiteX2" fmla="*/ 2655093 w 2655093"/>
              <a:gd name="connsiteY2" fmla="*/ 1593056 h 1593056"/>
              <a:gd name="connsiteX3" fmla="*/ 0 w 2655093"/>
              <a:gd name="connsiteY3" fmla="*/ 1593056 h 1593056"/>
              <a:gd name="connsiteX4" fmla="*/ 0 w 2655093"/>
              <a:gd name="connsiteY4" fmla="*/ 0 h 159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93" h="1593056">
                <a:moveTo>
                  <a:pt x="0" y="0"/>
                </a:moveTo>
                <a:lnTo>
                  <a:pt x="2655093" y="0"/>
                </a:lnTo>
                <a:lnTo>
                  <a:pt x="2655093" y="1593056"/>
                </a:lnTo>
                <a:lnTo>
                  <a:pt x="0" y="1593056"/>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919168"/>
              <a:satOff val="-1278"/>
              <a:lumOff val="-490"/>
              <a:alphaOff val="0"/>
            </a:schemeClr>
          </a:fillRef>
          <a:effectRef idx="0">
            <a:schemeClr val="accent5">
              <a:hueOff val="-919168"/>
              <a:satOff val="-1278"/>
              <a:lumOff val="-490"/>
              <a:alphaOff val="0"/>
            </a:schemeClr>
          </a:effectRef>
          <a:fontRef idx="minor">
            <a:schemeClr val="lt1"/>
          </a:fontRef>
        </p:style>
        <p:txBody>
          <a:bodyPr spcFirstLastPara="0" vert="horz" wrap="square" lIns="106680" tIns="106680" rIns="106680" bIns="106680" numCol="1" spcCol="1270" anchor="t" anchorCtr="0">
            <a:noAutofit/>
          </a:bodyPr>
          <a:lstStyle/>
          <a:p>
            <a:pPr algn="ctr" defTabSz="1244538">
              <a:lnSpc>
                <a:spcPct val="90000"/>
              </a:lnSpc>
              <a:spcBef>
                <a:spcPct val="0"/>
              </a:spcBef>
              <a:spcAft>
                <a:spcPct val="35000"/>
              </a:spcAft>
            </a:pPr>
            <a:r>
              <a:rPr lang="fr-FR" sz="2000" b="1" u="sng" dirty="0"/>
              <a:t>OS 1.2: Améliorer l'efficacité énergétique et réduire les émissions de CO2</a:t>
            </a:r>
          </a:p>
          <a:p>
            <a:pPr algn="ctr" defTabSz="1244538">
              <a:lnSpc>
                <a:spcPct val="90000"/>
              </a:lnSpc>
              <a:spcBef>
                <a:spcPct val="0"/>
              </a:spcBef>
              <a:spcAft>
                <a:spcPct val="35000"/>
              </a:spcAft>
            </a:pPr>
            <a:endParaRPr lang="fr-FR" sz="2000" b="1" u="sng" dirty="0"/>
          </a:p>
          <a:p>
            <a:pPr algn="ctr" defTabSz="1244538">
              <a:lnSpc>
                <a:spcPct val="90000"/>
              </a:lnSpc>
              <a:spcBef>
                <a:spcPct val="0"/>
              </a:spcBef>
              <a:spcAft>
                <a:spcPct val="35000"/>
              </a:spcAft>
            </a:pPr>
            <a:endParaRPr lang="fr-FR" sz="2000" dirty="0"/>
          </a:p>
          <a:p>
            <a:pPr marL="285737" indent="-285737" defTabSz="1244538">
              <a:lnSpc>
                <a:spcPct val="90000"/>
              </a:lnSpc>
              <a:spcBef>
                <a:spcPct val="0"/>
              </a:spcBef>
              <a:spcAft>
                <a:spcPct val="35000"/>
              </a:spcAft>
              <a:buFont typeface="Arial" panose="020B0604020202020204" pitchFamily="34" charset="0"/>
              <a:buChar char="•"/>
            </a:pPr>
            <a:r>
              <a:rPr lang="fr-FR" sz="1900" dirty="0"/>
              <a:t>Remotorisation.</a:t>
            </a:r>
          </a:p>
        </p:txBody>
      </p:sp>
      <p:sp>
        <p:nvSpPr>
          <p:cNvPr id="36" name="Forme libre 35"/>
          <p:cNvSpPr/>
          <p:nvPr/>
        </p:nvSpPr>
        <p:spPr>
          <a:xfrm>
            <a:off x="5945836" y="960456"/>
            <a:ext cx="2615660" cy="5746632"/>
          </a:xfrm>
          <a:custGeom>
            <a:avLst/>
            <a:gdLst>
              <a:gd name="connsiteX0" fmla="*/ 0 w 2655093"/>
              <a:gd name="connsiteY0" fmla="*/ 0 h 1593056"/>
              <a:gd name="connsiteX1" fmla="*/ 2655093 w 2655093"/>
              <a:gd name="connsiteY1" fmla="*/ 0 h 1593056"/>
              <a:gd name="connsiteX2" fmla="*/ 2655093 w 2655093"/>
              <a:gd name="connsiteY2" fmla="*/ 1593056 h 1593056"/>
              <a:gd name="connsiteX3" fmla="*/ 0 w 2655093"/>
              <a:gd name="connsiteY3" fmla="*/ 1593056 h 1593056"/>
              <a:gd name="connsiteX4" fmla="*/ 0 w 2655093"/>
              <a:gd name="connsiteY4" fmla="*/ 0 h 159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93" h="1593056">
                <a:moveTo>
                  <a:pt x="0" y="0"/>
                </a:moveTo>
                <a:lnTo>
                  <a:pt x="2655093" y="0"/>
                </a:lnTo>
                <a:lnTo>
                  <a:pt x="2655093" y="1593056"/>
                </a:lnTo>
                <a:lnTo>
                  <a:pt x="0" y="1593056"/>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spcFirstLastPara="0" vert="horz" wrap="square" lIns="106680" tIns="106680" rIns="106680" bIns="106680" numCol="1" spcCol="1270" anchor="t" anchorCtr="0">
            <a:noAutofit/>
          </a:bodyPr>
          <a:lstStyle/>
          <a:p>
            <a:pPr algn="ctr" defTabSz="1244538">
              <a:lnSpc>
                <a:spcPct val="90000"/>
              </a:lnSpc>
              <a:spcBef>
                <a:spcPct val="0"/>
              </a:spcBef>
              <a:spcAft>
                <a:spcPct val="35000"/>
              </a:spcAft>
            </a:pPr>
            <a:r>
              <a:rPr lang="fr-FR" sz="2000" b="1" u="sng" dirty="0"/>
              <a:t>OS 1.5: Promouvoir des conditions de concurrence équitables pour les produits de la pêche et de l’aquaculture dans les régions ultrapériphériques</a:t>
            </a:r>
          </a:p>
          <a:p>
            <a:pPr algn="ctr" defTabSz="1244538">
              <a:lnSpc>
                <a:spcPct val="90000"/>
              </a:lnSpc>
              <a:spcBef>
                <a:spcPct val="0"/>
              </a:spcBef>
              <a:spcAft>
                <a:spcPct val="35000"/>
              </a:spcAft>
            </a:pPr>
            <a:r>
              <a:rPr lang="fr-FR" sz="2000" b="1" u="sng" dirty="0"/>
              <a:t> </a:t>
            </a:r>
            <a:endParaRPr lang="fr-FR" sz="700" dirty="0"/>
          </a:p>
          <a:p>
            <a:pPr marL="285737" indent="-285737" defTabSz="1244538">
              <a:lnSpc>
                <a:spcPct val="90000"/>
              </a:lnSpc>
              <a:spcBef>
                <a:spcPct val="0"/>
              </a:spcBef>
              <a:spcAft>
                <a:spcPct val="35000"/>
              </a:spcAft>
              <a:buFont typeface="Arial" panose="020B0604020202020204" pitchFamily="34" charset="0"/>
              <a:buChar char="•"/>
            </a:pPr>
            <a:r>
              <a:rPr lang="fr-FR" sz="1900" dirty="0"/>
              <a:t>Compensation de Surcoûts (CS)</a:t>
            </a:r>
          </a:p>
        </p:txBody>
      </p:sp>
      <p:sp>
        <p:nvSpPr>
          <p:cNvPr id="37" name="Forme libre 36"/>
          <p:cNvSpPr/>
          <p:nvPr/>
        </p:nvSpPr>
        <p:spPr>
          <a:xfrm>
            <a:off x="8583374" y="946914"/>
            <a:ext cx="3480122" cy="5760174"/>
          </a:xfrm>
          <a:custGeom>
            <a:avLst/>
            <a:gdLst>
              <a:gd name="connsiteX0" fmla="*/ 0 w 2655093"/>
              <a:gd name="connsiteY0" fmla="*/ 0 h 1593056"/>
              <a:gd name="connsiteX1" fmla="*/ 2655093 w 2655093"/>
              <a:gd name="connsiteY1" fmla="*/ 0 h 1593056"/>
              <a:gd name="connsiteX2" fmla="*/ 2655093 w 2655093"/>
              <a:gd name="connsiteY2" fmla="*/ 1593056 h 1593056"/>
              <a:gd name="connsiteX3" fmla="*/ 0 w 2655093"/>
              <a:gd name="connsiteY3" fmla="*/ 1593056 h 1593056"/>
              <a:gd name="connsiteX4" fmla="*/ 0 w 2655093"/>
              <a:gd name="connsiteY4" fmla="*/ 0 h 159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93" h="1593056">
                <a:moveTo>
                  <a:pt x="0" y="0"/>
                </a:moveTo>
                <a:lnTo>
                  <a:pt x="2655093" y="0"/>
                </a:lnTo>
                <a:lnTo>
                  <a:pt x="2655093" y="1593056"/>
                </a:lnTo>
                <a:lnTo>
                  <a:pt x="0" y="1593056"/>
                </a:lnTo>
                <a:lnTo>
                  <a:pt x="0" y="0"/>
                </a:lnTo>
                <a:close/>
              </a:path>
            </a:pathLst>
          </a:custGeom>
          <a:solidFill>
            <a:schemeClr val="accent1">
              <a:lumMod val="75000"/>
            </a:schemeClr>
          </a:solidFill>
        </p:spPr>
        <p:style>
          <a:lnRef idx="2">
            <a:schemeClr val="lt1">
              <a:hueOff val="0"/>
              <a:satOff val="0"/>
              <a:lumOff val="0"/>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spcFirstLastPara="0" vert="horz" wrap="square" lIns="106680" tIns="106680" rIns="106680" bIns="106680" numCol="1" spcCol="1270" anchor="t" anchorCtr="0">
            <a:noAutofit/>
          </a:bodyPr>
          <a:lstStyle/>
          <a:p>
            <a:pPr algn="ctr" defTabSz="1244538">
              <a:lnSpc>
                <a:spcPct val="90000"/>
              </a:lnSpc>
              <a:spcBef>
                <a:spcPct val="0"/>
              </a:spcBef>
              <a:spcAft>
                <a:spcPct val="35000"/>
              </a:spcAft>
            </a:pPr>
            <a:r>
              <a:rPr lang="fr-FR" sz="2000" b="1" u="sng" dirty="0"/>
              <a:t>OS 1.6: Contribuer à la protection et la restauration des écosystèmes aquatiques</a:t>
            </a:r>
          </a:p>
          <a:p>
            <a:pPr algn="ctr" defTabSz="1244538">
              <a:lnSpc>
                <a:spcPct val="90000"/>
              </a:lnSpc>
              <a:spcBef>
                <a:spcPct val="0"/>
              </a:spcBef>
              <a:spcAft>
                <a:spcPct val="35000"/>
              </a:spcAft>
            </a:pPr>
            <a:endParaRPr lang="fr-FR" sz="2000" dirty="0"/>
          </a:p>
          <a:p>
            <a:pPr marL="285737" indent="-285737" defTabSz="1244538">
              <a:lnSpc>
                <a:spcPct val="90000"/>
              </a:lnSpc>
              <a:spcBef>
                <a:spcPct val="0"/>
              </a:spcBef>
              <a:spcAft>
                <a:spcPct val="35000"/>
              </a:spcAft>
              <a:buFont typeface="Arial" panose="020B0604020202020204" pitchFamily="34" charset="0"/>
              <a:buChar char="•"/>
            </a:pPr>
            <a:r>
              <a:rPr lang="fr-FR" sz="1900" dirty="0"/>
              <a:t>Protection et restauration des écosystèmes marins et littoraux</a:t>
            </a:r>
          </a:p>
          <a:p>
            <a:pPr marL="285737" indent="-285737" defTabSz="1244538">
              <a:lnSpc>
                <a:spcPct val="90000"/>
              </a:lnSpc>
              <a:spcBef>
                <a:spcPct val="0"/>
              </a:spcBef>
              <a:spcAft>
                <a:spcPct val="35000"/>
              </a:spcAft>
              <a:buFont typeface="Arial" panose="020B0604020202020204" pitchFamily="34" charset="0"/>
              <a:buChar char="•"/>
            </a:pPr>
            <a:r>
              <a:rPr lang="fr-FR" sz="1900" dirty="0"/>
              <a:t>Innovation impact pêche écosystème d’ampleur Régionale</a:t>
            </a:r>
          </a:p>
          <a:p>
            <a:pPr marL="285737" indent="-285737" defTabSz="1244538">
              <a:lnSpc>
                <a:spcPct val="90000"/>
              </a:lnSpc>
              <a:spcBef>
                <a:spcPct val="0"/>
              </a:spcBef>
              <a:spcAft>
                <a:spcPct val="35000"/>
              </a:spcAft>
              <a:buFont typeface="Arial" panose="020B0604020202020204" pitchFamily="34" charset="0"/>
              <a:buChar char="•"/>
            </a:pPr>
            <a:r>
              <a:rPr lang="fr-FR" sz="1900" dirty="0"/>
              <a:t>Lutte contre les déchets issus de la pêche et l’aquaculture </a:t>
            </a:r>
          </a:p>
          <a:p>
            <a:pPr marL="285737" indent="-285737" defTabSz="1244538">
              <a:lnSpc>
                <a:spcPct val="90000"/>
              </a:lnSpc>
              <a:spcBef>
                <a:spcPct val="0"/>
              </a:spcBef>
              <a:spcAft>
                <a:spcPct val="35000"/>
              </a:spcAft>
              <a:buFont typeface="Arial" panose="020B0604020202020204" pitchFamily="34" charset="0"/>
              <a:buChar char="•"/>
            </a:pPr>
            <a:r>
              <a:rPr lang="fr-FR" sz="1900" dirty="0"/>
              <a:t>Expérimentation d’actions locales</a:t>
            </a:r>
            <a:endParaRPr lang="fr-FR" sz="2000" dirty="0"/>
          </a:p>
          <a:p>
            <a:pPr marL="285737" indent="-285737" algn="just" defTabSz="1244538">
              <a:lnSpc>
                <a:spcPct val="90000"/>
              </a:lnSpc>
              <a:spcBef>
                <a:spcPct val="0"/>
              </a:spcBef>
              <a:spcAft>
                <a:spcPct val="35000"/>
              </a:spcAft>
              <a:buFont typeface="Arial" panose="020B0604020202020204" pitchFamily="34" charset="0"/>
              <a:buChar char="•"/>
            </a:pPr>
            <a:endParaRPr lang="fr-FR" dirty="0"/>
          </a:p>
          <a:p>
            <a:pPr marL="285737" indent="-285737" algn="just" defTabSz="1244538">
              <a:lnSpc>
                <a:spcPct val="90000"/>
              </a:lnSpc>
              <a:spcBef>
                <a:spcPct val="0"/>
              </a:spcBef>
              <a:spcAft>
                <a:spcPct val="35000"/>
              </a:spcAft>
              <a:buFont typeface="Arial" panose="020B0604020202020204" pitchFamily="34" charset="0"/>
              <a:buChar char="•"/>
            </a:pPr>
            <a:endParaRPr lang="fr-FR" sz="2000" dirty="0"/>
          </a:p>
        </p:txBody>
      </p:sp>
      <p:pic>
        <p:nvPicPr>
          <p:cNvPr id="38" name="Image 37"/>
          <p:cNvPicPr>
            <a:picLocks noChangeAspect="1"/>
          </p:cNvPicPr>
          <p:nvPr/>
        </p:nvPicPr>
        <p:blipFill>
          <a:blip r:embed="rId3"/>
          <a:stretch>
            <a:fillRect/>
          </a:stretch>
        </p:blipFill>
        <p:spPr>
          <a:xfrm>
            <a:off x="596460" y="42934"/>
            <a:ext cx="1873041" cy="441067"/>
          </a:xfrm>
          <a:prstGeom prst="rect">
            <a:avLst/>
          </a:prstGeom>
        </p:spPr>
      </p:pic>
      <p:sp>
        <p:nvSpPr>
          <p:cNvPr id="39" name="ZoneTexte 38"/>
          <p:cNvSpPr txBox="1"/>
          <p:nvPr/>
        </p:nvSpPr>
        <p:spPr>
          <a:xfrm>
            <a:off x="3739409" y="351255"/>
            <a:ext cx="1832816" cy="707886"/>
          </a:xfrm>
          <a:prstGeom prst="rect">
            <a:avLst/>
          </a:prstGeom>
          <a:noFill/>
        </p:spPr>
        <p:txBody>
          <a:bodyPr wrap="square" rtlCol="0">
            <a:spAutoFit/>
          </a:bodyPr>
          <a:lstStyle/>
          <a:p>
            <a:r>
              <a:rPr lang="fr-FR" sz="4000" b="1" dirty="0">
                <a:solidFill>
                  <a:srgbClr val="43AFC0"/>
                </a:solidFill>
              </a:rPr>
              <a:t>0,5 M€</a:t>
            </a:r>
          </a:p>
        </p:txBody>
      </p:sp>
      <p:sp>
        <p:nvSpPr>
          <p:cNvPr id="41" name="ZoneTexte 40"/>
          <p:cNvSpPr txBox="1"/>
          <p:nvPr/>
        </p:nvSpPr>
        <p:spPr>
          <a:xfrm>
            <a:off x="6399137" y="345499"/>
            <a:ext cx="1395812" cy="707886"/>
          </a:xfrm>
          <a:prstGeom prst="rect">
            <a:avLst/>
          </a:prstGeom>
          <a:noFill/>
        </p:spPr>
        <p:txBody>
          <a:bodyPr wrap="square" rtlCol="0">
            <a:spAutoFit/>
          </a:bodyPr>
          <a:lstStyle/>
          <a:p>
            <a:r>
              <a:rPr lang="fr-FR" sz="4000" b="1" dirty="0">
                <a:solidFill>
                  <a:srgbClr val="43AFC0"/>
                </a:solidFill>
              </a:rPr>
              <a:t>5 M€</a:t>
            </a:r>
          </a:p>
        </p:txBody>
      </p:sp>
    </p:spTree>
    <p:extLst>
      <p:ext uri="{BB962C8B-B14F-4D97-AF65-F5344CB8AC3E}">
        <p14:creationId xmlns:p14="http://schemas.microsoft.com/office/powerpoint/2010/main" val="370047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0" grpId="0"/>
      <p:bldP spid="31" grpId="0" animBg="1"/>
      <p:bldP spid="32" grpId="0" animBg="1"/>
      <p:bldP spid="36" grpId="0" animBg="1"/>
      <p:bldP spid="37" grpId="0" animBg="1"/>
      <p:bldP spid="39" grpId="0"/>
      <p:bldP spid="4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3479124" cy="1200329"/>
          </a:xfrm>
          <a:prstGeom prst="rect">
            <a:avLst/>
          </a:prstGeom>
          <a:solidFill>
            <a:schemeClr val="bg1"/>
          </a:solidFill>
        </p:spPr>
        <p:txBody>
          <a:bodyPr wrap="square" rtlCol="0">
            <a:spAutoFit/>
          </a:bodyPr>
          <a:lstStyle/>
          <a:p>
            <a:pPr algn="ctr"/>
            <a:endParaRPr lang="fr-FR" sz="2800" b="1" dirty="0">
              <a:solidFill>
                <a:srgbClr val="43AFC0"/>
              </a:solidFill>
            </a:endParaRPr>
          </a:p>
          <a:p>
            <a:pPr algn="ctr"/>
            <a:r>
              <a:rPr lang="fr-FR" sz="4400" b="1" dirty="0">
                <a:solidFill>
                  <a:srgbClr val="43AFC0"/>
                </a:solidFill>
              </a:rPr>
              <a:t>2 M€</a:t>
            </a:r>
          </a:p>
        </p:txBody>
      </p:sp>
      <p:sp>
        <p:nvSpPr>
          <p:cNvPr id="4" name="ZoneTexte 3"/>
          <p:cNvSpPr txBox="1"/>
          <p:nvPr/>
        </p:nvSpPr>
        <p:spPr>
          <a:xfrm>
            <a:off x="8024146" y="283041"/>
            <a:ext cx="2059655" cy="769441"/>
          </a:xfrm>
          <a:prstGeom prst="rect">
            <a:avLst/>
          </a:prstGeom>
          <a:solidFill>
            <a:schemeClr val="bg1"/>
          </a:solidFill>
        </p:spPr>
        <p:txBody>
          <a:bodyPr wrap="square" rtlCol="0">
            <a:spAutoFit/>
          </a:bodyPr>
          <a:lstStyle/>
          <a:p>
            <a:r>
              <a:rPr lang="fr-FR" sz="4400" b="1" dirty="0">
                <a:solidFill>
                  <a:srgbClr val="43AFC0"/>
                </a:solidFill>
              </a:rPr>
              <a:t>0,7 M€</a:t>
            </a:r>
          </a:p>
        </p:txBody>
      </p:sp>
      <p:sp>
        <p:nvSpPr>
          <p:cNvPr id="5" name="Forme libre 4"/>
          <p:cNvSpPr/>
          <p:nvPr/>
        </p:nvSpPr>
        <p:spPr>
          <a:xfrm>
            <a:off x="109188" y="1208031"/>
            <a:ext cx="3617134" cy="5520398"/>
          </a:xfrm>
          <a:custGeom>
            <a:avLst/>
            <a:gdLst>
              <a:gd name="connsiteX0" fmla="*/ 0 w 2655093"/>
              <a:gd name="connsiteY0" fmla="*/ 0 h 1593056"/>
              <a:gd name="connsiteX1" fmla="*/ 2655093 w 2655093"/>
              <a:gd name="connsiteY1" fmla="*/ 0 h 1593056"/>
              <a:gd name="connsiteX2" fmla="*/ 2655093 w 2655093"/>
              <a:gd name="connsiteY2" fmla="*/ 1593056 h 1593056"/>
              <a:gd name="connsiteX3" fmla="*/ 0 w 2655093"/>
              <a:gd name="connsiteY3" fmla="*/ 1593056 h 1593056"/>
              <a:gd name="connsiteX4" fmla="*/ 0 w 2655093"/>
              <a:gd name="connsiteY4" fmla="*/ 0 h 159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93" h="1593056">
                <a:moveTo>
                  <a:pt x="0" y="0"/>
                </a:moveTo>
                <a:lnTo>
                  <a:pt x="2655093" y="0"/>
                </a:lnTo>
                <a:lnTo>
                  <a:pt x="2655093" y="1593056"/>
                </a:lnTo>
                <a:lnTo>
                  <a:pt x="0" y="1593056"/>
                </a:lnTo>
                <a:lnTo>
                  <a:pt x="0" y="0"/>
                </a:lnTo>
                <a:close/>
              </a:path>
            </a:pathLst>
          </a:custGeom>
          <a:solidFill>
            <a:srgbClr val="43BDA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680" tIns="106680" rIns="106680" bIns="106680" numCol="1" spcCol="1270" anchor="t" anchorCtr="0">
            <a:noAutofit/>
          </a:bodyPr>
          <a:lstStyle/>
          <a:p>
            <a:pPr algn="ctr" defTabSz="1244538">
              <a:lnSpc>
                <a:spcPct val="90000"/>
              </a:lnSpc>
              <a:spcBef>
                <a:spcPct val="0"/>
              </a:spcBef>
            </a:pPr>
            <a:r>
              <a:rPr lang="fr-FR" sz="2000" b="1" u="sng" dirty="0"/>
              <a:t>OS 2.1 : Promouvoir les activités aquacoles durables et économiquement viables </a:t>
            </a:r>
          </a:p>
          <a:p>
            <a:pPr algn="ctr" defTabSz="1244538">
              <a:lnSpc>
                <a:spcPct val="90000"/>
              </a:lnSpc>
              <a:spcBef>
                <a:spcPct val="0"/>
              </a:spcBef>
            </a:pPr>
            <a:endParaRPr lang="fr-FR" sz="2000" dirty="0"/>
          </a:p>
          <a:p>
            <a:pPr marL="171442" indent="-171442">
              <a:buFont typeface="Arial" panose="020B0604020202020204" pitchFamily="34" charset="0"/>
              <a:buChar char="•"/>
            </a:pPr>
            <a:r>
              <a:rPr lang="fr-FR" sz="1900" dirty="0"/>
              <a:t>Modernisation des activités aquacoles</a:t>
            </a:r>
          </a:p>
          <a:p>
            <a:pPr marL="171442" indent="-171442">
              <a:buFont typeface="Arial" panose="020B0604020202020204" pitchFamily="34" charset="0"/>
              <a:buChar char="•"/>
            </a:pPr>
            <a:r>
              <a:rPr lang="fr-FR" sz="1900" dirty="0"/>
              <a:t>Installation aquacole</a:t>
            </a:r>
          </a:p>
          <a:p>
            <a:pPr marL="171442" indent="-171442">
              <a:buFont typeface="Arial" panose="020B0604020202020204" pitchFamily="34" charset="0"/>
              <a:buChar char="•"/>
            </a:pPr>
            <a:r>
              <a:rPr lang="fr-FR" sz="1900" dirty="0"/>
              <a:t>Recherche et innovation aquaculture d'ampleur régionale</a:t>
            </a:r>
          </a:p>
        </p:txBody>
      </p:sp>
      <p:sp>
        <p:nvSpPr>
          <p:cNvPr id="6" name="Forme libre 5"/>
          <p:cNvSpPr/>
          <p:nvPr/>
        </p:nvSpPr>
        <p:spPr>
          <a:xfrm>
            <a:off x="3851645" y="1208031"/>
            <a:ext cx="3704091" cy="5564244"/>
          </a:xfrm>
          <a:custGeom>
            <a:avLst/>
            <a:gdLst>
              <a:gd name="connsiteX0" fmla="*/ 0 w 2655093"/>
              <a:gd name="connsiteY0" fmla="*/ 0 h 1593056"/>
              <a:gd name="connsiteX1" fmla="*/ 2655093 w 2655093"/>
              <a:gd name="connsiteY1" fmla="*/ 0 h 1593056"/>
              <a:gd name="connsiteX2" fmla="*/ 2655093 w 2655093"/>
              <a:gd name="connsiteY2" fmla="*/ 1593056 h 1593056"/>
              <a:gd name="connsiteX3" fmla="*/ 0 w 2655093"/>
              <a:gd name="connsiteY3" fmla="*/ 1593056 h 1593056"/>
              <a:gd name="connsiteX4" fmla="*/ 0 w 2655093"/>
              <a:gd name="connsiteY4" fmla="*/ 0 h 159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93" h="1593056">
                <a:moveTo>
                  <a:pt x="0" y="0"/>
                </a:moveTo>
                <a:lnTo>
                  <a:pt x="2655093" y="0"/>
                </a:lnTo>
                <a:lnTo>
                  <a:pt x="2655093" y="1593056"/>
                </a:lnTo>
                <a:lnTo>
                  <a:pt x="0" y="1593056"/>
                </a:lnTo>
                <a:lnTo>
                  <a:pt x="0" y="0"/>
                </a:lnTo>
                <a:close/>
              </a:path>
            </a:pathLst>
          </a:custGeom>
          <a:solidFill>
            <a:srgbClr val="43BDA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680" tIns="106680" rIns="106680" bIns="106680" numCol="1" spcCol="1270" anchor="t" anchorCtr="0">
            <a:noAutofit/>
          </a:bodyPr>
          <a:lstStyle/>
          <a:p>
            <a:pPr algn="ctr" defTabSz="1244538">
              <a:lnSpc>
                <a:spcPct val="90000"/>
              </a:lnSpc>
              <a:spcBef>
                <a:spcPct val="0"/>
              </a:spcBef>
            </a:pPr>
            <a:r>
              <a:rPr lang="fr-FR" sz="2000" b="1" u="sng" dirty="0"/>
              <a:t>OS 2.2: Promouvoir la commercialisation, la qualité et la valeur ajoutée des produits de la pêche et de l’aquaculture, ainsi que de la transformation de ces produits </a:t>
            </a:r>
          </a:p>
          <a:p>
            <a:pPr algn="ctr" defTabSz="1244538">
              <a:lnSpc>
                <a:spcPct val="90000"/>
              </a:lnSpc>
              <a:spcBef>
                <a:spcPct val="0"/>
              </a:spcBef>
            </a:pPr>
            <a:endParaRPr lang="fr-FR" sz="2000" b="1" u="sng" dirty="0"/>
          </a:p>
          <a:p>
            <a:pPr marL="171442" indent="-171442">
              <a:lnSpc>
                <a:spcPct val="90000"/>
              </a:lnSpc>
              <a:spcBef>
                <a:spcPct val="0"/>
              </a:spcBef>
              <a:buFont typeface="Arial" panose="020B0604020202020204" pitchFamily="34" charset="0"/>
              <a:buChar char="•"/>
            </a:pPr>
            <a:r>
              <a:rPr lang="fr-FR" sz="1900" dirty="0"/>
              <a:t>Activités de commercialisation et de transformation</a:t>
            </a:r>
          </a:p>
          <a:p>
            <a:pPr marL="171442" indent="-171442">
              <a:lnSpc>
                <a:spcPct val="90000"/>
              </a:lnSpc>
              <a:spcBef>
                <a:spcPct val="0"/>
              </a:spcBef>
              <a:buFont typeface="Arial" panose="020B0604020202020204" pitchFamily="34" charset="0"/>
              <a:buChar char="•"/>
            </a:pPr>
            <a:r>
              <a:rPr lang="fr-FR" sz="1900" dirty="0"/>
              <a:t>Recherche et innovation transformation d'ampleur Régional</a:t>
            </a:r>
          </a:p>
          <a:p>
            <a:pPr algn="ctr" defTabSz="1244538">
              <a:lnSpc>
                <a:spcPct val="90000"/>
              </a:lnSpc>
              <a:spcBef>
                <a:spcPct val="0"/>
              </a:spcBef>
            </a:pPr>
            <a:endParaRPr lang="fr-FR" sz="2000" b="1" u="sng" dirty="0"/>
          </a:p>
        </p:txBody>
      </p:sp>
      <p:sp>
        <p:nvSpPr>
          <p:cNvPr id="7" name="Forme libre 6"/>
          <p:cNvSpPr/>
          <p:nvPr/>
        </p:nvSpPr>
        <p:spPr>
          <a:xfrm>
            <a:off x="7788556" y="1208031"/>
            <a:ext cx="4294256" cy="5564244"/>
          </a:xfrm>
          <a:custGeom>
            <a:avLst/>
            <a:gdLst>
              <a:gd name="connsiteX0" fmla="*/ 0 w 2655093"/>
              <a:gd name="connsiteY0" fmla="*/ 0 h 1593056"/>
              <a:gd name="connsiteX1" fmla="*/ 2655093 w 2655093"/>
              <a:gd name="connsiteY1" fmla="*/ 0 h 1593056"/>
              <a:gd name="connsiteX2" fmla="*/ 2655093 w 2655093"/>
              <a:gd name="connsiteY2" fmla="*/ 1593056 h 1593056"/>
              <a:gd name="connsiteX3" fmla="*/ 0 w 2655093"/>
              <a:gd name="connsiteY3" fmla="*/ 1593056 h 1593056"/>
              <a:gd name="connsiteX4" fmla="*/ 0 w 2655093"/>
              <a:gd name="connsiteY4" fmla="*/ 0 h 159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5093" h="1593056">
                <a:moveTo>
                  <a:pt x="0" y="0"/>
                </a:moveTo>
                <a:lnTo>
                  <a:pt x="2655093" y="0"/>
                </a:lnTo>
                <a:lnTo>
                  <a:pt x="2655093" y="1593056"/>
                </a:lnTo>
                <a:lnTo>
                  <a:pt x="0" y="1593056"/>
                </a:lnTo>
                <a:lnTo>
                  <a:pt x="0" y="0"/>
                </a:lnTo>
                <a:close/>
              </a:path>
            </a:pathLst>
          </a:custGeom>
          <a:solidFill>
            <a:srgbClr val="56B046"/>
          </a:solidFill>
        </p:spPr>
        <p:style>
          <a:lnRef idx="2">
            <a:schemeClr val="lt1">
              <a:hueOff val="0"/>
              <a:satOff val="0"/>
              <a:lumOff val="0"/>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spcFirstLastPara="0" vert="horz" wrap="square" lIns="106680" tIns="106680" rIns="106680" bIns="106680" numCol="1" spcCol="1270" anchor="t" anchorCtr="0">
            <a:noAutofit/>
          </a:bodyPr>
          <a:lstStyle/>
          <a:p>
            <a:pPr algn="ctr" defTabSz="1244538">
              <a:lnSpc>
                <a:spcPct val="90000"/>
              </a:lnSpc>
              <a:spcBef>
                <a:spcPct val="0"/>
              </a:spcBef>
              <a:spcAft>
                <a:spcPct val="35000"/>
              </a:spcAft>
            </a:pPr>
            <a:r>
              <a:rPr lang="fr-FR" sz="2000" b="1" u="sng" dirty="0"/>
              <a:t>OS 3.1: Développer les communautés de pêche et d’aquaculture dans les zones côtières et intérieures. (DLAL)</a:t>
            </a:r>
          </a:p>
          <a:p>
            <a:pPr defTabSz="1244538">
              <a:lnSpc>
                <a:spcPct val="90000"/>
              </a:lnSpc>
              <a:spcBef>
                <a:spcPct val="0"/>
              </a:spcBef>
              <a:spcAft>
                <a:spcPct val="35000"/>
              </a:spcAft>
            </a:pPr>
            <a:endParaRPr lang="fr-FR" sz="2000" dirty="0"/>
          </a:p>
          <a:p>
            <a:pPr defTabSz="1244538">
              <a:lnSpc>
                <a:spcPct val="90000"/>
              </a:lnSpc>
              <a:spcBef>
                <a:spcPct val="0"/>
              </a:spcBef>
              <a:spcAft>
                <a:spcPct val="35000"/>
              </a:spcAft>
            </a:pPr>
            <a:r>
              <a:rPr lang="fr-FR" sz="1050" dirty="0"/>
              <a:t>	</a:t>
            </a:r>
          </a:p>
          <a:p>
            <a:pPr marL="285737" indent="-285737" defTabSz="1244538">
              <a:lnSpc>
                <a:spcPct val="90000"/>
              </a:lnSpc>
              <a:spcBef>
                <a:spcPct val="0"/>
              </a:spcBef>
              <a:spcAft>
                <a:spcPct val="35000"/>
              </a:spcAft>
              <a:buFont typeface="Arial" panose="020B0604020202020204" pitchFamily="34" charset="0"/>
              <a:buChar char="•"/>
            </a:pPr>
            <a:r>
              <a:rPr lang="fr-FR" sz="1900" dirty="0"/>
              <a:t>2 GALPA retenus: CAP NORD / ESPACE SUD</a:t>
            </a:r>
          </a:p>
          <a:p>
            <a:pPr marL="285737" indent="-285737" defTabSz="1244538">
              <a:lnSpc>
                <a:spcPct val="90000"/>
              </a:lnSpc>
              <a:spcBef>
                <a:spcPct val="0"/>
              </a:spcBef>
              <a:spcAft>
                <a:spcPct val="35000"/>
              </a:spcAft>
              <a:buFont typeface="Arial" panose="020B0604020202020204" pitchFamily="34" charset="0"/>
              <a:buChar char="•"/>
            </a:pPr>
            <a:r>
              <a:rPr lang="fr-FR" sz="1900" dirty="0"/>
              <a:t>Mise en œuvre des stratégies de chaque territoire</a:t>
            </a:r>
            <a:endParaRPr lang="fr-FR" sz="2000" dirty="0"/>
          </a:p>
          <a:p>
            <a:pPr marL="285737" indent="-285737" algn="just" defTabSz="1244538">
              <a:lnSpc>
                <a:spcPct val="90000"/>
              </a:lnSpc>
              <a:spcBef>
                <a:spcPct val="0"/>
              </a:spcBef>
              <a:spcAft>
                <a:spcPct val="35000"/>
              </a:spcAft>
              <a:buFont typeface="Arial" panose="020B0604020202020204" pitchFamily="34" charset="0"/>
              <a:buChar char="•"/>
            </a:pPr>
            <a:endParaRPr lang="fr-FR" dirty="0"/>
          </a:p>
          <a:p>
            <a:pPr marL="285737" indent="-285737" algn="just" defTabSz="1244538">
              <a:lnSpc>
                <a:spcPct val="90000"/>
              </a:lnSpc>
              <a:spcBef>
                <a:spcPct val="0"/>
              </a:spcBef>
              <a:spcAft>
                <a:spcPct val="35000"/>
              </a:spcAft>
              <a:buFont typeface="Arial" panose="020B0604020202020204" pitchFamily="34" charset="0"/>
              <a:buChar char="•"/>
            </a:pPr>
            <a:endParaRPr lang="fr-FR" sz="2000" dirty="0"/>
          </a:p>
        </p:txBody>
      </p:sp>
      <p:pic>
        <p:nvPicPr>
          <p:cNvPr id="9" name="Image 8"/>
          <p:cNvPicPr>
            <a:picLocks noChangeAspect="1"/>
          </p:cNvPicPr>
          <p:nvPr/>
        </p:nvPicPr>
        <p:blipFill>
          <a:blip r:embed="rId2"/>
          <a:stretch>
            <a:fillRect/>
          </a:stretch>
        </p:blipFill>
        <p:spPr>
          <a:xfrm>
            <a:off x="729459" y="129571"/>
            <a:ext cx="1873041" cy="441067"/>
          </a:xfrm>
          <a:prstGeom prst="rect">
            <a:avLst/>
          </a:prstGeom>
        </p:spPr>
      </p:pic>
      <p:sp>
        <p:nvSpPr>
          <p:cNvPr id="10" name="ZoneTexte 9"/>
          <p:cNvSpPr txBox="1"/>
          <p:nvPr/>
        </p:nvSpPr>
        <p:spPr>
          <a:xfrm>
            <a:off x="4822865" y="438590"/>
            <a:ext cx="1377300" cy="769441"/>
          </a:xfrm>
          <a:prstGeom prst="rect">
            <a:avLst/>
          </a:prstGeom>
          <a:noFill/>
        </p:spPr>
        <p:txBody>
          <a:bodyPr wrap="none" rtlCol="0">
            <a:spAutoFit/>
          </a:bodyPr>
          <a:lstStyle/>
          <a:p>
            <a:r>
              <a:rPr lang="fr-FR" sz="4400" b="1" dirty="0">
                <a:solidFill>
                  <a:srgbClr val="43AFC0"/>
                </a:solidFill>
              </a:rPr>
              <a:t>2 M€</a:t>
            </a:r>
          </a:p>
        </p:txBody>
      </p:sp>
    </p:spTree>
    <p:extLst>
      <p:ext uri="{BB962C8B-B14F-4D97-AF65-F5344CB8AC3E}">
        <p14:creationId xmlns:p14="http://schemas.microsoft.com/office/powerpoint/2010/main" val="104148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84835" y="82587"/>
            <a:ext cx="91970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lvl="0" defTabSz="1733550">
              <a:spcAft>
                <a:spcPct val="35000"/>
              </a:spcAft>
            </a:pPr>
            <a:endParaRPr lang="fr-FR" dirty="0"/>
          </a:p>
        </p:txBody>
      </p:sp>
      <p:sp>
        <p:nvSpPr>
          <p:cNvPr id="9" name="Espace réservé du numéro de diapositive 8">
            <a:extLst>
              <a:ext uri="{FF2B5EF4-FFF2-40B4-BE49-F238E27FC236}">
                <a16:creationId xmlns:a16="http://schemas.microsoft.com/office/drawing/2014/main" id="{4AD5C799-79FD-4B76-8E99-D9E441244015}"/>
              </a:ext>
            </a:extLst>
          </p:cNvPr>
          <p:cNvSpPr>
            <a:spLocks noGrp="1"/>
          </p:cNvSpPr>
          <p:nvPr>
            <p:ph type="sldNum" sz="quarter" idx="12"/>
          </p:nvPr>
        </p:nvSpPr>
        <p:spPr>
          <a:xfrm>
            <a:off x="8584953" y="6788150"/>
            <a:ext cx="2743200" cy="365125"/>
          </a:xfrm>
        </p:spPr>
        <p:txBody>
          <a:bodyPr/>
          <a:lstStyle/>
          <a:p>
            <a:pPr algn="ctr"/>
            <a:fld id="{AE935E7A-FA22-4CDC-81E3-1525874A2A20}" type="slidenum">
              <a:rPr lang="fr-FR">
                <a:solidFill>
                  <a:schemeClr val="tx1">
                    <a:tint val="75000"/>
                  </a:schemeClr>
                </a:solidFill>
              </a:rPr>
              <a:pPr algn="ctr"/>
              <a:t>73</a:t>
            </a:fld>
            <a:endParaRPr lang="fr-FR" dirty="0">
              <a:solidFill>
                <a:schemeClr val="tx1">
                  <a:tint val="75000"/>
                </a:schemeClr>
              </a:solidFill>
            </a:endParaRPr>
          </a:p>
        </p:txBody>
      </p:sp>
      <p:graphicFrame>
        <p:nvGraphicFramePr>
          <p:cNvPr id="2" name="Diagramme 1"/>
          <p:cNvGraphicFramePr/>
          <p:nvPr>
            <p:extLst/>
          </p:nvPr>
        </p:nvGraphicFramePr>
        <p:xfrm>
          <a:off x="-143933" y="897192"/>
          <a:ext cx="11929730" cy="321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à coins arrondis 3"/>
          <p:cNvSpPr/>
          <p:nvPr/>
        </p:nvSpPr>
        <p:spPr>
          <a:xfrm>
            <a:off x="1303867" y="5372214"/>
            <a:ext cx="8652686" cy="11771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Wingdings" panose="05000000000000000000" pitchFamily="2" charset="2"/>
              <a:buChar char="Ø"/>
            </a:pPr>
            <a:r>
              <a:rPr lang="fr-FR" sz="2400" dirty="0">
                <a:solidFill>
                  <a:schemeClr val="accent5">
                    <a:lumMod val="75000"/>
                  </a:schemeClr>
                </a:solidFill>
              </a:rPr>
              <a:t>Ajustement des périodes de dépôt des dossiers de compensation des surcouts pour en accélérer le traitement.</a:t>
            </a:r>
          </a:p>
          <a:p>
            <a:pPr marL="285750" indent="-285750">
              <a:buFont typeface="Wingdings" panose="05000000000000000000" pitchFamily="2" charset="2"/>
              <a:buChar char="Ø"/>
            </a:pPr>
            <a:r>
              <a:rPr lang="fr-FR" sz="2400" dirty="0">
                <a:solidFill>
                  <a:schemeClr val="accent5">
                    <a:lumMod val="75000"/>
                  </a:schemeClr>
                </a:solidFill>
              </a:rPr>
              <a:t>Passage au dépôt annuel à partir de la période de CS 2023 </a:t>
            </a:r>
          </a:p>
        </p:txBody>
      </p:sp>
      <p:sp>
        <p:nvSpPr>
          <p:cNvPr id="7" name="Rectangle 6">
            <a:extLst>
              <a:ext uri="{FF2B5EF4-FFF2-40B4-BE49-F238E27FC236}">
                <a16:creationId xmlns:a16="http://schemas.microsoft.com/office/drawing/2014/main" id="{29247B5F-F171-48D6-B362-0CBF02F84310}"/>
              </a:ext>
            </a:extLst>
          </p:cNvPr>
          <p:cNvSpPr/>
          <p:nvPr/>
        </p:nvSpPr>
        <p:spPr>
          <a:xfrm>
            <a:off x="801079" y="272045"/>
            <a:ext cx="7626511" cy="707886"/>
          </a:xfrm>
          <a:prstGeom prst="rect">
            <a:avLst/>
          </a:prstGeom>
        </p:spPr>
        <p:txBody>
          <a:bodyPr wrap="none">
            <a:spAutoFit/>
          </a:bodyPr>
          <a:lstStyle/>
          <a:p>
            <a:pPr lvl="0" algn="just">
              <a:spcAft>
                <a:spcPts val="0"/>
              </a:spcAft>
            </a:pPr>
            <a:r>
              <a:rPr lang="fr-FR" sz="4000" b="1" kern="50" dirty="0">
                <a:solidFill>
                  <a:srgbClr val="0070C0"/>
                </a:solidFill>
                <a:ea typeface="Times New Roman" panose="02020603050405020304" pitchFamily="18" charset="0"/>
              </a:rPr>
              <a:t>Etat d’avancement du programme  </a:t>
            </a:r>
          </a:p>
        </p:txBody>
      </p:sp>
      <p:sp>
        <p:nvSpPr>
          <p:cNvPr id="8" name="Flèche : angle droit 7">
            <a:extLst>
              <a:ext uri="{FF2B5EF4-FFF2-40B4-BE49-F238E27FC236}">
                <a16:creationId xmlns:a16="http://schemas.microsoft.com/office/drawing/2014/main" id="{3A60FD41-CC48-442E-87EB-EB51A09CA0E7}"/>
              </a:ext>
            </a:extLst>
          </p:cNvPr>
          <p:cNvSpPr/>
          <p:nvPr/>
        </p:nvSpPr>
        <p:spPr>
          <a:xfrm rot="5400000">
            <a:off x="3387311" y="3837663"/>
            <a:ext cx="1185653" cy="1268392"/>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grpSp>
        <p:nvGrpSpPr>
          <p:cNvPr id="10" name="Groupe 9">
            <a:extLst>
              <a:ext uri="{FF2B5EF4-FFF2-40B4-BE49-F238E27FC236}">
                <a16:creationId xmlns:a16="http://schemas.microsoft.com/office/drawing/2014/main" id="{665864FD-5E02-4657-AC72-F98F66452ABA}"/>
              </a:ext>
            </a:extLst>
          </p:cNvPr>
          <p:cNvGrpSpPr/>
          <p:nvPr/>
        </p:nvGrpSpPr>
        <p:grpSpPr>
          <a:xfrm>
            <a:off x="4614333" y="4125124"/>
            <a:ext cx="2302933" cy="1052932"/>
            <a:chOff x="2484199" y="1694392"/>
            <a:chExt cx="2274060" cy="1286817"/>
          </a:xfrm>
        </p:grpSpPr>
        <p:sp>
          <p:nvSpPr>
            <p:cNvPr id="11" name="Rectangle : coins arrondis 10">
              <a:extLst>
                <a:ext uri="{FF2B5EF4-FFF2-40B4-BE49-F238E27FC236}">
                  <a16:creationId xmlns:a16="http://schemas.microsoft.com/office/drawing/2014/main" id="{3780C17F-5287-4AD5-AE06-24E1000290C0}"/>
                </a:ext>
              </a:extLst>
            </p:cNvPr>
            <p:cNvSpPr/>
            <p:nvPr/>
          </p:nvSpPr>
          <p:spPr>
            <a:xfrm>
              <a:off x="2484199" y="1694392"/>
              <a:ext cx="2274060" cy="1286817"/>
            </a:xfrm>
            <a:prstGeom prst="roundRect">
              <a:avLst>
                <a:gd name="adj" fmla="val 16670"/>
              </a:avLst>
            </a:prstGeom>
            <a:solidFill>
              <a:schemeClr val="accent1">
                <a:lumMod val="60000"/>
                <a:lumOff val="40000"/>
              </a:schemeClr>
            </a:solidFill>
            <a:ln>
              <a:noFill/>
            </a:ln>
          </p:spPr>
          <p:style>
            <a:lnRef idx="2">
              <a:schemeClr val="lt1">
                <a:hueOff val="0"/>
                <a:satOff val="0"/>
                <a:lumOff val="0"/>
                <a:alphaOff val="0"/>
              </a:schemeClr>
            </a:lnRef>
            <a:fillRef idx="1">
              <a:schemeClr val="accent5">
                <a:shade val="80000"/>
                <a:hueOff val="349283"/>
                <a:satOff val="-6256"/>
                <a:lumOff val="26585"/>
                <a:alphaOff val="0"/>
              </a:schemeClr>
            </a:fillRef>
            <a:effectRef idx="0">
              <a:schemeClr val="accent5">
                <a:shade val="80000"/>
                <a:hueOff val="349283"/>
                <a:satOff val="-6256"/>
                <a:lumOff val="26585"/>
                <a:alphaOff val="0"/>
              </a:schemeClr>
            </a:effectRef>
            <a:fontRef idx="minor">
              <a:schemeClr val="lt1"/>
            </a:fontRef>
          </p:style>
          <p:txBody>
            <a:bodyPr/>
            <a:lstStyle/>
            <a:p>
              <a:endParaRPr lang="fr-FR" dirty="0"/>
            </a:p>
          </p:txBody>
        </p:sp>
        <p:sp>
          <p:nvSpPr>
            <p:cNvPr id="12" name="Rectangle : coins arrondis 4">
              <a:extLst>
                <a:ext uri="{FF2B5EF4-FFF2-40B4-BE49-F238E27FC236}">
                  <a16:creationId xmlns:a16="http://schemas.microsoft.com/office/drawing/2014/main" id="{E86B4D4F-287A-4CA4-8AA9-89F9F1ED29AF}"/>
                </a:ext>
              </a:extLst>
            </p:cNvPr>
            <p:cNvSpPr txBox="1"/>
            <p:nvPr/>
          </p:nvSpPr>
          <p:spPr>
            <a:xfrm>
              <a:off x="2547028" y="1802619"/>
              <a:ext cx="2138504" cy="944705"/>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dirty="0"/>
                <a:t>Certification</a:t>
              </a:r>
              <a:endParaRPr lang="fr-FR" sz="2400" kern="1200" dirty="0"/>
            </a:p>
          </p:txBody>
        </p:sp>
      </p:grpSp>
      <p:grpSp>
        <p:nvGrpSpPr>
          <p:cNvPr id="13" name="Groupe 12">
            <a:extLst>
              <a:ext uri="{FF2B5EF4-FFF2-40B4-BE49-F238E27FC236}">
                <a16:creationId xmlns:a16="http://schemas.microsoft.com/office/drawing/2014/main" id="{D0205EC5-2156-4AB4-8477-5B628A9761A1}"/>
              </a:ext>
            </a:extLst>
          </p:cNvPr>
          <p:cNvGrpSpPr/>
          <p:nvPr/>
        </p:nvGrpSpPr>
        <p:grpSpPr>
          <a:xfrm>
            <a:off x="7026482" y="3999745"/>
            <a:ext cx="2295001" cy="1295113"/>
            <a:chOff x="4706093" y="1676772"/>
            <a:chExt cx="2295001" cy="1295113"/>
          </a:xfrm>
        </p:grpSpPr>
        <p:sp>
          <p:nvSpPr>
            <p:cNvPr id="14" name="Rectangle 13">
              <a:extLst>
                <a:ext uri="{FF2B5EF4-FFF2-40B4-BE49-F238E27FC236}">
                  <a16:creationId xmlns:a16="http://schemas.microsoft.com/office/drawing/2014/main" id="{89E39B32-684E-4CFC-818C-CE1A716BBE77}"/>
                </a:ext>
              </a:extLst>
            </p:cNvPr>
            <p:cNvSpPr/>
            <p:nvPr/>
          </p:nvSpPr>
          <p:spPr>
            <a:xfrm>
              <a:off x="4758259" y="1685348"/>
              <a:ext cx="2242835" cy="128653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ZoneTexte 14">
              <a:extLst>
                <a:ext uri="{FF2B5EF4-FFF2-40B4-BE49-F238E27FC236}">
                  <a16:creationId xmlns:a16="http://schemas.microsoft.com/office/drawing/2014/main" id="{E12E9D0E-247E-4283-A422-0A3F2F4AA586}"/>
                </a:ext>
              </a:extLst>
            </p:cNvPr>
            <p:cNvSpPr txBox="1"/>
            <p:nvPr/>
          </p:nvSpPr>
          <p:spPr>
            <a:xfrm>
              <a:off x="4706093" y="1676772"/>
              <a:ext cx="2242835" cy="12865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Mars 2025</a:t>
              </a:r>
            </a:p>
          </p:txBody>
        </p:sp>
      </p:grpSp>
    </p:spTree>
    <p:extLst>
      <p:ext uri="{BB962C8B-B14F-4D97-AF65-F5344CB8AC3E}">
        <p14:creationId xmlns:p14="http://schemas.microsoft.com/office/powerpoint/2010/main" val="561403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18E8B8-96CB-4F34-BE4D-9C7D795115A5}"/>
              </a:ext>
            </a:extLst>
          </p:cNvPr>
          <p:cNvSpPr/>
          <p:nvPr/>
        </p:nvSpPr>
        <p:spPr>
          <a:xfrm>
            <a:off x="-194733" y="-11107"/>
            <a:ext cx="9872133" cy="646331"/>
          </a:xfrm>
          <a:prstGeom prst="rect">
            <a:avLst/>
          </a:prstGeom>
        </p:spPr>
        <p:txBody>
          <a:bodyPr wrap="square">
            <a:spAutoFit/>
          </a:bodyPr>
          <a:lstStyle/>
          <a:p>
            <a:pPr algn="ctr"/>
            <a:r>
              <a:rPr lang="fr-FR" sz="3600" b="1" kern="50" dirty="0">
                <a:solidFill>
                  <a:srgbClr val="0070C0"/>
                </a:solidFill>
              </a:rPr>
              <a:t>Point de situation FEAMPA</a:t>
            </a:r>
          </a:p>
        </p:txBody>
      </p:sp>
      <p:sp>
        <p:nvSpPr>
          <p:cNvPr id="5" name="Rectangle 4">
            <a:extLst>
              <a:ext uri="{FF2B5EF4-FFF2-40B4-BE49-F238E27FC236}">
                <a16:creationId xmlns:a16="http://schemas.microsoft.com/office/drawing/2014/main" id="{C318E8B8-96CB-4F34-BE4D-9C7D795115A5}"/>
              </a:ext>
            </a:extLst>
          </p:cNvPr>
          <p:cNvSpPr/>
          <p:nvPr/>
        </p:nvSpPr>
        <p:spPr>
          <a:xfrm>
            <a:off x="-194733" y="715769"/>
            <a:ext cx="11841301" cy="1569660"/>
          </a:xfrm>
          <a:prstGeom prst="rect">
            <a:avLst/>
          </a:prstGeom>
        </p:spPr>
        <p:txBody>
          <a:bodyPr wrap="square">
            <a:spAutoFit/>
          </a:bodyPr>
          <a:lstStyle/>
          <a:p>
            <a:pPr algn="ctr"/>
            <a:r>
              <a:rPr lang="fr-FR" sz="3200" kern="50" dirty="0">
                <a:solidFill>
                  <a:srgbClr val="0070C0"/>
                </a:solidFill>
              </a:rPr>
              <a:t>371 dossiers déposés pour un montant UE de 7 M€, </a:t>
            </a:r>
          </a:p>
          <a:p>
            <a:pPr algn="ctr"/>
            <a:r>
              <a:rPr lang="fr-FR" sz="3200" kern="50" dirty="0">
                <a:solidFill>
                  <a:srgbClr val="0070C0"/>
                </a:solidFill>
              </a:rPr>
              <a:t>soit 43%</a:t>
            </a:r>
          </a:p>
          <a:p>
            <a:pPr algn="ctr"/>
            <a:r>
              <a:rPr lang="fr-FR" sz="3200" kern="50" dirty="0">
                <a:solidFill>
                  <a:srgbClr val="0070C0"/>
                </a:solidFill>
              </a:rPr>
              <a:t>194 dossiers programmés pour un montant UE de 1,2 M€, soit 8%</a:t>
            </a:r>
          </a:p>
        </p:txBody>
      </p:sp>
      <p:sp>
        <p:nvSpPr>
          <p:cNvPr id="7" name="Rectangle 6">
            <a:extLst>
              <a:ext uri="{FF2B5EF4-FFF2-40B4-BE49-F238E27FC236}">
                <a16:creationId xmlns:a16="http://schemas.microsoft.com/office/drawing/2014/main" id="{C318E8B8-96CB-4F34-BE4D-9C7D795115A5}"/>
              </a:ext>
            </a:extLst>
          </p:cNvPr>
          <p:cNvSpPr/>
          <p:nvPr/>
        </p:nvSpPr>
        <p:spPr>
          <a:xfrm>
            <a:off x="0" y="3951785"/>
            <a:ext cx="9872133" cy="1200329"/>
          </a:xfrm>
          <a:prstGeom prst="rect">
            <a:avLst/>
          </a:prstGeom>
        </p:spPr>
        <p:txBody>
          <a:bodyPr wrap="square">
            <a:spAutoFit/>
          </a:bodyPr>
          <a:lstStyle/>
          <a:p>
            <a:pPr algn="ctr"/>
            <a:endParaRPr lang="fr-FR" sz="3600" b="1" kern="50" dirty="0">
              <a:solidFill>
                <a:srgbClr val="0070C0"/>
              </a:solidFill>
            </a:endParaRPr>
          </a:p>
          <a:p>
            <a:pPr algn="ctr"/>
            <a:endParaRPr lang="fr-FR" sz="3600" b="1" kern="50" dirty="0">
              <a:solidFill>
                <a:srgbClr val="0070C0"/>
              </a:solidFill>
            </a:endParaRPr>
          </a:p>
        </p:txBody>
      </p:sp>
      <p:sp>
        <p:nvSpPr>
          <p:cNvPr id="10" name="Explosion : 14 points 23">
            <a:extLst>
              <a:ext uri="{FF2B5EF4-FFF2-40B4-BE49-F238E27FC236}">
                <a16:creationId xmlns:a16="http://schemas.microsoft.com/office/drawing/2014/main" id="{023FE82E-BE11-4710-BC00-9CE55DA43159}"/>
              </a:ext>
            </a:extLst>
          </p:cNvPr>
          <p:cNvSpPr/>
          <p:nvPr/>
        </p:nvSpPr>
        <p:spPr>
          <a:xfrm rot="232042">
            <a:off x="745976" y="1933134"/>
            <a:ext cx="11437468" cy="581302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dirty="0">
              <a:solidFill>
                <a:schemeClr val="tx1"/>
              </a:solidFill>
            </a:endParaRPr>
          </a:p>
          <a:p>
            <a:r>
              <a:rPr lang="fr-FR" sz="2400" dirty="0">
                <a:solidFill>
                  <a:schemeClr val="tx1"/>
                </a:solidFill>
              </a:rPr>
              <a:t>PREVISIONNEL DE PROGRAMMATION </a:t>
            </a:r>
          </a:p>
          <a:p>
            <a:pPr marL="285750" indent="-285750">
              <a:buFont typeface="Wingdings" panose="05000000000000000000" pitchFamily="2" charset="2"/>
              <a:buChar char="Ø"/>
            </a:pPr>
            <a:r>
              <a:rPr lang="fr-FR" sz="2000" dirty="0">
                <a:solidFill>
                  <a:schemeClr val="tx1"/>
                </a:solidFill>
              </a:rPr>
              <a:t>OS 1.1 : Ports de pêche et APIT 3,7 M</a:t>
            </a:r>
          </a:p>
          <a:p>
            <a:pPr>
              <a:buFont typeface="Wingdings" panose="05000000000000000000" pitchFamily="2" charset="2"/>
              <a:buChar char="Ø"/>
            </a:pPr>
            <a:r>
              <a:rPr lang="fr-FR" sz="2000" dirty="0">
                <a:solidFill>
                  <a:schemeClr val="tx1"/>
                </a:solidFill>
              </a:rPr>
              <a:t> OS 1.1 : Prototype de navire de pêche0,7M</a:t>
            </a:r>
          </a:p>
          <a:p>
            <a:pPr marL="285750" indent="-285750">
              <a:buFont typeface="Wingdings" panose="05000000000000000000" pitchFamily="2" charset="2"/>
              <a:buChar char="Ø"/>
            </a:pPr>
            <a:r>
              <a:rPr lang="fr-FR" sz="2000" dirty="0">
                <a:solidFill>
                  <a:schemeClr val="tx1"/>
                </a:solidFill>
              </a:rPr>
              <a:t>OS 1.2 Remotorisation 0,19 M</a:t>
            </a:r>
          </a:p>
          <a:p>
            <a:pPr marL="285750" indent="-285750">
              <a:buFont typeface="Wingdings" panose="05000000000000000000" pitchFamily="2" charset="2"/>
              <a:buChar char="Ø"/>
            </a:pPr>
            <a:r>
              <a:rPr lang="fr-FR" sz="2000" dirty="0">
                <a:solidFill>
                  <a:schemeClr val="tx1"/>
                </a:solidFill>
              </a:rPr>
              <a:t>OS 1.5 : CS 2022 A 2024  1,7 M</a:t>
            </a:r>
          </a:p>
          <a:p>
            <a:pPr marL="285750" indent="-285750">
              <a:buFont typeface="Wingdings" panose="05000000000000000000" pitchFamily="2" charset="2"/>
              <a:buChar char="Ø"/>
            </a:pPr>
            <a:r>
              <a:rPr lang="fr-FR" sz="2000" dirty="0">
                <a:solidFill>
                  <a:schemeClr val="tx1"/>
                </a:solidFill>
              </a:rPr>
              <a:t>OS 1.6 : Dossier IFREMER 0,7M</a:t>
            </a:r>
          </a:p>
          <a:p>
            <a:pPr marL="285750" indent="-285750">
              <a:buFont typeface="Wingdings" panose="05000000000000000000" pitchFamily="2" charset="2"/>
              <a:buChar char="Ø"/>
            </a:pPr>
            <a:r>
              <a:rPr lang="fr-FR" sz="2000" dirty="0">
                <a:solidFill>
                  <a:schemeClr val="tx1"/>
                </a:solidFill>
              </a:rPr>
              <a:t>OS 2.1 : CTAH 0,52M</a:t>
            </a:r>
          </a:p>
          <a:p>
            <a:pPr marL="285750" indent="-285750">
              <a:buFont typeface="Wingdings" panose="05000000000000000000" pitchFamily="2" charset="2"/>
              <a:buChar char="Ø"/>
            </a:pPr>
            <a:r>
              <a:rPr lang="fr-FR" sz="2000" dirty="0">
                <a:solidFill>
                  <a:schemeClr val="tx1"/>
                </a:solidFill>
              </a:rPr>
              <a:t>OS 2.2 : TRANSF/COMM 0,237M</a:t>
            </a:r>
            <a:endParaRPr lang="fr-FR" dirty="0">
              <a:solidFill>
                <a:schemeClr val="tx1"/>
              </a:solidFill>
            </a:endParaRPr>
          </a:p>
          <a:p>
            <a:pPr marL="285750" indent="-285750">
              <a:buFont typeface="Wingdings" panose="05000000000000000000" pitchFamily="2" charset="2"/>
              <a:buChar char="Ø"/>
            </a:pPr>
            <a:endParaRPr lang="fr-FR" dirty="0"/>
          </a:p>
        </p:txBody>
      </p:sp>
    </p:spTree>
    <p:extLst>
      <p:ext uri="{BB962C8B-B14F-4D97-AF65-F5344CB8AC3E}">
        <p14:creationId xmlns:p14="http://schemas.microsoft.com/office/powerpoint/2010/main" val="24092487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18E8B8-96CB-4F34-BE4D-9C7D795115A5}"/>
              </a:ext>
            </a:extLst>
          </p:cNvPr>
          <p:cNvSpPr/>
          <p:nvPr/>
        </p:nvSpPr>
        <p:spPr>
          <a:xfrm>
            <a:off x="-194733" y="-11107"/>
            <a:ext cx="9872133" cy="1200329"/>
          </a:xfrm>
          <a:prstGeom prst="rect">
            <a:avLst/>
          </a:prstGeom>
        </p:spPr>
        <p:txBody>
          <a:bodyPr wrap="square">
            <a:spAutoFit/>
          </a:bodyPr>
          <a:lstStyle/>
          <a:p>
            <a:pPr algn="ctr"/>
            <a:r>
              <a:rPr lang="fr-FR" sz="3600" b="1" kern="50" dirty="0">
                <a:solidFill>
                  <a:srgbClr val="0070C0"/>
                </a:solidFill>
              </a:rPr>
              <a:t>Point de situation des dossiers par Objectif Spécifique (OS)</a:t>
            </a:r>
          </a:p>
        </p:txBody>
      </p:sp>
      <p:graphicFrame>
        <p:nvGraphicFramePr>
          <p:cNvPr id="8" name="Tableau 7">
            <a:extLst>
              <a:ext uri="{FF2B5EF4-FFF2-40B4-BE49-F238E27FC236}">
                <a16:creationId xmlns:a16="http://schemas.microsoft.com/office/drawing/2014/main" id="{B9FC9C9D-1921-4835-839B-4A46EDD1614D}"/>
              </a:ext>
            </a:extLst>
          </p:cNvPr>
          <p:cNvGraphicFramePr>
            <a:graphicFrameLocks noGrp="1"/>
          </p:cNvGraphicFramePr>
          <p:nvPr>
            <p:extLst/>
          </p:nvPr>
        </p:nvGraphicFramePr>
        <p:xfrm>
          <a:off x="325966" y="1050784"/>
          <a:ext cx="11426062" cy="4157744"/>
        </p:xfrm>
        <a:graphic>
          <a:graphicData uri="http://schemas.openxmlformats.org/drawingml/2006/table">
            <a:tbl>
              <a:tblPr firstRow="1" firstCol="1" bandRow="1">
                <a:tableStyleId>{5C22544A-7EE6-4342-B048-85BDC9FD1C3A}</a:tableStyleId>
              </a:tblPr>
              <a:tblGrid>
                <a:gridCol w="4158570">
                  <a:extLst>
                    <a:ext uri="{9D8B030D-6E8A-4147-A177-3AD203B41FA5}">
                      <a16:colId xmlns:a16="http://schemas.microsoft.com/office/drawing/2014/main" val="2574775386"/>
                    </a:ext>
                  </a:extLst>
                </a:gridCol>
                <a:gridCol w="938388">
                  <a:extLst>
                    <a:ext uri="{9D8B030D-6E8A-4147-A177-3AD203B41FA5}">
                      <a16:colId xmlns:a16="http://schemas.microsoft.com/office/drawing/2014/main" val="617645649"/>
                    </a:ext>
                  </a:extLst>
                </a:gridCol>
                <a:gridCol w="891423">
                  <a:extLst>
                    <a:ext uri="{9D8B030D-6E8A-4147-A177-3AD203B41FA5}">
                      <a16:colId xmlns:a16="http://schemas.microsoft.com/office/drawing/2014/main" val="588000294"/>
                    </a:ext>
                  </a:extLst>
                </a:gridCol>
                <a:gridCol w="775539">
                  <a:extLst>
                    <a:ext uri="{9D8B030D-6E8A-4147-A177-3AD203B41FA5}">
                      <a16:colId xmlns:a16="http://schemas.microsoft.com/office/drawing/2014/main" val="1089672644"/>
                    </a:ext>
                  </a:extLst>
                </a:gridCol>
                <a:gridCol w="1007308">
                  <a:extLst>
                    <a:ext uri="{9D8B030D-6E8A-4147-A177-3AD203B41FA5}">
                      <a16:colId xmlns:a16="http://schemas.microsoft.com/office/drawing/2014/main" val="508338581"/>
                    </a:ext>
                  </a:extLst>
                </a:gridCol>
                <a:gridCol w="864681">
                  <a:extLst>
                    <a:ext uri="{9D8B030D-6E8A-4147-A177-3AD203B41FA5}">
                      <a16:colId xmlns:a16="http://schemas.microsoft.com/office/drawing/2014/main" val="2065736864"/>
                    </a:ext>
                  </a:extLst>
                </a:gridCol>
                <a:gridCol w="909251">
                  <a:extLst>
                    <a:ext uri="{9D8B030D-6E8A-4147-A177-3AD203B41FA5}">
                      <a16:colId xmlns:a16="http://schemas.microsoft.com/office/drawing/2014/main" val="256430763"/>
                    </a:ext>
                  </a:extLst>
                </a:gridCol>
                <a:gridCol w="909251">
                  <a:extLst>
                    <a:ext uri="{9D8B030D-6E8A-4147-A177-3AD203B41FA5}">
                      <a16:colId xmlns:a16="http://schemas.microsoft.com/office/drawing/2014/main" val="3126697161"/>
                    </a:ext>
                  </a:extLst>
                </a:gridCol>
                <a:gridCol w="971651">
                  <a:extLst>
                    <a:ext uri="{9D8B030D-6E8A-4147-A177-3AD203B41FA5}">
                      <a16:colId xmlns:a16="http://schemas.microsoft.com/office/drawing/2014/main" val="1123761775"/>
                    </a:ext>
                  </a:extLst>
                </a:gridCol>
              </a:tblGrid>
              <a:tr h="461739">
                <a:tc>
                  <a:txBody>
                    <a:bodyPr/>
                    <a:lstStyle/>
                    <a:p>
                      <a:pPr algn="ctr">
                        <a:spcAft>
                          <a:spcPts val="0"/>
                        </a:spcAft>
                      </a:pPr>
                      <a:r>
                        <a:rPr lang="fr-FR" sz="700" kern="50" dirty="0">
                          <a:effectLst/>
                        </a:rPr>
                        <a:t>Objectifs spécifiques</a:t>
                      </a:r>
                      <a:endParaRPr lang="fr-FR" sz="8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700" kern="50" dirty="0" err="1">
                          <a:effectLst/>
                        </a:rPr>
                        <a:t>Nbre</a:t>
                      </a:r>
                      <a:r>
                        <a:rPr lang="fr-FR" sz="700" kern="50" dirty="0">
                          <a:effectLst/>
                        </a:rPr>
                        <a:t> de dossiers</a:t>
                      </a:r>
                      <a:endParaRPr lang="fr-FR" sz="8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700" kern="50" dirty="0">
                          <a:effectLst/>
                        </a:rPr>
                        <a:t>Coût total prévisionnel</a:t>
                      </a:r>
                      <a:endParaRPr lang="fr-FR" sz="8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700" kern="50">
                          <a:effectLst/>
                        </a:rPr>
                        <a:t>Montant UE</a:t>
                      </a:r>
                      <a:endParaRPr lang="fr-FR" sz="8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700" kern="50" dirty="0">
                          <a:effectLst/>
                        </a:rPr>
                        <a:t>Maquette FEAMPA</a:t>
                      </a:r>
                      <a:endParaRPr lang="fr-FR" sz="8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700" kern="50" dirty="0">
                          <a:effectLst/>
                        </a:rPr>
                        <a:t>%</a:t>
                      </a:r>
                      <a:endParaRPr lang="fr-FR" sz="8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800" kern="50" dirty="0" err="1">
                          <a:effectLst/>
                          <a:latin typeface="Arial" panose="020B0604020202020204" pitchFamily="34" charset="0"/>
                          <a:ea typeface="Times New Roman" panose="02020603050405020304" pitchFamily="18" charset="0"/>
                        </a:rPr>
                        <a:t>Nbre</a:t>
                      </a:r>
                      <a:r>
                        <a:rPr lang="fr-FR" sz="800" kern="50" dirty="0">
                          <a:effectLst/>
                          <a:latin typeface="Arial" panose="020B0604020202020204" pitchFamily="34" charset="0"/>
                          <a:ea typeface="Times New Roman" panose="02020603050405020304" pitchFamily="18" charset="0"/>
                        </a:rPr>
                        <a:t> de dossiers programmés</a:t>
                      </a:r>
                    </a:p>
                  </a:txBody>
                  <a:tcPr marL="34351" marR="34351" marT="0" marB="0" anchor="ctr"/>
                </a:tc>
                <a:tc>
                  <a:txBody>
                    <a:bodyPr/>
                    <a:lstStyle/>
                    <a:p>
                      <a:pPr algn="ctr">
                        <a:spcAft>
                          <a:spcPts val="0"/>
                        </a:spcAft>
                      </a:pPr>
                      <a:r>
                        <a:rPr lang="fr-FR" sz="700" kern="50" dirty="0">
                          <a:effectLst/>
                        </a:rPr>
                        <a:t>Montant UE programmé</a:t>
                      </a:r>
                      <a:endParaRPr lang="fr-FR" sz="8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700" kern="50" dirty="0">
                          <a:effectLst/>
                        </a:rPr>
                        <a:t>Montant DP Déposé</a:t>
                      </a:r>
                      <a:endParaRPr lang="fr-FR" sz="800" kern="50" dirty="0">
                        <a:effectLst/>
                        <a:latin typeface="Arial" panose="020B0604020202020204" pitchFamily="34" charset="0"/>
                        <a:ea typeface="Times New Roman" panose="02020603050405020304" pitchFamily="18" charset="0"/>
                      </a:endParaRPr>
                    </a:p>
                  </a:txBody>
                  <a:tcPr marL="34351" marR="34351" marT="0" marB="0" anchor="ctr"/>
                </a:tc>
                <a:extLst>
                  <a:ext uri="{0D108BD9-81ED-4DB2-BD59-A6C34878D82A}">
                    <a16:rowId xmlns:a16="http://schemas.microsoft.com/office/drawing/2014/main" val="4245795908"/>
                  </a:ext>
                </a:extLst>
              </a:tr>
              <a:tr h="528375">
                <a:tc>
                  <a:txBody>
                    <a:bodyPr/>
                    <a:lstStyle/>
                    <a:p>
                      <a:pPr algn="ctr">
                        <a:spcAft>
                          <a:spcPts val="0"/>
                        </a:spcAft>
                      </a:pPr>
                      <a:r>
                        <a:rPr lang="fr-FR" sz="1000" kern="50" dirty="0">
                          <a:effectLst/>
                        </a:rPr>
                        <a:t>OS 1.1.1 : Renforcer les activités de pêche durables sur le plan économique, social et environnemental.</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18</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5 375 681,62</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3 762 977.13 </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4 390 566.04 €</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85.70%</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endParaRPr lang="fr-FR" sz="1000" kern="50" dirty="0">
                        <a:effectLst/>
                        <a:latin typeface="Calibri" panose="020F0502020204030204" pitchFamily="34" charset="0"/>
                        <a:ea typeface="Calibri" panose="020F0502020204030204" pitchFamily="34" charset="0"/>
                        <a:cs typeface="Calibri" panose="020F0502020204030204" pitchFamily="34" charset="0"/>
                      </a:endParaRPr>
                    </a:p>
                    <a:p>
                      <a:pPr algn="ctr">
                        <a:spcAft>
                          <a:spcPts val="0"/>
                        </a:spcAft>
                      </a:pPr>
                      <a:r>
                        <a:rPr lang="fr-FR" sz="1000" kern="50" dirty="0">
                          <a:effectLst/>
                          <a:latin typeface="Calibri" panose="020F0502020204030204" pitchFamily="34" charset="0"/>
                          <a:ea typeface="Calibri" panose="020F0502020204030204" pitchFamily="34" charset="0"/>
                          <a:cs typeface="Calibri" panose="020F0502020204030204" pitchFamily="34" charset="0"/>
                        </a:rPr>
                        <a:t>1</a:t>
                      </a:r>
                    </a:p>
                  </a:txBody>
                  <a:tcPr marL="34351" marR="34351" marT="0" marB="0"/>
                </a:tc>
                <a:tc>
                  <a:txBody>
                    <a:bodyPr/>
                    <a:lstStyle/>
                    <a:p>
                      <a:pPr algn="ctr">
                        <a:spcAft>
                          <a:spcPts val="0"/>
                        </a:spcAft>
                      </a:pPr>
                      <a:r>
                        <a:rPr lang="fr-FR" sz="1000" kern="50" dirty="0">
                          <a:effectLst/>
                        </a:rPr>
                        <a:t> </a:t>
                      </a:r>
                    </a:p>
                    <a:p>
                      <a:pPr algn="ctr">
                        <a:spcAft>
                          <a:spcPts val="0"/>
                        </a:spcAft>
                      </a:pPr>
                      <a:r>
                        <a:rPr lang="fr-FR" sz="1000" kern="50" dirty="0">
                          <a:effectLst/>
                          <a:latin typeface="Calibri" panose="020F0502020204030204" pitchFamily="34" charset="0"/>
                          <a:ea typeface="Calibri" panose="020F0502020204030204" pitchFamily="34" charset="0"/>
                          <a:cs typeface="Calibri" panose="020F0502020204030204" pitchFamily="34" charset="0"/>
                        </a:rPr>
                        <a:t>18 830,00</a:t>
                      </a:r>
                    </a:p>
                  </a:txBody>
                  <a:tcPr marL="34351" marR="34351" marT="0" marB="0"/>
                </a:tc>
                <a:tc>
                  <a:txBody>
                    <a:bodyPr/>
                    <a:lstStyle/>
                    <a:p>
                      <a:pPr algn="ctr">
                        <a:spcAft>
                          <a:spcPts val="0"/>
                        </a:spcAft>
                      </a:pPr>
                      <a:r>
                        <a:rPr lang="fr-FR" sz="1000" kern="50" dirty="0">
                          <a:effectLst/>
                        </a:rPr>
                        <a:t> </a:t>
                      </a:r>
                      <a:endParaRPr lang="fr-FR" sz="1000" kern="50" dirty="0">
                        <a:effectLst/>
                        <a:latin typeface="Arial" panose="020B0604020202020204" pitchFamily="34" charset="0"/>
                        <a:ea typeface="Times New Roman" panose="02020603050405020304" pitchFamily="18" charset="0"/>
                      </a:endParaRPr>
                    </a:p>
                  </a:txBody>
                  <a:tcPr marL="34351" marR="34351" marT="0" marB="0"/>
                </a:tc>
                <a:extLst>
                  <a:ext uri="{0D108BD9-81ED-4DB2-BD59-A6C34878D82A}">
                    <a16:rowId xmlns:a16="http://schemas.microsoft.com/office/drawing/2014/main" val="3402270095"/>
                  </a:ext>
                </a:extLst>
              </a:tr>
              <a:tr h="397502">
                <a:tc>
                  <a:txBody>
                    <a:bodyPr/>
                    <a:lstStyle/>
                    <a:p>
                      <a:pPr algn="ctr">
                        <a:spcAft>
                          <a:spcPts val="0"/>
                        </a:spcAft>
                      </a:pPr>
                      <a:r>
                        <a:rPr lang="fr-FR" sz="1000" kern="50" dirty="0">
                          <a:effectLst/>
                        </a:rPr>
                        <a:t>OS 1.1.2 Installation de jeunes pécheurs (Art 17)</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01</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32 000,00 </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12 800.00</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800 000.00 €</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1.6%</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endParaRPr lang="fr-FR" sz="1000" kern="50" dirty="0">
                        <a:effectLst/>
                        <a:latin typeface="Arial" panose="020B0604020202020204" pitchFamily="34" charset="0"/>
                        <a:ea typeface="Times New Roman" panose="02020603050405020304" pitchFamily="18" charset="0"/>
                      </a:endParaRPr>
                    </a:p>
                  </a:txBody>
                  <a:tcPr marL="34351" marR="34351" marT="0" marB="0"/>
                </a:tc>
                <a:tc>
                  <a:txBody>
                    <a:bodyPr/>
                    <a:lstStyle/>
                    <a:p>
                      <a:pPr algn="ctr">
                        <a:spcAft>
                          <a:spcPts val="0"/>
                        </a:spcAft>
                      </a:pPr>
                      <a:r>
                        <a:rPr lang="fr-FR" sz="1000" kern="50" dirty="0">
                          <a:effectLst/>
                        </a:rPr>
                        <a:t> </a:t>
                      </a:r>
                      <a:endParaRPr lang="fr-FR" sz="1000" kern="50" dirty="0">
                        <a:effectLst/>
                        <a:latin typeface="Arial" panose="020B0604020202020204" pitchFamily="34" charset="0"/>
                        <a:ea typeface="Times New Roman" panose="02020603050405020304" pitchFamily="18" charset="0"/>
                      </a:endParaRPr>
                    </a:p>
                  </a:txBody>
                  <a:tcPr marL="34351" marR="34351" marT="0" marB="0"/>
                </a:tc>
                <a:tc>
                  <a:txBody>
                    <a:bodyPr/>
                    <a:lstStyle/>
                    <a:p>
                      <a:pPr algn="ctr">
                        <a:spcAft>
                          <a:spcPts val="0"/>
                        </a:spcAft>
                      </a:pPr>
                      <a:r>
                        <a:rPr lang="fr-FR" sz="1000" kern="50" dirty="0">
                          <a:effectLst/>
                        </a:rPr>
                        <a:t> </a:t>
                      </a:r>
                      <a:endParaRPr lang="fr-FR" sz="1000" kern="50" dirty="0">
                        <a:effectLst/>
                        <a:latin typeface="Arial" panose="020B0604020202020204" pitchFamily="34" charset="0"/>
                        <a:ea typeface="Times New Roman" panose="02020603050405020304" pitchFamily="18" charset="0"/>
                      </a:endParaRPr>
                    </a:p>
                  </a:txBody>
                  <a:tcPr marL="34351" marR="34351" marT="0" marB="0"/>
                </a:tc>
                <a:extLst>
                  <a:ext uri="{0D108BD9-81ED-4DB2-BD59-A6C34878D82A}">
                    <a16:rowId xmlns:a16="http://schemas.microsoft.com/office/drawing/2014/main" val="1799956501"/>
                  </a:ext>
                </a:extLst>
              </a:tr>
              <a:tr h="502768">
                <a:tc>
                  <a:txBody>
                    <a:bodyPr/>
                    <a:lstStyle/>
                    <a:p>
                      <a:pPr algn="ctr">
                        <a:spcAft>
                          <a:spcPts val="0"/>
                        </a:spcAft>
                      </a:pPr>
                      <a:r>
                        <a:rPr lang="fr-FR" sz="1000" kern="50" dirty="0">
                          <a:effectLst/>
                        </a:rPr>
                        <a:t>OS1.1.2 Investissement augmentant la jauge pour améliorer la sécurité  (Art 19)</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00</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00</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00</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50 000.00 €</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0%</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endParaRPr lang="fr-FR" sz="1000" kern="50" dirty="0">
                        <a:effectLst/>
                        <a:latin typeface="Arial" panose="020B0604020202020204" pitchFamily="34" charset="0"/>
                        <a:ea typeface="Times New Roman" panose="02020603050405020304" pitchFamily="18" charset="0"/>
                      </a:endParaRPr>
                    </a:p>
                  </a:txBody>
                  <a:tcPr marL="34351" marR="34351" marT="0" marB="0"/>
                </a:tc>
                <a:tc>
                  <a:txBody>
                    <a:bodyPr/>
                    <a:lstStyle/>
                    <a:p>
                      <a:pPr algn="ctr">
                        <a:spcAft>
                          <a:spcPts val="0"/>
                        </a:spcAft>
                      </a:pPr>
                      <a:r>
                        <a:rPr lang="fr-FR" sz="1000" kern="50" dirty="0">
                          <a:effectLst/>
                        </a:rPr>
                        <a:t> </a:t>
                      </a:r>
                      <a:endParaRPr lang="fr-FR" sz="1000" kern="50" dirty="0">
                        <a:effectLst/>
                        <a:latin typeface="Arial" panose="020B0604020202020204" pitchFamily="34" charset="0"/>
                        <a:ea typeface="Times New Roman" panose="02020603050405020304" pitchFamily="18" charset="0"/>
                      </a:endParaRPr>
                    </a:p>
                  </a:txBody>
                  <a:tcPr marL="34351" marR="34351" marT="0" marB="0"/>
                </a:tc>
                <a:tc>
                  <a:txBody>
                    <a:bodyPr/>
                    <a:lstStyle/>
                    <a:p>
                      <a:pPr algn="ctr">
                        <a:spcAft>
                          <a:spcPts val="0"/>
                        </a:spcAft>
                      </a:pPr>
                      <a:r>
                        <a:rPr lang="fr-FR" sz="1000" kern="50">
                          <a:effectLst/>
                        </a:rPr>
                        <a:t> </a:t>
                      </a:r>
                      <a:endParaRPr lang="fr-FR" sz="1000" kern="50">
                        <a:effectLst/>
                        <a:latin typeface="Arial" panose="020B0604020202020204" pitchFamily="34" charset="0"/>
                        <a:ea typeface="Times New Roman" panose="02020603050405020304" pitchFamily="18" charset="0"/>
                      </a:endParaRPr>
                    </a:p>
                  </a:txBody>
                  <a:tcPr marL="34351" marR="34351" marT="0" marB="0"/>
                </a:tc>
                <a:extLst>
                  <a:ext uri="{0D108BD9-81ED-4DB2-BD59-A6C34878D82A}">
                    <a16:rowId xmlns:a16="http://schemas.microsoft.com/office/drawing/2014/main" val="2125910674"/>
                  </a:ext>
                </a:extLst>
              </a:tr>
              <a:tr h="309301">
                <a:tc>
                  <a:txBody>
                    <a:bodyPr/>
                    <a:lstStyle/>
                    <a:p>
                      <a:pPr algn="ctr">
                        <a:spcAft>
                          <a:spcPts val="0"/>
                        </a:spcAft>
                      </a:pPr>
                      <a:r>
                        <a:rPr lang="fr-FR" sz="1000" kern="50" dirty="0">
                          <a:effectLst/>
                        </a:rPr>
                        <a:t>OS 1.2 : Remotorisation</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26</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684 968,76</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191 791.25 </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550 000,00 €</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34.87%</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endParaRPr lang="fr-FR" sz="1000" kern="50" dirty="0">
                        <a:effectLst/>
                        <a:latin typeface="Arial" panose="020B0604020202020204" pitchFamily="34" charset="0"/>
                        <a:ea typeface="Times New Roman" panose="02020603050405020304" pitchFamily="18" charset="0"/>
                      </a:endParaRPr>
                    </a:p>
                    <a:p>
                      <a:pPr algn="ctr">
                        <a:spcAft>
                          <a:spcPts val="0"/>
                        </a:spcAft>
                      </a:pPr>
                      <a:r>
                        <a:rPr lang="fr-FR" sz="1000" kern="50" dirty="0">
                          <a:effectLst/>
                          <a:latin typeface="Arial" panose="020B0604020202020204" pitchFamily="34" charset="0"/>
                          <a:ea typeface="Times New Roman" panose="02020603050405020304" pitchFamily="18" charset="0"/>
                        </a:rPr>
                        <a:t>9</a:t>
                      </a:r>
                    </a:p>
                  </a:txBody>
                  <a:tcPr marL="34351" marR="34351" marT="0" marB="0"/>
                </a:tc>
                <a:tc>
                  <a:txBody>
                    <a:bodyPr/>
                    <a:lstStyle/>
                    <a:p>
                      <a:pPr algn="ctr">
                        <a:spcAft>
                          <a:spcPts val="0"/>
                        </a:spcAft>
                      </a:pPr>
                      <a:r>
                        <a:rPr lang="fr-FR" sz="1000" kern="50" dirty="0">
                          <a:effectLst/>
                        </a:rPr>
                        <a:t> </a:t>
                      </a:r>
                    </a:p>
                    <a:p>
                      <a:pPr algn="ctr">
                        <a:spcAft>
                          <a:spcPts val="0"/>
                        </a:spcAft>
                      </a:pPr>
                      <a:r>
                        <a:rPr lang="fr-FR" sz="1000" kern="50" dirty="0">
                          <a:effectLst/>
                        </a:rPr>
                        <a:t>49 018,58</a:t>
                      </a:r>
                      <a:endParaRPr lang="fr-FR" sz="1000" kern="50" dirty="0">
                        <a:effectLst/>
                        <a:latin typeface="Arial" panose="020B0604020202020204" pitchFamily="34" charset="0"/>
                        <a:ea typeface="Times New Roman" panose="02020603050405020304" pitchFamily="18" charset="0"/>
                      </a:endParaRPr>
                    </a:p>
                  </a:txBody>
                  <a:tcPr marL="34351" marR="34351" marT="0" marB="0"/>
                </a:tc>
                <a:tc>
                  <a:txBody>
                    <a:bodyPr/>
                    <a:lstStyle/>
                    <a:p>
                      <a:pPr algn="ctr">
                        <a:spcAft>
                          <a:spcPts val="0"/>
                        </a:spcAft>
                      </a:pPr>
                      <a:r>
                        <a:rPr lang="fr-FR" sz="1000" kern="50" dirty="0">
                          <a:effectLst/>
                        </a:rPr>
                        <a:t> </a:t>
                      </a:r>
                      <a:endParaRPr lang="fr-FR" sz="1000" kern="50" dirty="0">
                        <a:effectLst/>
                        <a:latin typeface="Arial" panose="020B0604020202020204" pitchFamily="34" charset="0"/>
                        <a:ea typeface="Times New Roman" panose="02020603050405020304" pitchFamily="18" charset="0"/>
                      </a:endParaRPr>
                    </a:p>
                  </a:txBody>
                  <a:tcPr marL="34351" marR="34351" marT="0" marB="0"/>
                </a:tc>
                <a:extLst>
                  <a:ext uri="{0D108BD9-81ED-4DB2-BD59-A6C34878D82A}">
                    <a16:rowId xmlns:a16="http://schemas.microsoft.com/office/drawing/2014/main" val="1033192402"/>
                  </a:ext>
                </a:extLst>
              </a:tr>
              <a:tr h="369390">
                <a:tc>
                  <a:txBody>
                    <a:bodyPr/>
                    <a:lstStyle/>
                    <a:p>
                      <a:pPr algn="ctr">
                        <a:spcAft>
                          <a:spcPts val="0"/>
                        </a:spcAft>
                      </a:pPr>
                      <a:r>
                        <a:rPr lang="fr-FR" sz="1000" kern="50" dirty="0">
                          <a:effectLst/>
                        </a:rPr>
                        <a:t>OS 1.5 : Compensation de surcoûts</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319</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1 794 424.34</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1 794 424.34 </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5 000 000,00 €</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35.88%</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endParaRPr lang="fr-FR" sz="1000" kern="50" dirty="0">
                        <a:effectLst/>
                        <a:latin typeface="Arial" panose="020B0604020202020204" pitchFamily="34" charset="0"/>
                        <a:ea typeface="Times New Roman" panose="02020603050405020304" pitchFamily="18" charset="0"/>
                      </a:endParaRPr>
                    </a:p>
                    <a:p>
                      <a:pPr algn="ctr">
                        <a:spcAft>
                          <a:spcPts val="0"/>
                        </a:spcAft>
                      </a:pPr>
                      <a:r>
                        <a:rPr lang="fr-FR" sz="1000" kern="50" dirty="0">
                          <a:effectLst/>
                          <a:latin typeface="Arial" panose="020B0604020202020204" pitchFamily="34" charset="0"/>
                          <a:ea typeface="Times New Roman" panose="02020603050405020304" pitchFamily="18" charset="0"/>
                        </a:rPr>
                        <a:t>181</a:t>
                      </a:r>
                    </a:p>
                  </a:txBody>
                  <a:tcPr marL="34351" marR="34351" marT="0" marB="0"/>
                </a:tc>
                <a:tc>
                  <a:txBody>
                    <a:bodyPr/>
                    <a:lstStyle/>
                    <a:p>
                      <a:pPr algn="ctr">
                        <a:spcAft>
                          <a:spcPts val="0"/>
                        </a:spcAft>
                      </a:pPr>
                      <a:r>
                        <a:rPr lang="fr-FR" sz="1000" kern="50" dirty="0">
                          <a:effectLst/>
                        </a:rPr>
                        <a:t> </a:t>
                      </a:r>
                    </a:p>
                    <a:p>
                      <a:pPr algn="ctr">
                        <a:spcAft>
                          <a:spcPts val="0"/>
                        </a:spcAft>
                      </a:pPr>
                      <a:r>
                        <a:rPr lang="fr-FR" sz="1000" kern="50" dirty="0">
                          <a:effectLst/>
                        </a:rPr>
                        <a:t>899 499,95</a:t>
                      </a:r>
                      <a:endParaRPr lang="fr-FR" sz="1000" kern="50" dirty="0">
                        <a:effectLst/>
                        <a:latin typeface="Arial" panose="020B0604020202020204" pitchFamily="34" charset="0"/>
                        <a:ea typeface="Times New Roman" panose="02020603050405020304" pitchFamily="18" charset="0"/>
                      </a:endParaRPr>
                    </a:p>
                  </a:txBody>
                  <a:tcPr marL="34351" marR="34351" marT="0" marB="0"/>
                </a:tc>
                <a:tc>
                  <a:txBody>
                    <a:bodyPr/>
                    <a:lstStyle/>
                    <a:p>
                      <a:pPr algn="just">
                        <a:spcAft>
                          <a:spcPts val="0"/>
                        </a:spcAft>
                      </a:pPr>
                      <a:r>
                        <a:rPr lang="fr-FR" sz="1000" kern="50" dirty="0">
                          <a:effectLst/>
                        </a:rPr>
                        <a:t> </a:t>
                      </a:r>
                    </a:p>
                    <a:p>
                      <a:pPr algn="ctr">
                        <a:spcAft>
                          <a:spcPts val="0"/>
                        </a:spcAft>
                      </a:pPr>
                      <a:r>
                        <a:rPr lang="fr-FR" sz="1000" kern="50" dirty="0">
                          <a:effectLst/>
                        </a:rPr>
                        <a:t>141 201.56   </a:t>
                      </a:r>
                      <a:endParaRPr lang="fr-FR" sz="1000" kern="50" dirty="0">
                        <a:effectLst/>
                        <a:latin typeface="Arial" panose="020B0604020202020204" pitchFamily="34" charset="0"/>
                        <a:ea typeface="Times New Roman" panose="02020603050405020304" pitchFamily="18" charset="0"/>
                      </a:endParaRPr>
                    </a:p>
                  </a:txBody>
                  <a:tcPr marL="34351" marR="34351" marT="0" marB="0"/>
                </a:tc>
                <a:extLst>
                  <a:ext uri="{0D108BD9-81ED-4DB2-BD59-A6C34878D82A}">
                    <a16:rowId xmlns:a16="http://schemas.microsoft.com/office/drawing/2014/main" val="3211839441"/>
                  </a:ext>
                </a:extLst>
              </a:tr>
              <a:tr h="357781">
                <a:tc>
                  <a:txBody>
                    <a:bodyPr/>
                    <a:lstStyle/>
                    <a:p>
                      <a:pPr algn="ctr">
                        <a:spcAft>
                          <a:spcPts val="0"/>
                        </a:spcAft>
                      </a:pPr>
                      <a:r>
                        <a:rPr lang="fr-FR" sz="1000" kern="50">
                          <a:effectLst/>
                        </a:rPr>
                        <a:t>OS 1.6 : Contribuer à la protection et à la restauration des écosystèmes aquatiques</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0</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0,00 </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00</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700 000,00 €</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0%</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endParaRPr lang="fr-FR" sz="1000" kern="50" dirty="0">
                        <a:effectLst/>
                        <a:latin typeface="Arial" panose="020B0604020202020204" pitchFamily="34" charset="0"/>
                        <a:ea typeface="Times New Roman" panose="02020603050405020304" pitchFamily="18" charset="0"/>
                      </a:endParaRPr>
                    </a:p>
                  </a:txBody>
                  <a:tcPr marL="34351" marR="34351" marT="0" marB="0"/>
                </a:tc>
                <a:tc>
                  <a:txBody>
                    <a:bodyPr/>
                    <a:lstStyle/>
                    <a:p>
                      <a:pPr algn="ctr">
                        <a:spcAft>
                          <a:spcPts val="0"/>
                        </a:spcAft>
                      </a:pPr>
                      <a:r>
                        <a:rPr lang="fr-FR" sz="1000" kern="50" dirty="0">
                          <a:effectLst/>
                        </a:rPr>
                        <a:t> </a:t>
                      </a:r>
                      <a:endParaRPr lang="fr-FR" sz="1000" kern="50" dirty="0">
                        <a:effectLst/>
                        <a:latin typeface="Arial" panose="020B0604020202020204" pitchFamily="34" charset="0"/>
                        <a:ea typeface="Times New Roman" panose="02020603050405020304" pitchFamily="18" charset="0"/>
                      </a:endParaRPr>
                    </a:p>
                  </a:txBody>
                  <a:tcPr marL="34351" marR="34351" marT="0" marB="0"/>
                </a:tc>
                <a:tc>
                  <a:txBody>
                    <a:bodyPr/>
                    <a:lstStyle/>
                    <a:p>
                      <a:pPr algn="ctr">
                        <a:spcAft>
                          <a:spcPts val="0"/>
                        </a:spcAft>
                      </a:pPr>
                      <a:r>
                        <a:rPr lang="fr-FR" sz="1000" kern="50" dirty="0">
                          <a:effectLst/>
                        </a:rPr>
                        <a:t> </a:t>
                      </a:r>
                      <a:endParaRPr lang="fr-FR" sz="1000" kern="50" dirty="0">
                        <a:effectLst/>
                        <a:latin typeface="Arial" panose="020B0604020202020204" pitchFamily="34" charset="0"/>
                        <a:ea typeface="Times New Roman" panose="02020603050405020304" pitchFamily="18" charset="0"/>
                      </a:endParaRPr>
                    </a:p>
                  </a:txBody>
                  <a:tcPr marL="34351" marR="34351" marT="0" marB="0"/>
                </a:tc>
                <a:extLst>
                  <a:ext uri="{0D108BD9-81ED-4DB2-BD59-A6C34878D82A}">
                    <a16:rowId xmlns:a16="http://schemas.microsoft.com/office/drawing/2014/main" val="589304262"/>
                  </a:ext>
                </a:extLst>
              </a:tr>
              <a:tr h="286075">
                <a:tc>
                  <a:txBody>
                    <a:bodyPr/>
                    <a:lstStyle/>
                    <a:p>
                      <a:pPr algn="ctr">
                        <a:spcAft>
                          <a:spcPts val="0"/>
                        </a:spcAft>
                      </a:pPr>
                      <a:r>
                        <a:rPr lang="fr-FR" sz="1000" kern="50">
                          <a:effectLst/>
                        </a:rPr>
                        <a:t>OS 2.1 : Aquaculture</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3</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967 416,43</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677 191.50 </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2 000 000,00 €</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33,85%</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solidFill>
                            <a:schemeClr val="dk1"/>
                          </a:solidFill>
                          <a:effectLst/>
                          <a:latin typeface="+mn-lt"/>
                          <a:ea typeface="+mn-ea"/>
                          <a:cs typeface="+mn-cs"/>
                        </a:rPr>
                        <a:t>1</a:t>
                      </a:r>
                    </a:p>
                  </a:txBody>
                  <a:tcPr marL="34351" marR="34351" marT="0" marB="0"/>
                </a:tc>
                <a:tc>
                  <a:txBody>
                    <a:bodyPr/>
                    <a:lstStyle/>
                    <a:p>
                      <a:pPr algn="ctr">
                        <a:spcAft>
                          <a:spcPts val="0"/>
                        </a:spcAft>
                      </a:pPr>
                      <a:endParaRPr lang="fr-FR" sz="200" kern="50" dirty="0">
                        <a:effectLst/>
                      </a:endParaRPr>
                    </a:p>
                    <a:p>
                      <a:pPr algn="ctr">
                        <a:spcAft>
                          <a:spcPts val="0"/>
                        </a:spcAft>
                      </a:pPr>
                      <a:r>
                        <a:rPr lang="fr-FR" sz="1000" kern="50" dirty="0">
                          <a:effectLst/>
                        </a:rPr>
                        <a:t>51 175.60</a:t>
                      </a:r>
                      <a:endParaRPr lang="fr-FR" sz="1000" kern="50" dirty="0">
                        <a:solidFill>
                          <a:schemeClr val="dk1"/>
                        </a:solidFill>
                        <a:effectLst/>
                        <a:latin typeface="+mn-lt"/>
                        <a:ea typeface="+mn-ea"/>
                        <a:cs typeface="+mn-cs"/>
                      </a:endParaRPr>
                    </a:p>
                  </a:txBody>
                  <a:tcPr marL="34351" marR="34351" marT="0" marB="0"/>
                </a:tc>
                <a:tc>
                  <a:txBody>
                    <a:bodyPr/>
                    <a:lstStyle/>
                    <a:p>
                      <a:pPr algn="ctr">
                        <a:spcAft>
                          <a:spcPts val="0"/>
                        </a:spcAft>
                      </a:pPr>
                      <a:r>
                        <a:rPr lang="fr-FR" sz="1000" kern="50" dirty="0">
                          <a:effectLst/>
                        </a:rPr>
                        <a:t> </a:t>
                      </a:r>
                      <a:endParaRPr lang="fr-FR" sz="1000" kern="50" dirty="0">
                        <a:effectLst/>
                        <a:latin typeface="Arial" panose="020B0604020202020204" pitchFamily="34" charset="0"/>
                        <a:ea typeface="Times New Roman" panose="02020603050405020304" pitchFamily="18" charset="0"/>
                      </a:endParaRPr>
                    </a:p>
                  </a:txBody>
                  <a:tcPr marL="34351" marR="34351" marT="0" marB="0"/>
                </a:tc>
                <a:extLst>
                  <a:ext uri="{0D108BD9-81ED-4DB2-BD59-A6C34878D82A}">
                    <a16:rowId xmlns:a16="http://schemas.microsoft.com/office/drawing/2014/main" val="3515071692"/>
                  </a:ext>
                </a:extLst>
              </a:tr>
              <a:tr h="369390">
                <a:tc>
                  <a:txBody>
                    <a:bodyPr/>
                    <a:lstStyle/>
                    <a:p>
                      <a:pPr algn="ctr">
                        <a:spcAft>
                          <a:spcPts val="0"/>
                        </a:spcAft>
                      </a:pPr>
                      <a:r>
                        <a:rPr lang="fr-FR" sz="1000" kern="50" dirty="0">
                          <a:effectLst/>
                        </a:rPr>
                        <a:t>OS 2.2 : Transformation et Commercialisation</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4</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940 153,09</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559 391.08 </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2 000 000,00 €</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27.97%</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endParaRPr lang="fr-FR" sz="1000" kern="50" dirty="0">
                        <a:effectLst/>
                        <a:latin typeface="Arial" panose="020B0604020202020204" pitchFamily="34" charset="0"/>
                        <a:ea typeface="Times New Roman" panose="02020603050405020304" pitchFamily="18" charset="0"/>
                      </a:endParaRPr>
                    </a:p>
                    <a:p>
                      <a:pPr algn="ctr">
                        <a:spcAft>
                          <a:spcPts val="0"/>
                        </a:spcAft>
                      </a:pPr>
                      <a:r>
                        <a:rPr lang="fr-FR" sz="1000" kern="50" dirty="0">
                          <a:effectLst/>
                          <a:latin typeface="Arial" panose="020B0604020202020204" pitchFamily="34" charset="0"/>
                          <a:ea typeface="Times New Roman" panose="02020603050405020304" pitchFamily="18" charset="0"/>
                        </a:rPr>
                        <a:t>2</a:t>
                      </a:r>
                    </a:p>
                  </a:txBody>
                  <a:tcPr marL="34351" marR="34351" marT="0" marB="0"/>
                </a:tc>
                <a:tc>
                  <a:txBody>
                    <a:bodyPr/>
                    <a:lstStyle/>
                    <a:p>
                      <a:pPr algn="ctr">
                        <a:spcAft>
                          <a:spcPts val="0"/>
                        </a:spcAft>
                      </a:pPr>
                      <a:r>
                        <a:rPr lang="fr-FR" sz="1000" kern="50" dirty="0">
                          <a:effectLst/>
                        </a:rPr>
                        <a:t> </a:t>
                      </a:r>
                    </a:p>
                    <a:p>
                      <a:pPr algn="ctr">
                        <a:spcAft>
                          <a:spcPts val="0"/>
                        </a:spcAft>
                      </a:pPr>
                      <a:r>
                        <a:rPr lang="fr-FR" sz="1000" kern="50" dirty="0">
                          <a:effectLst/>
                        </a:rPr>
                        <a:t>185 249.84</a:t>
                      </a:r>
                      <a:endParaRPr lang="fr-FR" sz="1000" kern="50" dirty="0">
                        <a:effectLst/>
                        <a:latin typeface="Arial" panose="020B0604020202020204" pitchFamily="34" charset="0"/>
                        <a:ea typeface="Times New Roman" panose="02020603050405020304" pitchFamily="18" charset="0"/>
                      </a:endParaRPr>
                    </a:p>
                  </a:txBody>
                  <a:tcPr marL="34351" marR="34351" marT="0" marB="0"/>
                </a:tc>
                <a:tc>
                  <a:txBody>
                    <a:bodyPr/>
                    <a:lstStyle/>
                    <a:p>
                      <a:pPr algn="ctr">
                        <a:spcAft>
                          <a:spcPts val="0"/>
                        </a:spcAft>
                      </a:pPr>
                      <a:r>
                        <a:rPr lang="fr-FR" sz="1000" kern="50" dirty="0">
                          <a:effectLst/>
                        </a:rPr>
                        <a:t> </a:t>
                      </a:r>
                      <a:endParaRPr lang="fr-FR" sz="1000" kern="50" dirty="0">
                        <a:effectLst/>
                        <a:latin typeface="Arial" panose="020B0604020202020204" pitchFamily="34" charset="0"/>
                        <a:ea typeface="Times New Roman" panose="02020603050405020304" pitchFamily="18" charset="0"/>
                      </a:endParaRPr>
                    </a:p>
                  </a:txBody>
                  <a:tcPr marL="34351" marR="34351" marT="0" marB="0"/>
                </a:tc>
                <a:extLst>
                  <a:ext uri="{0D108BD9-81ED-4DB2-BD59-A6C34878D82A}">
                    <a16:rowId xmlns:a16="http://schemas.microsoft.com/office/drawing/2014/main" val="149179785"/>
                  </a:ext>
                </a:extLst>
              </a:tr>
              <a:tr h="256767">
                <a:tc>
                  <a:txBody>
                    <a:bodyPr/>
                    <a:lstStyle/>
                    <a:p>
                      <a:pPr algn="ctr">
                        <a:spcAft>
                          <a:spcPts val="0"/>
                        </a:spcAft>
                      </a:pPr>
                      <a:r>
                        <a:rPr lang="fr-FR" sz="1000" kern="50" dirty="0">
                          <a:effectLst/>
                        </a:rPr>
                        <a:t>OS 3.1 : DLAL</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a:effectLst/>
                        </a:rPr>
                        <a:t>0</a:t>
                      </a:r>
                      <a:endParaRPr lang="fr-FR" sz="1000" kern="5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0,00 </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00</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700 000,00 €</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kern="50" dirty="0">
                          <a:effectLst/>
                        </a:rPr>
                        <a:t>0%</a:t>
                      </a:r>
                      <a:endParaRPr lang="fr-FR" sz="10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endParaRPr lang="fr-FR" sz="1000" kern="50" dirty="0">
                        <a:effectLst/>
                        <a:latin typeface="Arial" panose="020B0604020202020204" pitchFamily="34" charset="0"/>
                        <a:ea typeface="Times New Roman" panose="02020603050405020304" pitchFamily="18" charset="0"/>
                      </a:endParaRPr>
                    </a:p>
                  </a:txBody>
                  <a:tcPr marL="34351" marR="34351" marT="0" marB="0"/>
                </a:tc>
                <a:tc>
                  <a:txBody>
                    <a:bodyPr/>
                    <a:lstStyle/>
                    <a:p>
                      <a:pPr algn="ctr">
                        <a:spcAft>
                          <a:spcPts val="0"/>
                        </a:spcAft>
                      </a:pPr>
                      <a:r>
                        <a:rPr lang="fr-FR" sz="1000" kern="50" dirty="0">
                          <a:effectLst/>
                        </a:rPr>
                        <a:t> </a:t>
                      </a:r>
                      <a:endParaRPr lang="fr-FR" sz="1000" kern="50" dirty="0">
                        <a:effectLst/>
                        <a:latin typeface="Arial" panose="020B0604020202020204" pitchFamily="34" charset="0"/>
                        <a:ea typeface="Times New Roman" panose="02020603050405020304" pitchFamily="18" charset="0"/>
                      </a:endParaRPr>
                    </a:p>
                  </a:txBody>
                  <a:tcPr marL="34351" marR="34351" marT="0" marB="0"/>
                </a:tc>
                <a:tc>
                  <a:txBody>
                    <a:bodyPr/>
                    <a:lstStyle/>
                    <a:p>
                      <a:pPr algn="ctr">
                        <a:spcAft>
                          <a:spcPts val="0"/>
                        </a:spcAft>
                      </a:pPr>
                      <a:r>
                        <a:rPr lang="fr-FR" sz="1000" kern="50" dirty="0">
                          <a:effectLst/>
                        </a:rPr>
                        <a:t> </a:t>
                      </a:r>
                      <a:endParaRPr lang="fr-FR" sz="1000" kern="50" dirty="0">
                        <a:effectLst/>
                        <a:latin typeface="Arial" panose="020B0604020202020204" pitchFamily="34" charset="0"/>
                        <a:ea typeface="Times New Roman" panose="02020603050405020304" pitchFamily="18" charset="0"/>
                      </a:endParaRPr>
                    </a:p>
                  </a:txBody>
                  <a:tcPr marL="34351" marR="34351" marT="0" marB="0"/>
                </a:tc>
                <a:extLst>
                  <a:ext uri="{0D108BD9-81ED-4DB2-BD59-A6C34878D82A}">
                    <a16:rowId xmlns:a16="http://schemas.microsoft.com/office/drawing/2014/main" val="2515175967"/>
                  </a:ext>
                </a:extLst>
              </a:tr>
              <a:tr h="318656">
                <a:tc>
                  <a:txBody>
                    <a:bodyPr/>
                    <a:lstStyle/>
                    <a:p>
                      <a:pPr algn="ctr">
                        <a:spcAft>
                          <a:spcPts val="0"/>
                        </a:spcAft>
                      </a:pPr>
                      <a:r>
                        <a:rPr lang="fr-FR" sz="800" kern="50" dirty="0">
                          <a:effectLst/>
                        </a:rPr>
                        <a:t>TOTAL</a:t>
                      </a:r>
                      <a:endParaRPr lang="fr-FR" sz="800"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371</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9 794 644.24 </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6 998 575,30</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16 190 566,04 € </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algn="ctr">
                        <a:spcAft>
                          <a:spcPts val="0"/>
                        </a:spcAft>
                      </a:pPr>
                      <a:r>
                        <a:rPr lang="fr-FR" sz="1000" b="1" kern="50" dirty="0">
                          <a:effectLst/>
                        </a:rPr>
                        <a:t>43.00%</a:t>
                      </a:r>
                      <a:endParaRPr lang="fr-FR" sz="1000" b="1" kern="50" dirty="0">
                        <a:effectLst/>
                        <a:latin typeface="Arial" panose="020B0604020202020204" pitchFamily="34" charset="0"/>
                        <a:ea typeface="Times New Roman" panose="02020603050405020304" pitchFamily="18" charset="0"/>
                      </a:endParaRPr>
                    </a:p>
                  </a:txBody>
                  <a:tcPr marL="34351" marR="34351" marT="0" marB="0" anchor="ctr"/>
                </a:tc>
                <a:tc>
                  <a:txBody>
                    <a:bodyPr/>
                    <a:lstStyle/>
                    <a:p>
                      <a:pPr marL="0" algn="ctr" defTabSz="914400" rtl="0" eaLnBrk="1" latinLnBrk="0" hangingPunct="1">
                        <a:spcAft>
                          <a:spcPts val="0"/>
                        </a:spcAft>
                      </a:pPr>
                      <a:r>
                        <a:rPr lang="fr-FR" sz="1000" b="1" kern="50" dirty="0">
                          <a:solidFill>
                            <a:schemeClr val="dk1"/>
                          </a:solidFill>
                          <a:effectLst/>
                          <a:latin typeface="+mn-lt"/>
                          <a:ea typeface="+mn-ea"/>
                          <a:cs typeface="+mn-cs"/>
                        </a:rPr>
                        <a:t>194</a:t>
                      </a:r>
                    </a:p>
                  </a:txBody>
                  <a:tcPr marL="34351" marR="34351" marT="0" marB="0" anchor="ctr"/>
                </a:tc>
                <a:tc>
                  <a:txBody>
                    <a:bodyPr/>
                    <a:lstStyle/>
                    <a:p>
                      <a:pPr marL="0" algn="ctr" defTabSz="914400" rtl="0" eaLnBrk="1" latinLnBrk="0" hangingPunct="1">
                        <a:spcAft>
                          <a:spcPts val="0"/>
                        </a:spcAft>
                      </a:pPr>
                      <a:r>
                        <a:rPr lang="fr-FR" sz="1000" b="1" kern="50" dirty="0">
                          <a:solidFill>
                            <a:schemeClr val="dk1"/>
                          </a:solidFill>
                          <a:effectLst/>
                          <a:latin typeface="+mn-lt"/>
                          <a:ea typeface="+mn-ea"/>
                          <a:cs typeface="+mn-cs"/>
                        </a:rPr>
                        <a:t>1 203 773,84</a:t>
                      </a:r>
                    </a:p>
                  </a:txBody>
                  <a:tcPr marL="34351" marR="34351" marT="0" marB="0" anchor="ctr"/>
                </a:tc>
                <a:tc>
                  <a:txBody>
                    <a:bodyPr/>
                    <a:lstStyle/>
                    <a:p>
                      <a:pPr marL="0" algn="ctr" defTabSz="914400" rtl="0" eaLnBrk="1" latinLnBrk="0" hangingPunct="1">
                        <a:spcAft>
                          <a:spcPts val="0"/>
                        </a:spcAft>
                      </a:pPr>
                      <a:r>
                        <a:rPr lang="fr-FR" sz="1000" b="1" kern="50" dirty="0">
                          <a:solidFill>
                            <a:schemeClr val="dk1"/>
                          </a:solidFill>
                          <a:effectLst/>
                          <a:latin typeface="+mn-lt"/>
                          <a:ea typeface="+mn-ea"/>
                          <a:cs typeface="+mn-cs"/>
                        </a:rPr>
                        <a:t>141 201.56   </a:t>
                      </a:r>
                    </a:p>
                  </a:txBody>
                  <a:tcPr marL="34351" marR="34351" marT="0" marB="0" anchor="ctr"/>
                </a:tc>
                <a:extLst>
                  <a:ext uri="{0D108BD9-81ED-4DB2-BD59-A6C34878D82A}">
                    <a16:rowId xmlns:a16="http://schemas.microsoft.com/office/drawing/2014/main" val="3196647024"/>
                  </a:ext>
                </a:extLst>
              </a:tr>
            </a:tbl>
          </a:graphicData>
        </a:graphic>
      </p:graphicFrame>
      <p:sp>
        <p:nvSpPr>
          <p:cNvPr id="9" name="Rectangle 8">
            <a:extLst>
              <a:ext uri="{FF2B5EF4-FFF2-40B4-BE49-F238E27FC236}">
                <a16:creationId xmlns:a16="http://schemas.microsoft.com/office/drawing/2014/main" id="{42BB4B19-1893-4AA0-9C13-5CF236A4DCCE}"/>
              </a:ext>
            </a:extLst>
          </p:cNvPr>
          <p:cNvSpPr/>
          <p:nvPr/>
        </p:nvSpPr>
        <p:spPr>
          <a:xfrm>
            <a:off x="100584" y="5208528"/>
            <a:ext cx="10671048" cy="1877437"/>
          </a:xfrm>
          <a:prstGeom prst="rect">
            <a:avLst/>
          </a:prstGeom>
        </p:spPr>
        <p:txBody>
          <a:bodyPr wrap="square">
            <a:spAutoFit/>
          </a:bodyPr>
          <a:lstStyle/>
          <a:p>
            <a:pPr marL="285750" lvl="0" indent="-285750">
              <a:spcAft>
                <a:spcPts val="0"/>
              </a:spcAft>
              <a:buFont typeface="Wingdings" panose="05000000000000000000" pitchFamily="2" charset="2"/>
              <a:buChar char="Ø"/>
            </a:pPr>
            <a:r>
              <a:rPr lang="fr-FR" sz="1400" kern="50" dirty="0">
                <a:solidFill>
                  <a:schemeClr val="accent6">
                    <a:lumMod val="75000"/>
                  </a:schemeClr>
                </a:solidFill>
                <a:latin typeface="Arial" panose="020B0604020202020204" pitchFamily="34" charset="0"/>
                <a:ea typeface="Times New Roman" panose="02020603050405020304" pitchFamily="18" charset="0"/>
              </a:rPr>
              <a:t>Campagne CS 2024 : 112 dossiers déposés au guichet pour un montant de 666 744,8 €</a:t>
            </a:r>
          </a:p>
          <a:p>
            <a:pPr marL="285750" indent="-285750">
              <a:buFont typeface="Wingdings" panose="05000000000000000000" pitchFamily="2" charset="2"/>
              <a:buChar char="Ø"/>
            </a:pPr>
            <a:r>
              <a:rPr lang="fr-FR" sz="1400" kern="50" dirty="0">
                <a:solidFill>
                  <a:schemeClr val="accent6">
                    <a:lumMod val="75000"/>
                  </a:schemeClr>
                </a:solidFill>
                <a:latin typeface="Arial" panose="020B0604020202020204" pitchFamily="34" charset="0"/>
              </a:rPr>
              <a:t>OS 1.1.2 (Art 19) pas de dossiers sur cet OS. Pas de navire correspondant dans la flotte de Martinique. Fera l’objet d’un retrait de la maquette</a:t>
            </a:r>
          </a:p>
          <a:p>
            <a:pPr marL="285750" indent="-285750">
              <a:buFont typeface="Wingdings" panose="05000000000000000000" pitchFamily="2" charset="2"/>
              <a:buChar char="Ø"/>
            </a:pPr>
            <a:r>
              <a:rPr lang="fr-FR" sz="1400" kern="50" dirty="0">
                <a:solidFill>
                  <a:schemeClr val="accent6">
                    <a:lumMod val="75000"/>
                  </a:schemeClr>
                </a:solidFill>
                <a:latin typeface="Arial" panose="020B0604020202020204" pitchFamily="34" charset="0"/>
              </a:rPr>
              <a:t>Pas de dossier déposé sur l’OS 1.6 : Des appels à projet seront lancés sur les OS dormants. Une délibération de la collectivité a été votée en ce sens; Mise en place de réunions d’information auprès des publics cibles.</a:t>
            </a:r>
          </a:p>
          <a:p>
            <a:pPr marL="285750" indent="-285750">
              <a:buFont typeface="Wingdings" panose="05000000000000000000" pitchFamily="2" charset="2"/>
              <a:buChar char="Ø"/>
            </a:pPr>
            <a:r>
              <a:rPr lang="fr-FR" sz="1400" kern="50" dirty="0">
                <a:solidFill>
                  <a:schemeClr val="accent6">
                    <a:lumMod val="75000"/>
                  </a:schemeClr>
                </a:solidFill>
                <a:latin typeface="Arial" panose="020B0604020202020204" pitchFamily="34" charset="0"/>
              </a:rPr>
              <a:t>OS 3.1 : relatif au DLAL FEAMPA, les conventions avec les GAL étant en cours de finalisation, aucun dossier n’est déposé à ce jour.</a:t>
            </a:r>
          </a:p>
          <a:p>
            <a:pPr lvl="0" algn="ctr">
              <a:spcAft>
                <a:spcPts val="0"/>
              </a:spcAft>
            </a:pPr>
            <a:endParaRPr lang="fr-FR" kern="50" dirty="0">
              <a:solidFill>
                <a:schemeClr val="accent6">
                  <a:lumMod val="75000"/>
                </a:schemeClr>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2018115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18E8B8-96CB-4F34-BE4D-9C7D795115A5}"/>
              </a:ext>
            </a:extLst>
          </p:cNvPr>
          <p:cNvSpPr/>
          <p:nvPr/>
        </p:nvSpPr>
        <p:spPr>
          <a:xfrm>
            <a:off x="734403" y="292747"/>
            <a:ext cx="9872133" cy="707886"/>
          </a:xfrm>
          <a:prstGeom prst="rect">
            <a:avLst/>
          </a:prstGeom>
        </p:spPr>
        <p:txBody>
          <a:bodyPr wrap="square">
            <a:spAutoFit/>
          </a:bodyPr>
          <a:lstStyle/>
          <a:p>
            <a:pPr algn="ctr"/>
            <a:r>
              <a:rPr lang="fr-FR" sz="4000" b="1" kern="50" dirty="0">
                <a:solidFill>
                  <a:srgbClr val="0070C0"/>
                </a:solidFill>
              </a:rPr>
              <a:t> Point de blocage: segment de pêche </a:t>
            </a:r>
          </a:p>
        </p:txBody>
      </p:sp>
      <p:sp>
        <p:nvSpPr>
          <p:cNvPr id="21" name="Rectangle 20">
            <a:extLst>
              <a:ext uri="{FF2B5EF4-FFF2-40B4-BE49-F238E27FC236}">
                <a16:creationId xmlns:a16="http://schemas.microsoft.com/office/drawing/2014/main" id="{19C27493-84F5-4DD8-BC20-CCD2424C8317}"/>
              </a:ext>
            </a:extLst>
          </p:cNvPr>
          <p:cNvSpPr/>
          <p:nvPr/>
        </p:nvSpPr>
        <p:spPr>
          <a:xfrm>
            <a:off x="1429379" y="2860204"/>
            <a:ext cx="9129194" cy="11562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Rectangle 1">
            <a:extLst>
              <a:ext uri="{FF2B5EF4-FFF2-40B4-BE49-F238E27FC236}">
                <a16:creationId xmlns:a16="http://schemas.microsoft.com/office/drawing/2014/main" id="{DFA3E030-5F7A-4736-91E3-3330B7D19250}"/>
              </a:ext>
            </a:extLst>
          </p:cNvPr>
          <p:cNvSpPr/>
          <p:nvPr/>
        </p:nvSpPr>
        <p:spPr>
          <a:xfrm>
            <a:off x="899112" y="1537282"/>
            <a:ext cx="9129194" cy="1046440"/>
          </a:xfrm>
          <a:prstGeom prst="rect">
            <a:avLst/>
          </a:prstGeom>
        </p:spPr>
        <p:txBody>
          <a:bodyPr wrap="square">
            <a:spAutoFit/>
          </a:bodyPr>
          <a:lstStyle/>
          <a:p>
            <a:pPr marL="342900" indent="-342900">
              <a:spcAft>
                <a:spcPts val="0"/>
              </a:spcAft>
              <a:buFont typeface="Wingdings" panose="05000000000000000000" pitchFamily="2" charset="2"/>
              <a:buChar char="v"/>
            </a:pPr>
            <a:r>
              <a:rPr lang="fr-FR" sz="2400" dirty="0">
                <a:solidFill>
                  <a:srgbClr val="0070C0"/>
                </a:solidFill>
                <a:latin typeface="Aptos"/>
                <a:ea typeface="Times New Roman" panose="02020603050405020304" pitchFamily="18" charset="0"/>
              </a:rPr>
              <a:t>Situation 2023</a:t>
            </a:r>
          </a:p>
          <a:p>
            <a:pPr marL="285750" indent="-285750">
              <a:spcAft>
                <a:spcPts val="0"/>
              </a:spcAft>
              <a:buFont typeface="Wingdings" panose="05000000000000000000" pitchFamily="2" charset="2"/>
              <a:buChar char="q"/>
            </a:pPr>
            <a:r>
              <a:rPr lang="fr-FR" dirty="0">
                <a:latin typeface="Aptos"/>
                <a:ea typeface="Times New Roman" panose="02020603050405020304" pitchFamily="18" charset="0"/>
              </a:rPr>
              <a:t> </a:t>
            </a:r>
            <a:r>
              <a:rPr lang="fr-FR" sz="2000" b="1" dirty="0">
                <a:latin typeface="Aptos"/>
                <a:ea typeface="Times New Roman" panose="02020603050405020304" pitchFamily="18" charset="0"/>
              </a:rPr>
              <a:t>11 segments de pêche en déséquilibre en Martinique</a:t>
            </a:r>
          </a:p>
          <a:p>
            <a:pPr>
              <a:spcAft>
                <a:spcPts val="0"/>
              </a:spcAft>
            </a:pPr>
            <a:r>
              <a:rPr lang="fr-FR" dirty="0">
                <a:latin typeface="Aptos"/>
                <a:ea typeface="Times New Roman" panose="02020603050405020304" pitchFamily="18" charset="0"/>
              </a:rPr>
              <a:t> </a:t>
            </a:r>
            <a:endParaRPr lang="fr-FR" sz="1600" dirty="0">
              <a:latin typeface="Calibri" panose="020F0502020204030204" pitchFamily="34" charset="0"/>
              <a:ea typeface="Calibri" panose="020F0502020204030204" pitchFamily="34" charset="0"/>
            </a:endParaRPr>
          </a:p>
        </p:txBody>
      </p:sp>
      <p:sp>
        <p:nvSpPr>
          <p:cNvPr id="24" name="Rectangle 23">
            <a:extLst>
              <a:ext uri="{FF2B5EF4-FFF2-40B4-BE49-F238E27FC236}">
                <a16:creationId xmlns:a16="http://schemas.microsoft.com/office/drawing/2014/main" id="{3E9A5301-C9D5-45B7-A3BF-0EA790E70E61}"/>
              </a:ext>
            </a:extLst>
          </p:cNvPr>
          <p:cNvSpPr/>
          <p:nvPr/>
        </p:nvSpPr>
        <p:spPr>
          <a:xfrm>
            <a:off x="1749418" y="2478964"/>
            <a:ext cx="9287389" cy="2215991"/>
          </a:xfrm>
          <a:prstGeom prst="rect">
            <a:avLst/>
          </a:prstGeom>
        </p:spPr>
        <p:txBody>
          <a:bodyPr wrap="square">
            <a:spAutoFit/>
          </a:bodyPr>
          <a:lstStyle/>
          <a:p>
            <a:pPr marL="342900" indent="-342900">
              <a:buFont typeface="Wingdings" panose="05000000000000000000" pitchFamily="2" charset="2"/>
              <a:buChar char="v"/>
            </a:pPr>
            <a:r>
              <a:rPr lang="fr-FR" sz="2400" dirty="0">
                <a:solidFill>
                  <a:srgbClr val="0070C0"/>
                </a:solidFill>
                <a:latin typeface="Aptos"/>
              </a:rPr>
              <a:t>Situation 2024</a:t>
            </a:r>
          </a:p>
          <a:p>
            <a:pPr marL="285750" indent="-285750">
              <a:spcAft>
                <a:spcPts val="0"/>
              </a:spcAft>
              <a:buFont typeface="Wingdings" panose="05000000000000000000" pitchFamily="2" charset="2"/>
              <a:buChar char="q"/>
            </a:pPr>
            <a:r>
              <a:rPr lang="fr-FR" sz="2000" dirty="0">
                <a:latin typeface="Aptos"/>
                <a:ea typeface="Times New Roman" panose="02020603050405020304" pitchFamily="18" charset="0"/>
              </a:rPr>
              <a:t> </a:t>
            </a:r>
            <a:r>
              <a:rPr lang="fr-FR" sz="2000" b="1" dirty="0">
                <a:latin typeface="Aptos"/>
                <a:ea typeface="Times New Roman" panose="02020603050405020304" pitchFamily="18" charset="0"/>
              </a:rPr>
              <a:t>Plus que 3 segments de pêche en déséquilibre pour les types de navires suivants</a:t>
            </a:r>
          </a:p>
          <a:p>
            <a:pPr marL="285750" indent="-285750">
              <a:buFont typeface="Wingdings" panose="05000000000000000000" pitchFamily="2" charset="2"/>
              <a:buChar char="Ø"/>
            </a:pPr>
            <a:r>
              <a:rPr lang="fr-FR" kern="50" dirty="0"/>
              <a:t>FRA OFR DFN0010 MQ :  </a:t>
            </a:r>
            <a:r>
              <a:rPr lang="en-US" dirty="0" err="1">
                <a:uFill>
                  <a:solidFill>
                    <a:srgbClr val="000000"/>
                  </a:solidFill>
                </a:uFill>
              </a:rPr>
              <a:t>Fileyeurs</a:t>
            </a:r>
            <a:r>
              <a:rPr lang="en-US" dirty="0">
                <a:uFill>
                  <a:solidFill>
                    <a:srgbClr val="000000"/>
                  </a:solidFill>
                </a:uFill>
              </a:rPr>
              <a:t> de </a:t>
            </a:r>
            <a:r>
              <a:rPr lang="fr-FR" dirty="0">
                <a:uFill>
                  <a:solidFill>
                    <a:srgbClr val="000000"/>
                  </a:solidFill>
                </a:uFill>
              </a:rPr>
              <a:t>moins</a:t>
            </a:r>
            <a:r>
              <a:rPr lang="en-US" dirty="0">
                <a:uFill>
                  <a:solidFill>
                    <a:srgbClr val="000000"/>
                  </a:solidFill>
                </a:uFill>
              </a:rPr>
              <a:t> de 10 m</a:t>
            </a:r>
            <a:endParaRPr lang="fr-FR" dirty="0">
              <a:solidFill>
                <a:srgbClr val="000000"/>
              </a:solidFill>
              <a:uFill>
                <a:solidFill>
                  <a:srgbClr val="000000"/>
                </a:solidFill>
              </a:uFill>
              <a:latin typeface="Times New Roman" panose="02020603050405020304" pitchFamily="18" charset="0"/>
              <a:ea typeface="Arial Unicode MS"/>
              <a:cs typeface="Arial Unicode MS"/>
            </a:endParaRPr>
          </a:p>
          <a:p>
            <a:pPr marL="285750" indent="-285750">
              <a:buFont typeface="Wingdings" panose="05000000000000000000" pitchFamily="2" charset="2"/>
              <a:buChar char="Ø"/>
            </a:pPr>
            <a:r>
              <a:rPr lang="en-US" dirty="0">
                <a:uFill>
                  <a:solidFill>
                    <a:srgbClr val="000000"/>
                  </a:solidFill>
                </a:uFill>
              </a:rPr>
              <a:t>FRA OFR PGP0010 MQ : </a:t>
            </a:r>
            <a:r>
              <a:rPr lang="fr-FR" dirty="0">
                <a:uFill>
                  <a:solidFill>
                    <a:srgbClr val="000000"/>
                  </a:solidFill>
                </a:uFill>
              </a:rPr>
              <a:t>Divers engins dormants seulement de moins de 10 m (mélange de nasses, filets, lignes etc.)</a:t>
            </a:r>
          </a:p>
          <a:p>
            <a:pPr marL="285750" indent="-285750">
              <a:buFont typeface="Wingdings" panose="05000000000000000000" pitchFamily="2" charset="2"/>
              <a:buChar char="Ø"/>
            </a:pPr>
            <a:r>
              <a:rPr lang="en-US" dirty="0">
                <a:uFill>
                  <a:solidFill>
                    <a:srgbClr val="000000"/>
                  </a:solidFill>
                </a:uFill>
              </a:rPr>
              <a:t>FRA OFR PS_0010 MQ : </a:t>
            </a:r>
            <a:r>
              <a:rPr lang="fr-FR" sz="2000" dirty="0">
                <a:uFill>
                  <a:solidFill>
                    <a:srgbClr val="000000"/>
                  </a:solidFill>
                </a:uFill>
              </a:rPr>
              <a:t>Senneurs de moins de 10 m</a:t>
            </a:r>
            <a:endParaRPr lang="fr-FR" sz="2000" dirty="0">
              <a:solidFill>
                <a:srgbClr val="000000"/>
              </a:solidFill>
              <a:uFill>
                <a:solidFill>
                  <a:srgbClr val="000000"/>
                </a:solidFill>
              </a:uFill>
              <a:latin typeface="Times New Roman" panose="02020603050405020304" pitchFamily="18" charset="0"/>
              <a:ea typeface="Arial Unicode MS"/>
              <a:cs typeface="Arial Unicode MS"/>
            </a:endParaRPr>
          </a:p>
          <a:p>
            <a:pPr>
              <a:spcAft>
                <a:spcPts val="0"/>
              </a:spcAft>
            </a:pPr>
            <a:r>
              <a:rPr lang="fr-FR" sz="2000" b="1" dirty="0">
                <a:solidFill>
                  <a:srgbClr val="FF0000"/>
                </a:solidFill>
                <a:latin typeface="Aptos"/>
                <a:ea typeface="Times New Roman" panose="02020603050405020304" pitchFamily="18" charset="0"/>
              </a:rPr>
              <a:t>Nouvelle situation : Rapport de capacité publié fin mai 2025</a:t>
            </a:r>
          </a:p>
        </p:txBody>
      </p:sp>
      <p:sp>
        <p:nvSpPr>
          <p:cNvPr id="26" name="Rectangle 25">
            <a:extLst>
              <a:ext uri="{FF2B5EF4-FFF2-40B4-BE49-F238E27FC236}">
                <a16:creationId xmlns:a16="http://schemas.microsoft.com/office/drawing/2014/main" id="{9800954E-6530-4489-9413-AB84BEC32188}"/>
              </a:ext>
            </a:extLst>
          </p:cNvPr>
          <p:cNvSpPr/>
          <p:nvPr/>
        </p:nvSpPr>
        <p:spPr>
          <a:xfrm>
            <a:off x="120926" y="4790251"/>
            <a:ext cx="11950148" cy="1692771"/>
          </a:xfrm>
          <a:prstGeom prst="rect">
            <a:avLst/>
          </a:prstGeom>
        </p:spPr>
        <p:txBody>
          <a:bodyPr wrap="square">
            <a:spAutoFit/>
          </a:bodyPr>
          <a:lstStyle/>
          <a:p>
            <a:pPr marL="342900" indent="-342900">
              <a:spcAft>
                <a:spcPts val="0"/>
              </a:spcAft>
              <a:buFont typeface="Wingdings" panose="05000000000000000000" pitchFamily="2" charset="2"/>
              <a:buChar char="v"/>
            </a:pPr>
            <a:r>
              <a:rPr lang="fr-FR" sz="2400" dirty="0">
                <a:solidFill>
                  <a:srgbClr val="0070C0"/>
                </a:solidFill>
                <a:latin typeface="Aptos"/>
                <a:ea typeface="Times New Roman" panose="02020603050405020304" pitchFamily="18" charset="0"/>
              </a:rPr>
              <a:t> Conséquences pour le territoire</a:t>
            </a:r>
          </a:p>
          <a:p>
            <a:pPr marL="285750" indent="-285750">
              <a:spcAft>
                <a:spcPts val="0"/>
              </a:spcAft>
              <a:buFont typeface="Wingdings" panose="05000000000000000000" pitchFamily="2" charset="2"/>
              <a:buChar char="q"/>
            </a:pPr>
            <a:r>
              <a:rPr lang="fr-FR" sz="1600" dirty="0">
                <a:latin typeface="Calibri" panose="020F0502020204030204" pitchFamily="34" charset="0"/>
                <a:ea typeface="Calibri" panose="020F0502020204030204" pitchFamily="34" charset="0"/>
              </a:rPr>
              <a:t>Les opérations pour lesquelles les navires sont enregistrés dans un segment en déséquilibre, seront inéligibles au FEAMPA (Acquisition de navires d’occasion; remotorisation..)</a:t>
            </a:r>
          </a:p>
          <a:p>
            <a:pPr marL="285750" indent="-285750">
              <a:spcAft>
                <a:spcPts val="0"/>
              </a:spcAft>
              <a:buFont typeface="Wingdings" panose="05000000000000000000" pitchFamily="2" charset="2"/>
              <a:buChar char="q"/>
            </a:pPr>
            <a:r>
              <a:rPr lang="fr-FR" sz="1600" dirty="0">
                <a:latin typeface="Calibri" panose="020F0502020204030204" pitchFamily="34" charset="0"/>
                <a:ea typeface="Calibri" panose="020F0502020204030204" pitchFamily="34" charset="0"/>
              </a:rPr>
              <a:t>A noter, que les aides pour la compensation de surcoûts, la modernisation des activités de pêche, la transformation et </a:t>
            </a:r>
          </a:p>
          <a:p>
            <a:pPr>
              <a:spcAft>
                <a:spcPts val="0"/>
              </a:spcAft>
            </a:pPr>
            <a:r>
              <a:rPr lang="fr-FR" sz="1600" dirty="0">
                <a:latin typeface="Calibri" panose="020F0502020204030204" pitchFamily="34" charset="0"/>
                <a:ea typeface="Calibri" panose="020F0502020204030204" pitchFamily="34" charset="0"/>
              </a:rPr>
              <a:t>la commercialisation des productions ne sont pas impactées par cette obligation. Elles demeurent éligibles.</a:t>
            </a:r>
          </a:p>
          <a:p>
            <a:pPr marL="285750" indent="-285750">
              <a:spcAft>
                <a:spcPts val="0"/>
              </a:spcAft>
              <a:buFont typeface="Wingdings" panose="05000000000000000000" pitchFamily="2" charset="2"/>
              <a:buChar char="q"/>
            </a:pPr>
            <a:endParaRPr lang="fr-FR" sz="1600" dirty="0">
              <a:latin typeface="Calibri" panose="020F05020202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F5AD7A96-032D-4E14-B3E4-8C047CA39DC0}"/>
              </a:ext>
            </a:extLst>
          </p:cNvPr>
          <p:cNvSpPr/>
          <p:nvPr/>
        </p:nvSpPr>
        <p:spPr>
          <a:xfrm>
            <a:off x="832105" y="1109031"/>
            <a:ext cx="6053328" cy="338554"/>
          </a:xfrm>
          <a:prstGeom prst="rect">
            <a:avLst/>
          </a:prstGeom>
        </p:spPr>
        <p:txBody>
          <a:bodyPr wrap="square">
            <a:spAutoFit/>
          </a:bodyPr>
          <a:lstStyle/>
          <a:p>
            <a:r>
              <a:rPr lang="fr-FR" sz="1600" b="1" i="1" dirty="0"/>
              <a:t>« Equilibre entre capacités de pêche et possibilité de pêche »</a:t>
            </a:r>
          </a:p>
        </p:txBody>
      </p:sp>
    </p:spTree>
    <p:extLst>
      <p:ext uri="{BB962C8B-B14F-4D97-AF65-F5344CB8AC3E}">
        <p14:creationId xmlns:p14="http://schemas.microsoft.com/office/powerpoint/2010/main" val="25879920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18E8B8-96CB-4F34-BE4D-9C7D795115A5}"/>
              </a:ext>
            </a:extLst>
          </p:cNvPr>
          <p:cNvSpPr/>
          <p:nvPr/>
        </p:nvSpPr>
        <p:spPr>
          <a:xfrm>
            <a:off x="-793484" y="78102"/>
            <a:ext cx="9872133" cy="707886"/>
          </a:xfrm>
          <a:prstGeom prst="rect">
            <a:avLst/>
          </a:prstGeom>
        </p:spPr>
        <p:txBody>
          <a:bodyPr wrap="square">
            <a:spAutoFit/>
          </a:bodyPr>
          <a:lstStyle/>
          <a:p>
            <a:pPr algn="ctr"/>
            <a:r>
              <a:rPr lang="fr-FR" sz="4000" b="1" kern="50" dirty="0">
                <a:solidFill>
                  <a:srgbClr val="0070C0"/>
                </a:solidFill>
              </a:rPr>
              <a:t>Points d’attention FEAMPA</a:t>
            </a:r>
          </a:p>
        </p:txBody>
      </p:sp>
      <p:sp>
        <p:nvSpPr>
          <p:cNvPr id="6" name="Titre 1">
            <a:extLst>
              <a:ext uri="{FF2B5EF4-FFF2-40B4-BE49-F238E27FC236}">
                <a16:creationId xmlns:a16="http://schemas.microsoft.com/office/drawing/2014/main" id="{0917A5A8-3FE4-4BBE-90C2-1983B3104CA2}"/>
              </a:ext>
            </a:extLst>
          </p:cNvPr>
          <p:cNvSpPr txBox="1">
            <a:spLocks/>
          </p:cNvSpPr>
          <p:nvPr/>
        </p:nvSpPr>
        <p:spPr>
          <a:xfrm>
            <a:off x="842887" y="824693"/>
            <a:ext cx="3819899" cy="951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lvl="0" defTabSz="1733550">
              <a:lnSpc>
                <a:spcPct val="100000"/>
              </a:lnSpc>
            </a:pPr>
            <a:r>
              <a:rPr lang="fr-FR" sz="3200" dirty="0">
                <a:solidFill>
                  <a:srgbClr val="002060"/>
                </a:solidFill>
              </a:rPr>
              <a:t> OBJECTIFS 2025</a:t>
            </a:r>
          </a:p>
        </p:txBody>
      </p:sp>
      <p:sp>
        <p:nvSpPr>
          <p:cNvPr id="7" name="Ellipse 6">
            <a:extLst>
              <a:ext uri="{FF2B5EF4-FFF2-40B4-BE49-F238E27FC236}">
                <a16:creationId xmlns:a16="http://schemas.microsoft.com/office/drawing/2014/main" id="{736E119C-B7F5-4777-870D-876F3E50A404}"/>
              </a:ext>
            </a:extLst>
          </p:cNvPr>
          <p:cNvSpPr/>
          <p:nvPr/>
        </p:nvSpPr>
        <p:spPr>
          <a:xfrm>
            <a:off x="3866787" y="1166478"/>
            <a:ext cx="4972051" cy="1726727"/>
          </a:xfrm>
          <a:prstGeom prst="ellipse">
            <a:avLst/>
          </a:prstGeom>
        </p:spPr>
        <p:style>
          <a:lnRef idx="0">
            <a:schemeClr val="accent2">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grpSp>
        <p:nvGrpSpPr>
          <p:cNvPr id="10" name="Groupe 9">
            <a:extLst>
              <a:ext uri="{FF2B5EF4-FFF2-40B4-BE49-F238E27FC236}">
                <a16:creationId xmlns:a16="http://schemas.microsoft.com/office/drawing/2014/main" id="{C4CD2889-0AB1-4557-B5CF-9A9A1735299E}"/>
              </a:ext>
            </a:extLst>
          </p:cNvPr>
          <p:cNvGrpSpPr/>
          <p:nvPr/>
        </p:nvGrpSpPr>
        <p:grpSpPr>
          <a:xfrm>
            <a:off x="4329476" y="890220"/>
            <a:ext cx="2200861" cy="1734436"/>
            <a:chOff x="-1434989" y="895676"/>
            <a:chExt cx="1987716" cy="1734436"/>
          </a:xfrm>
        </p:grpSpPr>
        <p:sp>
          <p:nvSpPr>
            <p:cNvPr id="11" name="Ellipse 10">
              <a:extLst>
                <a:ext uri="{FF2B5EF4-FFF2-40B4-BE49-F238E27FC236}">
                  <a16:creationId xmlns:a16="http://schemas.microsoft.com/office/drawing/2014/main" id="{856FA50D-C810-42AD-A1E6-E1A2F89BF18F}"/>
                </a:ext>
              </a:extLst>
            </p:cNvPr>
            <p:cNvSpPr/>
            <p:nvPr/>
          </p:nvSpPr>
          <p:spPr>
            <a:xfrm>
              <a:off x="-1434989" y="895676"/>
              <a:ext cx="1987716" cy="173443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Ellipse 4">
              <a:extLst>
                <a:ext uri="{FF2B5EF4-FFF2-40B4-BE49-F238E27FC236}">
                  <a16:creationId xmlns:a16="http://schemas.microsoft.com/office/drawing/2014/main" id="{C0A6BE06-2100-4D54-A991-F4DE11FB2883}"/>
                </a:ext>
              </a:extLst>
            </p:cNvPr>
            <p:cNvSpPr txBox="1"/>
            <p:nvPr/>
          </p:nvSpPr>
          <p:spPr>
            <a:xfrm>
              <a:off x="-1311074" y="1249827"/>
              <a:ext cx="1405528" cy="1226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Engagement</a:t>
              </a:r>
            </a:p>
            <a:p>
              <a:pPr marL="0" lvl="0" indent="0" algn="ctr" defTabSz="800100">
                <a:lnSpc>
                  <a:spcPct val="90000"/>
                </a:lnSpc>
                <a:spcBef>
                  <a:spcPct val="0"/>
                </a:spcBef>
                <a:spcAft>
                  <a:spcPct val="35000"/>
                </a:spcAft>
                <a:buNone/>
              </a:pPr>
              <a:r>
                <a:rPr lang="fr-FR" sz="1800" kern="1200" dirty="0"/>
                <a:t>5,1 M€</a:t>
              </a:r>
            </a:p>
          </p:txBody>
        </p:sp>
      </p:grpSp>
      <p:grpSp>
        <p:nvGrpSpPr>
          <p:cNvPr id="13" name="Groupe 12">
            <a:extLst>
              <a:ext uri="{FF2B5EF4-FFF2-40B4-BE49-F238E27FC236}">
                <a16:creationId xmlns:a16="http://schemas.microsoft.com/office/drawing/2014/main" id="{4B2417B4-F157-490C-9E93-B75EDF3D24A2}"/>
              </a:ext>
            </a:extLst>
          </p:cNvPr>
          <p:cNvGrpSpPr/>
          <p:nvPr/>
        </p:nvGrpSpPr>
        <p:grpSpPr>
          <a:xfrm>
            <a:off x="6419047" y="844068"/>
            <a:ext cx="2189146" cy="1734436"/>
            <a:chOff x="4165557" y="262034"/>
            <a:chExt cx="2351115" cy="1734436"/>
          </a:xfrm>
        </p:grpSpPr>
        <p:sp>
          <p:nvSpPr>
            <p:cNvPr id="14" name="Ellipse 13">
              <a:extLst>
                <a:ext uri="{FF2B5EF4-FFF2-40B4-BE49-F238E27FC236}">
                  <a16:creationId xmlns:a16="http://schemas.microsoft.com/office/drawing/2014/main" id="{9A0C62D1-AAC2-45A0-894C-BA1F3324EDF5}"/>
                </a:ext>
              </a:extLst>
            </p:cNvPr>
            <p:cNvSpPr/>
            <p:nvPr/>
          </p:nvSpPr>
          <p:spPr>
            <a:xfrm>
              <a:off x="4165557" y="262034"/>
              <a:ext cx="2351115" cy="1734436"/>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Ellipse 4">
              <a:extLst>
                <a:ext uri="{FF2B5EF4-FFF2-40B4-BE49-F238E27FC236}">
                  <a16:creationId xmlns:a16="http://schemas.microsoft.com/office/drawing/2014/main" id="{1BA88F0C-AEBB-43CE-BB2C-E537B2F32F89}"/>
                </a:ext>
              </a:extLst>
            </p:cNvPr>
            <p:cNvSpPr txBox="1"/>
            <p:nvPr/>
          </p:nvSpPr>
          <p:spPr>
            <a:xfrm>
              <a:off x="4573878" y="516036"/>
              <a:ext cx="1662489" cy="1226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Programmation</a:t>
              </a:r>
            </a:p>
            <a:p>
              <a:pPr marL="0" lvl="0" indent="0" algn="ctr" defTabSz="800100">
                <a:lnSpc>
                  <a:spcPct val="90000"/>
                </a:lnSpc>
                <a:spcBef>
                  <a:spcPct val="0"/>
                </a:spcBef>
                <a:spcAft>
                  <a:spcPct val="35000"/>
                </a:spcAft>
                <a:buNone/>
              </a:pPr>
              <a:r>
                <a:rPr lang="fr-FR" sz="1800" kern="1200" dirty="0"/>
                <a:t>6,8 M€</a:t>
              </a:r>
            </a:p>
          </p:txBody>
        </p:sp>
      </p:grpSp>
      <p:grpSp>
        <p:nvGrpSpPr>
          <p:cNvPr id="16" name="Groupe 15">
            <a:extLst>
              <a:ext uri="{FF2B5EF4-FFF2-40B4-BE49-F238E27FC236}">
                <a16:creationId xmlns:a16="http://schemas.microsoft.com/office/drawing/2014/main" id="{DE3A872F-C09E-4073-9F2A-8B7466FA3D9C}"/>
              </a:ext>
            </a:extLst>
          </p:cNvPr>
          <p:cNvGrpSpPr/>
          <p:nvPr/>
        </p:nvGrpSpPr>
        <p:grpSpPr>
          <a:xfrm>
            <a:off x="5347020" y="2670602"/>
            <a:ext cx="2011584" cy="1734436"/>
            <a:chOff x="3589600" y="2004623"/>
            <a:chExt cx="1734436" cy="1734436"/>
          </a:xfrm>
        </p:grpSpPr>
        <p:sp>
          <p:nvSpPr>
            <p:cNvPr id="17" name="Ellipse 16">
              <a:extLst>
                <a:ext uri="{FF2B5EF4-FFF2-40B4-BE49-F238E27FC236}">
                  <a16:creationId xmlns:a16="http://schemas.microsoft.com/office/drawing/2014/main" id="{ADCF570B-5675-4428-AA21-DB16A7D1C3F2}"/>
                </a:ext>
              </a:extLst>
            </p:cNvPr>
            <p:cNvSpPr/>
            <p:nvPr/>
          </p:nvSpPr>
          <p:spPr>
            <a:xfrm>
              <a:off x="3589600" y="2004623"/>
              <a:ext cx="1734436" cy="1734436"/>
            </a:xfrm>
            <a:prstGeom prst="ellipse">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Ellipse 4">
              <a:extLst>
                <a:ext uri="{FF2B5EF4-FFF2-40B4-BE49-F238E27FC236}">
                  <a16:creationId xmlns:a16="http://schemas.microsoft.com/office/drawing/2014/main" id="{95C09F35-D958-4D01-87DF-126F14EA8462}"/>
                </a:ext>
              </a:extLst>
            </p:cNvPr>
            <p:cNvSpPr txBox="1"/>
            <p:nvPr/>
          </p:nvSpPr>
          <p:spPr>
            <a:xfrm>
              <a:off x="3843602" y="2258625"/>
              <a:ext cx="1226432" cy="1226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Certification</a:t>
              </a:r>
            </a:p>
            <a:p>
              <a:pPr marL="0" lvl="0" indent="0" algn="ctr" defTabSz="800100">
                <a:lnSpc>
                  <a:spcPct val="90000"/>
                </a:lnSpc>
                <a:spcBef>
                  <a:spcPct val="0"/>
                </a:spcBef>
                <a:spcAft>
                  <a:spcPct val="35000"/>
                </a:spcAft>
                <a:buNone/>
              </a:pPr>
              <a:r>
                <a:rPr lang="fr-FR" sz="1800" kern="1200" dirty="0"/>
                <a:t>2,9 M€</a:t>
              </a:r>
            </a:p>
          </p:txBody>
        </p:sp>
      </p:grpSp>
      <p:grpSp>
        <p:nvGrpSpPr>
          <p:cNvPr id="20" name="Groupe 19">
            <a:extLst>
              <a:ext uri="{FF2B5EF4-FFF2-40B4-BE49-F238E27FC236}">
                <a16:creationId xmlns:a16="http://schemas.microsoft.com/office/drawing/2014/main" id="{DF46B2FC-ECE8-42A7-BE0D-1FEAD6479B58}"/>
              </a:ext>
            </a:extLst>
          </p:cNvPr>
          <p:cNvGrpSpPr/>
          <p:nvPr/>
        </p:nvGrpSpPr>
        <p:grpSpPr>
          <a:xfrm>
            <a:off x="504237" y="4606027"/>
            <a:ext cx="10054336" cy="1940207"/>
            <a:chOff x="696636" y="2901785"/>
            <a:chExt cx="10054336" cy="4066476"/>
          </a:xfrm>
        </p:grpSpPr>
        <p:sp>
          <p:nvSpPr>
            <p:cNvPr id="21" name="Rectangle 20">
              <a:extLst>
                <a:ext uri="{FF2B5EF4-FFF2-40B4-BE49-F238E27FC236}">
                  <a16:creationId xmlns:a16="http://schemas.microsoft.com/office/drawing/2014/main" id="{19C27493-84F5-4DD8-BC20-CCD2424C8317}"/>
                </a:ext>
              </a:extLst>
            </p:cNvPr>
            <p:cNvSpPr/>
            <p:nvPr/>
          </p:nvSpPr>
          <p:spPr>
            <a:xfrm>
              <a:off x="1621778" y="2901785"/>
              <a:ext cx="9129194" cy="11562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ZoneTexte 21">
              <a:extLst>
                <a:ext uri="{FF2B5EF4-FFF2-40B4-BE49-F238E27FC236}">
                  <a16:creationId xmlns:a16="http://schemas.microsoft.com/office/drawing/2014/main" id="{27366AE8-FED9-4D54-B8F3-81BBCF323946}"/>
                </a:ext>
              </a:extLst>
            </p:cNvPr>
            <p:cNvSpPr txBox="1"/>
            <p:nvPr/>
          </p:nvSpPr>
          <p:spPr>
            <a:xfrm>
              <a:off x="696636" y="3744290"/>
              <a:ext cx="9129194" cy="32239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fr-FR" sz="3600" b="1" kern="1200" dirty="0"/>
                <a:t>Evitement du DO au 31 décembre 2025</a:t>
              </a:r>
            </a:p>
            <a:p>
              <a:pPr marL="0" lvl="0" indent="0" algn="ctr" defTabSz="1600200">
                <a:lnSpc>
                  <a:spcPct val="90000"/>
                </a:lnSpc>
                <a:spcBef>
                  <a:spcPct val="0"/>
                </a:spcBef>
                <a:spcAft>
                  <a:spcPct val="35000"/>
                </a:spcAft>
                <a:buNone/>
              </a:pPr>
              <a:r>
                <a:rPr lang="fr-FR" sz="3600" dirty="0"/>
                <a:t>Dépôt des Demandes de Paiement (DP) octobre 2025</a:t>
              </a:r>
              <a:endParaRPr lang="fr-FR" sz="3600" kern="1200" dirty="0"/>
            </a:p>
          </p:txBody>
        </p:sp>
      </p:grpSp>
      <p:sp>
        <p:nvSpPr>
          <p:cNvPr id="23" name="Forme 22">
            <a:extLst>
              <a:ext uri="{FF2B5EF4-FFF2-40B4-BE49-F238E27FC236}">
                <a16:creationId xmlns:a16="http://schemas.microsoft.com/office/drawing/2014/main" id="{F6C3F158-B1F8-46EF-A311-E6374937A9A7}"/>
              </a:ext>
            </a:extLst>
          </p:cNvPr>
          <p:cNvSpPr/>
          <p:nvPr/>
        </p:nvSpPr>
        <p:spPr>
          <a:xfrm>
            <a:off x="3866787" y="981617"/>
            <a:ext cx="4972051" cy="3823176"/>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fr-FR" dirty="0"/>
          </a:p>
        </p:txBody>
      </p:sp>
      <p:pic>
        <p:nvPicPr>
          <p:cNvPr id="3" name="Image 2"/>
          <p:cNvPicPr>
            <a:picLocks noChangeAspect="1"/>
          </p:cNvPicPr>
          <p:nvPr/>
        </p:nvPicPr>
        <p:blipFill>
          <a:blip r:embed="rId2"/>
          <a:stretch>
            <a:fillRect/>
          </a:stretch>
        </p:blipFill>
        <p:spPr>
          <a:xfrm>
            <a:off x="165587" y="992127"/>
            <a:ext cx="677300" cy="677300"/>
          </a:xfrm>
          <a:prstGeom prst="rect">
            <a:avLst/>
          </a:prstGeom>
        </p:spPr>
      </p:pic>
    </p:spTree>
    <p:extLst>
      <p:ext uri="{BB962C8B-B14F-4D97-AF65-F5344CB8AC3E}">
        <p14:creationId xmlns:p14="http://schemas.microsoft.com/office/powerpoint/2010/main" val="2526557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3638339" y="5310000"/>
            <a:ext cx="4536000" cy="1548000"/>
          </a:xfrm>
        </p:spPr>
        <p:txBody>
          <a:bodyPr/>
          <a:lstStyle/>
          <a:p>
            <a:endParaRPr lang="fr-FR"/>
          </a:p>
        </p:txBody>
      </p:sp>
      <p:sp>
        <p:nvSpPr>
          <p:cNvPr id="3" name="Espace réservé du texte 2"/>
          <p:cNvSpPr>
            <a:spLocks noGrp="1"/>
          </p:cNvSpPr>
          <p:nvPr>
            <p:ph type="body" sz="quarter" idx="4294967295"/>
          </p:nvPr>
        </p:nvSpPr>
        <p:spPr>
          <a:xfrm>
            <a:off x="787585" y="5310000"/>
            <a:ext cx="2778471" cy="1548000"/>
          </a:xfrm>
        </p:spPr>
        <p:txBody>
          <a:bodyPr/>
          <a:lstStyle/>
          <a:p>
            <a:endParaRPr lang="fr-FR"/>
          </a:p>
        </p:txBody>
      </p:sp>
      <p:sp>
        <p:nvSpPr>
          <p:cNvPr id="4" name="Titre 3"/>
          <p:cNvSpPr>
            <a:spLocks noGrp="1"/>
          </p:cNvSpPr>
          <p:nvPr>
            <p:ph type="title" idx="4294967295"/>
          </p:nvPr>
        </p:nvSpPr>
        <p:spPr>
          <a:xfrm>
            <a:off x="-445799" y="455111"/>
            <a:ext cx="10711545" cy="1325563"/>
          </a:xfrm>
        </p:spPr>
        <p:txBody>
          <a:bodyPr>
            <a:normAutofit/>
          </a:bodyPr>
          <a:lstStyle/>
          <a:p>
            <a:pPr algn="ctr"/>
            <a:r>
              <a:rPr lang="fr-FR" sz="4000" b="1" kern="50" dirty="0">
                <a:solidFill>
                  <a:srgbClr val="0070C0"/>
                </a:solidFill>
                <a:latin typeface="+mn-lt"/>
                <a:ea typeface="+mn-ea"/>
                <a:cs typeface="+mn-cs"/>
              </a:rPr>
              <a:t>Perspectives de remontées de dépenses </a:t>
            </a:r>
          </a:p>
        </p:txBody>
      </p:sp>
      <p:sp>
        <p:nvSpPr>
          <p:cNvPr id="5" name="Espace réservé du contenu 4"/>
          <p:cNvSpPr>
            <a:spLocks noGrp="1"/>
          </p:cNvSpPr>
          <p:nvPr>
            <p:ph idx="1"/>
          </p:nvPr>
        </p:nvSpPr>
        <p:spPr>
          <a:xfrm>
            <a:off x="638282" y="1183770"/>
            <a:ext cx="10711545" cy="4723135"/>
          </a:xfrm>
        </p:spPr>
        <p:txBody>
          <a:bodyPr/>
          <a:lstStyle/>
          <a:p>
            <a:pPr marL="0" indent="0">
              <a:buNone/>
            </a:pPr>
            <a:endParaRPr lang="fr-FR" dirty="0"/>
          </a:p>
          <a:p>
            <a:r>
              <a:rPr lang="fr-FR" dirty="0"/>
              <a:t>Port de pêche de Case-Pilote 0,2M€</a:t>
            </a:r>
          </a:p>
          <a:p>
            <a:r>
              <a:rPr lang="fr-FR" dirty="0"/>
              <a:t>APIT du Robert 0,6 M€</a:t>
            </a:r>
          </a:p>
          <a:p>
            <a:r>
              <a:rPr lang="fr-FR" dirty="0"/>
              <a:t>APIT de Sainte-Marie 0,5 M€</a:t>
            </a:r>
          </a:p>
          <a:p>
            <a:r>
              <a:rPr lang="fr-FR" dirty="0"/>
              <a:t>APIT de Fond </a:t>
            </a:r>
            <a:r>
              <a:rPr lang="fr-FR" dirty="0" err="1"/>
              <a:t>Lahaye</a:t>
            </a:r>
            <a:r>
              <a:rPr lang="fr-FR" dirty="0"/>
              <a:t> 0,6 M€</a:t>
            </a:r>
          </a:p>
          <a:p>
            <a:r>
              <a:rPr lang="fr-FR" dirty="0"/>
              <a:t>APIT de Taupinière 0,2 M€</a:t>
            </a:r>
          </a:p>
          <a:p>
            <a:r>
              <a:rPr lang="fr-FR" dirty="0"/>
              <a:t>CTAH 0,2 M€</a:t>
            </a:r>
          </a:p>
          <a:p>
            <a:r>
              <a:rPr lang="fr-FR" dirty="0"/>
              <a:t>Compensation de surcoûts 1,2 M€</a:t>
            </a:r>
          </a:p>
          <a:p>
            <a:endParaRPr lang="fr-FR" dirty="0"/>
          </a:p>
          <a:p>
            <a:endParaRPr lang="fr-FR" dirty="0"/>
          </a:p>
          <a:p>
            <a:endParaRPr lang="fr-FR" dirty="0"/>
          </a:p>
        </p:txBody>
      </p:sp>
      <p:sp>
        <p:nvSpPr>
          <p:cNvPr id="6" name="Espace réservé du texte 5"/>
          <p:cNvSpPr>
            <a:spLocks noGrp="1"/>
          </p:cNvSpPr>
          <p:nvPr>
            <p:ph type="body" sz="quarter" idx="4294967295"/>
          </p:nvPr>
        </p:nvSpPr>
        <p:spPr>
          <a:xfrm>
            <a:off x="8246627" y="5310000"/>
            <a:ext cx="3103200" cy="1548000"/>
          </a:xfrm>
        </p:spPr>
        <p:txBody>
          <a:bodyPr/>
          <a:lstStyle/>
          <a:p>
            <a:endParaRPr lang="fr-FR"/>
          </a:p>
        </p:txBody>
      </p:sp>
    </p:spTree>
    <p:extLst>
      <p:ext uri="{BB962C8B-B14F-4D97-AF65-F5344CB8AC3E}">
        <p14:creationId xmlns:p14="http://schemas.microsoft.com/office/powerpoint/2010/main" val="32340631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680357" y="197123"/>
            <a:ext cx="10711545" cy="1325563"/>
          </a:xfrm>
        </p:spPr>
        <p:txBody>
          <a:bodyPr>
            <a:normAutofit/>
          </a:bodyPr>
          <a:lstStyle/>
          <a:p>
            <a:r>
              <a:rPr lang="fr-FR" sz="4000" b="1" kern="50" dirty="0">
                <a:solidFill>
                  <a:srgbClr val="0070C0"/>
                </a:solidFill>
                <a:latin typeface="+mn-lt"/>
                <a:ea typeface="+mn-ea"/>
                <a:cs typeface="+mn-cs"/>
              </a:rPr>
              <a:t>Exemple d’opération sur le FEAMPA</a:t>
            </a:r>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96433" y="1785938"/>
            <a:ext cx="2480071" cy="3306762"/>
          </a:xfrm>
        </p:spPr>
      </p:pic>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35785">
            <a:off x="1079432" y="2142236"/>
            <a:ext cx="2953552" cy="3938069"/>
          </a:xfrm>
          <a:prstGeom prst="rect">
            <a:avLst/>
          </a:prstGeom>
        </p:spPr>
      </p:pic>
      <p:sp>
        <p:nvSpPr>
          <p:cNvPr id="9" name="ZoneTexte 8">
            <a:extLst>
              <a:ext uri="{FF2B5EF4-FFF2-40B4-BE49-F238E27FC236}">
                <a16:creationId xmlns:a16="http://schemas.microsoft.com/office/drawing/2014/main" id="{0505CE82-24F8-4BC4-9369-0C582505EACA}"/>
              </a:ext>
            </a:extLst>
          </p:cNvPr>
          <p:cNvSpPr txBox="1"/>
          <p:nvPr/>
        </p:nvSpPr>
        <p:spPr>
          <a:xfrm>
            <a:off x="263778" y="1291853"/>
            <a:ext cx="11285122" cy="461665"/>
          </a:xfrm>
          <a:prstGeom prst="rect">
            <a:avLst/>
          </a:prstGeom>
          <a:noFill/>
          <a:ln>
            <a:noFill/>
          </a:ln>
        </p:spPr>
        <p:txBody>
          <a:bodyPr wrap="square" rtlCol="0">
            <a:spAutoFit/>
          </a:bodyPr>
          <a:lstStyle/>
          <a:p>
            <a:r>
              <a:rPr lang="fr-FR" sz="2400" dirty="0">
                <a:solidFill>
                  <a:srgbClr val="0070C0"/>
                </a:solidFill>
                <a:latin typeface="Aptos"/>
              </a:rPr>
              <a:t>Création d’une ferme de production de spiruline</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277" y="1785938"/>
            <a:ext cx="2762834" cy="3683778"/>
          </a:xfrm>
          <a:prstGeom prst="rect">
            <a:avLst/>
          </a:prstGeom>
        </p:spPr>
      </p:pic>
      <p:sp>
        <p:nvSpPr>
          <p:cNvPr id="12" name="ZoneTexte 11">
            <a:extLst>
              <a:ext uri="{FF2B5EF4-FFF2-40B4-BE49-F238E27FC236}">
                <a16:creationId xmlns:a16="http://schemas.microsoft.com/office/drawing/2014/main" id="{0505CE82-24F8-4BC4-9369-0C582505EACA}"/>
              </a:ext>
            </a:extLst>
          </p:cNvPr>
          <p:cNvSpPr txBox="1"/>
          <p:nvPr/>
        </p:nvSpPr>
        <p:spPr>
          <a:xfrm>
            <a:off x="7652741" y="2054431"/>
            <a:ext cx="4287943" cy="2308324"/>
          </a:xfrm>
          <a:prstGeom prst="rect">
            <a:avLst/>
          </a:prstGeom>
          <a:noFill/>
          <a:ln>
            <a:noFill/>
          </a:ln>
        </p:spPr>
        <p:txBody>
          <a:bodyPr wrap="square" rtlCol="0">
            <a:spAutoFit/>
          </a:bodyPr>
          <a:lstStyle/>
          <a:p>
            <a:r>
              <a:rPr lang="fr-FR" sz="2400" dirty="0">
                <a:solidFill>
                  <a:srgbClr val="0070C0"/>
                </a:solidFill>
                <a:latin typeface="Aptos"/>
              </a:rPr>
              <a:t>Plan de financement:</a:t>
            </a:r>
          </a:p>
          <a:p>
            <a:endParaRPr lang="fr-FR" sz="2400" dirty="0">
              <a:solidFill>
                <a:srgbClr val="0070C0"/>
              </a:solidFill>
              <a:latin typeface="Aptos"/>
            </a:endParaRPr>
          </a:p>
          <a:p>
            <a:r>
              <a:rPr lang="fr-FR" sz="2400" dirty="0">
                <a:solidFill>
                  <a:srgbClr val="0070C0"/>
                </a:solidFill>
                <a:latin typeface="Aptos"/>
              </a:rPr>
              <a:t>Coût Total : 86 K€</a:t>
            </a:r>
          </a:p>
          <a:p>
            <a:r>
              <a:rPr lang="fr-FR" sz="2400" dirty="0">
                <a:solidFill>
                  <a:srgbClr val="0070C0"/>
                </a:solidFill>
                <a:latin typeface="Aptos"/>
              </a:rPr>
              <a:t>FEAMPA : 51 K€</a:t>
            </a:r>
          </a:p>
          <a:p>
            <a:r>
              <a:rPr lang="fr-FR" sz="2400" dirty="0">
                <a:solidFill>
                  <a:srgbClr val="0070C0"/>
                </a:solidFill>
                <a:latin typeface="Aptos"/>
              </a:rPr>
              <a:t>CTM : 21 K€</a:t>
            </a:r>
          </a:p>
          <a:p>
            <a:r>
              <a:rPr lang="fr-FR" sz="2400" dirty="0">
                <a:solidFill>
                  <a:srgbClr val="0070C0"/>
                </a:solidFill>
                <a:latin typeface="Aptos"/>
              </a:rPr>
              <a:t>Autofinancement : 12 K€</a:t>
            </a:r>
          </a:p>
        </p:txBody>
      </p:sp>
    </p:spTree>
    <p:extLst>
      <p:ext uri="{BB962C8B-B14F-4D97-AF65-F5344CB8AC3E}">
        <p14:creationId xmlns:p14="http://schemas.microsoft.com/office/powerpoint/2010/main" val="411825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09133" y="2158738"/>
            <a:ext cx="942340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Etat d’avancement de la clôture du PO FEDER FSE  2014-2020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4800" b="1" dirty="0">
              <a:solidFill>
                <a:srgbClr val="5B9BD5">
                  <a:lumMod val="50000"/>
                </a:srgb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Volet FEDER</a:t>
            </a:r>
          </a:p>
        </p:txBody>
      </p:sp>
    </p:spTree>
    <p:extLst>
      <p:ext uri="{BB962C8B-B14F-4D97-AF65-F5344CB8AC3E}">
        <p14:creationId xmlns:p14="http://schemas.microsoft.com/office/powerpoint/2010/main" val="28556413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600EE5-0EE7-41D3-8C85-437D802BEDAE}"/>
              </a:ext>
            </a:extLst>
          </p:cNvPr>
          <p:cNvSpPr/>
          <p:nvPr/>
        </p:nvSpPr>
        <p:spPr>
          <a:xfrm>
            <a:off x="7674824" y="1366971"/>
            <a:ext cx="2649366" cy="816257"/>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Renforcement des équipes</a:t>
            </a:r>
          </a:p>
        </p:txBody>
      </p:sp>
      <p:sp>
        <p:nvSpPr>
          <p:cNvPr id="5" name="Rectangle 4">
            <a:extLst>
              <a:ext uri="{FF2B5EF4-FFF2-40B4-BE49-F238E27FC236}">
                <a16:creationId xmlns:a16="http://schemas.microsoft.com/office/drawing/2014/main" id="{45D5FAF7-14B5-4AEA-9B15-0CD0865AD4C8}"/>
              </a:ext>
            </a:extLst>
          </p:cNvPr>
          <p:cNvSpPr/>
          <p:nvPr/>
        </p:nvSpPr>
        <p:spPr>
          <a:xfrm>
            <a:off x="573725" y="1366971"/>
            <a:ext cx="2664183" cy="1168402"/>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Mise en place de formation de perfectionnement</a:t>
            </a:r>
          </a:p>
        </p:txBody>
      </p:sp>
      <p:sp>
        <p:nvSpPr>
          <p:cNvPr id="7" name="Rectangle 6">
            <a:extLst>
              <a:ext uri="{FF2B5EF4-FFF2-40B4-BE49-F238E27FC236}">
                <a16:creationId xmlns:a16="http://schemas.microsoft.com/office/drawing/2014/main" id="{000DDA37-51FD-4D10-9705-2061B42A106B}"/>
              </a:ext>
            </a:extLst>
          </p:cNvPr>
          <p:cNvSpPr/>
          <p:nvPr/>
        </p:nvSpPr>
        <p:spPr>
          <a:xfrm>
            <a:off x="4585225" y="5650037"/>
            <a:ext cx="2649366"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Elargissement des bénéficiaires</a:t>
            </a:r>
          </a:p>
        </p:txBody>
      </p:sp>
      <p:pic>
        <p:nvPicPr>
          <p:cNvPr id="9" name="Image 8">
            <a:extLst>
              <a:ext uri="{FF2B5EF4-FFF2-40B4-BE49-F238E27FC236}">
                <a16:creationId xmlns:a16="http://schemas.microsoft.com/office/drawing/2014/main" id="{98D6D214-D430-4A7F-AC89-615A68EA9671}"/>
              </a:ext>
            </a:extLst>
          </p:cNvPr>
          <p:cNvPicPr>
            <a:picLocks noChangeAspect="1"/>
          </p:cNvPicPr>
          <p:nvPr/>
        </p:nvPicPr>
        <p:blipFill>
          <a:blip r:embed="rId2"/>
          <a:stretch>
            <a:fillRect/>
          </a:stretch>
        </p:blipFill>
        <p:spPr>
          <a:xfrm>
            <a:off x="7234591" y="4338554"/>
            <a:ext cx="2664183" cy="908383"/>
          </a:xfrm>
          <a:prstGeom prst="rect">
            <a:avLst/>
          </a:prstGeom>
        </p:spPr>
      </p:pic>
      <p:sp>
        <p:nvSpPr>
          <p:cNvPr id="11" name="Rectangle 10">
            <a:extLst>
              <a:ext uri="{FF2B5EF4-FFF2-40B4-BE49-F238E27FC236}">
                <a16:creationId xmlns:a16="http://schemas.microsoft.com/office/drawing/2014/main" id="{0E600EE5-0EE7-41D3-8C85-437D802BEDAE}"/>
              </a:ext>
            </a:extLst>
          </p:cNvPr>
          <p:cNvSpPr/>
          <p:nvPr/>
        </p:nvSpPr>
        <p:spPr>
          <a:xfrm>
            <a:off x="8870447" y="2831947"/>
            <a:ext cx="2590643" cy="791487"/>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Booster la consommation</a:t>
            </a:r>
          </a:p>
        </p:txBody>
      </p:sp>
      <p:pic>
        <p:nvPicPr>
          <p:cNvPr id="14" name="Image 13">
            <a:extLst>
              <a:ext uri="{FF2B5EF4-FFF2-40B4-BE49-F238E27FC236}">
                <a16:creationId xmlns:a16="http://schemas.microsoft.com/office/drawing/2014/main" id="{E0BF4A00-7716-4473-9CF1-DABC92AD409A}"/>
              </a:ext>
            </a:extLst>
          </p:cNvPr>
          <p:cNvPicPr>
            <a:picLocks noChangeAspect="1"/>
          </p:cNvPicPr>
          <p:nvPr/>
        </p:nvPicPr>
        <p:blipFill>
          <a:blip r:embed="rId3"/>
          <a:stretch>
            <a:fillRect/>
          </a:stretch>
        </p:blipFill>
        <p:spPr>
          <a:xfrm>
            <a:off x="573725" y="3962639"/>
            <a:ext cx="2683933" cy="1182727"/>
          </a:xfrm>
          <a:prstGeom prst="rect">
            <a:avLst/>
          </a:prstGeom>
        </p:spPr>
      </p:pic>
      <p:pic>
        <p:nvPicPr>
          <p:cNvPr id="10" name="Image 9"/>
          <p:cNvPicPr>
            <a:picLocks noChangeAspect="1"/>
          </p:cNvPicPr>
          <p:nvPr/>
        </p:nvPicPr>
        <p:blipFill>
          <a:blip r:embed="rId4"/>
          <a:stretch>
            <a:fillRect/>
          </a:stretch>
        </p:blipFill>
        <p:spPr>
          <a:xfrm>
            <a:off x="4402651" y="1568521"/>
            <a:ext cx="2717030" cy="2115347"/>
          </a:xfrm>
          <a:prstGeom prst="rect">
            <a:avLst/>
          </a:prstGeom>
        </p:spPr>
      </p:pic>
      <p:sp>
        <p:nvSpPr>
          <p:cNvPr id="17" name="Rectangle 2"/>
          <p:cNvSpPr>
            <a:spLocks noChangeArrowheads="1"/>
          </p:cNvSpPr>
          <p:nvPr/>
        </p:nvSpPr>
        <p:spPr bwMode="auto">
          <a:xfrm>
            <a:off x="1905816" y="519090"/>
            <a:ext cx="72603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Mesures de Prévention et d’Évitement du Dégagement d’Office</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2381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ChangeArrowheads="1"/>
          </p:cNvSpPr>
          <p:nvPr/>
        </p:nvSpPr>
        <p:spPr bwMode="auto">
          <a:xfrm>
            <a:off x="181553" y="540848"/>
            <a:ext cx="93947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Un objectif commun, des leviers spécifiques pour chaque fonds</a:t>
            </a:r>
            <a:endParaRPr kumimoji="0" lang="fr-FR" alt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Rectangle avec coins arrondis en diagonale 1"/>
          <p:cNvSpPr/>
          <p:nvPr/>
        </p:nvSpPr>
        <p:spPr>
          <a:xfrm>
            <a:off x="329938" y="1147482"/>
            <a:ext cx="4260916" cy="302859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FEDER- FSE+: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Possibilité d’avance  sur les </a:t>
            </a:r>
            <a:r>
              <a:rPr lang="fr-FR" dirty="0">
                <a:solidFill>
                  <a:prstClr val="white"/>
                </a:solidFill>
                <a:latin typeface="Calibri" panose="020F0502020204030204"/>
              </a:rPr>
              <a:t>subventions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*Certification des opérations d’envergure stratégiques pour le territoire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(Hôtel, TCSP, Grand Port, THD)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Augmentation du taux de cofinancement FEDER de 15 points et cofinancement FSE+ de 10 points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avec coins arrondis en diagonale 12"/>
          <p:cNvSpPr/>
          <p:nvPr/>
        </p:nvSpPr>
        <p:spPr>
          <a:xfrm>
            <a:off x="3303395" y="4413316"/>
            <a:ext cx="4340413" cy="229071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FEADER: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Campagne de relance des bénéficiaires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Modification de la maquette financière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du PDRM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Dérogation de la programmation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Carry-over pour maintenir les opérations sur le PDRM et les achever sur le PSN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avec coins arrondis en diagonale 14"/>
          <p:cNvSpPr/>
          <p:nvPr/>
        </p:nvSpPr>
        <p:spPr>
          <a:xfrm>
            <a:off x="7342152" y="1600301"/>
            <a:ext cx="3864989" cy="24132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FEAMPA: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Simplification des procédures Révision des barèmes de la compensation des surcoûts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Appel à projets sur les OS dormants Identification des projets structurants</a:t>
            </a:r>
          </a:p>
        </p:txBody>
      </p:sp>
    </p:spTree>
    <p:extLst>
      <p:ext uri="{BB962C8B-B14F-4D97-AF65-F5344CB8AC3E}">
        <p14:creationId xmlns:p14="http://schemas.microsoft.com/office/powerpoint/2010/main" val="7053495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9011" y="723137"/>
            <a:ext cx="509787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0070C0"/>
                </a:solidFill>
                <a:effectLst/>
                <a:uLnTx/>
                <a:uFillTx/>
                <a:latin typeface="Book Antiqua" panose="02040602050305030304" pitchFamily="18" charset="0"/>
                <a:ea typeface="+mn-ea"/>
                <a:cs typeface="+mn-cs"/>
              </a:rPr>
              <a:t>Révision Mi-Parcours</a:t>
            </a:r>
          </a:p>
        </p:txBody>
      </p:sp>
      <p:graphicFrame>
        <p:nvGraphicFramePr>
          <p:cNvPr id="5" name="Tableau 4"/>
          <p:cNvGraphicFramePr>
            <a:graphicFrameLocks noGrp="1"/>
          </p:cNvGraphicFramePr>
          <p:nvPr>
            <p:extLst/>
          </p:nvPr>
        </p:nvGraphicFramePr>
        <p:xfrm>
          <a:off x="685799" y="1670537"/>
          <a:ext cx="7763610" cy="4382758"/>
        </p:xfrm>
        <a:graphic>
          <a:graphicData uri="http://schemas.openxmlformats.org/drawingml/2006/table">
            <a:tbl>
              <a:tblPr firstRow="1" bandRow="1">
                <a:tableStyleId>{BC89EF96-8CEA-46FF-86C4-4CE0E7609802}</a:tableStyleId>
              </a:tblPr>
              <a:tblGrid>
                <a:gridCol w="3136108">
                  <a:extLst>
                    <a:ext uri="{9D8B030D-6E8A-4147-A177-3AD203B41FA5}">
                      <a16:colId xmlns:a16="http://schemas.microsoft.com/office/drawing/2014/main" val="3024636994"/>
                    </a:ext>
                  </a:extLst>
                </a:gridCol>
                <a:gridCol w="4627502">
                  <a:extLst>
                    <a:ext uri="{9D8B030D-6E8A-4147-A177-3AD203B41FA5}">
                      <a16:colId xmlns:a16="http://schemas.microsoft.com/office/drawing/2014/main" val="558810307"/>
                    </a:ext>
                  </a:extLst>
                </a:gridCol>
              </a:tblGrid>
              <a:tr h="799430">
                <a:tc>
                  <a:txBody>
                    <a:bodyPr/>
                    <a:lstStyle/>
                    <a:p>
                      <a:r>
                        <a:rPr lang="fr-FR" sz="2000" b="1" dirty="0"/>
                        <a:t>Objectif</a:t>
                      </a:r>
                      <a:r>
                        <a:rPr lang="fr-FR" sz="2000" b="1" baseline="0" dirty="0"/>
                        <a:t> de l’évaluation</a:t>
                      </a:r>
                      <a:endParaRPr lang="fr-FR" sz="2000" b="1" dirty="0">
                        <a:solidFill>
                          <a:schemeClr val="tx1"/>
                        </a:solidFill>
                      </a:endParaRPr>
                    </a:p>
                  </a:txBody>
                  <a:tcPr/>
                </a:tc>
                <a:tc>
                  <a:txBody>
                    <a:bodyPr/>
                    <a:lstStyle/>
                    <a:p>
                      <a:r>
                        <a:rPr lang="fr-FR" sz="2000" b="0" dirty="0"/>
                        <a:t>Analyser les besoins et adapter le programme selon les résultats intermédiaires</a:t>
                      </a:r>
                      <a:endParaRPr lang="fr-FR" sz="2000" b="0" dirty="0">
                        <a:solidFill>
                          <a:schemeClr val="tx1"/>
                        </a:solidFill>
                      </a:endParaRPr>
                    </a:p>
                  </a:txBody>
                  <a:tcPr/>
                </a:tc>
                <a:extLst>
                  <a:ext uri="{0D108BD9-81ED-4DB2-BD59-A6C34878D82A}">
                    <a16:rowId xmlns:a16="http://schemas.microsoft.com/office/drawing/2014/main" val="3956306355"/>
                  </a:ext>
                </a:extLst>
              </a:tr>
              <a:tr h="799430">
                <a:tc>
                  <a:txBody>
                    <a:bodyPr/>
                    <a:lstStyle/>
                    <a:p>
                      <a:r>
                        <a:rPr lang="fr-FR" sz="2000" b="1" dirty="0"/>
                        <a:t>Cadre réglementaire</a:t>
                      </a:r>
                    </a:p>
                  </a:txBody>
                  <a:tcPr/>
                </a:tc>
                <a:tc>
                  <a:txBody>
                    <a:bodyPr/>
                    <a:lstStyle/>
                    <a:p>
                      <a:r>
                        <a:rPr lang="fr-FR" sz="2000" dirty="0"/>
                        <a:t>Conformément</a:t>
                      </a:r>
                      <a:r>
                        <a:rPr lang="fr-FR" sz="2000" baseline="0" dirty="0"/>
                        <a:t> à l’article 18 du Règlement UE 2021/1060</a:t>
                      </a:r>
                      <a:endParaRPr lang="fr-FR" sz="2000" dirty="0"/>
                    </a:p>
                  </a:txBody>
                  <a:tcPr/>
                </a:tc>
                <a:extLst>
                  <a:ext uri="{0D108BD9-81ED-4DB2-BD59-A6C34878D82A}">
                    <a16:rowId xmlns:a16="http://schemas.microsoft.com/office/drawing/2014/main" val="1167939895"/>
                  </a:ext>
                </a:extLst>
              </a:tr>
              <a:tr h="735324">
                <a:tc>
                  <a:txBody>
                    <a:bodyPr/>
                    <a:lstStyle/>
                    <a:p>
                      <a:r>
                        <a:rPr lang="fr-FR" sz="2000" b="1" dirty="0"/>
                        <a:t>Périmètre concerné</a:t>
                      </a:r>
                    </a:p>
                  </a:txBody>
                  <a:tcPr/>
                </a:tc>
                <a:tc>
                  <a:txBody>
                    <a:bodyPr/>
                    <a:lstStyle/>
                    <a:p>
                      <a:r>
                        <a:rPr lang="fr-FR" sz="2000" dirty="0"/>
                        <a:t>Ensemble du programme (hors assistance technique)</a:t>
                      </a:r>
                    </a:p>
                  </a:txBody>
                  <a:tcPr/>
                </a:tc>
                <a:extLst>
                  <a:ext uri="{0D108BD9-81ED-4DB2-BD59-A6C34878D82A}">
                    <a16:rowId xmlns:a16="http://schemas.microsoft.com/office/drawing/2014/main" val="1250990569"/>
                  </a:ext>
                </a:extLst>
              </a:tr>
              <a:tr h="1842164">
                <a:tc>
                  <a:txBody>
                    <a:bodyPr/>
                    <a:lstStyle/>
                    <a:p>
                      <a:r>
                        <a:rPr lang="fr-FR" sz="2000" b="1" dirty="0"/>
                        <a:t>Enjeux majeurs</a:t>
                      </a:r>
                    </a:p>
                  </a:txBody>
                  <a:tcPr/>
                </a:tc>
                <a:tc>
                  <a:txBody>
                    <a:bodyPr/>
                    <a:lstStyle/>
                    <a:p>
                      <a:r>
                        <a:rPr lang="fr-FR" sz="2000" dirty="0"/>
                        <a:t>- Révision</a:t>
                      </a:r>
                      <a:r>
                        <a:rPr lang="fr-FR" sz="2000" baseline="0" dirty="0"/>
                        <a:t> de la maquette financière (réaffectation et flexibilité)</a:t>
                      </a:r>
                    </a:p>
                    <a:p>
                      <a:r>
                        <a:rPr lang="fr-FR" sz="2000" baseline="0" dirty="0"/>
                        <a:t>- Révision des objectifs et des indicateurs</a:t>
                      </a:r>
                    </a:p>
                    <a:p>
                      <a:r>
                        <a:rPr lang="fr-FR" sz="2000" baseline="0" dirty="0"/>
                        <a:t>- Proposition à la Commission Européenne sur l’utilisation de la réserve de flexibilité.</a:t>
                      </a:r>
                      <a:endParaRPr lang="fr-FR" sz="2000" dirty="0"/>
                    </a:p>
                  </a:txBody>
                  <a:tcPr/>
                </a:tc>
                <a:extLst>
                  <a:ext uri="{0D108BD9-81ED-4DB2-BD59-A6C34878D82A}">
                    <a16:rowId xmlns:a16="http://schemas.microsoft.com/office/drawing/2014/main" val="2075264815"/>
                  </a:ext>
                </a:extLst>
              </a:tr>
            </a:tbl>
          </a:graphicData>
        </a:graphic>
      </p:graphicFrame>
      <p:sp>
        <p:nvSpPr>
          <p:cNvPr id="6" name="Bulle ronde 5"/>
          <p:cNvSpPr/>
          <p:nvPr/>
        </p:nvSpPr>
        <p:spPr>
          <a:xfrm>
            <a:off x="8634047" y="2004645"/>
            <a:ext cx="3411416" cy="266406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Evaluation 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mi-parcours externalisée au Cabinet EDATER</a:t>
            </a:r>
          </a:p>
        </p:txBody>
      </p:sp>
    </p:spTree>
    <p:extLst>
      <p:ext uri="{BB962C8B-B14F-4D97-AF65-F5344CB8AC3E}">
        <p14:creationId xmlns:p14="http://schemas.microsoft.com/office/powerpoint/2010/main" val="13466902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7D4B6-C399-41EE-8A1E-6B43DC41E6C4}"/>
              </a:ext>
            </a:extLst>
          </p:cNvPr>
          <p:cNvSpPr>
            <a:spLocks noGrp="1"/>
          </p:cNvSpPr>
          <p:nvPr>
            <p:ph type="title"/>
          </p:nvPr>
        </p:nvSpPr>
        <p:spPr>
          <a:xfrm>
            <a:off x="270444" y="2036061"/>
            <a:ext cx="11626915" cy="2922019"/>
          </a:xfrm>
        </p:spPr>
        <p:txBody>
          <a:bodyPr>
            <a:noAutofit/>
          </a:bodyPr>
          <a:lstStyle/>
          <a:p>
            <a:pPr algn="ctr" defTabSz="914354">
              <a:lnSpc>
                <a:spcPct val="100000"/>
              </a:lnSpc>
              <a:defRPr/>
            </a:pPr>
            <a:r>
              <a:rPr lang="fr-FR" sz="4800" b="1" dirty="0">
                <a:solidFill>
                  <a:srgbClr val="0C3B92"/>
                </a:solidFill>
                <a:latin typeface="+mn-lt"/>
              </a:rPr>
              <a:t>ORIENTATION ET APPUI AUX PORTEURS DE PROJETS</a:t>
            </a:r>
            <a:br>
              <a:rPr lang="fr-FR" sz="6000" dirty="0">
                <a:solidFill>
                  <a:srgbClr val="0C3B92"/>
                </a:solidFill>
                <a:latin typeface="Corbel,Bold"/>
              </a:rPr>
            </a:br>
            <a:br>
              <a:rPr lang="fr-FR" sz="1600" dirty="0">
                <a:solidFill>
                  <a:srgbClr val="0C3B92"/>
                </a:solidFill>
                <a:latin typeface="+mn-lt"/>
              </a:rPr>
            </a:br>
            <a:r>
              <a:rPr lang="fr-FR" sz="3200" i="1" dirty="0"/>
              <a:t>RECHERCHE DE FINANCEMENTS </a:t>
            </a:r>
            <a:br>
              <a:rPr lang="fr-FR" sz="3200" i="1" dirty="0"/>
            </a:br>
            <a:r>
              <a:rPr lang="fr-FR" sz="3200" i="1" dirty="0"/>
              <a:t>ET MOBILISATION DES FONDS EUROPEENS</a:t>
            </a:r>
            <a:br>
              <a:rPr lang="fr-FR" sz="3200" i="1" dirty="0"/>
            </a:br>
            <a:endParaRPr lang="fr-FR" sz="5400" dirty="0">
              <a:solidFill>
                <a:srgbClr val="FF0000"/>
              </a:solidFill>
            </a:endParaRPr>
          </a:p>
        </p:txBody>
      </p:sp>
      <p:sp>
        <p:nvSpPr>
          <p:cNvPr id="7" name="Espace réservé de la date 6">
            <a:extLst>
              <a:ext uri="{FF2B5EF4-FFF2-40B4-BE49-F238E27FC236}">
                <a16:creationId xmlns:a16="http://schemas.microsoft.com/office/drawing/2014/main" id="{3AC613D4-17A8-4053-92A1-4566AD5098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3 avril 2024</a:t>
            </a:r>
          </a:p>
        </p:txBody>
      </p:sp>
      <p:sp>
        <p:nvSpPr>
          <p:cNvPr id="9" name="Espace réservé du numéro de diapositive 8">
            <a:extLst>
              <a:ext uri="{FF2B5EF4-FFF2-40B4-BE49-F238E27FC236}">
                <a16:creationId xmlns:a16="http://schemas.microsoft.com/office/drawing/2014/main" id="{4AD5C799-79FD-4B76-8E99-D9E4412440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35E7A-FA22-4CDC-81E3-1525874A2A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7347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7D4B6-C399-41EE-8A1E-6B43DC41E6C4}"/>
              </a:ext>
            </a:extLst>
          </p:cNvPr>
          <p:cNvSpPr>
            <a:spLocks noGrp="1"/>
          </p:cNvSpPr>
          <p:nvPr>
            <p:ph type="title"/>
          </p:nvPr>
        </p:nvSpPr>
        <p:spPr>
          <a:xfrm>
            <a:off x="151747" y="94243"/>
            <a:ext cx="7186891" cy="855664"/>
          </a:xfrm>
        </p:spPr>
        <p:txBody>
          <a:bodyPr>
            <a:noAutofit/>
          </a:bodyPr>
          <a:lstStyle/>
          <a:p>
            <a:pPr algn="ctr" defTabSz="914354">
              <a:lnSpc>
                <a:spcPct val="100000"/>
              </a:lnSpc>
              <a:defRPr/>
            </a:pPr>
            <a:r>
              <a:rPr lang="fr-FR" sz="3600" dirty="0">
                <a:solidFill>
                  <a:srgbClr val="0C3B92"/>
                </a:solidFill>
                <a:latin typeface="Corbel,Bold"/>
              </a:rPr>
              <a:t>UNE EQUIPE DEDIEE</a:t>
            </a:r>
            <a:endParaRPr lang="fr-FR" sz="3600" dirty="0">
              <a:solidFill>
                <a:srgbClr val="FF0000"/>
              </a:solidFill>
            </a:endParaRPr>
          </a:p>
        </p:txBody>
      </p:sp>
      <p:sp>
        <p:nvSpPr>
          <p:cNvPr id="7" name="Espace réservé de la date 6">
            <a:extLst>
              <a:ext uri="{FF2B5EF4-FFF2-40B4-BE49-F238E27FC236}">
                <a16:creationId xmlns:a16="http://schemas.microsoft.com/office/drawing/2014/main" id="{3AC613D4-17A8-4053-92A1-4566AD5098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white"/>
                </a:solidFill>
                <a:effectLst/>
                <a:uLnTx/>
                <a:uFillTx/>
                <a:latin typeface="Calibri" panose="020F0502020204030204"/>
                <a:ea typeface="+mn-ea"/>
                <a:cs typeface="+mn-cs"/>
              </a:rPr>
              <a:t>3 avril 2024</a:t>
            </a:r>
          </a:p>
        </p:txBody>
      </p:sp>
      <p:sp>
        <p:nvSpPr>
          <p:cNvPr id="9" name="Espace réservé du numéro de diapositive 8">
            <a:extLst>
              <a:ext uri="{FF2B5EF4-FFF2-40B4-BE49-F238E27FC236}">
                <a16:creationId xmlns:a16="http://schemas.microsoft.com/office/drawing/2014/main" id="{4AD5C799-79FD-4B76-8E99-D9E4412440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35E7A-FA22-4CDC-81E3-1525874A2A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45" name="Groupe 44"/>
          <p:cNvGrpSpPr/>
          <p:nvPr/>
        </p:nvGrpSpPr>
        <p:grpSpPr>
          <a:xfrm>
            <a:off x="151747" y="1247597"/>
            <a:ext cx="6542201" cy="4995989"/>
            <a:chOff x="0" y="867743"/>
            <a:chExt cx="6542201" cy="5250592"/>
          </a:xfrm>
        </p:grpSpPr>
        <p:grpSp>
          <p:nvGrpSpPr>
            <p:cNvPr id="4" name="Groupe 3"/>
            <p:cNvGrpSpPr/>
            <p:nvPr/>
          </p:nvGrpSpPr>
          <p:grpSpPr>
            <a:xfrm>
              <a:off x="0" y="867743"/>
              <a:ext cx="6542201" cy="5250592"/>
              <a:chOff x="1726404" y="1312735"/>
              <a:chExt cx="8076046" cy="5051672"/>
            </a:xfrm>
          </p:grpSpPr>
          <p:grpSp>
            <p:nvGrpSpPr>
              <p:cNvPr id="8" name="Groupe 7"/>
              <p:cNvGrpSpPr/>
              <p:nvPr/>
            </p:nvGrpSpPr>
            <p:grpSpPr>
              <a:xfrm>
                <a:off x="1726404" y="3169225"/>
                <a:ext cx="8076046" cy="3195182"/>
                <a:chOff x="31805" y="949966"/>
                <a:chExt cx="8076594" cy="3195208"/>
              </a:xfrm>
            </p:grpSpPr>
            <p:sp>
              <p:nvSpPr>
                <p:cNvPr id="10" name="Rectangle 9"/>
                <p:cNvSpPr/>
                <p:nvPr/>
              </p:nvSpPr>
              <p:spPr>
                <a:xfrm>
                  <a:off x="2899410" y="1364312"/>
                  <a:ext cx="2197100" cy="793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dirty="0">
                      <a:effectLst/>
                      <a:ea typeface="Calibri" panose="020F0502020204030204" pitchFamily="34" charset="0"/>
                      <a:cs typeface="Times New Roman" panose="02020603050405020304" pitchFamily="18" charset="0"/>
                    </a:rPr>
                    <a:t>Direction Orientation et Appui aux Porteurs de Projets (DOAPP)</a:t>
                  </a:r>
                </a:p>
              </p:txBody>
            </p:sp>
            <p:sp>
              <p:nvSpPr>
                <p:cNvPr id="11" name="Rectangle à coins arrondis 10"/>
                <p:cNvSpPr/>
                <p:nvPr/>
              </p:nvSpPr>
              <p:spPr>
                <a:xfrm>
                  <a:off x="6120849" y="949966"/>
                  <a:ext cx="1727199" cy="592867"/>
                </a:xfrm>
                <a:prstGeom prst="roundRect">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dirty="0">
                      <a:solidFill>
                        <a:srgbClr val="FFFFFF"/>
                      </a:solidFill>
                      <a:effectLst/>
                      <a:ea typeface="Calibri" panose="020F0502020204030204" pitchFamily="34" charset="0"/>
                      <a:cs typeface="Times New Roman" panose="02020603050405020304" pitchFamily="18" charset="0"/>
                    </a:rPr>
                    <a:t>Agent d’accueil DGA COFIN</a:t>
                  </a:r>
                  <a:endParaRPr lang="fr-FR" sz="1400" dirty="0">
                    <a:effectLst/>
                    <a:ea typeface="Calibri" panose="020F0502020204030204" pitchFamily="34" charset="0"/>
                    <a:cs typeface="Times New Roman" panose="02020603050405020304" pitchFamily="18" charset="0"/>
                  </a:endParaRPr>
                </a:p>
              </p:txBody>
            </p:sp>
            <p:sp>
              <p:nvSpPr>
                <p:cNvPr id="12" name="Rectangle à coins arrondis 11"/>
                <p:cNvSpPr/>
                <p:nvPr/>
              </p:nvSpPr>
              <p:spPr>
                <a:xfrm>
                  <a:off x="6103593" y="1689433"/>
                  <a:ext cx="1727199" cy="702146"/>
                </a:xfrm>
                <a:prstGeom prst="roundRect">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dirty="0">
                      <a:effectLst/>
                      <a:ea typeface="Calibri" panose="020F0502020204030204" pitchFamily="34" charset="0"/>
                      <a:cs typeface="Times New Roman" panose="02020603050405020304" pitchFamily="18" charset="0"/>
                    </a:rPr>
                    <a:t>Assistante de Direction  </a:t>
                  </a:r>
                </a:p>
              </p:txBody>
            </p:sp>
            <p:sp>
              <p:nvSpPr>
                <p:cNvPr id="13" name="Rectangle 12"/>
                <p:cNvSpPr/>
                <p:nvPr/>
              </p:nvSpPr>
              <p:spPr>
                <a:xfrm>
                  <a:off x="31805" y="3029446"/>
                  <a:ext cx="2221885" cy="111572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dirty="0">
                      <a:effectLst/>
                      <a:ea typeface="Calibri" panose="020F0502020204030204" pitchFamily="34" charset="0"/>
                      <a:cs typeface="Times New Roman" panose="02020603050405020304" pitchFamily="18" charset="0"/>
                    </a:rPr>
                    <a:t>Service Orientation et Accompagnement des Porteurs de Projets (SOAPP)</a:t>
                  </a:r>
                </a:p>
              </p:txBody>
            </p:sp>
            <p:sp>
              <p:nvSpPr>
                <p:cNvPr id="14" name="Rectangle 13"/>
                <p:cNvSpPr/>
                <p:nvPr/>
              </p:nvSpPr>
              <p:spPr>
                <a:xfrm>
                  <a:off x="2788817" y="3026342"/>
                  <a:ext cx="2443927" cy="1118832"/>
                </a:xfrm>
                <a:prstGeom prst="rect">
                  <a:avLst/>
                </a:prstGeom>
                <a:solidFill>
                  <a:srgbClr val="70AD47"/>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dirty="0">
                      <a:solidFill>
                        <a:schemeClr val="bg1"/>
                      </a:solidFill>
                      <a:effectLst/>
                      <a:ea typeface="Calibri" panose="020F0502020204030204" pitchFamily="34" charset="0"/>
                      <a:cs typeface="Times New Roman" panose="02020603050405020304" pitchFamily="18" charset="0"/>
                    </a:rPr>
                    <a:t>Service Appui et Accompagnement des DGA (SADGA)</a:t>
                  </a:r>
                </a:p>
              </p:txBody>
            </p:sp>
            <p:sp>
              <p:nvSpPr>
                <p:cNvPr id="15" name="Rectangle 14"/>
                <p:cNvSpPr/>
                <p:nvPr/>
              </p:nvSpPr>
              <p:spPr>
                <a:xfrm>
                  <a:off x="5901383" y="3017134"/>
                  <a:ext cx="2207016" cy="112803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dirty="0">
                      <a:effectLst/>
                      <a:ea typeface="Calibri" panose="020F0502020204030204" pitchFamily="34" charset="0"/>
                      <a:cs typeface="Times New Roman" panose="02020603050405020304" pitchFamily="18" charset="0"/>
                    </a:rPr>
                    <a:t>Service Ingénierie Financière (SIF) </a:t>
                  </a:r>
                </a:p>
              </p:txBody>
            </p:sp>
            <p:cxnSp>
              <p:nvCxnSpPr>
                <p:cNvPr id="19" name="Connecteur en angle 18"/>
                <p:cNvCxnSpPr>
                  <a:endCxn id="12" idx="1"/>
                </p:cNvCxnSpPr>
                <p:nvPr/>
              </p:nvCxnSpPr>
              <p:spPr>
                <a:xfrm>
                  <a:off x="4933399" y="1684103"/>
                  <a:ext cx="1170195" cy="356403"/>
                </a:xfrm>
                <a:prstGeom prst="bentConnector3">
                  <a:avLst>
                    <a:gd name="adj1" fmla="val 51058"/>
                  </a:avLst>
                </a:prstGeom>
              </p:spPr>
              <p:style>
                <a:lnRef idx="1">
                  <a:schemeClr val="accent1"/>
                </a:lnRef>
                <a:fillRef idx="0">
                  <a:schemeClr val="accent1"/>
                </a:fillRef>
                <a:effectRef idx="0">
                  <a:schemeClr val="accent1"/>
                </a:effectRef>
                <a:fontRef idx="minor">
                  <a:schemeClr val="tx1"/>
                </a:fontRef>
              </p:style>
            </p:cxnSp>
            <p:cxnSp>
              <p:nvCxnSpPr>
                <p:cNvPr id="20" name="Connecteur en angle 19"/>
                <p:cNvCxnSpPr>
                  <a:endCxn id="11" idx="1"/>
                </p:cNvCxnSpPr>
                <p:nvPr/>
              </p:nvCxnSpPr>
              <p:spPr>
                <a:xfrm flipV="1">
                  <a:off x="4933399" y="1246400"/>
                  <a:ext cx="1187450" cy="43842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0" idx="2"/>
                  <a:endCxn id="14" idx="0"/>
                </p:cNvCxnSpPr>
                <p:nvPr/>
              </p:nvCxnSpPr>
              <p:spPr>
                <a:xfrm>
                  <a:off x="3997960" y="2158061"/>
                  <a:ext cx="12821" cy="868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en angle 21"/>
                <p:cNvCxnSpPr/>
                <p:nvPr/>
              </p:nvCxnSpPr>
              <p:spPr>
                <a:xfrm flipH="1">
                  <a:off x="985962" y="2417197"/>
                  <a:ext cx="3117850" cy="609600"/>
                </a:xfrm>
                <a:prstGeom prst="bentConnector3">
                  <a:avLst>
                    <a:gd name="adj1" fmla="val 1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en angle 22"/>
                <p:cNvCxnSpPr/>
                <p:nvPr/>
              </p:nvCxnSpPr>
              <p:spPr>
                <a:xfrm>
                  <a:off x="3655172" y="2422043"/>
                  <a:ext cx="3442776" cy="6042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4587962" y="2453064"/>
                <a:ext cx="2202804" cy="793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dirty="0">
                    <a:ea typeface="Calibri" panose="020F0502020204030204" pitchFamily="34" charset="0"/>
                    <a:cs typeface="Times New Roman" panose="02020603050405020304" pitchFamily="18" charset="0"/>
                  </a:rPr>
                  <a:t>Direction Générale Adjointe Coordination des financements</a:t>
                </a:r>
                <a:endParaRPr lang="fr-FR" sz="1400" dirty="0">
                  <a:effectLst/>
                  <a:ea typeface="Calibri" panose="020F0502020204030204" pitchFamily="34" charset="0"/>
                  <a:cs typeface="Times New Roman" panose="02020603050405020304" pitchFamily="18" charset="0"/>
                </a:endParaRPr>
              </a:p>
            </p:txBody>
          </p:sp>
          <p:sp>
            <p:nvSpPr>
              <p:cNvPr id="28" name="Rectangle 27"/>
              <p:cNvSpPr/>
              <p:nvPr/>
            </p:nvSpPr>
            <p:spPr>
              <a:xfrm>
                <a:off x="4593812" y="1312735"/>
                <a:ext cx="2196951" cy="7937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dirty="0">
                    <a:effectLst/>
                    <a:ea typeface="Calibri" panose="020F0502020204030204" pitchFamily="34" charset="0"/>
                    <a:cs typeface="Times New Roman" panose="02020603050405020304" pitchFamily="18" charset="0"/>
                  </a:rPr>
                  <a:t>Direction </a:t>
                </a:r>
                <a:r>
                  <a:rPr lang="fr-FR" sz="1400" dirty="0">
                    <a:ea typeface="Calibri" panose="020F0502020204030204" pitchFamily="34" charset="0"/>
                    <a:cs typeface="Times New Roman" panose="02020603050405020304" pitchFamily="18" charset="0"/>
                  </a:rPr>
                  <a:t>Générale des Services</a:t>
                </a:r>
                <a:endParaRPr lang="fr-FR" sz="1400" dirty="0">
                  <a:effectLst/>
                  <a:ea typeface="Calibri" panose="020F0502020204030204" pitchFamily="34" charset="0"/>
                  <a:cs typeface="Times New Roman" panose="02020603050405020304" pitchFamily="18" charset="0"/>
                </a:endParaRPr>
              </a:p>
            </p:txBody>
          </p:sp>
        </p:grpSp>
        <p:cxnSp>
          <p:nvCxnSpPr>
            <p:cNvPr id="33" name="Connecteur droit avec flèche 32"/>
            <p:cNvCxnSpPr>
              <a:stCxn id="27" idx="2"/>
              <a:endCxn id="10" idx="0"/>
            </p:cNvCxnSpPr>
            <p:nvPr/>
          </p:nvCxnSpPr>
          <p:spPr>
            <a:xfrm>
              <a:off x="3210294" y="2877975"/>
              <a:ext cx="2370" cy="350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28" idx="2"/>
              <a:endCxn id="27" idx="0"/>
            </p:cNvCxnSpPr>
            <p:nvPr/>
          </p:nvCxnSpPr>
          <p:spPr>
            <a:xfrm flipH="1">
              <a:off x="3210294" y="1692743"/>
              <a:ext cx="2369" cy="360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44" name="Diagramme 43"/>
          <p:cNvGraphicFramePr/>
          <p:nvPr>
            <p:extLst/>
          </p:nvPr>
        </p:nvGraphicFramePr>
        <p:xfrm>
          <a:off x="6925850" y="1483401"/>
          <a:ext cx="5266150" cy="4524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1812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7D4B6-C399-41EE-8A1E-6B43DC41E6C4}"/>
              </a:ext>
            </a:extLst>
          </p:cNvPr>
          <p:cNvSpPr>
            <a:spLocks noGrp="1"/>
          </p:cNvSpPr>
          <p:nvPr>
            <p:ph type="title"/>
          </p:nvPr>
        </p:nvSpPr>
        <p:spPr>
          <a:xfrm>
            <a:off x="151747" y="94243"/>
            <a:ext cx="7186891" cy="855664"/>
          </a:xfrm>
        </p:spPr>
        <p:txBody>
          <a:bodyPr>
            <a:noAutofit/>
          </a:bodyPr>
          <a:lstStyle/>
          <a:p>
            <a:pPr algn="ctr" defTabSz="914354">
              <a:lnSpc>
                <a:spcPct val="100000"/>
              </a:lnSpc>
              <a:defRPr/>
            </a:pPr>
            <a:r>
              <a:rPr lang="fr-FR" sz="3600" dirty="0">
                <a:solidFill>
                  <a:srgbClr val="0C3B92"/>
                </a:solidFill>
                <a:latin typeface="Corbel,Bold"/>
              </a:rPr>
              <a:t>DES MISSIONS RENFORCEES</a:t>
            </a:r>
            <a:endParaRPr lang="fr-FR" sz="3600" dirty="0">
              <a:solidFill>
                <a:srgbClr val="FF0000"/>
              </a:solidFill>
            </a:endParaRPr>
          </a:p>
        </p:txBody>
      </p:sp>
      <p:sp>
        <p:nvSpPr>
          <p:cNvPr id="7" name="Espace réservé de la date 6">
            <a:extLst>
              <a:ext uri="{FF2B5EF4-FFF2-40B4-BE49-F238E27FC236}">
                <a16:creationId xmlns:a16="http://schemas.microsoft.com/office/drawing/2014/main" id="{3AC613D4-17A8-4053-92A1-4566AD5098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white"/>
                </a:solidFill>
                <a:effectLst/>
                <a:uLnTx/>
                <a:uFillTx/>
                <a:latin typeface="Calibri" panose="020F0502020204030204"/>
                <a:ea typeface="+mn-ea"/>
                <a:cs typeface="+mn-cs"/>
              </a:rPr>
              <a:t>3 avril 2024</a:t>
            </a:r>
          </a:p>
        </p:txBody>
      </p:sp>
      <p:sp>
        <p:nvSpPr>
          <p:cNvPr id="9" name="Espace réservé du numéro de diapositive 8">
            <a:extLst>
              <a:ext uri="{FF2B5EF4-FFF2-40B4-BE49-F238E27FC236}">
                <a16:creationId xmlns:a16="http://schemas.microsoft.com/office/drawing/2014/main" id="{4AD5C799-79FD-4B76-8E99-D9E4412440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35E7A-FA22-4CDC-81E3-1525874A2A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Diagramme 4"/>
          <p:cNvGraphicFramePr/>
          <p:nvPr>
            <p:extLst/>
          </p:nvPr>
        </p:nvGraphicFramePr>
        <p:xfrm>
          <a:off x="0" y="1148970"/>
          <a:ext cx="12192000" cy="5291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0908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3E57D4B6-C399-41EE-8A1E-6B43DC41E6C4}"/>
              </a:ext>
            </a:extLst>
          </p:cNvPr>
          <p:cNvSpPr>
            <a:spLocks noGrp="1"/>
          </p:cNvSpPr>
          <p:nvPr>
            <p:ph type="title"/>
          </p:nvPr>
        </p:nvSpPr>
        <p:spPr>
          <a:xfrm>
            <a:off x="1019013" y="94243"/>
            <a:ext cx="6946637" cy="584487"/>
          </a:xfrm>
        </p:spPr>
        <p:txBody>
          <a:bodyPr>
            <a:noAutofit/>
          </a:bodyPr>
          <a:lstStyle/>
          <a:p>
            <a:pPr algn="ctr" defTabSz="914354">
              <a:lnSpc>
                <a:spcPct val="100000"/>
              </a:lnSpc>
              <a:defRPr/>
            </a:pPr>
            <a:r>
              <a:rPr lang="fr-FR" sz="3600" dirty="0">
                <a:solidFill>
                  <a:srgbClr val="0C3B92"/>
                </a:solidFill>
                <a:latin typeface="Corbel,Bold"/>
              </a:rPr>
              <a:t>QUELQUES CHIFFRES</a:t>
            </a:r>
            <a:endParaRPr lang="fr-FR" sz="3600" dirty="0">
              <a:solidFill>
                <a:srgbClr val="FF0000"/>
              </a:solidFill>
            </a:endParaRPr>
          </a:p>
        </p:txBody>
      </p:sp>
      <p:sp>
        <p:nvSpPr>
          <p:cNvPr id="8" name="Titre 1">
            <a:extLst>
              <a:ext uri="{FF2B5EF4-FFF2-40B4-BE49-F238E27FC236}">
                <a16:creationId xmlns:a16="http://schemas.microsoft.com/office/drawing/2014/main" id="{3E57D4B6-C399-41EE-8A1E-6B43DC41E6C4}"/>
              </a:ext>
            </a:extLst>
          </p:cNvPr>
          <p:cNvSpPr txBox="1">
            <a:spLocks/>
          </p:cNvSpPr>
          <p:nvPr/>
        </p:nvSpPr>
        <p:spPr>
          <a:xfrm>
            <a:off x="0" y="678730"/>
            <a:ext cx="9709610" cy="876693"/>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54">
              <a:lnSpc>
                <a:spcPct val="100000"/>
              </a:lnSpc>
              <a:defRPr/>
            </a:pPr>
            <a:r>
              <a:rPr lang="fr-FR" sz="3200" dirty="0">
                <a:solidFill>
                  <a:srgbClr val="0C3B92"/>
                </a:solidFill>
                <a:latin typeface="Corbel,Bold"/>
              </a:rPr>
              <a:t>L’accompagnement des porteurs de projets externes</a:t>
            </a:r>
          </a:p>
          <a:p>
            <a:pPr defTabSz="914354">
              <a:lnSpc>
                <a:spcPct val="100000"/>
              </a:lnSpc>
              <a:defRPr/>
            </a:pPr>
            <a:r>
              <a:rPr lang="fr-FR" sz="2400" i="1" dirty="0">
                <a:solidFill>
                  <a:srgbClr val="0C3B92"/>
                </a:solidFill>
                <a:latin typeface="Corbel,Bold"/>
              </a:rPr>
              <a:t>Sept 2024 à ce jour</a:t>
            </a:r>
          </a:p>
          <a:p>
            <a:pPr defTabSz="914354">
              <a:lnSpc>
                <a:spcPct val="100000"/>
              </a:lnSpc>
              <a:defRPr/>
            </a:pPr>
            <a:r>
              <a:rPr lang="fr-FR" sz="3200" dirty="0">
                <a:solidFill>
                  <a:srgbClr val="0C3B92"/>
                </a:solidFill>
                <a:latin typeface="Corbel,Bold"/>
              </a:rPr>
              <a:t> </a:t>
            </a:r>
            <a:endParaRPr lang="fr-FR" sz="3200" dirty="0">
              <a:solidFill>
                <a:srgbClr val="FF0000"/>
              </a:solidFill>
            </a:endParaRPr>
          </a:p>
        </p:txBody>
      </p:sp>
      <p:graphicFrame>
        <p:nvGraphicFramePr>
          <p:cNvPr id="9" name="Diagramme 8"/>
          <p:cNvGraphicFramePr/>
          <p:nvPr>
            <p:extLst/>
          </p:nvPr>
        </p:nvGraphicFramePr>
        <p:xfrm>
          <a:off x="0" y="1828800"/>
          <a:ext cx="5829955"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re 1">
            <a:extLst>
              <a:ext uri="{FF2B5EF4-FFF2-40B4-BE49-F238E27FC236}">
                <a16:creationId xmlns:a16="http://schemas.microsoft.com/office/drawing/2014/main" id="{3E57D4B6-C399-41EE-8A1E-6B43DC41E6C4}"/>
              </a:ext>
            </a:extLst>
          </p:cNvPr>
          <p:cNvSpPr txBox="1">
            <a:spLocks/>
          </p:cNvSpPr>
          <p:nvPr/>
        </p:nvSpPr>
        <p:spPr>
          <a:xfrm>
            <a:off x="6584623" y="1745190"/>
            <a:ext cx="5607377" cy="876693"/>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54">
              <a:lnSpc>
                <a:spcPct val="100000"/>
              </a:lnSpc>
              <a:defRPr/>
            </a:pPr>
            <a:r>
              <a:rPr lang="fr-FR" sz="3200" dirty="0">
                <a:solidFill>
                  <a:srgbClr val="0C3B92"/>
                </a:solidFill>
                <a:latin typeface="Corbel,Bold"/>
              </a:rPr>
              <a:t>Thématiques récurrentes</a:t>
            </a:r>
            <a:endParaRPr lang="fr-FR" sz="2400" i="1" dirty="0">
              <a:solidFill>
                <a:srgbClr val="0C3B92"/>
              </a:solidFill>
              <a:latin typeface="Corbel,Bold"/>
            </a:endParaRPr>
          </a:p>
          <a:p>
            <a:pPr defTabSz="914354">
              <a:lnSpc>
                <a:spcPct val="100000"/>
              </a:lnSpc>
              <a:defRPr/>
            </a:pPr>
            <a:r>
              <a:rPr lang="fr-FR" sz="3200" dirty="0">
                <a:solidFill>
                  <a:srgbClr val="0C3B92"/>
                </a:solidFill>
                <a:latin typeface="Corbel,Bold"/>
              </a:rPr>
              <a:t> </a:t>
            </a:r>
            <a:endParaRPr lang="fr-FR" sz="3200" dirty="0">
              <a:solidFill>
                <a:srgbClr val="FF0000"/>
              </a:solidFill>
            </a:endParaRPr>
          </a:p>
        </p:txBody>
      </p:sp>
      <p:sp>
        <p:nvSpPr>
          <p:cNvPr id="11" name="Ellipse 10"/>
          <p:cNvSpPr/>
          <p:nvPr/>
        </p:nvSpPr>
        <p:spPr>
          <a:xfrm>
            <a:off x="5482835" y="3542724"/>
            <a:ext cx="2235722" cy="1357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Aide aux entreprises</a:t>
            </a:r>
          </a:p>
        </p:txBody>
      </p:sp>
      <p:sp>
        <p:nvSpPr>
          <p:cNvPr id="12" name="Ellipse 11"/>
          <p:cNvSpPr/>
          <p:nvPr/>
        </p:nvSpPr>
        <p:spPr>
          <a:xfrm>
            <a:off x="6092990" y="5142294"/>
            <a:ext cx="2235722" cy="1357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Formation des demandeurs d’emploi </a:t>
            </a:r>
          </a:p>
        </p:txBody>
      </p:sp>
      <p:sp>
        <p:nvSpPr>
          <p:cNvPr id="13" name="Ellipse 12"/>
          <p:cNvSpPr/>
          <p:nvPr/>
        </p:nvSpPr>
        <p:spPr>
          <a:xfrm>
            <a:off x="7303253" y="3386342"/>
            <a:ext cx="2235722" cy="1357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Tourisme / hébergement</a:t>
            </a:r>
          </a:p>
        </p:txBody>
      </p:sp>
      <p:sp>
        <p:nvSpPr>
          <p:cNvPr id="14" name="Ellipse 13"/>
          <p:cNvSpPr/>
          <p:nvPr/>
        </p:nvSpPr>
        <p:spPr>
          <a:xfrm>
            <a:off x="5957262" y="2319882"/>
            <a:ext cx="2507179" cy="1283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Manifestations culturelles</a:t>
            </a:r>
          </a:p>
        </p:txBody>
      </p:sp>
      <p:sp>
        <p:nvSpPr>
          <p:cNvPr id="15" name="Ellipse 14"/>
          <p:cNvSpPr/>
          <p:nvPr/>
        </p:nvSpPr>
        <p:spPr>
          <a:xfrm>
            <a:off x="9709610" y="2663231"/>
            <a:ext cx="2235722" cy="1357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Aide à l’installation agricole</a:t>
            </a:r>
          </a:p>
        </p:txBody>
      </p:sp>
      <p:sp>
        <p:nvSpPr>
          <p:cNvPr id="16" name="Ellipse 15"/>
          <p:cNvSpPr/>
          <p:nvPr/>
        </p:nvSpPr>
        <p:spPr>
          <a:xfrm>
            <a:off x="8920048" y="4733072"/>
            <a:ext cx="3025284" cy="966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Commercialisation  transformation</a:t>
            </a:r>
          </a:p>
        </p:txBody>
      </p:sp>
      <p:pic>
        <p:nvPicPr>
          <p:cNvPr id="17" name="Image 21" descr="image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9482" y="3505448"/>
            <a:ext cx="1154226" cy="35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2" descr="image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3708" y="5421888"/>
            <a:ext cx="886798" cy="41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24" descr="image0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51068" y="3858744"/>
            <a:ext cx="1267796" cy="42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e 23"/>
          <p:cNvGrpSpPr/>
          <p:nvPr/>
        </p:nvGrpSpPr>
        <p:grpSpPr>
          <a:xfrm>
            <a:off x="9538975" y="4498323"/>
            <a:ext cx="1676361" cy="401860"/>
            <a:chOff x="5213128" y="1930409"/>
            <a:chExt cx="1676361" cy="401860"/>
          </a:xfrm>
        </p:grpSpPr>
        <p:sp>
          <p:nvSpPr>
            <p:cNvPr id="22" name="Rectangle 21"/>
            <p:cNvSpPr/>
            <p:nvPr/>
          </p:nvSpPr>
          <p:spPr>
            <a:xfrm>
              <a:off x="5213128" y="1930409"/>
              <a:ext cx="1676361" cy="401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p:cNvPicPr>
              <a:picLocks noChangeAspect="1"/>
            </p:cNvPicPr>
            <p:nvPr/>
          </p:nvPicPr>
          <p:blipFill>
            <a:blip r:embed="rId10"/>
            <a:stretch>
              <a:fillRect/>
            </a:stretch>
          </p:blipFill>
          <p:spPr>
            <a:xfrm>
              <a:off x="5285268" y="1930409"/>
              <a:ext cx="1604221" cy="377764"/>
            </a:xfrm>
            <a:prstGeom prst="rect">
              <a:avLst/>
            </a:prstGeom>
          </p:spPr>
        </p:pic>
      </p:grpSp>
    </p:spTree>
    <p:extLst>
      <p:ext uri="{BB962C8B-B14F-4D97-AF65-F5344CB8AC3E}">
        <p14:creationId xmlns:p14="http://schemas.microsoft.com/office/powerpoint/2010/main" val="38542017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7D4B6-C399-41EE-8A1E-6B43DC41E6C4}"/>
              </a:ext>
            </a:extLst>
          </p:cNvPr>
          <p:cNvSpPr>
            <a:spLocks noGrp="1"/>
          </p:cNvSpPr>
          <p:nvPr>
            <p:ph type="title"/>
          </p:nvPr>
        </p:nvSpPr>
        <p:spPr>
          <a:xfrm>
            <a:off x="151747" y="94243"/>
            <a:ext cx="8844769" cy="855664"/>
          </a:xfrm>
        </p:spPr>
        <p:txBody>
          <a:bodyPr>
            <a:noAutofit/>
          </a:bodyPr>
          <a:lstStyle/>
          <a:p>
            <a:pPr algn="ctr" defTabSz="914354">
              <a:lnSpc>
                <a:spcPct val="100000"/>
              </a:lnSpc>
              <a:defRPr/>
            </a:pPr>
            <a:r>
              <a:rPr lang="fr-FR" sz="3600" dirty="0">
                <a:solidFill>
                  <a:srgbClr val="0C3B92"/>
                </a:solidFill>
                <a:latin typeface="Corbel,Bold"/>
              </a:rPr>
              <a:t>DES CONTACTS SIMPLIFIES</a:t>
            </a:r>
            <a:endParaRPr lang="fr-FR" sz="3600" dirty="0">
              <a:solidFill>
                <a:srgbClr val="FF0000"/>
              </a:solidFill>
            </a:endParaRPr>
          </a:p>
        </p:txBody>
      </p:sp>
      <p:sp>
        <p:nvSpPr>
          <p:cNvPr id="7" name="Espace réservé de la date 6">
            <a:extLst>
              <a:ext uri="{FF2B5EF4-FFF2-40B4-BE49-F238E27FC236}">
                <a16:creationId xmlns:a16="http://schemas.microsoft.com/office/drawing/2014/main" id="{3AC613D4-17A8-4053-92A1-4566AD5098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white"/>
                </a:solidFill>
                <a:effectLst/>
                <a:uLnTx/>
                <a:uFillTx/>
                <a:latin typeface="Calibri" panose="020F0502020204030204"/>
                <a:ea typeface="+mn-ea"/>
                <a:cs typeface="+mn-cs"/>
              </a:rPr>
              <a:t>3 avril 2024</a:t>
            </a:r>
          </a:p>
        </p:txBody>
      </p:sp>
      <p:sp>
        <p:nvSpPr>
          <p:cNvPr id="9" name="Espace réservé du numéro de diapositive 8">
            <a:extLst>
              <a:ext uri="{FF2B5EF4-FFF2-40B4-BE49-F238E27FC236}">
                <a16:creationId xmlns:a16="http://schemas.microsoft.com/office/drawing/2014/main" id="{4AD5C799-79FD-4B76-8E99-D9E4412440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35E7A-FA22-4CDC-81E3-1525874A2A20}"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Ellipse 5"/>
          <p:cNvSpPr/>
          <p:nvPr/>
        </p:nvSpPr>
        <p:spPr>
          <a:xfrm>
            <a:off x="422559" y="2212670"/>
            <a:ext cx="1902794" cy="96440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solidFill>
                  <a:schemeClr val="bg1"/>
                </a:solidFill>
              </a:rPr>
              <a:t>Projets externe</a:t>
            </a:r>
          </a:p>
        </p:txBody>
      </p:sp>
      <p:sp>
        <p:nvSpPr>
          <p:cNvPr id="15" name="Ellipse 14"/>
          <p:cNvSpPr/>
          <p:nvPr/>
        </p:nvSpPr>
        <p:spPr>
          <a:xfrm>
            <a:off x="422559" y="4232875"/>
            <a:ext cx="1902794" cy="96440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solidFill>
                  <a:schemeClr val="bg1"/>
                </a:solidFill>
              </a:rPr>
              <a:t>Projets CTM</a:t>
            </a:r>
          </a:p>
        </p:txBody>
      </p:sp>
      <p:sp>
        <p:nvSpPr>
          <p:cNvPr id="24" name="ZoneTexte 23"/>
          <p:cNvSpPr txBox="1"/>
          <p:nvPr/>
        </p:nvSpPr>
        <p:spPr>
          <a:xfrm>
            <a:off x="4086060" y="1273235"/>
            <a:ext cx="3743958" cy="830997"/>
          </a:xfrm>
          <a:prstGeom prst="rect">
            <a:avLst/>
          </a:prstGeom>
          <a:noFill/>
        </p:spPr>
        <p:txBody>
          <a:bodyPr wrap="square" rtlCol="0">
            <a:spAutoFit/>
          </a:bodyPr>
          <a:lstStyle/>
          <a:p>
            <a:r>
              <a:rPr lang="fr-FR" sz="4800" dirty="0">
                <a:effectLst>
                  <a:glow rad="139700">
                    <a:schemeClr val="accent4">
                      <a:satMod val="175000"/>
                      <a:alpha val="40000"/>
                    </a:schemeClr>
                  </a:glow>
                </a:effectLst>
              </a:rPr>
              <a:t>0596 59 89 00 </a:t>
            </a:r>
          </a:p>
        </p:txBody>
      </p:sp>
      <p:sp>
        <p:nvSpPr>
          <p:cNvPr id="3" name="ZoneTexte 2"/>
          <p:cNvSpPr txBox="1"/>
          <p:nvPr/>
        </p:nvSpPr>
        <p:spPr>
          <a:xfrm>
            <a:off x="713110" y="5059127"/>
            <a:ext cx="10489859" cy="830997"/>
          </a:xfrm>
          <a:prstGeom prst="rect">
            <a:avLst/>
          </a:prstGeom>
          <a:noFill/>
          <a:effectLst>
            <a:glow rad="139700">
              <a:schemeClr val="accent4">
                <a:satMod val="175000"/>
                <a:alpha val="40000"/>
              </a:schemeClr>
            </a:glow>
          </a:effectLst>
        </p:spPr>
        <p:txBody>
          <a:bodyPr wrap="none" rtlCol="0">
            <a:spAutoFit/>
          </a:bodyPr>
          <a:lstStyle/>
          <a:p>
            <a:r>
              <a:rPr lang="fr-FR" sz="4800" dirty="0">
                <a:effectLst>
                  <a:glow rad="139700">
                    <a:schemeClr val="accent4">
                      <a:satMod val="175000"/>
                      <a:alpha val="40000"/>
                    </a:schemeClr>
                  </a:glow>
                </a:effectLst>
              </a:rPr>
              <a:t>appui.DGA@collectivitedemartinique.mq</a:t>
            </a:r>
          </a:p>
        </p:txBody>
      </p:sp>
      <p:sp>
        <p:nvSpPr>
          <p:cNvPr id="20" name="ZoneTexte 19"/>
          <p:cNvSpPr txBox="1"/>
          <p:nvPr/>
        </p:nvSpPr>
        <p:spPr>
          <a:xfrm>
            <a:off x="713110" y="3073805"/>
            <a:ext cx="11157991" cy="830997"/>
          </a:xfrm>
          <a:prstGeom prst="rect">
            <a:avLst/>
          </a:prstGeom>
          <a:noFill/>
        </p:spPr>
        <p:txBody>
          <a:bodyPr wrap="none" rtlCol="0">
            <a:spAutoFit/>
          </a:bodyPr>
          <a:lstStyle/>
          <a:p>
            <a:r>
              <a:rPr lang="fr-FR" sz="4800" dirty="0">
                <a:effectLst>
                  <a:glow rad="139700">
                    <a:schemeClr val="accent4">
                      <a:satMod val="175000"/>
                      <a:alpha val="40000"/>
                    </a:schemeClr>
                  </a:glow>
                </a:effectLst>
              </a:rPr>
              <a:t>appui.europe@collectivitedemartinique.mq</a:t>
            </a:r>
          </a:p>
        </p:txBody>
      </p:sp>
    </p:spTree>
    <p:extLst>
      <p:ext uri="{BB962C8B-B14F-4D97-AF65-F5344CB8AC3E}">
        <p14:creationId xmlns:p14="http://schemas.microsoft.com/office/powerpoint/2010/main" val="4246052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B9EC55-D4BE-406A-BC3F-3004D3EA3DEB}"/>
              </a:ext>
            </a:extLst>
          </p:cNvPr>
          <p:cNvSpPr/>
          <p:nvPr/>
        </p:nvSpPr>
        <p:spPr>
          <a:xfrm>
            <a:off x="291352" y="2478305"/>
            <a:ext cx="11609295" cy="769441"/>
          </a:xfrm>
          <a:prstGeom prst="rect">
            <a:avLst/>
          </a:prstGeom>
        </p:spPr>
        <p:txBody>
          <a:bodyPr wrap="square">
            <a:spAutoFit/>
          </a:bodyPr>
          <a:lstStyle/>
          <a:p>
            <a:pPr algn="ctr"/>
            <a:r>
              <a:rPr lang="fr-FR" sz="4400" b="1" dirty="0">
                <a:latin typeface="Times New Roman" panose="02020603050405020304" pitchFamily="18" charset="0"/>
                <a:ea typeface="Calibri" panose="020F0502020204030204" pitchFamily="34" charset="0"/>
              </a:rPr>
              <a:t>7 – EVALUATION A MI-PARCOURS</a:t>
            </a:r>
            <a:endParaRPr lang="fr-FR" sz="4400" b="1" dirty="0"/>
          </a:p>
        </p:txBody>
      </p:sp>
    </p:spTree>
    <p:extLst>
      <p:ext uri="{BB962C8B-B14F-4D97-AF65-F5344CB8AC3E}">
        <p14:creationId xmlns:p14="http://schemas.microsoft.com/office/powerpoint/2010/main" val="1437794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B3EE018-6D37-EA07-B160-7EEF3615176B}"/>
              </a:ext>
            </a:extLst>
          </p:cNvPr>
          <p:cNvSpPr>
            <a:spLocks noGrp="1"/>
          </p:cNvSpPr>
          <p:nvPr>
            <p:ph type="body" sz="quarter" idx="13"/>
          </p:nvPr>
        </p:nvSpPr>
        <p:spPr>
          <a:xfrm>
            <a:off x="3386413" y="4722282"/>
            <a:ext cx="7454625" cy="368705"/>
          </a:xfrm>
        </p:spPr>
        <p:txBody>
          <a:bodyPr lIns="45720" tIns="22860" rIns="45720" bIns="22860" anchor="t"/>
          <a:lstStyle/>
          <a:p>
            <a:r>
              <a:rPr lang="fr-FR" sz="1800" dirty="0">
                <a:latin typeface="Arial"/>
                <a:cs typeface="Arial"/>
              </a:rPr>
              <a:t>Mai 2025</a:t>
            </a:r>
          </a:p>
          <a:p>
            <a:endParaRPr lang="fr-FR" sz="1800" dirty="0"/>
          </a:p>
        </p:txBody>
      </p:sp>
      <p:sp>
        <p:nvSpPr>
          <p:cNvPr id="6" name="Titre 3">
            <a:extLst>
              <a:ext uri="{FF2B5EF4-FFF2-40B4-BE49-F238E27FC236}">
                <a16:creationId xmlns:a16="http://schemas.microsoft.com/office/drawing/2014/main" id="{16EB0D75-732D-5247-94AF-80C15E5A4A87}"/>
              </a:ext>
            </a:extLst>
          </p:cNvPr>
          <p:cNvSpPr>
            <a:spLocks noGrp="1"/>
          </p:cNvSpPr>
          <p:nvPr>
            <p:ph type="title"/>
          </p:nvPr>
        </p:nvSpPr>
        <p:spPr>
          <a:xfrm>
            <a:off x="3386413" y="2083883"/>
            <a:ext cx="6974021" cy="1792735"/>
          </a:xfrm>
        </p:spPr>
        <p:txBody>
          <a:bodyPr/>
          <a:lstStyle/>
          <a:p>
            <a:pPr>
              <a:lnSpc>
                <a:spcPct val="150000"/>
              </a:lnSpc>
              <a:spcBef>
                <a:spcPts val="300"/>
              </a:spcBef>
              <a:spcAft>
                <a:spcPts val="300"/>
              </a:spcAft>
            </a:pPr>
            <a:r>
              <a:rPr lang="fr-FR" sz="2700" dirty="0"/>
              <a:t>Evaluation à mi-parcours du</a:t>
            </a:r>
            <a:br>
              <a:rPr lang="fr-FR" sz="2700" dirty="0"/>
            </a:br>
            <a:r>
              <a:rPr lang="fr-FR" sz="2700" dirty="0"/>
              <a:t>programme Feder et </a:t>
            </a:r>
            <a:r>
              <a:rPr lang="fr-FR" sz="2700" dirty="0" err="1"/>
              <a:t>fse</a:t>
            </a:r>
            <a:r>
              <a:rPr lang="fr-FR" sz="2700" dirty="0"/>
              <a:t>+ Martinique 2021-2027</a:t>
            </a:r>
            <a:endParaRPr lang="fr-FR" sz="3000" dirty="0"/>
          </a:p>
        </p:txBody>
      </p:sp>
      <p:pic>
        <p:nvPicPr>
          <p:cNvPr id="3" name="Image 2">
            <a:extLst>
              <a:ext uri="{FF2B5EF4-FFF2-40B4-BE49-F238E27FC236}">
                <a16:creationId xmlns:a16="http://schemas.microsoft.com/office/drawing/2014/main" id="{4A3BE73F-13AF-AF7C-5951-E5951062BBA1}"/>
              </a:ext>
            </a:extLst>
          </p:cNvPr>
          <p:cNvPicPr>
            <a:picLocks noChangeAspect="1"/>
          </p:cNvPicPr>
          <p:nvPr/>
        </p:nvPicPr>
        <p:blipFill>
          <a:blip r:embed="rId2"/>
          <a:stretch>
            <a:fillRect/>
          </a:stretch>
        </p:blipFill>
        <p:spPr>
          <a:xfrm>
            <a:off x="3224465" y="295762"/>
            <a:ext cx="1590537" cy="942488"/>
          </a:xfrm>
          <a:prstGeom prst="rect">
            <a:avLst/>
          </a:prstGeom>
        </p:spPr>
      </p:pic>
      <p:pic>
        <p:nvPicPr>
          <p:cNvPr id="4" name="Image 3">
            <a:extLst>
              <a:ext uri="{FF2B5EF4-FFF2-40B4-BE49-F238E27FC236}">
                <a16:creationId xmlns:a16="http://schemas.microsoft.com/office/drawing/2014/main" id="{9B70DFB9-27C8-1A2C-89B4-B2F5A1E869B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246287" y="295762"/>
            <a:ext cx="880126" cy="596449"/>
          </a:xfrm>
          <a:prstGeom prst="rect">
            <a:avLst/>
          </a:prstGeom>
          <a:noFill/>
          <a:ln>
            <a:noFill/>
          </a:ln>
        </p:spPr>
      </p:pic>
      <p:sp>
        <p:nvSpPr>
          <p:cNvPr id="5" name="ZoneTexte 4">
            <a:extLst>
              <a:ext uri="{FF2B5EF4-FFF2-40B4-BE49-F238E27FC236}">
                <a16:creationId xmlns:a16="http://schemas.microsoft.com/office/drawing/2014/main" id="{F5D70998-7755-26C9-A768-EE193445EB5C}"/>
              </a:ext>
            </a:extLst>
          </p:cNvPr>
          <p:cNvSpPr txBox="1"/>
          <p:nvPr/>
        </p:nvSpPr>
        <p:spPr>
          <a:xfrm>
            <a:off x="10226061" y="892211"/>
            <a:ext cx="1590537" cy="507831"/>
          </a:xfrm>
          <a:prstGeom prst="rect">
            <a:avLst/>
          </a:prstGeom>
          <a:noFill/>
        </p:spPr>
        <p:txBody>
          <a:bodyPr wrap="square" rtlCol="0">
            <a:spAutoFit/>
          </a:bodyPr>
          <a:lstStyle/>
          <a:p>
            <a:pPr defTabSz="914217"/>
            <a:r>
              <a:rPr lang="fr-FR" sz="900">
                <a:solidFill>
                  <a:srgbClr val="46494C"/>
                </a:solidFill>
                <a:latin typeface="Calibri" panose="020F0502020204030204"/>
              </a:rPr>
              <a:t>Projets financés avec le concours des fonds européens </a:t>
            </a:r>
          </a:p>
        </p:txBody>
      </p:sp>
    </p:spTree>
    <p:extLst>
      <p:ext uri="{BB962C8B-B14F-4D97-AF65-F5344CB8AC3E}">
        <p14:creationId xmlns:p14="http://schemas.microsoft.com/office/powerpoint/2010/main" val="301465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75DA84-BBF3-4932-8518-291BE0955F7E}"/>
              </a:ext>
            </a:extLst>
          </p:cNvPr>
          <p:cNvSpPr/>
          <p:nvPr/>
        </p:nvSpPr>
        <p:spPr>
          <a:xfrm>
            <a:off x="366231" y="737299"/>
            <a:ext cx="7543800" cy="888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Etat d’avancement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PO 2014 2020</a:t>
            </a:r>
          </a:p>
        </p:txBody>
      </p:sp>
      <p:graphicFrame>
        <p:nvGraphicFramePr>
          <p:cNvPr id="2" name="Tableau 1"/>
          <p:cNvGraphicFramePr>
            <a:graphicFrameLocks noGrp="1"/>
          </p:cNvGraphicFramePr>
          <p:nvPr>
            <p:extLst/>
          </p:nvPr>
        </p:nvGraphicFramePr>
        <p:xfrm>
          <a:off x="669306" y="1960167"/>
          <a:ext cx="9605910" cy="3601035"/>
        </p:xfrm>
        <a:graphic>
          <a:graphicData uri="http://schemas.openxmlformats.org/drawingml/2006/table">
            <a:tbl>
              <a:tblPr firstRow="1" bandRow="1">
                <a:tableStyleId>{5C22544A-7EE6-4342-B048-85BDC9FD1C3A}</a:tableStyleId>
              </a:tblPr>
              <a:tblGrid>
                <a:gridCol w="1921182">
                  <a:extLst>
                    <a:ext uri="{9D8B030D-6E8A-4147-A177-3AD203B41FA5}">
                      <a16:colId xmlns:a16="http://schemas.microsoft.com/office/drawing/2014/main" val="1649127304"/>
                    </a:ext>
                  </a:extLst>
                </a:gridCol>
                <a:gridCol w="1921182">
                  <a:extLst>
                    <a:ext uri="{9D8B030D-6E8A-4147-A177-3AD203B41FA5}">
                      <a16:colId xmlns:a16="http://schemas.microsoft.com/office/drawing/2014/main" val="2779342816"/>
                    </a:ext>
                  </a:extLst>
                </a:gridCol>
                <a:gridCol w="1921182">
                  <a:extLst>
                    <a:ext uri="{9D8B030D-6E8A-4147-A177-3AD203B41FA5}">
                      <a16:colId xmlns:a16="http://schemas.microsoft.com/office/drawing/2014/main" val="795191220"/>
                    </a:ext>
                  </a:extLst>
                </a:gridCol>
                <a:gridCol w="1921182">
                  <a:extLst>
                    <a:ext uri="{9D8B030D-6E8A-4147-A177-3AD203B41FA5}">
                      <a16:colId xmlns:a16="http://schemas.microsoft.com/office/drawing/2014/main" val="3594398851"/>
                    </a:ext>
                  </a:extLst>
                </a:gridCol>
                <a:gridCol w="1921182">
                  <a:extLst>
                    <a:ext uri="{9D8B030D-6E8A-4147-A177-3AD203B41FA5}">
                      <a16:colId xmlns:a16="http://schemas.microsoft.com/office/drawing/2014/main" val="745506869"/>
                    </a:ext>
                  </a:extLst>
                </a:gridCol>
              </a:tblGrid>
              <a:tr h="720207">
                <a:tc>
                  <a:txBody>
                    <a:bodyPr/>
                    <a:lstStyle/>
                    <a:p>
                      <a:pPr algn="ctr" fontAlgn="b"/>
                      <a:r>
                        <a:rPr lang="fr-FR" sz="1600" b="1" i="1" u="none" strike="noStrike" dirty="0">
                          <a:solidFill>
                            <a:srgbClr val="000000"/>
                          </a:solidFill>
                          <a:effectLst/>
                          <a:latin typeface="Calibri" panose="020F0502020204030204" pitchFamily="34" charset="0"/>
                        </a:rPr>
                        <a:t>Fonds</a:t>
                      </a:r>
                    </a:p>
                  </a:txBody>
                  <a:tcPr marL="6350" marR="6350" marT="6350" marB="0" anchor="b"/>
                </a:tc>
                <a:tc>
                  <a:txBody>
                    <a:bodyPr/>
                    <a:lstStyle/>
                    <a:p>
                      <a:pPr algn="ctr" fontAlgn="b"/>
                      <a:r>
                        <a:rPr lang="fr-FR" sz="1600" b="1" i="1" u="none" strike="noStrike">
                          <a:solidFill>
                            <a:srgbClr val="000000"/>
                          </a:solidFill>
                          <a:effectLst/>
                          <a:latin typeface="Calibri" panose="020F0502020204030204" pitchFamily="34" charset="0"/>
                        </a:rPr>
                        <a:t>UE Maquette</a:t>
                      </a:r>
                    </a:p>
                  </a:txBody>
                  <a:tcPr marL="6350" marR="6350" marT="6350" marB="0" anchor="b"/>
                </a:tc>
                <a:tc>
                  <a:txBody>
                    <a:bodyPr/>
                    <a:lstStyle/>
                    <a:p>
                      <a:pPr algn="ctr" fontAlgn="b"/>
                      <a:r>
                        <a:rPr lang="fr-FR" sz="1600" b="1" i="1" u="none" strike="noStrike">
                          <a:solidFill>
                            <a:srgbClr val="000000"/>
                          </a:solidFill>
                          <a:effectLst/>
                          <a:latin typeface="Calibri" panose="020F0502020204030204" pitchFamily="34" charset="0"/>
                        </a:rPr>
                        <a:t>UE Programmé</a:t>
                      </a:r>
                    </a:p>
                  </a:txBody>
                  <a:tcPr marL="6350" marR="6350" marT="6350" marB="0" anchor="b"/>
                </a:tc>
                <a:tc>
                  <a:txBody>
                    <a:bodyPr/>
                    <a:lstStyle/>
                    <a:p>
                      <a:pPr algn="ctr" fontAlgn="b"/>
                      <a:r>
                        <a:rPr lang="fr-FR" sz="1600" b="1" i="1" u="none" strike="noStrike">
                          <a:solidFill>
                            <a:srgbClr val="000000"/>
                          </a:solidFill>
                          <a:effectLst/>
                          <a:latin typeface="Calibri" panose="020F0502020204030204" pitchFamily="34" charset="0"/>
                        </a:rPr>
                        <a:t>UE certifié AG</a:t>
                      </a:r>
                    </a:p>
                  </a:txBody>
                  <a:tcPr marL="6350" marR="6350" marT="6350" marB="0" anchor="b"/>
                </a:tc>
                <a:tc>
                  <a:txBody>
                    <a:bodyPr/>
                    <a:lstStyle/>
                    <a:p>
                      <a:pPr algn="ctr" fontAlgn="b"/>
                      <a:r>
                        <a:rPr lang="fr-FR" sz="1600" b="1" i="1" u="none" strike="noStrike">
                          <a:solidFill>
                            <a:srgbClr val="000000"/>
                          </a:solidFill>
                          <a:effectLst/>
                          <a:latin typeface="Calibri" panose="020F0502020204030204" pitchFamily="34" charset="0"/>
                        </a:rPr>
                        <a:t>Taux d'avancement</a:t>
                      </a:r>
                    </a:p>
                  </a:txBody>
                  <a:tcPr marL="6350" marR="6350" marT="6350" marB="0" anchor="b"/>
                </a:tc>
                <a:extLst>
                  <a:ext uri="{0D108BD9-81ED-4DB2-BD59-A6C34878D82A}">
                    <a16:rowId xmlns:a16="http://schemas.microsoft.com/office/drawing/2014/main" val="895812720"/>
                  </a:ext>
                </a:extLst>
              </a:tr>
              <a:tr h="720207">
                <a:tc>
                  <a:txBody>
                    <a:bodyPr/>
                    <a:lstStyle/>
                    <a:p>
                      <a:pPr algn="ctr" fontAlgn="b"/>
                      <a:r>
                        <a:rPr lang="fr-FR" sz="1600" b="1" i="1" u="none" strike="noStrike" dirty="0">
                          <a:solidFill>
                            <a:srgbClr val="000000"/>
                          </a:solidFill>
                          <a:effectLst/>
                          <a:latin typeface="Calibri" panose="020F0502020204030204" pitchFamily="34" charset="0"/>
                        </a:rPr>
                        <a:t>FEDER</a:t>
                      </a:r>
                    </a:p>
                  </a:txBody>
                  <a:tcPr marL="6350" marR="6350" marT="6350" marB="0" anchor="b"/>
                </a:tc>
                <a:tc>
                  <a:txBody>
                    <a:bodyPr/>
                    <a:lstStyle/>
                    <a:p>
                      <a:pPr algn="ctr" fontAlgn="b"/>
                      <a:r>
                        <a:rPr lang="fr-FR" sz="1600" b="0" i="0" u="none" strike="noStrike" dirty="0">
                          <a:solidFill>
                            <a:srgbClr val="000000"/>
                          </a:solidFill>
                          <a:effectLst/>
                          <a:latin typeface="Calibri" panose="020F0502020204030204" pitchFamily="34" charset="0"/>
                        </a:rPr>
                        <a:t>      351 959 114,00 </a:t>
                      </a:r>
                    </a:p>
                  </a:txBody>
                  <a:tcPr marL="6350" marR="6350" marT="6350" marB="0" anchor="b"/>
                </a:tc>
                <a:tc>
                  <a:txBody>
                    <a:bodyPr/>
                    <a:lstStyle/>
                    <a:p>
                      <a:pPr algn="ctr" fontAlgn="b"/>
                      <a:r>
                        <a:rPr lang="fr-FR" sz="1600" b="0" i="0" u="none" strike="noStrike">
                          <a:solidFill>
                            <a:srgbClr val="000000"/>
                          </a:solidFill>
                          <a:effectLst/>
                          <a:latin typeface="Calibri" panose="020F0502020204030204" pitchFamily="34" charset="0"/>
                        </a:rPr>
                        <a:t>     448 292 726,09 </a:t>
                      </a:r>
                    </a:p>
                  </a:txBody>
                  <a:tcPr marL="6350" marR="6350" marT="6350" marB="0" anchor="b"/>
                </a:tc>
                <a:tc>
                  <a:txBody>
                    <a:bodyPr/>
                    <a:lstStyle/>
                    <a:p>
                      <a:pPr algn="ctr" fontAlgn="b"/>
                      <a:r>
                        <a:rPr lang="fr-FR" sz="1600" b="0" i="0" u="none" strike="noStrike">
                          <a:solidFill>
                            <a:srgbClr val="000000"/>
                          </a:solidFill>
                          <a:effectLst/>
                          <a:latin typeface="Calibri" panose="020F0502020204030204" pitchFamily="34" charset="0"/>
                        </a:rPr>
                        <a:t>      344 568 242,83 </a:t>
                      </a:r>
                    </a:p>
                  </a:txBody>
                  <a:tcPr marL="6350" marR="6350" marT="6350" marB="0" anchor="b"/>
                </a:tc>
                <a:tc>
                  <a:txBody>
                    <a:bodyPr/>
                    <a:lstStyle/>
                    <a:p>
                      <a:pPr algn="ctr" fontAlgn="b"/>
                      <a:r>
                        <a:rPr lang="fr-FR" sz="1600" b="0" i="0" u="none" strike="noStrike">
                          <a:solidFill>
                            <a:srgbClr val="000000"/>
                          </a:solidFill>
                          <a:effectLst/>
                          <a:latin typeface="Calibri" panose="020F0502020204030204" pitchFamily="34" charset="0"/>
                        </a:rPr>
                        <a:t>97,90%</a:t>
                      </a:r>
                    </a:p>
                  </a:txBody>
                  <a:tcPr marL="6350" marR="6350" marT="6350" marB="0" anchor="b"/>
                </a:tc>
                <a:extLst>
                  <a:ext uri="{0D108BD9-81ED-4DB2-BD59-A6C34878D82A}">
                    <a16:rowId xmlns:a16="http://schemas.microsoft.com/office/drawing/2014/main" val="294691670"/>
                  </a:ext>
                </a:extLst>
              </a:tr>
              <a:tr h="720207">
                <a:tc>
                  <a:txBody>
                    <a:bodyPr/>
                    <a:lstStyle/>
                    <a:p>
                      <a:pPr algn="ctr" fontAlgn="b"/>
                      <a:r>
                        <a:rPr lang="fr-FR" sz="1600" b="1" i="1" u="none" strike="noStrike">
                          <a:solidFill>
                            <a:srgbClr val="000000"/>
                          </a:solidFill>
                          <a:effectLst/>
                          <a:latin typeface="Calibri" panose="020F0502020204030204" pitchFamily="34" charset="0"/>
                        </a:rPr>
                        <a:t>FEDER RUP</a:t>
                      </a:r>
                    </a:p>
                  </a:txBody>
                  <a:tcPr marL="6350" marR="6350" marT="6350" marB="0" anchor="b"/>
                </a:tc>
                <a:tc>
                  <a:txBody>
                    <a:bodyPr/>
                    <a:lstStyle/>
                    <a:p>
                      <a:pPr algn="ctr" fontAlgn="b"/>
                      <a:r>
                        <a:rPr lang="fr-FR" sz="1600" b="0" i="0" u="none" strike="noStrike" dirty="0">
                          <a:solidFill>
                            <a:srgbClr val="000000"/>
                          </a:solidFill>
                          <a:effectLst/>
                          <a:latin typeface="Calibri" panose="020F0502020204030204" pitchFamily="34" charset="0"/>
                        </a:rPr>
                        <a:t>        93 142 408,00 </a:t>
                      </a:r>
                    </a:p>
                  </a:txBody>
                  <a:tcPr marL="6350" marR="6350" marT="6350" marB="0" anchor="b"/>
                </a:tc>
                <a:tc>
                  <a:txBody>
                    <a:bodyPr/>
                    <a:lstStyle/>
                    <a:p>
                      <a:pPr algn="ctr" fontAlgn="b"/>
                      <a:r>
                        <a:rPr lang="fr-FR" sz="1600" b="0" i="0" u="none" strike="noStrike" dirty="0">
                          <a:solidFill>
                            <a:srgbClr val="000000"/>
                          </a:solidFill>
                          <a:effectLst/>
                          <a:latin typeface="Calibri" panose="020F0502020204030204" pitchFamily="34" charset="0"/>
                        </a:rPr>
                        <a:t>     131 787 212,93 </a:t>
                      </a:r>
                    </a:p>
                  </a:txBody>
                  <a:tcPr marL="6350" marR="6350" marT="6350" marB="0" anchor="b"/>
                </a:tc>
                <a:tc>
                  <a:txBody>
                    <a:bodyPr/>
                    <a:lstStyle/>
                    <a:p>
                      <a:pPr algn="ctr" fontAlgn="b"/>
                      <a:r>
                        <a:rPr lang="fr-FR" sz="1600" b="0" i="0" u="none" strike="noStrike">
                          <a:solidFill>
                            <a:srgbClr val="000000"/>
                          </a:solidFill>
                          <a:effectLst/>
                          <a:latin typeface="Calibri" panose="020F0502020204030204" pitchFamily="34" charset="0"/>
                        </a:rPr>
                        <a:t>      102 001 021,38 </a:t>
                      </a:r>
                    </a:p>
                  </a:txBody>
                  <a:tcPr marL="6350" marR="6350" marT="6350" marB="0" anchor="b"/>
                </a:tc>
                <a:tc>
                  <a:txBody>
                    <a:bodyPr/>
                    <a:lstStyle/>
                    <a:p>
                      <a:pPr algn="ctr" fontAlgn="b"/>
                      <a:r>
                        <a:rPr lang="fr-FR" sz="1600" b="0" i="0" u="none" strike="noStrike" dirty="0">
                          <a:solidFill>
                            <a:srgbClr val="000000"/>
                          </a:solidFill>
                          <a:effectLst/>
                          <a:latin typeface="Calibri" panose="020F0502020204030204" pitchFamily="34" charset="0"/>
                        </a:rPr>
                        <a:t>109,51%</a:t>
                      </a:r>
                    </a:p>
                  </a:txBody>
                  <a:tcPr marL="6350" marR="6350" marT="6350" marB="0" anchor="b"/>
                </a:tc>
                <a:extLst>
                  <a:ext uri="{0D108BD9-81ED-4DB2-BD59-A6C34878D82A}">
                    <a16:rowId xmlns:a16="http://schemas.microsoft.com/office/drawing/2014/main" val="1114911260"/>
                  </a:ext>
                </a:extLst>
              </a:tr>
              <a:tr h="720207">
                <a:tc>
                  <a:txBody>
                    <a:bodyPr/>
                    <a:lstStyle/>
                    <a:p>
                      <a:pPr algn="ctr" fontAlgn="b"/>
                      <a:r>
                        <a:rPr lang="fr-FR" sz="1600" b="1" i="1" u="none" strike="noStrike">
                          <a:solidFill>
                            <a:srgbClr val="000000"/>
                          </a:solidFill>
                          <a:effectLst/>
                          <a:latin typeface="Calibri" panose="020F0502020204030204" pitchFamily="34" charset="0"/>
                        </a:rPr>
                        <a:t>FEDER REACT EU</a:t>
                      </a:r>
                    </a:p>
                  </a:txBody>
                  <a:tcPr marL="6350" marR="6350" marT="6350" marB="0" anchor="b"/>
                </a:tc>
                <a:tc>
                  <a:txBody>
                    <a:bodyPr/>
                    <a:lstStyle/>
                    <a:p>
                      <a:pPr algn="ctr" fontAlgn="b"/>
                      <a:r>
                        <a:rPr lang="fr-FR" sz="1600" b="0" i="0" u="none" strike="noStrike">
                          <a:solidFill>
                            <a:srgbClr val="000000"/>
                          </a:solidFill>
                          <a:effectLst/>
                          <a:latin typeface="Calibri" panose="020F0502020204030204" pitchFamily="34" charset="0"/>
                        </a:rPr>
                        <a:t>      159 103 812,00 </a:t>
                      </a:r>
                    </a:p>
                  </a:txBody>
                  <a:tcPr marL="6350" marR="6350" marT="6350" marB="0" anchor="b"/>
                </a:tc>
                <a:tc>
                  <a:txBody>
                    <a:bodyPr/>
                    <a:lstStyle/>
                    <a:p>
                      <a:pPr algn="ctr" fontAlgn="b"/>
                      <a:r>
                        <a:rPr lang="fr-FR" sz="1600" b="0" i="0" u="none" strike="noStrike" dirty="0">
                          <a:solidFill>
                            <a:srgbClr val="000000"/>
                          </a:solidFill>
                          <a:effectLst/>
                          <a:latin typeface="Calibri" panose="020F0502020204030204" pitchFamily="34" charset="0"/>
                        </a:rPr>
                        <a:t>     197 484 709,18 </a:t>
                      </a:r>
                    </a:p>
                  </a:txBody>
                  <a:tcPr marL="6350" marR="6350" marT="6350" marB="0" anchor="b"/>
                </a:tc>
                <a:tc>
                  <a:txBody>
                    <a:bodyPr/>
                    <a:lstStyle/>
                    <a:p>
                      <a:pPr algn="ctr" fontAlgn="b"/>
                      <a:r>
                        <a:rPr lang="fr-FR" sz="1600" b="0" i="0" u="none" strike="noStrike" dirty="0">
                          <a:solidFill>
                            <a:srgbClr val="000000"/>
                          </a:solidFill>
                          <a:effectLst/>
                          <a:latin typeface="Calibri" panose="020F0502020204030204" pitchFamily="34" charset="0"/>
                        </a:rPr>
                        <a:t>      138 919 397,33 </a:t>
                      </a:r>
                    </a:p>
                  </a:txBody>
                  <a:tcPr marL="6350" marR="6350" marT="6350" marB="0" anchor="b"/>
                </a:tc>
                <a:tc>
                  <a:txBody>
                    <a:bodyPr/>
                    <a:lstStyle/>
                    <a:p>
                      <a:pPr algn="ctr" fontAlgn="b"/>
                      <a:r>
                        <a:rPr lang="fr-FR" sz="1600" b="0" i="0" u="none" strike="noStrike">
                          <a:solidFill>
                            <a:srgbClr val="000000"/>
                          </a:solidFill>
                          <a:effectLst/>
                          <a:latin typeface="Calibri" panose="020F0502020204030204" pitchFamily="34" charset="0"/>
                        </a:rPr>
                        <a:t>87,31%</a:t>
                      </a:r>
                    </a:p>
                  </a:txBody>
                  <a:tcPr marL="6350" marR="6350" marT="6350" marB="0" anchor="b"/>
                </a:tc>
                <a:extLst>
                  <a:ext uri="{0D108BD9-81ED-4DB2-BD59-A6C34878D82A}">
                    <a16:rowId xmlns:a16="http://schemas.microsoft.com/office/drawing/2014/main" val="1525823556"/>
                  </a:ext>
                </a:extLst>
              </a:tr>
              <a:tr h="720207">
                <a:tc>
                  <a:txBody>
                    <a:bodyPr/>
                    <a:lstStyle/>
                    <a:p>
                      <a:pPr algn="ctr" fontAlgn="b"/>
                      <a:r>
                        <a:rPr lang="fr-FR" sz="1600" b="1" i="1" u="none" strike="noStrike">
                          <a:solidFill>
                            <a:srgbClr val="000000"/>
                          </a:solidFill>
                          <a:effectLst/>
                          <a:latin typeface="Calibri" panose="020F0502020204030204" pitchFamily="34" charset="0"/>
                        </a:rPr>
                        <a:t>Total</a:t>
                      </a:r>
                    </a:p>
                  </a:txBody>
                  <a:tcPr marL="6350" marR="6350" marT="6350" marB="0" anchor="b"/>
                </a:tc>
                <a:tc>
                  <a:txBody>
                    <a:bodyPr/>
                    <a:lstStyle/>
                    <a:p>
                      <a:pPr algn="ctr" fontAlgn="b"/>
                      <a:r>
                        <a:rPr lang="fr-FR" sz="1600" b="1" i="1" u="none" strike="noStrike">
                          <a:solidFill>
                            <a:srgbClr val="000000"/>
                          </a:solidFill>
                          <a:effectLst/>
                          <a:latin typeface="Calibri" panose="020F0502020204030204" pitchFamily="34" charset="0"/>
                        </a:rPr>
                        <a:t>     604 205 334,00 </a:t>
                      </a:r>
                    </a:p>
                  </a:txBody>
                  <a:tcPr marL="6350" marR="6350" marT="6350" marB="0" anchor="b"/>
                </a:tc>
                <a:tc>
                  <a:txBody>
                    <a:bodyPr/>
                    <a:lstStyle/>
                    <a:p>
                      <a:pPr algn="ctr" fontAlgn="b"/>
                      <a:r>
                        <a:rPr lang="fr-FR" sz="1600" b="1" i="1" u="none" strike="noStrike">
                          <a:solidFill>
                            <a:srgbClr val="000000"/>
                          </a:solidFill>
                          <a:effectLst/>
                          <a:latin typeface="Calibri" panose="020F0502020204030204" pitchFamily="34" charset="0"/>
                        </a:rPr>
                        <a:t>    777 564 648,20 </a:t>
                      </a:r>
                    </a:p>
                  </a:txBody>
                  <a:tcPr marL="6350" marR="6350" marT="6350" marB="0" anchor="b"/>
                </a:tc>
                <a:tc>
                  <a:txBody>
                    <a:bodyPr/>
                    <a:lstStyle/>
                    <a:p>
                      <a:pPr algn="ctr" fontAlgn="b"/>
                      <a:r>
                        <a:rPr lang="fr-FR" sz="1600" b="1" i="1" u="none" strike="noStrike" dirty="0">
                          <a:solidFill>
                            <a:srgbClr val="000000"/>
                          </a:solidFill>
                          <a:effectLst/>
                          <a:latin typeface="Calibri" panose="020F0502020204030204" pitchFamily="34" charset="0"/>
                        </a:rPr>
                        <a:t>     585 488 661,54 </a:t>
                      </a:r>
                    </a:p>
                  </a:txBody>
                  <a:tcPr marL="6350" marR="6350" marT="6350" marB="0" anchor="b"/>
                </a:tc>
                <a:tc>
                  <a:txBody>
                    <a:bodyPr/>
                    <a:lstStyle/>
                    <a:p>
                      <a:pPr algn="ctr" fontAlgn="b"/>
                      <a:r>
                        <a:rPr lang="fr-FR" sz="1600" b="1" i="1" u="none" strike="noStrike" dirty="0">
                          <a:solidFill>
                            <a:srgbClr val="000000"/>
                          </a:solidFill>
                          <a:effectLst/>
                          <a:latin typeface="Calibri" panose="020F0502020204030204" pitchFamily="34" charset="0"/>
                        </a:rPr>
                        <a:t>96,90%</a:t>
                      </a:r>
                    </a:p>
                  </a:txBody>
                  <a:tcPr marL="6350" marR="6350" marT="6350" marB="0" anchor="b"/>
                </a:tc>
                <a:extLst>
                  <a:ext uri="{0D108BD9-81ED-4DB2-BD59-A6C34878D82A}">
                    <a16:rowId xmlns:a16="http://schemas.microsoft.com/office/drawing/2014/main" val="2083602142"/>
                  </a:ext>
                </a:extLst>
              </a:tr>
            </a:tbl>
          </a:graphicData>
        </a:graphic>
      </p:graphicFrame>
      <p:sp>
        <p:nvSpPr>
          <p:cNvPr id="4" name="Bulle ronde 7">
            <a:extLst>
              <a:ext uri="{FF2B5EF4-FFF2-40B4-BE49-F238E27FC236}">
                <a16:creationId xmlns:a16="http://schemas.microsoft.com/office/drawing/2014/main" id="{132940F3-4DE1-4905-A6C6-72D7E6CCB4BB}"/>
              </a:ext>
            </a:extLst>
          </p:cNvPr>
          <p:cNvSpPr/>
          <p:nvPr/>
        </p:nvSpPr>
        <p:spPr>
          <a:xfrm>
            <a:off x="6336792" y="313242"/>
            <a:ext cx="3312336" cy="1399032"/>
          </a:xfrm>
          <a:prstGeom prst="wedgeEllipseCallou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Calibri" panose="020F0502020204030204"/>
                <a:ea typeface="+mn-ea"/>
                <a:cs typeface="+mn-cs"/>
              </a:rPr>
              <a:t>1041 dossiers programmés</a:t>
            </a:r>
          </a:p>
        </p:txBody>
      </p:sp>
    </p:spTree>
    <p:extLst>
      <p:ext uri="{BB962C8B-B14F-4D97-AF65-F5344CB8AC3E}">
        <p14:creationId xmlns:p14="http://schemas.microsoft.com/office/powerpoint/2010/main" val="8484635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C50A497-FA01-C5F2-8773-7C1AE825C217}"/>
              </a:ext>
            </a:extLst>
          </p:cNvPr>
          <p:cNvSpPr>
            <a:spLocks noGrp="1"/>
          </p:cNvSpPr>
          <p:nvPr>
            <p:ph type="body" sz="quarter" idx="13"/>
          </p:nvPr>
        </p:nvSpPr>
        <p:spPr/>
        <p:txBody>
          <a:bodyPr/>
          <a:lstStyle/>
          <a:p>
            <a:r>
              <a:rPr lang="fr-FR"/>
              <a:t>1</a:t>
            </a:r>
          </a:p>
        </p:txBody>
      </p:sp>
      <p:sp>
        <p:nvSpPr>
          <p:cNvPr id="3" name="Espace réservé du texte 2">
            <a:extLst>
              <a:ext uri="{FF2B5EF4-FFF2-40B4-BE49-F238E27FC236}">
                <a16:creationId xmlns:a16="http://schemas.microsoft.com/office/drawing/2014/main" id="{FC9A9E47-01D0-3103-B86F-A31A29379F85}"/>
              </a:ext>
            </a:extLst>
          </p:cNvPr>
          <p:cNvSpPr>
            <a:spLocks noGrp="1"/>
          </p:cNvSpPr>
          <p:nvPr>
            <p:ph type="body" sz="quarter" idx="14"/>
          </p:nvPr>
        </p:nvSpPr>
        <p:spPr>
          <a:xfrm>
            <a:off x="1395664" y="3617694"/>
            <a:ext cx="8489226" cy="2002600"/>
          </a:xfrm>
        </p:spPr>
        <p:txBody>
          <a:bodyPr lIns="45720" tIns="22860" rIns="45720" bIns="22860" anchor="t">
            <a:spAutoFit/>
          </a:bodyPr>
          <a:lstStyle/>
          <a:p>
            <a:r>
              <a:rPr lang="fr-FR">
                <a:latin typeface="Arial"/>
                <a:cs typeface="Arial"/>
              </a:rPr>
              <a:t>Objectifs de l’évaluation </a:t>
            </a:r>
            <a:r>
              <a:rPr lang="fr-FR" sz="3600" b="0">
                <a:latin typeface="Arial"/>
                <a:cs typeface="Arial"/>
              </a:rPr>
              <a:t>(rappels)</a:t>
            </a:r>
            <a:endParaRPr lang="fr-FR" sz="3600" b="0"/>
          </a:p>
          <a:p>
            <a:endParaRPr lang="fr-FR"/>
          </a:p>
        </p:txBody>
      </p:sp>
    </p:spTree>
    <p:extLst>
      <p:ext uri="{BB962C8B-B14F-4D97-AF65-F5344CB8AC3E}">
        <p14:creationId xmlns:p14="http://schemas.microsoft.com/office/powerpoint/2010/main" val="27974545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66A9CC51-DB5C-5BD3-04BD-1E3FD205EB2B}"/>
              </a:ext>
            </a:extLst>
          </p:cNvPr>
          <p:cNvSpPr>
            <a:spLocks noGrp="1"/>
          </p:cNvSpPr>
          <p:nvPr>
            <p:ph type="body" sz="quarter" idx="17"/>
          </p:nvPr>
        </p:nvSpPr>
        <p:spPr>
          <a:xfrm>
            <a:off x="699654" y="451538"/>
            <a:ext cx="6255867" cy="397032"/>
          </a:xfrm>
        </p:spPr>
        <p:txBody>
          <a:bodyPr/>
          <a:lstStyle/>
          <a:p>
            <a:r>
              <a:rPr lang="fr-FR" dirty="0"/>
              <a:t>Objectifs de l’évaluation à mi-parcours</a:t>
            </a:r>
          </a:p>
        </p:txBody>
      </p:sp>
      <p:sp>
        <p:nvSpPr>
          <p:cNvPr id="5" name="ZoneTexte 4">
            <a:extLst>
              <a:ext uri="{FF2B5EF4-FFF2-40B4-BE49-F238E27FC236}">
                <a16:creationId xmlns:a16="http://schemas.microsoft.com/office/drawing/2014/main" id="{8BC927A5-47D9-0D17-C26A-101AEC7A525A}"/>
              </a:ext>
            </a:extLst>
          </p:cNvPr>
          <p:cNvSpPr txBox="1"/>
          <p:nvPr/>
        </p:nvSpPr>
        <p:spPr>
          <a:xfrm>
            <a:off x="763928" y="1801036"/>
            <a:ext cx="10654672" cy="4339650"/>
          </a:xfrm>
          <a:prstGeom prst="rect">
            <a:avLst/>
          </a:prstGeom>
          <a:noFill/>
        </p:spPr>
        <p:txBody>
          <a:bodyPr wrap="square" rtlCol="0">
            <a:spAutoFit/>
          </a:bodyPr>
          <a:lstStyle/>
          <a:p>
            <a:pPr algn="just" defTabSz="914217"/>
            <a:r>
              <a:rPr lang="fr-FR" sz="2200" dirty="0">
                <a:solidFill>
                  <a:srgbClr val="46494C"/>
                </a:solidFill>
                <a:latin typeface="Arial" panose="020B0604020202020204" pitchFamily="34" charset="0"/>
                <a:cs typeface="Arial" panose="020B0604020202020204" pitchFamily="34" charset="0"/>
              </a:rPr>
              <a:t>L’évaluation à mi-parcours :</a:t>
            </a:r>
          </a:p>
          <a:p>
            <a:pPr algn="just" defTabSz="914217"/>
            <a:endParaRPr lang="fr-FR" sz="2200" b="1" dirty="0">
              <a:solidFill>
                <a:srgbClr val="46494C"/>
              </a:solidFill>
              <a:latin typeface="Arial" panose="020B0604020202020204" pitchFamily="34" charset="0"/>
              <a:cs typeface="Arial" panose="020B0604020202020204" pitchFamily="34" charset="0"/>
            </a:endParaRPr>
          </a:p>
          <a:p>
            <a:pPr algn="just" defTabSz="914217"/>
            <a:r>
              <a:rPr lang="fr-FR" sz="2200" b="1" dirty="0">
                <a:solidFill>
                  <a:srgbClr val="46494C"/>
                </a:solidFill>
                <a:latin typeface="Arial" panose="020B0604020202020204" pitchFamily="34" charset="0"/>
                <a:cs typeface="Arial" panose="020B0604020202020204" pitchFamily="34" charset="0"/>
              </a:rPr>
              <a:t>Etat d’avancement du programme FEDER FSE+ :</a:t>
            </a:r>
          </a:p>
          <a:p>
            <a:pPr marL="228600" indent="-228600" algn="just" defTabSz="914217">
              <a:buFont typeface="Wingdings" panose="05000000000000000000" pitchFamily="2" charset="2"/>
              <a:buChar char="Ø"/>
            </a:pPr>
            <a:r>
              <a:rPr lang="fr-FR" sz="1600" dirty="0">
                <a:solidFill>
                  <a:srgbClr val="46494C"/>
                </a:solidFill>
                <a:latin typeface="Arial" panose="020B0604020202020204" pitchFamily="34" charset="0"/>
                <a:cs typeface="Arial" panose="020B0604020202020204" pitchFamily="34" charset="0"/>
              </a:rPr>
              <a:t>niveau d’atteinte des objectifs initialement fixés à mi-parcours ;</a:t>
            </a:r>
          </a:p>
          <a:p>
            <a:pPr marL="228600" indent="-228600" algn="just" defTabSz="914217">
              <a:buFont typeface="Wingdings" panose="05000000000000000000" pitchFamily="2" charset="2"/>
              <a:buChar char="Ø"/>
            </a:pPr>
            <a:r>
              <a:rPr lang="fr-FR" sz="1600" dirty="0">
                <a:solidFill>
                  <a:srgbClr val="46494C"/>
                </a:solidFill>
                <a:latin typeface="Arial" panose="020B0604020202020204" pitchFamily="34" charset="0"/>
                <a:cs typeface="Arial" panose="020B0604020202020204" pitchFamily="34" charset="0"/>
              </a:rPr>
              <a:t>contribution du programme aux priorités nationales et européennes</a:t>
            </a:r>
          </a:p>
          <a:p>
            <a:pPr marL="228600" indent="-228600" algn="just" defTabSz="914217">
              <a:buFont typeface="Wingdings" panose="05000000000000000000" pitchFamily="2" charset="2"/>
              <a:buChar char="Ø"/>
            </a:pPr>
            <a:endParaRPr lang="fr-FR" sz="2200" dirty="0">
              <a:solidFill>
                <a:srgbClr val="46494C"/>
              </a:solidFill>
              <a:latin typeface="Arial" panose="020B0604020202020204" pitchFamily="34" charset="0"/>
              <a:cs typeface="Arial" panose="020B0604020202020204" pitchFamily="34" charset="0"/>
            </a:endParaRPr>
          </a:p>
          <a:p>
            <a:pPr algn="just" defTabSz="914217"/>
            <a:r>
              <a:rPr lang="fr-FR" sz="2200" b="1" dirty="0">
                <a:solidFill>
                  <a:srgbClr val="46494C"/>
                </a:solidFill>
                <a:latin typeface="Arial" panose="020B0604020202020204" pitchFamily="34" charset="0"/>
                <a:cs typeface="Arial" panose="020B0604020202020204" pitchFamily="34" charset="0"/>
              </a:rPr>
              <a:t>Mise en œuvre du programme :</a:t>
            </a:r>
          </a:p>
          <a:p>
            <a:pPr marL="228600" indent="-228600" algn="just" defTabSz="914217">
              <a:buFont typeface="Wingdings" panose="05000000000000000000" pitchFamily="2" charset="2"/>
              <a:buChar char="Ø"/>
            </a:pPr>
            <a:r>
              <a:rPr lang="fr-FR" sz="1600" dirty="0">
                <a:solidFill>
                  <a:srgbClr val="46494C"/>
                </a:solidFill>
                <a:latin typeface="Arial" panose="020B0604020202020204" pitchFamily="34" charset="0"/>
                <a:cs typeface="Arial" panose="020B0604020202020204" pitchFamily="34" charset="0"/>
              </a:rPr>
              <a:t>organisation des équipes ;</a:t>
            </a:r>
          </a:p>
          <a:p>
            <a:pPr marL="228600" indent="-228600" algn="just" defTabSz="914217">
              <a:buFont typeface="Wingdings" panose="05000000000000000000" pitchFamily="2" charset="2"/>
              <a:buChar char="Ø"/>
            </a:pPr>
            <a:r>
              <a:rPr lang="fr-FR" sz="1600" dirty="0">
                <a:solidFill>
                  <a:srgbClr val="46494C"/>
                </a:solidFill>
                <a:latin typeface="Arial" panose="020B0604020202020204" pitchFamily="34" charset="0"/>
                <a:cs typeface="Arial" panose="020B0604020202020204" pitchFamily="34" charset="0"/>
              </a:rPr>
              <a:t>process de gestion et de suivi</a:t>
            </a:r>
          </a:p>
          <a:p>
            <a:pPr algn="just" defTabSz="914217"/>
            <a:endParaRPr lang="fr-FR" sz="1600" dirty="0">
              <a:solidFill>
                <a:srgbClr val="46494C"/>
              </a:solidFill>
              <a:latin typeface="Arial" panose="020B0604020202020204" pitchFamily="34" charset="0"/>
              <a:cs typeface="Arial" panose="020B0604020202020204" pitchFamily="34" charset="0"/>
            </a:endParaRPr>
          </a:p>
          <a:p>
            <a:pPr algn="just" defTabSz="914217"/>
            <a:endParaRPr lang="fr-FR" sz="1600" dirty="0">
              <a:solidFill>
                <a:srgbClr val="46494C"/>
              </a:solidFill>
              <a:latin typeface="Arial" panose="020B0604020202020204" pitchFamily="34" charset="0"/>
              <a:cs typeface="Arial" panose="020B0604020202020204" pitchFamily="34" charset="0"/>
            </a:endParaRPr>
          </a:p>
          <a:p>
            <a:pPr algn="just" defTabSz="914217"/>
            <a:r>
              <a:rPr lang="fr-FR" sz="2200" b="1" dirty="0">
                <a:solidFill>
                  <a:srgbClr val="46494C"/>
                </a:solidFill>
                <a:latin typeface="Arial" panose="020B0604020202020204" pitchFamily="34" charset="0"/>
                <a:cs typeface="Arial" panose="020B0604020202020204" pitchFamily="34" charset="0"/>
              </a:rPr>
              <a:t>Enseignements et recommandations </a:t>
            </a:r>
            <a:r>
              <a:rPr lang="fr-FR" sz="2200" i="1" dirty="0">
                <a:solidFill>
                  <a:srgbClr val="46494C"/>
                </a:solidFill>
                <a:latin typeface="Arial" panose="020B0604020202020204" pitchFamily="34" charset="0"/>
                <a:cs typeface="Arial" panose="020B0604020202020204" pitchFamily="34" charset="0"/>
              </a:rPr>
              <a:t>:</a:t>
            </a:r>
          </a:p>
          <a:p>
            <a:pPr marL="228600" indent="-228600" algn="just" defTabSz="914217">
              <a:buFont typeface="Wingdings" panose="05000000000000000000" pitchFamily="2" charset="2"/>
              <a:buChar char="Ø"/>
            </a:pPr>
            <a:r>
              <a:rPr lang="fr-FR" sz="1600" dirty="0">
                <a:solidFill>
                  <a:srgbClr val="46494C"/>
                </a:solidFill>
                <a:latin typeface="Arial" panose="020B0604020202020204" pitchFamily="34" charset="0"/>
                <a:cs typeface="Arial" panose="020B0604020202020204" pitchFamily="34" charset="0"/>
              </a:rPr>
              <a:t>maquette financière</a:t>
            </a:r>
          </a:p>
          <a:p>
            <a:pPr marL="228600" indent="-228600" algn="just" defTabSz="914217">
              <a:buFont typeface="Wingdings" panose="05000000000000000000" pitchFamily="2" charset="2"/>
              <a:buChar char="Ø"/>
            </a:pPr>
            <a:r>
              <a:rPr lang="fr-FR" sz="1600" dirty="0">
                <a:solidFill>
                  <a:srgbClr val="46494C"/>
                </a:solidFill>
                <a:latin typeface="Arial" panose="020B0604020202020204" pitchFamily="34" charset="0"/>
                <a:cs typeface="Arial" panose="020B0604020202020204" pitchFamily="34" charset="0"/>
              </a:rPr>
              <a:t>objectifs (indicateurs et valeurs cibles) ;</a:t>
            </a:r>
          </a:p>
          <a:p>
            <a:pPr marL="228600" indent="-228600" algn="just" defTabSz="914217">
              <a:buFont typeface="Wingdings" panose="05000000000000000000" pitchFamily="2" charset="2"/>
              <a:buChar char="Ø"/>
            </a:pPr>
            <a:r>
              <a:rPr lang="fr-FR" sz="1600" dirty="0">
                <a:solidFill>
                  <a:srgbClr val="46494C"/>
                </a:solidFill>
                <a:latin typeface="Arial" panose="020B0604020202020204" pitchFamily="34" charset="0"/>
                <a:cs typeface="Arial" panose="020B0604020202020204" pitchFamily="34" charset="0"/>
              </a:rPr>
              <a:t>modalités de mise en œuvre. </a:t>
            </a:r>
          </a:p>
        </p:txBody>
      </p:sp>
      <p:sp>
        <p:nvSpPr>
          <p:cNvPr id="7" name="Rectangle 6">
            <a:extLst>
              <a:ext uri="{FF2B5EF4-FFF2-40B4-BE49-F238E27FC236}">
                <a16:creationId xmlns:a16="http://schemas.microsoft.com/office/drawing/2014/main" id="{CFF1C274-A083-75A9-F315-760DA19AA0D4}"/>
              </a:ext>
            </a:extLst>
          </p:cNvPr>
          <p:cNvSpPr/>
          <p:nvPr/>
        </p:nvSpPr>
        <p:spPr>
          <a:xfrm>
            <a:off x="699654" y="989444"/>
            <a:ext cx="10511217" cy="62455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914217"/>
            <a:r>
              <a:rPr lang="fr-FR" sz="1600" i="1" dirty="0">
                <a:solidFill>
                  <a:srgbClr val="46494C"/>
                </a:solidFill>
                <a:latin typeface="Arial" panose="020B0604020202020204" pitchFamily="34" charset="0"/>
                <a:cs typeface="Arial" panose="020B0604020202020204" pitchFamily="34" charset="0"/>
              </a:rPr>
              <a:t>L’examen à mi-parcours du programme FEDER-FSE+ FTJ 2021-2027 s’inscrit dans le cadre du plan d’évaluation de la CTM et la revue de performance de la programmation 2021-2027. </a:t>
            </a:r>
          </a:p>
        </p:txBody>
      </p:sp>
    </p:spTree>
    <p:extLst>
      <p:ext uri="{BB962C8B-B14F-4D97-AF65-F5344CB8AC3E}">
        <p14:creationId xmlns:p14="http://schemas.microsoft.com/office/powerpoint/2010/main" val="3885359252"/>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B23F9-3B13-B55F-B8CF-19BD521841A8}"/>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D143904-7F6B-E0C6-6B46-48B49A966A64}"/>
              </a:ext>
            </a:extLst>
          </p:cNvPr>
          <p:cNvSpPr>
            <a:spLocks noGrp="1"/>
          </p:cNvSpPr>
          <p:nvPr>
            <p:ph type="body" sz="quarter" idx="13"/>
          </p:nvPr>
        </p:nvSpPr>
        <p:spPr/>
        <p:txBody>
          <a:bodyPr/>
          <a:lstStyle/>
          <a:p>
            <a:r>
              <a:rPr lang="fr-FR"/>
              <a:t>2</a:t>
            </a:r>
          </a:p>
        </p:txBody>
      </p:sp>
      <p:sp>
        <p:nvSpPr>
          <p:cNvPr id="3" name="Espace réservé du texte 2">
            <a:extLst>
              <a:ext uri="{FF2B5EF4-FFF2-40B4-BE49-F238E27FC236}">
                <a16:creationId xmlns:a16="http://schemas.microsoft.com/office/drawing/2014/main" id="{8F09552A-0820-99E4-F43D-1BE3BE7AC90D}"/>
              </a:ext>
            </a:extLst>
          </p:cNvPr>
          <p:cNvSpPr>
            <a:spLocks noGrp="1"/>
          </p:cNvSpPr>
          <p:nvPr>
            <p:ph type="body" sz="quarter" idx="14"/>
          </p:nvPr>
        </p:nvSpPr>
        <p:spPr>
          <a:xfrm>
            <a:off x="1395664" y="3617694"/>
            <a:ext cx="8489226" cy="1550168"/>
          </a:xfrm>
        </p:spPr>
        <p:txBody>
          <a:bodyPr/>
          <a:lstStyle/>
          <a:p>
            <a:r>
              <a:rPr lang="fr-FR" dirty="0"/>
              <a:t>Calendrier et méthode </a:t>
            </a:r>
            <a:endParaRPr lang="fr-FR"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5384284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6A4BCC-964D-FB80-1EDA-D96F9CAB11CD}"/>
              </a:ext>
            </a:extLst>
          </p:cNvPr>
          <p:cNvSpPr>
            <a:spLocks noGrp="1"/>
          </p:cNvSpPr>
          <p:nvPr>
            <p:ph type="body" sz="quarter" idx="10"/>
          </p:nvPr>
        </p:nvSpPr>
        <p:spPr>
          <a:xfrm>
            <a:off x="573958" y="208477"/>
            <a:ext cx="578073" cy="397032"/>
          </a:xfrm>
        </p:spPr>
        <p:txBody>
          <a:bodyPr/>
          <a:lstStyle/>
          <a:p>
            <a:r>
              <a:rPr lang="fr-FR"/>
              <a:t>1.2</a:t>
            </a:r>
          </a:p>
        </p:txBody>
      </p:sp>
      <p:sp>
        <p:nvSpPr>
          <p:cNvPr id="4" name="Espace réservé du texte 3">
            <a:extLst>
              <a:ext uri="{FF2B5EF4-FFF2-40B4-BE49-F238E27FC236}">
                <a16:creationId xmlns:a16="http://schemas.microsoft.com/office/drawing/2014/main" id="{97DFF3A6-DAEE-BCC3-F71C-58557A0EC908}"/>
              </a:ext>
            </a:extLst>
          </p:cNvPr>
          <p:cNvSpPr>
            <a:spLocks noGrp="1"/>
          </p:cNvSpPr>
          <p:nvPr>
            <p:ph type="body" sz="quarter" idx="17"/>
          </p:nvPr>
        </p:nvSpPr>
        <p:spPr>
          <a:xfrm>
            <a:off x="1138971" y="222292"/>
            <a:ext cx="5726632" cy="701731"/>
          </a:xfrm>
        </p:spPr>
        <p:txBody>
          <a:bodyPr/>
          <a:lstStyle/>
          <a:p>
            <a:r>
              <a:rPr lang="fr-FR"/>
              <a:t>Calendrier et méthodologie d’intervention</a:t>
            </a:r>
          </a:p>
        </p:txBody>
      </p:sp>
      <p:sp>
        <p:nvSpPr>
          <p:cNvPr id="70" name="ZoneTexte 69">
            <a:extLst>
              <a:ext uri="{FF2B5EF4-FFF2-40B4-BE49-F238E27FC236}">
                <a16:creationId xmlns:a16="http://schemas.microsoft.com/office/drawing/2014/main" id="{A2EFBD86-32AC-0614-B19F-DA13A5B6C3DF}"/>
              </a:ext>
            </a:extLst>
          </p:cNvPr>
          <p:cNvSpPr txBox="1"/>
          <p:nvPr/>
        </p:nvSpPr>
        <p:spPr>
          <a:xfrm>
            <a:off x="576223" y="839626"/>
            <a:ext cx="9235498" cy="369332"/>
          </a:xfrm>
          <a:prstGeom prst="rect">
            <a:avLst/>
          </a:prstGeom>
          <a:solidFill>
            <a:schemeClr val="accent5">
              <a:lumMod val="40000"/>
              <a:lumOff val="60000"/>
            </a:schemeClr>
          </a:solidFill>
        </p:spPr>
        <p:txBody>
          <a:bodyPr wrap="square" rtlCol="0">
            <a:spAutoFit/>
          </a:bodyPr>
          <a:lstStyle/>
          <a:p>
            <a:pPr defTabSz="914217"/>
            <a:r>
              <a:rPr lang="fr-FR" b="1" dirty="0">
                <a:solidFill>
                  <a:srgbClr val="46494C">
                    <a:lumMod val="50000"/>
                  </a:srgbClr>
                </a:solidFill>
                <a:latin typeface="Arial" panose="020B0604020202020204" pitchFamily="34" charset="0"/>
                <a:cs typeface="Arial" panose="020B0604020202020204" pitchFamily="34" charset="0"/>
              </a:rPr>
              <a:t>Février 2025 : Diagnostic de situation </a:t>
            </a:r>
            <a:endParaRPr lang="fr-FR" b="1" dirty="0">
              <a:solidFill>
                <a:srgbClr val="46494C">
                  <a:lumMod val="50000"/>
                </a:srgbClr>
              </a:solidFill>
              <a:highlight>
                <a:srgbClr val="FFFF00"/>
              </a:highlight>
              <a:latin typeface="Arial" panose="020B0604020202020204" pitchFamily="34" charset="0"/>
              <a:cs typeface="Arial" panose="020B0604020202020204" pitchFamily="34" charset="0"/>
            </a:endParaRPr>
          </a:p>
        </p:txBody>
      </p:sp>
      <p:sp>
        <p:nvSpPr>
          <p:cNvPr id="72" name="ZoneTexte 71">
            <a:extLst>
              <a:ext uri="{FF2B5EF4-FFF2-40B4-BE49-F238E27FC236}">
                <a16:creationId xmlns:a16="http://schemas.microsoft.com/office/drawing/2014/main" id="{96C055EF-E783-CFE2-14AF-69F166D6E838}"/>
              </a:ext>
            </a:extLst>
          </p:cNvPr>
          <p:cNvSpPr txBox="1"/>
          <p:nvPr/>
        </p:nvSpPr>
        <p:spPr>
          <a:xfrm>
            <a:off x="584453" y="1195953"/>
            <a:ext cx="9239052" cy="1384995"/>
          </a:xfrm>
          <a:prstGeom prst="rect">
            <a:avLst/>
          </a:prstGeom>
          <a:noFill/>
        </p:spPr>
        <p:txBody>
          <a:bodyPr wrap="square" rtlCol="0">
            <a:spAutoFit/>
          </a:bodyPr>
          <a:lstStyle>
            <a:defPPr>
              <a:defRPr lang="en-US"/>
            </a:defPPr>
            <a:lvl1pPr marL="342900" indent="-342900" algn="just">
              <a:buFont typeface="Arial" panose="020B0604020202020204" pitchFamily="34" charset="0"/>
              <a:buChar char="•"/>
              <a:defRPr sz="2000" b="1">
                <a:latin typeface="Arial" panose="020B0604020202020204" pitchFamily="34" charset="0"/>
                <a:cs typeface="Arial" panose="020B0604020202020204" pitchFamily="34" charset="0"/>
              </a:defRPr>
            </a:lvl1pPr>
          </a:lstStyle>
          <a:p>
            <a:pPr marL="171450" indent="-171450" algn="l" defTabSz="914217">
              <a:buFont typeface="Wingdings" panose="05000000000000000000" pitchFamily="2" charset="2"/>
              <a:buChar char="ü"/>
            </a:pPr>
            <a:r>
              <a:rPr lang="fr-FR" sz="1800" b="0" dirty="0">
                <a:solidFill>
                  <a:srgbClr val="46494C"/>
                </a:solidFill>
              </a:rPr>
              <a:t> Réunion de lancement et analyse documentaire</a:t>
            </a:r>
          </a:p>
          <a:p>
            <a:pPr marL="171450" indent="-171450" algn="l" defTabSz="914217">
              <a:buFont typeface="Wingdings" panose="05000000000000000000" pitchFamily="2" charset="2"/>
              <a:buChar char="ü"/>
            </a:pPr>
            <a:r>
              <a:rPr lang="fr-FR" sz="1800" b="0" dirty="0">
                <a:solidFill>
                  <a:srgbClr val="46494C"/>
                </a:solidFill>
              </a:rPr>
              <a:t> Note de cadrage</a:t>
            </a:r>
          </a:p>
          <a:p>
            <a:pPr marL="171450" indent="-171450" algn="l" defTabSz="914217">
              <a:buFont typeface="Wingdings" panose="05000000000000000000" pitchFamily="2" charset="2"/>
              <a:buChar char="ü"/>
            </a:pPr>
            <a:endParaRPr lang="fr-FR" sz="1200" b="0" dirty="0">
              <a:solidFill>
                <a:srgbClr val="46494C"/>
              </a:solidFill>
            </a:endParaRPr>
          </a:p>
          <a:p>
            <a:pPr marL="171450" indent="-171450" algn="l" defTabSz="914217">
              <a:buFont typeface="Wingdings" panose="05000000000000000000" pitchFamily="2" charset="2"/>
              <a:buChar char="ü"/>
            </a:pPr>
            <a:r>
              <a:rPr lang="fr-FR" sz="1800" b="0" dirty="0">
                <a:solidFill>
                  <a:srgbClr val="46494C"/>
                </a:solidFill>
              </a:rPr>
              <a:t> Bilan physico-financier de la programmation</a:t>
            </a:r>
          </a:p>
          <a:p>
            <a:pPr marL="171450" indent="-171450" algn="l" defTabSz="914217">
              <a:buFont typeface="Wingdings" panose="05000000000000000000" pitchFamily="2" charset="2"/>
              <a:buChar char="ü"/>
            </a:pPr>
            <a:r>
              <a:rPr lang="fr-FR" sz="1800" b="0" dirty="0">
                <a:solidFill>
                  <a:srgbClr val="46494C"/>
                </a:solidFill>
              </a:rPr>
              <a:t> Entretiens (directions et agents de la DGPFE)</a:t>
            </a:r>
          </a:p>
        </p:txBody>
      </p:sp>
      <p:sp>
        <p:nvSpPr>
          <p:cNvPr id="3" name="ZoneTexte 2">
            <a:extLst>
              <a:ext uri="{FF2B5EF4-FFF2-40B4-BE49-F238E27FC236}">
                <a16:creationId xmlns:a16="http://schemas.microsoft.com/office/drawing/2014/main" id="{B3ACC036-3A77-763E-7CC4-058E8BBEA81A}"/>
              </a:ext>
            </a:extLst>
          </p:cNvPr>
          <p:cNvSpPr txBox="1"/>
          <p:nvPr/>
        </p:nvSpPr>
        <p:spPr>
          <a:xfrm>
            <a:off x="573957" y="2976887"/>
            <a:ext cx="9235495" cy="1200329"/>
          </a:xfrm>
          <a:prstGeom prst="rect">
            <a:avLst/>
          </a:prstGeom>
          <a:noFill/>
        </p:spPr>
        <p:txBody>
          <a:bodyPr wrap="square" rtlCol="0">
            <a:spAutoFit/>
          </a:bodyPr>
          <a:lstStyle>
            <a:defPPr>
              <a:defRPr lang="en-US"/>
            </a:defPPr>
            <a:lvl1pPr marL="342900" indent="-342900" algn="just">
              <a:buFont typeface="Arial" panose="020B0604020202020204" pitchFamily="34" charset="0"/>
              <a:buChar char="•"/>
              <a:defRPr sz="2000" b="1">
                <a:latin typeface="Arial" panose="020B0604020202020204" pitchFamily="34" charset="0"/>
                <a:cs typeface="Arial" panose="020B0604020202020204" pitchFamily="34" charset="0"/>
              </a:defRPr>
            </a:lvl1pPr>
          </a:lstStyle>
          <a:p>
            <a:pPr marL="171450" indent="-171450" algn="l" defTabSz="914217">
              <a:buFont typeface="Wingdings" panose="05000000000000000000" pitchFamily="2" charset="2"/>
              <a:buChar char="ü"/>
            </a:pPr>
            <a:r>
              <a:rPr lang="fr-FR" sz="1800" b="0" dirty="0">
                <a:solidFill>
                  <a:srgbClr val="46494C"/>
                </a:solidFill>
              </a:rPr>
              <a:t> Analyse du portfolio de projets et consolidation du travail de projection financière </a:t>
            </a:r>
          </a:p>
          <a:p>
            <a:pPr marL="171450" indent="-171450" algn="l" defTabSz="914217">
              <a:buFont typeface="Wingdings" panose="05000000000000000000" pitchFamily="2" charset="2"/>
              <a:buChar char="ü"/>
            </a:pPr>
            <a:r>
              <a:rPr lang="fr-FR" sz="1800" b="0" dirty="0">
                <a:solidFill>
                  <a:srgbClr val="46494C"/>
                </a:solidFill>
              </a:rPr>
              <a:t> Travail sur les hypothèses de re-maquettage</a:t>
            </a:r>
          </a:p>
          <a:p>
            <a:pPr marL="171450" indent="-171450" algn="l" defTabSz="914217">
              <a:buFont typeface="Wingdings" panose="05000000000000000000" pitchFamily="2" charset="2"/>
              <a:buChar char="ü"/>
            </a:pPr>
            <a:r>
              <a:rPr lang="fr-FR" sz="1800" b="0" dirty="0">
                <a:solidFill>
                  <a:srgbClr val="46494C"/>
                </a:solidFill>
              </a:rPr>
              <a:t> Ateliers de travail sur les actions correctives </a:t>
            </a:r>
          </a:p>
          <a:p>
            <a:pPr marL="171450" indent="-171450" algn="l" defTabSz="914217">
              <a:buFont typeface="Wingdings" panose="05000000000000000000" pitchFamily="2" charset="2"/>
              <a:buChar char="ü"/>
            </a:pPr>
            <a:r>
              <a:rPr lang="fr-FR" sz="1800" b="0" dirty="0">
                <a:solidFill>
                  <a:srgbClr val="46494C"/>
                </a:solidFill>
              </a:rPr>
              <a:t> Itérations sur le re-maquettage (avec la DGPFE)</a:t>
            </a:r>
          </a:p>
        </p:txBody>
      </p:sp>
      <p:sp>
        <p:nvSpPr>
          <p:cNvPr id="11" name="ZoneTexte 10">
            <a:extLst>
              <a:ext uri="{FF2B5EF4-FFF2-40B4-BE49-F238E27FC236}">
                <a16:creationId xmlns:a16="http://schemas.microsoft.com/office/drawing/2014/main" id="{8B708F1C-3F02-3AA1-0F25-3CC9AE1B9723}"/>
              </a:ext>
            </a:extLst>
          </p:cNvPr>
          <p:cNvSpPr txBox="1"/>
          <p:nvPr/>
        </p:nvSpPr>
        <p:spPr>
          <a:xfrm>
            <a:off x="10445020" y="3501446"/>
            <a:ext cx="1688028" cy="523220"/>
          </a:xfrm>
          <a:prstGeom prst="rect">
            <a:avLst/>
          </a:prstGeom>
          <a:noFill/>
        </p:spPr>
        <p:txBody>
          <a:bodyPr wrap="square" rtlCol="0">
            <a:spAutoFit/>
          </a:bodyPr>
          <a:lstStyle>
            <a:defPPr>
              <a:defRPr lang="en-US"/>
            </a:defPPr>
            <a:lvl1pPr marL="342900" indent="-342900" algn="just">
              <a:buFont typeface="Arial" panose="020B0604020202020204" pitchFamily="34" charset="0"/>
              <a:buChar char="•"/>
              <a:defRPr sz="2000" b="1">
                <a:latin typeface="Arial" panose="020B0604020202020204" pitchFamily="34" charset="0"/>
                <a:cs typeface="Arial" panose="020B0604020202020204" pitchFamily="34" charset="0"/>
              </a:defRPr>
            </a:lvl1pPr>
          </a:lstStyle>
          <a:p>
            <a:pPr marL="0" indent="0" algn="l" defTabSz="914217">
              <a:buNone/>
            </a:pPr>
            <a:r>
              <a:rPr lang="fr-FR" sz="1400" b="0" i="1">
                <a:solidFill>
                  <a:srgbClr val="46494C"/>
                </a:solidFill>
              </a:rPr>
              <a:t>Rapport intermédiaire </a:t>
            </a:r>
          </a:p>
        </p:txBody>
      </p:sp>
      <p:sp>
        <p:nvSpPr>
          <p:cNvPr id="20" name="ZoneTexte 19">
            <a:extLst>
              <a:ext uri="{FF2B5EF4-FFF2-40B4-BE49-F238E27FC236}">
                <a16:creationId xmlns:a16="http://schemas.microsoft.com/office/drawing/2014/main" id="{FD684697-6E9E-DD71-577A-39674DD7A752}"/>
              </a:ext>
            </a:extLst>
          </p:cNvPr>
          <p:cNvSpPr txBox="1"/>
          <p:nvPr/>
        </p:nvSpPr>
        <p:spPr>
          <a:xfrm>
            <a:off x="573957" y="2628471"/>
            <a:ext cx="9239051" cy="369332"/>
          </a:xfrm>
          <a:prstGeom prst="rect">
            <a:avLst/>
          </a:prstGeom>
          <a:solidFill>
            <a:schemeClr val="accent4">
              <a:lumMod val="20000"/>
              <a:lumOff val="80000"/>
            </a:schemeClr>
          </a:solidFill>
        </p:spPr>
        <p:txBody>
          <a:bodyPr wrap="square" rtlCol="0">
            <a:spAutoFit/>
          </a:bodyPr>
          <a:lstStyle/>
          <a:p>
            <a:pPr defTabSz="914217">
              <a:defRPr/>
            </a:pPr>
            <a:r>
              <a:rPr lang="fr-FR" b="1" dirty="0">
                <a:solidFill>
                  <a:srgbClr val="46494C">
                    <a:lumMod val="50000"/>
                  </a:srgbClr>
                </a:solidFill>
                <a:latin typeface="Arial" panose="020B0604020202020204" pitchFamily="34" charset="0"/>
                <a:cs typeface="Arial" panose="020B0604020202020204" pitchFamily="34" charset="0"/>
              </a:rPr>
              <a:t>Mars 2025 : Bilan et perspectives </a:t>
            </a:r>
            <a:endParaRPr lang="fr-FR" b="1" dirty="0">
              <a:solidFill>
                <a:srgbClr val="46494C">
                  <a:lumMod val="50000"/>
                </a:srgbClr>
              </a:solidFill>
              <a:highlight>
                <a:srgbClr val="FFFF00"/>
              </a:highlight>
              <a:latin typeface="Arial" panose="020B0604020202020204" pitchFamily="34" charset="0"/>
              <a:cs typeface="Arial" panose="020B0604020202020204" pitchFamily="34" charset="0"/>
            </a:endParaRPr>
          </a:p>
        </p:txBody>
      </p:sp>
      <p:pic>
        <p:nvPicPr>
          <p:cNvPr id="24" name="Graphique 23" descr="Document contour">
            <a:extLst>
              <a:ext uri="{FF2B5EF4-FFF2-40B4-BE49-F238E27FC236}">
                <a16:creationId xmlns:a16="http://schemas.microsoft.com/office/drawing/2014/main" id="{7C0F8B26-3A9B-AAC6-DE75-67FF84958D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9610" y="5000789"/>
            <a:ext cx="600364" cy="600364"/>
          </a:xfrm>
          <a:prstGeom prst="rect">
            <a:avLst/>
          </a:prstGeom>
        </p:spPr>
      </p:pic>
      <p:sp>
        <p:nvSpPr>
          <p:cNvPr id="25" name="ZoneTexte 24">
            <a:extLst>
              <a:ext uri="{FF2B5EF4-FFF2-40B4-BE49-F238E27FC236}">
                <a16:creationId xmlns:a16="http://schemas.microsoft.com/office/drawing/2014/main" id="{86394056-5CE6-EAA1-5EE9-7E0282829815}"/>
              </a:ext>
            </a:extLst>
          </p:cNvPr>
          <p:cNvSpPr txBox="1"/>
          <p:nvPr/>
        </p:nvSpPr>
        <p:spPr>
          <a:xfrm>
            <a:off x="561174" y="4773606"/>
            <a:ext cx="9253506" cy="369332"/>
          </a:xfrm>
          <a:prstGeom prst="rect">
            <a:avLst/>
          </a:prstGeom>
          <a:solidFill>
            <a:schemeClr val="accent1">
              <a:lumMod val="20000"/>
              <a:lumOff val="80000"/>
            </a:schemeClr>
          </a:solidFill>
        </p:spPr>
        <p:txBody>
          <a:bodyPr wrap="square" rtlCol="0">
            <a:spAutoFit/>
          </a:bodyPr>
          <a:lstStyle/>
          <a:p>
            <a:pPr defTabSz="914217">
              <a:defRPr/>
            </a:pPr>
            <a:r>
              <a:rPr lang="fr-FR" b="1" dirty="0">
                <a:solidFill>
                  <a:srgbClr val="46494C">
                    <a:lumMod val="50000"/>
                  </a:srgbClr>
                </a:solidFill>
                <a:latin typeface="Arial" panose="020B0604020202020204" pitchFamily="34" charset="0"/>
                <a:cs typeface="Arial" panose="020B0604020202020204" pitchFamily="34" charset="0"/>
              </a:rPr>
              <a:t>Avril et mai 2025 : Piste de travail et recommandations</a:t>
            </a:r>
          </a:p>
        </p:txBody>
      </p:sp>
      <p:sp>
        <p:nvSpPr>
          <p:cNvPr id="27" name="ZoneTexte 26">
            <a:extLst>
              <a:ext uri="{FF2B5EF4-FFF2-40B4-BE49-F238E27FC236}">
                <a16:creationId xmlns:a16="http://schemas.microsoft.com/office/drawing/2014/main" id="{5A6B8756-2FE1-4959-789C-8742A1E795DF}"/>
              </a:ext>
            </a:extLst>
          </p:cNvPr>
          <p:cNvSpPr txBox="1"/>
          <p:nvPr/>
        </p:nvSpPr>
        <p:spPr>
          <a:xfrm>
            <a:off x="10536918" y="5573804"/>
            <a:ext cx="1126112" cy="523220"/>
          </a:xfrm>
          <a:prstGeom prst="rect">
            <a:avLst/>
          </a:prstGeom>
          <a:noFill/>
        </p:spPr>
        <p:txBody>
          <a:bodyPr wrap="square" rtlCol="0">
            <a:spAutoFit/>
          </a:bodyPr>
          <a:lstStyle>
            <a:defPPr>
              <a:defRPr lang="en-US"/>
            </a:defPPr>
            <a:lvl1pPr marL="342900" indent="-342900" algn="just">
              <a:buFont typeface="Arial" panose="020B0604020202020204" pitchFamily="34" charset="0"/>
              <a:buChar char="•"/>
              <a:defRPr sz="2000" b="1">
                <a:latin typeface="Arial" panose="020B0604020202020204" pitchFamily="34" charset="0"/>
                <a:cs typeface="Arial" panose="020B0604020202020204" pitchFamily="34" charset="0"/>
              </a:defRPr>
            </a:lvl1pPr>
          </a:lstStyle>
          <a:p>
            <a:pPr marL="0" indent="0" algn="l" defTabSz="914217">
              <a:buNone/>
            </a:pPr>
            <a:r>
              <a:rPr lang="fr-FR" sz="1400" b="0" i="1">
                <a:solidFill>
                  <a:srgbClr val="46494C"/>
                </a:solidFill>
              </a:rPr>
              <a:t>Rapport final</a:t>
            </a:r>
          </a:p>
        </p:txBody>
      </p:sp>
      <p:pic>
        <p:nvPicPr>
          <p:cNvPr id="6" name="Graphique 5" descr="Document contour">
            <a:extLst>
              <a:ext uri="{FF2B5EF4-FFF2-40B4-BE49-F238E27FC236}">
                <a16:creationId xmlns:a16="http://schemas.microsoft.com/office/drawing/2014/main" id="{04F79AA9-A396-4229-30D6-5A0D56421D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45020" y="2808105"/>
            <a:ext cx="600364" cy="600364"/>
          </a:xfrm>
          <a:prstGeom prst="rect">
            <a:avLst/>
          </a:prstGeom>
        </p:spPr>
      </p:pic>
      <p:sp>
        <p:nvSpPr>
          <p:cNvPr id="9" name="ZoneTexte 8">
            <a:extLst>
              <a:ext uri="{FF2B5EF4-FFF2-40B4-BE49-F238E27FC236}">
                <a16:creationId xmlns:a16="http://schemas.microsoft.com/office/drawing/2014/main" id="{E9979FB2-D10E-66F5-B729-168F873FE69D}"/>
              </a:ext>
            </a:extLst>
          </p:cNvPr>
          <p:cNvSpPr txBox="1"/>
          <p:nvPr/>
        </p:nvSpPr>
        <p:spPr>
          <a:xfrm>
            <a:off x="10444355" y="1936676"/>
            <a:ext cx="1688028" cy="307777"/>
          </a:xfrm>
          <a:prstGeom prst="rect">
            <a:avLst/>
          </a:prstGeom>
          <a:noFill/>
        </p:spPr>
        <p:txBody>
          <a:bodyPr wrap="square" rtlCol="0">
            <a:spAutoFit/>
          </a:bodyPr>
          <a:lstStyle>
            <a:defPPr>
              <a:defRPr lang="en-US"/>
            </a:defPPr>
            <a:lvl1pPr marL="342900" indent="-342900" algn="just">
              <a:buFont typeface="Arial" panose="020B0604020202020204" pitchFamily="34" charset="0"/>
              <a:buChar char="•"/>
              <a:defRPr sz="2000" b="1">
                <a:latin typeface="Arial" panose="020B0604020202020204" pitchFamily="34" charset="0"/>
                <a:cs typeface="Arial" panose="020B0604020202020204" pitchFamily="34" charset="0"/>
              </a:defRPr>
            </a:lvl1pPr>
          </a:lstStyle>
          <a:p>
            <a:pPr marL="0" indent="0" algn="l" defTabSz="914217">
              <a:buNone/>
            </a:pPr>
            <a:r>
              <a:rPr lang="fr-FR" sz="1400" b="0" i="1">
                <a:solidFill>
                  <a:srgbClr val="46494C"/>
                </a:solidFill>
              </a:rPr>
              <a:t>Note de cadrage</a:t>
            </a:r>
          </a:p>
        </p:txBody>
      </p:sp>
      <p:pic>
        <p:nvPicPr>
          <p:cNvPr id="10" name="Graphique 9" descr="Document contour">
            <a:extLst>
              <a:ext uri="{FF2B5EF4-FFF2-40B4-BE49-F238E27FC236}">
                <a16:creationId xmlns:a16="http://schemas.microsoft.com/office/drawing/2014/main" id="{5733D63F-8970-97C2-979F-92AFE60AB4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8885" y="1336313"/>
            <a:ext cx="600364" cy="600364"/>
          </a:xfrm>
          <a:prstGeom prst="rect">
            <a:avLst/>
          </a:prstGeom>
        </p:spPr>
      </p:pic>
      <p:sp>
        <p:nvSpPr>
          <p:cNvPr id="28" name="ZoneTexte 27">
            <a:extLst>
              <a:ext uri="{FF2B5EF4-FFF2-40B4-BE49-F238E27FC236}">
                <a16:creationId xmlns:a16="http://schemas.microsoft.com/office/drawing/2014/main" id="{7F7FCA2C-C49A-8DF2-0A5F-0AC44E39C644}"/>
              </a:ext>
            </a:extLst>
          </p:cNvPr>
          <p:cNvSpPr txBox="1"/>
          <p:nvPr/>
        </p:nvSpPr>
        <p:spPr>
          <a:xfrm>
            <a:off x="561173" y="5143754"/>
            <a:ext cx="9191449" cy="1477328"/>
          </a:xfrm>
          <a:prstGeom prst="rect">
            <a:avLst/>
          </a:prstGeom>
          <a:solidFill>
            <a:schemeClr val="bg1"/>
          </a:solidFill>
        </p:spPr>
        <p:txBody>
          <a:bodyPr wrap="square" rtlCol="0">
            <a:spAutoFit/>
          </a:bodyPr>
          <a:lstStyle>
            <a:defPPr>
              <a:defRPr lang="en-US"/>
            </a:defPPr>
            <a:lvl1pPr marL="342900" indent="-342900" algn="just">
              <a:buFont typeface="Arial" panose="020B0604020202020204" pitchFamily="34" charset="0"/>
              <a:buChar char="•"/>
              <a:defRPr sz="2000" b="1">
                <a:latin typeface="Arial" panose="020B0604020202020204" pitchFamily="34" charset="0"/>
                <a:cs typeface="Arial" panose="020B0604020202020204" pitchFamily="34" charset="0"/>
              </a:defRPr>
            </a:lvl1pPr>
          </a:lstStyle>
          <a:p>
            <a:pPr marL="171450" indent="-171450" algn="l" defTabSz="914217">
              <a:buFont typeface="Wingdings" panose="05000000000000000000" pitchFamily="2" charset="2"/>
              <a:buChar char="ü"/>
            </a:pPr>
            <a:r>
              <a:rPr lang="fr-FR" sz="1800" b="0" dirty="0">
                <a:solidFill>
                  <a:srgbClr val="46494C"/>
                </a:solidFill>
              </a:rPr>
              <a:t> Ateliers sur la mise à jour des cibles 2029</a:t>
            </a:r>
          </a:p>
          <a:p>
            <a:pPr marL="171450" indent="-171450" algn="l" defTabSz="914217">
              <a:buFont typeface="Wingdings" panose="05000000000000000000" pitchFamily="2" charset="2"/>
              <a:buChar char="ü"/>
            </a:pPr>
            <a:r>
              <a:rPr lang="fr-FR" sz="1800" b="0" dirty="0">
                <a:solidFill>
                  <a:srgbClr val="46494C"/>
                </a:solidFill>
              </a:rPr>
              <a:t>Identification d’actions correctives et de recommandations</a:t>
            </a:r>
          </a:p>
          <a:p>
            <a:pPr marL="171450" indent="-171450" algn="l" defTabSz="914217">
              <a:buFont typeface="Wingdings" panose="05000000000000000000" pitchFamily="2" charset="2"/>
              <a:buChar char="ü"/>
            </a:pPr>
            <a:r>
              <a:rPr lang="fr-FR" sz="1800" b="0" dirty="0">
                <a:solidFill>
                  <a:srgbClr val="46494C"/>
                </a:solidFill>
              </a:rPr>
              <a:t> Réunions de travail sur les recommandations</a:t>
            </a:r>
          </a:p>
          <a:p>
            <a:pPr marL="171450" indent="-171450" algn="l" defTabSz="914217">
              <a:buFont typeface="Wingdings" panose="05000000000000000000" pitchFamily="2" charset="2"/>
              <a:buChar char="ü"/>
            </a:pPr>
            <a:r>
              <a:rPr lang="fr-FR" sz="1800" b="0" dirty="0">
                <a:solidFill>
                  <a:srgbClr val="46494C"/>
                </a:solidFill>
              </a:rPr>
              <a:t> Formalisation du rapport final </a:t>
            </a:r>
          </a:p>
          <a:p>
            <a:pPr marL="171450" indent="-171450" algn="l" defTabSz="914217">
              <a:buFont typeface="Wingdings" panose="05000000000000000000" pitchFamily="2" charset="2"/>
              <a:buChar char="ü"/>
            </a:pPr>
            <a:endParaRPr lang="fr-FR" sz="1800" b="0" dirty="0">
              <a:solidFill>
                <a:srgbClr val="46494C"/>
              </a:solidFill>
            </a:endParaRPr>
          </a:p>
        </p:txBody>
      </p:sp>
      <p:sp>
        <p:nvSpPr>
          <p:cNvPr id="29" name="ZoneTexte 28">
            <a:extLst>
              <a:ext uri="{FF2B5EF4-FFF2-40B4-BE49-F238E27FC236}">
                <a16:creationId xmlns:a16="http://schemas.microsoft.com/office/drawing/2014/main" id="{9F04AE22-300E-6279-2639-A127467C29CF}"/>
              </a:ext>
            </a:extLst>
          </p:cNvPr>
          <p:cNvSpPr txBox="1"/>
          <p:nvPr/>
        </p:nvSpPr>
        <p:spPr>
          <a:xfrm>
            <a:off x="561174" y="4185283"/>
            <a:ext cx="9191448" cy="369332"/>
          </a:xfrm>
          <a:prstGeom prst="rect">
            <a:avLst/>
          </a:prstGeom>
          <a:solidFill>
            <a:schemeClr val="accent4">
              <a:lumMod val="20000"/>
              <a:lumOff val="80000"/>
            </a:schemeClr>
          </a:solidFill>
        </p:spPr>
        <p:txBody>
          <a:bodyPr wrap="square" rtlCol="0">
            <a:spAutoFit/>
          </a:bodyPr>
          <a:lstStyle/>
          <a:p>
            <a:pPr defTabSz="914217"/>
            <a:r>
              <a:rPr lang="fr-FR" dirty="0">
                <a:solidFill>
                  <a:srgbClr val="46494C"/>
                </a:solidFill>
                <a:latin typeface="Arial" panose="020B0604020202020204" pitchFamily="34" charset="0"/>
                <a:cs typeface="Arial" panose="020B0604020202020204" pitchFamily="34" charset="0"/>
              </a:rPr>
              <a:t>Transmission par l’AG à la Commission UE de la proposition de maquette 21/ 27 révisée</a:t>
            </a:r>
          </a:p>
        </p:txBody>
      </p:sp>
      <p:sp>
        <p:nvSpPr>
          <p:cNvPr id="32" name="Ellipse 31">
            <a:extLst>
              <a:ext uri="{FF2B5EF4-FFF2-40B4-BE49-F238E27FC236}">
                <a16:creationId xmlns:a16="http://schemas.microsoft.com/office/drawing/2014/main" id="{37C3EE43-AAEC-F231-341A-B1A985FC4AC0}"/>
              </a:ext>
            </a:extLst>
          </p:cNvPr>
          <p:cNvSpPr/>
          <p:nvPr/>
        </p:nvSpPr>
        <p:spPr>
          <a:xfrm>
            <a:off x="9602446" y="4023372"/>
            <a:ext cx="600364" cy="606183"/>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7"/>
            <a:r>
              <a:rPr lang="fr-FR">
                <a:solidFill>
                  <a:srgbClr val="46494C"/>
                </a:solidFill>
                <a:latin typeface="Arial" panose="020B0604020202020204" pitchFamily="34" charset="0"/>
                <a:cs typeface="Arial" panose="020B0604020202020204" pitchFamily="34" charset="0"/>
              </a:rPr>
              <a:t>31/03</a:t>
            </a:r>
            <a:endParaRPr lang="fr-FR" sz="2000">
              <a:solidFill>
                <a:srgbClr val="46494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12613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B59C7-8C05-F33E-AE65-94DF08B7C8C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0363D2-06B2-C643-9FCD-CECEE334C00A}"/>
              </a:ext>
            </a:extLst>
          </p:cNvPr>
          <p:cNvSpPr>
            <a:spLocks noGrp="1"/>
          </p:cNvSpPr>
          <p:nvPr>
            <p:ph type="body" sz="quarter" idx="13"/>
          </p:nvPr>
        </p:nvSpPr>
        <p:spPr/>
        <p:txBody>
          <a:bodyPr/>
          <a:lstStyle/>
          <a:p>
            <a:r>
              <a:rPr lang="fr-FR"/>
              <a:t>3</a:t>
            </a:r>
          </a:p>
        </p:txBody>
      </p:sp>
      <p:sp>
        <p:nvSpPr>
          <p:cNvPr id="3" name="Espace réservé du texte 2">
            <a:extLst>
              <a:ext uri="{FF2B5EF4-FFF2-40B4-BE49-F238E27FC236}">
                <a16:creationId xmlns:a16="http://schemas.microsoft.com/office/drawing/2014/main" id="{0E83AB5F-DBAC-8E1A-463A-50709F48EC84}"/>
              </a:ext>
            </a:extLst>
          </p:cNvPr>
          <p:cNvSpPr>
            <a:spLocks noGrp="1"/>
          </p:cNvSpPr>
          <p:nvPr>
            <p:ph type="body" sz="quarter" idx="14"/>
          </p:nvPr>
        </p:nvSpPr>
        <p:spPr>
          <a:xfrm>
            <a:off x="1395664" y="3617694"/>
            <a:ext cx="8489226" cy="1504002"/>
          </a:xfrm>
        </p:spPr>
        <p:txBody>
          <a:bodyPr lIns="45720" tIns="22860" rIns="45720" bIns="22860" anchor="t">
            <a:spAutoFit/>
          </a:bodyPr>
          <a:lstStyle/>
          <a:p>
            <a:r>
              <a:rPr lang="fr-FR">
                <a:latin typeface="Arial"/>
                <a:cs typeface="Arial"/>
              </a:rPr>
              <a:t>Principaux résultats</a:t>
            </a:r>
          </a:p>
          <a:p>
            <a:endParaRPr lang="fr-FR"/>
          </a:p>
        </p:txBody>
      </p:sp>
    </p:spTree>
    <p:extLst>
      <p:ext uri="{BB962C8B-B14F-4D97-AF65-F5344CB8AC3E}">
        <p14:creationId xmlns:p14="http://schemas.microsoft.com/office/powerpoint/2010/main" val="32675688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74196F8-E4B1-B3C2-B191-21D3BE058501}"/>
              </a:ext>
            </a:extLst>
          </p:cNvPr>
          <p:cNvSpPr txBox="1"/>
          <p:nvPr/>
        </p:nvSpPr>
        <p:spPr>
          <a:xfrm>
            <a:off x="611017" y="263364"/>
            <a:ext cx="10852101" cy="923330"/>
          </a:xfrm>
          <a:prstGeom prst="rect">
            <a:avLst/>
          </a:prstGeom>
          <a:solidFill>
            <a:srgbClr val="E6F0F6"/>
          </a:solidFill>
        </p:spPr>
        <p:txBody>
          <a:bodyPr wrap="square" rtlCol="0">
            <a:spAutoFit/>
          </a:bodyPr>
          <a:lstStyle/>
          <a:p>
            <a:pPr defTabSz="914217"/>
            <a:r>
              <a:rPr lang="fr-FR">
                <a:solidFill>
                  <a:srgbClr val="000000"/>
                </a:solidFill>
                <a:latin typeface="Arial" panose="020B0604020202020204" pitchFamily="34" charset="0"/>
                <a:ea typeface="Calibri" panose="020F0502020204030204" pitchFamily="34" charset="0"/>
                <a:cs typeface="Arial" panose="020B0604020202020204" pitchFamily="34" charset="0"/>
              </a:rPr>
              <a:t>Q1 - Quel </a:t>
            </a:r>
            <a:r>
              <a:rPr lang="fr-FR" b="1">
                <a:solidFill>
                  <a:srgbClr val="000000"/>
                </a:solidFill>
                <a:latin typeface="Arial" panose="020B0604020202020204" pitchFamily="34" charset="0"/>
                <a:ea typeface="Calibri" panose="020F0502020204030204" pitchFamily="34" charset="0"/>
                <a:cs typeface="Arial" panose="020B0604020202020204" pitchFamily="34" charset="0"/>
              </a:rPr>
              <a:t>bilan peut-on tirer des premiers résultats du programme sur la période 2021-2024 </a:t>
            </a:r>
            <a:r>
              <a:rPr lang="fr-FR">
                <a:solidFill>
                  <a:srgbClr val="000000"/>
                </a:solidFill>
                <a:latin typeface="Arial" panose="020B0604020202020204" pitchFamily="34" charset="0"/>
                <a:ea typeface="Calibri" panose="020F0502020204030204" pitchFamily="34" charset="0"/>
                <a:cs typeface="Arial" panose="020B0604020202020204" pitchFamily="34" charset="0"/>
              </a:rPr>
              <a:t>malgré son adoption tardive ? </a:t>
            </a:r>
          </a:p>
          <a:p>
            <a:pPr defTabSz="914217"/>
            <a:r>
              <a:rPr lang="fr-FR">
                <a:solidFill>
                  <a:srgbClr val="000000"/>
                </a:solidFill>
                <a:latin typeface="Arial" panose="020B0604020202020204" pitchFamily="34" charset="0"/>
                <a:ea typeface="Calibri" panose="020F0502020204030204" pitchFamily="34" charset="0"/>
                <a:cs typeface="Arial" panose="020B0604020202020204" pitchFamily="34" charset="0"/>
              </a:rPr>
              <a:t>Quels sont les </a:t>
            </a:r>
            <a:r>
              <a:rPr lang="fr-FR" b="1">
                <a:solidFill>
                  <a:srgbClr val="000000"/>
                </a:solidFill>
                <a:latin typeface="Arial" panose="020B0604020202020204" pitchFamily="34" charset="0"/>
                <a:ea typeface="Calibri" panose="020F0502020204030204" pitchFamily="34" charset="0"/>
                <a:cs typeface="Arial" panose="020B0604020202020204" pitchFamily="34" charset="0"/>
              </a:rPr>
              <a:t>facteurs qui ont amené à la situation actuelle (</a:t>
            </a:r>
            <a:r>
              <a:rPr lang="fr-FR">
                <a:solidFill>
                  <a:srgbClr val="000000"/>
                </a:solidFill>
                <a:latin typeface="Arial" panose="020B0604020202020204" pitchFamily="34" charset="0"/>
                <a:ea typeface="Calibri" panose="020F0502020204030204" pitchFamily="34" charset="0"/>
                <a:cs typeface="Arial" panose="020B0604020202020204" pitchFamily="34" charset="0"/>
              </a:rPr>
              <a:t>programmation et certification) ?</a:t>
            </a:r>
            <a:endParaRPr lang="fr-FR">
              <a:solidFill>
                <a:srgbClr val="46494C"/>
              </a:solidFill>
              <a:latin typeface="Arial" panose="020B060402020202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4E46175D-250D-AF67-1BC6-6CEA523417A5}"/>
              </a:ext>
            </a:extLst>
          </p:cNvPr>
          <p:cNvSpPr txBox="1"/>
          <p:nvPr/>
        </p:nvSpPr>
        <p:spPr>
          <a:xfrm>
            <a:off x="611018" y="1212417"/>
            <a:ext cx="10852101" cy="5292474"/>
          </a:xfrm>
          <a:prstGeom prst="rect">
            <a:avLst/>
          </a:prstGeom>
          <a:noFill/>
        </p:spPr>
        <p:txBody>
          <a:bodyPr wrap="square" rtlCol="0">
            <a:spAutoFit/>
          </a:bodyPr>
          <a:lstStyle/>
          <a:p>
            <a:pPr defTabSz="914217">
              <a:spcBef>
                <a:spcPts val="100"/>
              </a:spcBef>
              <a:spcAft>
                <a:spcPts val="100"/>
              </a:spcAft>
            </a:pPr>
            <a:r>
              <a:rPr lang="fr-FR" sz="2400" b="1" dirty="0">
                <a:solidFill>
                  <a:srgbClr val="74B2A5">
                    <a:lumMod val="50000"/>
                  </a:srgbClr>
                </a:solidFill>
                <a:latin typeface="Arial" panose="020B0604020202020204" pitchFamily="34" charset="0"/>
                <a:cs typeface="Arial" panose="020B0604020202020204" pitchFamily="34" charset="0"/>
              </a:rPr>
              <a:t>Facteurs explicatifs de l’état de la programmation </a:t>
            </a:r>
            <a:r>
              <a:rPr lang="fr-FR" sz="2400" dirty="0">
                <a:solidFill>
                  <a:srgbClr val="74B2A5">
                    <a:lumMod val="50000"/>
                  </a:srgbClr>
                </a:solidFill>
                <a:latin typeface="Arial" panose="020B0604020202020204" pitchFamily="34" charset="0"/>
                <a:cs typeface="Arial" panose="020B0604020202020204" pitchFamily="34" charset="0"/>
              </a:rPr>
              <a:t>:</a:t>
            </a:r>
          </a:p>
          <a:p>
            <a:pPr defTabSz="914217">
              <a:spcBef>
                <a:spcPts val="100"/>
              </a:spcBef>
              <a:spcAft>
                <a:spcPts val="100"/>
              </a:spcAft>
            </a:pPr>
            <a:endParaRPr lang="fr-FR" sz="525" dirty="0">
              <a:solidFill>
                <a:srgbClr val="46494C"/>
              </a:solidFill>
              <a:latin typeface="Arial" panose="020B0604020202020204" pitchFamily="34" charset="0"/>
              <a:cs typeface="Arial" panose="020B0604020202020204" pitchFamily="34" charset="0"/>
            </a:endParaRPr>
          </a:p>
          <a:p>
            <a:pPr marL="535782" indent="-228600" defTabSz="914217">
              <a:spcBef>
                <a:spcPts val="100"/>
              </a:spcBef>
              <a:spcAft>
                <a:spcPts val="100"/>
              </a:spcAft>
              <a:buFontTx/>
              <a:buAutoNum type="arabicPeriod"/>
            </a:pPr>
            <a:r>
              <a:rPr lang="fr-FR" b="1" dirty="0">
                <a:solidFill>
                  <a:srgbClr val="46494C"/>
                </a:solidFill>
                <a:latin typeface="Arial" panose="020B0604020202020204" pitchFamily="34" charset="0"/>
                <a:ea typeface="Calibri" panose="020F0502020204030204" pitchFamily="34" charset="0"/>
              </a:rPr>
              <a:t>Evènements et crises récurrentes climatiques ou socio-économiques </a:t>
            </a:r>
            <a:r>
              <a:rPr lang="fr-FR" sz="1600" dirty="0">
                <a:solidFill>
                  <a:srgbClr val="46494C"/>
                </a:solidFill>
                <a:latin typeface="Arial" panose="020B0604020202020204" pitchFamily="34" charset="0"/>
                <a:ea typeface="Calibri" panose="020F0502020204030204" pitchFamily="34" charset="0"/>
              </a:rPr>
              <a:t>(crise Ukraine, inflation, etc.) impactent la dynamique des projets et ont fragilisé le tissu d’associations et d’entreprises et la santé financière des collectivités territoriales déjà fortement fragilisée par les crises précédentes (COVID, évènements climatiques, mouvements sociaux) ;</a:t>
            </a:r>
          </a:p>
          <a:p>
            <a:pPr marL="535782" indent="-228600" defTabSz="914217">
              <a:spcBef>
                <a:spcPts val="100"/>
              </a:spcBef>
              <a:spcAft>
                <a:spcPts val="100"/>
              </a:spcAft>
              <a:buFontTx/>
              <a:buAutoNum type="arabicPeriod"/>
            </a:pPr>
            <a:r>
              <a:rPr lang="fr-FR" b="1" dirty="0">
                <a:solidFill>
                  <a:srgbClr val="46494C"/>
                </a:solidFill>
                <a:latin typeface="Arial" panose="020B0604020202020204" pitchFamily="34" charset="0"/>
                <a:ea typeface="Calibri" panose="020F0502020204030204" pitchFamily="34" charset="0"/>
                <a:cs typeface="Arial" panose="020B0604020202020204" pitchFamily="34" charset="0"/>
              </a:rPr>
              <a:t>Concurrence entre programmes </a:t>
            </a:r>
            <a:r>
              <a:rPr lang="fr-FR" sz="1600" dirty="0">
                <a:solidFill>
                  <a:srgbClr val="46494C"/>
                </a:solidFill>
                <a:latin typeface="Arial" panose="020B0604020202020204" pitchFamily="34" charset="0"/>
                <a:ea typeface="Calibri" panose="020F0502020204030204" pitchFamily="34" charset="0"/>
                <a:cs typeface="Arial" panose="020B0604020202020204" pitchFamily="34" charset="0"/>
              </a:rPr>
              <a:t>(fin du PO 14-20 et </a:t>
            </a:r>
            <a:r>
              <a:rPr lang="fr-FR" sz="1600" dirty="0" err="1">
                <a:solidFill>
                  <a:srgbClr val="46494C"/>
                </a:solidFill>
                <a:latin typeface="Arial" panose="020B0604020202020204" pitchFamily="34" charset="0"/>
                <a:ea typeface="Calibri" panose="020F0502020204030204" pitchFamily="34" charset="0"/>
                <a:cs typeface="Arial" panose="020B0604020202020204" pitchFamily="34" charset="0"/>
              </a:rPr>
              <a:t>React</a:t>
            </a:r>
            <a:r>
              <a:rPr lang="fr-FR" sz="1600" dirty="0">
                <a:solidFill>
                  <a:srgbClr val="46494C"/>
                </a:solidFill>
                <a:latin typeface="Arial" panose="020B0604020202020204" pitchFamily="34" charset="0"/>
                <a:ea typeface="Calibri" panose="020F0502020204030204" pitchFamily="34" charset="0"/>
                <a:cs typeface="Arial" panose="020B0604020202020204" pitchFamily="34" charset="0"/>
              </a:rPr>
              <a:t>-EU) </a:t>
            </a:r>
            <a:r>
              <a:rPr lang="fr-FR" b="1" dirty="0">
                <a:solidFill>
                  <a:srgbClr val="46494C"/>
                </a:solidFill>
                <a:latin typeface="Arial" panose="020B0604020202020204" pitchFamily="34" charset="0"/>
                <a:ea typeface="Calibri" panose="020F0502020204030204" pitchFamily="34" charset="0"/>
                <a:cs typeface="Arial" panose="020B0604020202020204" pitchFamily="34" charset="0"/>
              </a:rPr>
              <a:t>et charge administrative </a:t>
            </a:r>
            <a:r>
              <a:rPr lang="fr-FR" sz="1600" dirty="0">
                <a:solidFill>
                  <a:srgbClr val="46494C"/>
                </a:solidFill>
                <a:latin typeface="Arial" panose="020B0604020202020204" pitchFamily="34" charset="0"/>
                <a:ea typeface="Calibri" panose="020F0502020204030204" pitchFamily="34" charset="0"/>
                <a:cs typeface="Arial" panose="020B0604020202020204" pitchFamily="34" charset="0"/>
              </a:rPr>
              <a:t>pour les équipes en charge de la gestion des fonds UE</a:t>
            </a:r>
            <a:endParaRPr lang="fr-FR" dirty="0">
              <a:solidFill>
                <a:srgbClr val="46494C"/>
              </a:solidFill>
              <a:latin typeface="Arial" panose="020B0604020202020204" pitchFamily="34" charset="0"/>
              <a:ea typeface="Calibri" panose="020F0502020204030204" pitchFamily="34" charset="0"/>
              <a:cs typeface="Arial" panose="020B0604020202020204" pitchFamily="34" charset="0"/>
            </a:endParaRPr>
          </a:p>
          <a:p>
            <a:pPr marL="535782" indent="-228600" defTabSz="914217">
              <a:spcBef>
                <a:spcPts val="100"/>
              </a:spcBef>
              <a:spcAft>
                <a:spcPts val="100"/>
              </a:spcAft>
              <a:buFontTx/>
              <a:buAutoNum type="arabicPeriod"/>
            </a:pPr>
            <a:r>
              <a:rPr lang="fr-FR" b="1" dirty="0">
                <a:solidFill>
                  <a:srgbClr val="46494C"/>
                </a:solidFill>
                <a:latin typeface="Arial" panose="020B0604020202020204" pitchFamily="34" charset="0"/>
                <a:ea typeface="Calibri" panose="020F0502020204030204" pitchFamily="34" charset="0"/>
                <a:cs typeface="Arial" panose="020B0604020202020204" pitchFamily="34" charset="0"/>
              </a:rPr>
              <a:t>Cyberattaque</a:t>
            </a:r>
            <a:r>
              <a:rPr lang="fr-FR" dirty="0">
                <a:solidFill>
                  <a:srgbClr val="46494C"/>
                </a:solidFill>
                <a:latin typeface="Arial" panose="020B0604020202020204" pitchFamily="34" charset="0"/>
                <a:ea typeface="Calibri" panose="020F0502020204030204" pitchFamily="34" charset="0"/>
                <a:cs typeface="Arial" panose="020B0604020202020204" pitchFamily="34" charset="0"/>
              </a:rPr>
              <a:t> </a:t>
            </a:r>
            <a:r>
              <a:rPr lang="fr-FR" sz="1600" dirty="0">
                <a:solidFill>
                  <a:srgbClr val="46494C"/>
                </a:solidFill>
                <a:latin typeface="Arial" panose="020B0604020202020204" pitchFamily="34" charset="0"/>
                <a:ea typeface="Calibri" panose="020F0502020204030204" pitchFamily="34" charset="0"/>
                <a:cs typeface="Arial" panose="020B0604020202020204" pitchFamily="34" charset="0"/>
              </a:rPr>
              <a:t>connue par la CTM de mai à novembre 2023 </a:t>
            </a:r>
            <a:endParaRPr lang="fr-FR" dirty="0">
              <a:solidFill>
                <a:srgbClr val="46494C"/>
              </a:solidFill>
              <a:latin typeface="Arial" panose="020B0604020202020204" pitchFamily="34" charset="0"/>
              <a:ea typeface="Calibri" panose="020F0502020204030204" pitchFamily="34" charset="0"/>
              <a:cs typeface="Arial" panose="020B0604020202020204" pitchFamily="34" charset="0"/>
            </a:endParaRPr>
          </a:p>
          <a:p>
            <a:pPr marL="535782" indent="-228600" defTabSz="914217">
              <a:spcBef>
                <a:spcPts val="100"/>
              </a:spcBef>
              <a:spcAft>
                <a:spcPts val="100"/>
              </a:spcAft>
              <a:buFontTx/>
              <a:buAutoNum type="arabicPeriod"/>
            </a:pPr>
            <a:r>
              <a:rPr lang="fr-FR" b="1" dirty="0">
                <a:solidFill>
                  <a:srgbClr val="46494C"/>
                </a:solidFill>
                <a:latin typeface="Arial" panose="020B0604020202020204" pitchFamily="34" charset="0"/>
                <a:ea typeface="Calibri" panose="020F0502020204030204" pitchFamily="34" charset="0"/>
                <a:cs typeface="Arial" panose="020B0604020202020204" pitchFamily="34" charset="0"/>
              </a:rPr>
              <a:t>Réorganisation</a:t>
            </a:r>
            <a:r>
              <a:rPr lang="fr-FR" dirty="0">
                <a:solidFill>
                  <a:srgbClr val="46494C"/>
                </a:solidFill>
                <a:latin typeface="Arial" panose="020B0604020202020204" pitchFamily="34" charset="0"/>
                <a:ea typeface="Calibri" panose="020F0502020204030204" pitchFamily="34" charset="0"/>
                <a:cs typeface="Arial" panose="020B0604020202020204" pitchFamily="34" charset="0"/>
              </a:rPr>
              <a:t> </a:t>
            </a:r>
            <a:r>
              <a:rPr lang="fr-FR" sz="1600" dirty="0">
                <a:solidFill>
                  <a:srgbClr val="46494C"/>
                </a:solidFill>
                <a:latin typeface="Arial" panose="020B0604020202020204" pitchFamily="34" charset="0"/>
                <a:ea typeface="Calibri" panose="020F0502020204030204" pitchFamily="34" charset="0"/>
                <a:cs typeface="Arial" panose="020B0604020202020204" pitchFamily="34" charset="0"/>
              </a:rPr>
              <a:t>des moyens humains et nouveaux process</a:t>
            </a:r>
            <a:endParaRPr lang="fr-FR" dirty="0">
              <a:solidFill>
                <a:srgbClr val="46494C"/>
              </a:solidFill>
              <a:latin typeface="Arial" panose="020B0604020202020204" pitchFamily="34" charset="0"/>
              <a:ea typeface="Calibri" panose="020F0502020204030204" pitchFamily="34" charset="0"/>
              <a:cs typeface="Arial" panose="020B0604020202020204" pitchFamily="34" charset="0"/>
            </a:endParaRPr>
          </a:p>
          <a:p>
            <a:pPr marL="535782" indent="-228600" defTabSz="914217">
              <a:spcBef>
                <a:spcPts val="100"/>
              </a:spcBef>
              <a:spcAft>
                <a:spcPts val="100"/>
              </a:spcAft>
              <a:buFontTx/>
              <a:buAutoNum type="arabicPeriod"/>
            </a:pPr>
            <a:r>
              <a:rPr lang="fr-FR" b="1" dirty="0">
                <a:solidFill>
                  <a:srgbClr val="46494C"/>
                </a:solidFill>
                <a:latin typeface="Arial" panose="020B0604020202020204" pitchFamily="34" charset="0"/>
                <a:ea typeface="Calibri" panose="020F0502020204030204" pitchFamily="34" charset="0"/>
                <a:cs typeface="Arial" panose="020B0604020202020204" pitchFamily="34" charset="0"/>
              </a:rPr>
              <a:t>Tension budgétaire et réduction des co-financements </a:t>
            </a:r>
            <a:r>
              <a:rPr lang="fr-FR" dirty="0">
                <a:solidFill>
                  <a:srgbClr val="46494C"/>
                </a:solidFill>
                <a:latin typeface="Arial" panose="020B0604020202020204" pitchFamily="34" charset="0"/>
                <a:ea typeface="Calibri" panose="020F0502020204030204" pitchFamily="34" charset="0"/>
                <a:cs typeface="Arial" panose="020B0604020202020204" pitchFamily="34" charset="0"/>
              </a:rPr>
              <a:t>de la CTM </a:t>
            </a:r>
          </a:p>
          <a:p>
            <a:pPr marL="228600" indent="-228600" defTabSz="914217">
              <a:spcBef>
                <a:spcPts val="100"/>
              </a:spcBef>
              <a:spcAft>
                <a:spcPts val="100"/>
              </a:spcAft>
              <a:buFontTx/>
              <a:buAutoNum type="arabicPeriod"/>
            </a:pPr>
            <a:endParaRPr lang="fr-FR" sz="900" dirty="0">
              <a:solidFill>
                <a:srgbClr val="46494C"/>
              </a:solidFill>
              <a:latin typeface="Arial" panose="020B0604020202020204" pitchFamily="34" charset="0"/>
              <a:ea typeface="Calibri" panose="020F0502020204030204" pitchFamily="34" charset="0"/>
              <a:cs typeface="Arial" panose="020B0604020202020204" pitchFamily="34" charset="0"/>
            </a:endParaRPr>
          </a:p>
          <a:p>
            <a:pPr defTabSz="914217">
              <a:spcBef>
                <a:spcPts val="100"/>
              </a:spcBef>
              <a:spcAft>
                <a:spcPts val="100"/>
              </a:spcAft>
            </a:pPr>
            <a:r>
              <a:rPr lang="fr-FR" sz="2400" b="1" dirty="0">
                <a:solidFill>
                  <a:srgbClr val="74B2A5">
                    <a:lumMod val="50000"/>
                  </a:srgbClr>
                </a:solidFill>
                <a:latin typeface="Arial" panose="020B0604020202020204" pitchFamily="34" charset="0"/>
                <a:ea typeface="Calibri" panose="020F0502020204030204" pitchFamily="34" charset="0"/>
                <a:cs typeface="Arial" panose="020B0604020202020204" pitchFamily="34" charset="0"/>
              </a:rPr>
              <a:t>Premières actions mises en œuvre pour améliorer la situation </a:t>
            </a:r>
            <a:r>
              <a:rPr lang="fr-FR" sz="2400" dirty="0">
                <a:solidFill>
                  <a:srgbClr val="74B2A5">
                    <a:lumMod val="50000"/>
                  </a:srgbClr>
                </a:solidFill>
                <a:latin typeface="Arial" panose="020B0604020202020204" pitchFamily="34" charset="0"/>
                <a:ea typeface="Calibri" panose="020F0502020204030204" pitchFamily="34" charset="0"/>
                <a:cs typeface="Arial" panose="020B0604020202020204" pitchFamily="34" charset="0"/>
              </a:rPr>
              <a:t>:</a:t>
            </a:r>
          </a:p>
          <a:p>
            <a:pPr defTabSz="914217">
              <a:spcBef>
                <a:spcPts val="100"/>
              </a:spcBef>
              <a:spcAft>
                <a:spcPts val="100"/>
              </a:spcAft>
            </a:pPr>
            <a:endParaRPr lang="fr-FR" sz="1000" dirty="0">
              <a:solidFill>
                <a:srgbClr val="46494C"/>
              </a:solidFill>
              <a:latin typeface="Arial" panose="020B0604020202020204" pitchFamily="34" charset="0"/>
              <a:ea typeface="Calibri" panose="020F0502020204030204" pitchFamily="34" charset="0"/>
              <a:cs typeface="Arial" panose="020B0604020202020204" pitchFamily="34" charset="0"/>
            </a:endParaRPr>
          </a:p>
          <a:p>
            <a:pPr marL="488950" indent="-228600" defTabSz="914217">
              <a:spcBef>
                <a:spcPts val="100"/>
              </a:spcBef>
              <a:spcAft>
                <a:spcPts val="100"/>
              </a:spcAft>
              <a:buFontTx/>
              <a:buAutoNum type="arabicPeriod"/>
            </a:pPr>
            <a:r>
              <a:rPr lang="fr-FR" b="1" dirty="0">
                <a:solidFill>
                  <a:srgbClr val="46494C"/>
                </a:solidFill>
                <a:latin typeface="Arial" panose="020B0604020202020204" pitchFamily="34" charset="0"/>
                <a:cs typeface="Arial" panose="020B0604020202020204" pitchFamily="34" charset="0"/>
              </a:rPr>
              <a:t>Réunions d’informations </a:t>
            </a:r>
            <a:r>
              <a:rPr lang="fr-FR" dirty="0">
                <a:solidFill>
                  <a:srgbClr val="46494C"/>
                </a:solidFill>
                <a:latin typeface="Arial" panose="020B0604020202020204" pitchFamily="34" charset="0"/>
                <a:cs typeface="Arial" panose="020B0604020202020204" pitchFamily="34" charset="0"/>
              </a:rPr>
              <a:t>pour éclairer les </a:t>
            </a:r>
            <a:r>
              <a:rPr lang="fr-FR" b="1" dirty="0">
                <a:solidFill>
                  <a:srgbClr val="46494C"/>
                </a:solidFill>
                <a:latin typeface="Arial" panose="020B0604020202020204" pitchFamily="34" charset="0"/>
                <a:cs typeface="Arial" panose="020B0604020202020204" pitchFamily="34" charset="0"/>
              </a:rPr>
              <a:t>porteurs de projets </a:t>
            </a:r>
          </a:p>
          <a:p>
            <a:pPr marL="488950" indent="-228600" defTabSz="914217">
              <a:spcBef>
                <a:spcPts val="100"/>
              </a:spcBef>
              <a:spcAft>
                <a:spcPts val="100"/>
              </a:spcAft>
              <a:buFontTx/>
              <a:buAutoNum type="arabicPeriod"/>
            </a:pPr>
            <a:r>
              <a:rPr lang="fr-FR" b="1" dirty="0">
                <a:solidFill>
                  <a:srgbClr val="46494C"/>
                </a:solidFill>
                <a:latin typeface="Arial" panose="020B0604020202020204" pitchFamily="34" charset="0"/>
                <a:cs typeface="Arial" panose="020B0604020202020204" pitchFamily="34" charset="0"/>
              </a:rPr>
              <a:t>Réunion</a:t>
            </a:r>
            <a:r>
              <a:rPr lang="fr-FR" dirty="0">
                <a:solidFill>
                  <a:srgbClr val="46494C"/>
                </a:solidFill>
                <a:latin typeface="Arial" panose="020B0604020202020204" pitchFamily="34" charset="0"/>
                <a:cs typeface="Arial" panose="020B0604020202020204" pitchFamily="34" charset="0"/>
              </a:rPr>
              <a:t> avec les </a:t>
            </a:r>
            <a:r>
              <a:rPr lang="fr-FR" b="1" dirty="0">
                <a:solidFill>
                  <a:srgbClr val="46494C"/>
                </a:solidFill>
                <a:latin typeface="Arial" panose="020B0604020202020204" pitchFamily="34" charset="0"/>
                <a:cs typeface="Arial" panose="020B0604020202020204" pitchFamily="34" charset="0"/>
              </a:rPr>
              <a:t>acteurs socio-professionnels </a:t>
            </a:r>
            <a:r>
              <a:rPr lang="fr-FR" dirty="0">
                <a:solidFill>
                  <a:srgbClr val="46494C"/>
                </a:solidFill>
                <a:latin typeface="Arial" panose="020B0604020202020204" pitchFamily="34" charset="0"/>
                <a:cs typeface="Arial" panose="020B0604020202020204" pitchFamily="34" charset="0"/>
              </a:rPr>
              <a:t>pour lancer le programme</a:t>
            </a:r>
          </a:p>
          <a:p>
            <a:pPr marL="488950" indent="-228600" defTabSz="914217">
              <a:spcBef>
                <a:spcPts val="100"/>
              </a:spcBef>
              <a:spcAft>
                <a:spcPts val="100"/>
              </a:spcAft>
              <a:buFontTx/>
              <a:buAutoNum type="arabicPeriod"/>
            </a:pPr>
            <a:r>
              <a:rPr lang="fr-FR" b="1" dirty="0">
                <a:solidFill>
                  <a:srgbClr val="46494C"/>
                </a:solidFill>
                <a:latin typeface="Arial" panose="020B0604020202020204" pitchFamily="34" charset="0"/>
                <a:cs typeface="Arial" panose="020B0604020202020204" pitchFamily="34" charset="0"/>
              </a:rPr>
              <a:t>Réorganisation des services </a:t>
            </a:r>
            <a:r>
              <a:rPr lang="fr-FR" dirty="0">
                <a:solidFill>
                  <a:srgbClr val="46494C"/>
                </a:solidFill>
                <a:latin typeface="Arial" panose="020B0604020202020204" pitchFamily="34" charset="0"/>
                <a:cs typeface="Arial" panose="020B0604020202020204" pitchFamily="34" charset="0"/>
              </a:rPr>
              <a:t>et </a:t>
            </a:r>
            <a:r>
              <a:rPr lang="fr-FR" b="1" dirty="0">
                <a:solidFill>
                  <a:srgbClr val="46494C"/>
                </a:solidFill>
                <a:latin typeface="Arial" panose="020B0604020202020204" pitchFamily="34" charset="0"/>
                <a:cs typeface="Arial" panose="020B0604020202020204" pitchFamily="34" charset="0"/>
              </a:rPr>
              <a:t>création</a:t>
            </a:r>
            <a:r>
              <a:rPr lang="fr-FR" dirty="0">
                <a:solidFill>
                  <a:srgbClr val="46494C"/>
                </a:solidFill>
                <a:latin typeface="Arial" panose="020B0604020202020204" pitchFamily="34" charset="0"/>
                <a:cs typeface="Arial" panose="020B0604020202020204" pitchFamily="34" charset="0"/>
              </a:rPr>
              <a:t> d’une </a:t>
            </a:r>
            <a:r>
              <a:rPr lang="fr-FR" b="1" dirty="0">
                <a:solidFill>
                  <a:srgbClr val="46494C"/>
                </a:solidFill>
                <a:latin typeface="Arial" panose="020B0604020202020204" pitchFamily="34" charset="0"/>
                <a:cs typeface="Arial" panose="020B0604020202020204" pitchFamily="34" charset="0"/>
              </a:rPr>
              <a:t>Direction « Orientation et appui aux porteurs de projets »</a:t>
            </a:r>
          </a:p>
          <a:p>
            <a:pPr marL="488950" indent="-228600" defTabSz="914217">
              <a:spcBef>
                <a:spcPts val="100"/>
              </a:spcBef>
              <a:spcAft>
                <a:spcPts val="100"/>
              </a:spcAft>
              <a:buFontTx/>
              <a:buAutoNum type="arabicPeriod"/>
            </a:pPr>
            <a:r>
              <a:rPr lang="fr-FR" b="1" dirty="0">
                <a:solidFill>
                  <a:srgbClr val="46494C"/>
                </a:solidFill>
                <a:latin typeface="Arial" panose="020B0604020202020204" pitchFamily="34" charset="0"/>
                <a:cs typeface="Arial" panose="020B0604020202020204" pitchFamily="34" charset="0"/>
              </a:rPr>
              <a:t>Actions de formation des personnels </a:t>
            </a:r>
            <a:r>
              <a:rPr lang="fr-FR" dirty="0">
                <a:solidFill>
                  <a:srgbClr val="46494C"/>
                </a:solidFill>
                <a:latin typeface="Arial" panose="020B0604020202020204" pitchFamily="34" charset="0"/>
                <a:cs typeface="Arial" panose="020B0604020202020204" pitchFamily="34" charset="0"/>
              </a:rPr>
              <a:t>de la CTM</a:t>
            </a:r>
          </a:p>
        </p:txBody>
      </p:sp>
    </p:spTree>
    <p:extLst>
      <p:ext uri="{BB962C8B-B14F-4D97-AF65-F5344CB8AC3E}">
        <p14:creationId xmlns:p14="http://schemas.microsoft.com/office/powerpoint/2010/main" val="1414017848"/>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373D0DB-790B-5E4F-64EA-5ABE03F6978E}"/>
              </a:ext>
            </a:extLst>
          </p:cNvPr>
          <p:cNvSpPr txBox="1"/>
          <p:nvPr/>
        </p:nvSpPr>
        <p:spPr>
          <a:xfrm>
            <a:off x="630593" y="288096"/>
            <a:ext cx="11053243" cy="923330"/>
          </a:xfrm>
          <a:prstGeom prst="rect">
            <a:avLst/>
          </a:prstGeom>
          <a:solidFill>
            <a:srgbClr val="E6F0F6"/>
          </a:solidFill>
        </p:spPr>
        <p:txBody>
          <a:bodyPr wrap="square" rtlCol="0">
            <a:spAutoFit/>
          </a:bodyPr>
          <a:lstStyle>
            <a:defPPr>
              <a:defRPr lang="en-US"/>
            </a:defPPr>
            <a:lvl1pPr>
              <a:defRPr sz="2800" b="1">
                <a:solidFill>
                  <a:srgbClr val="000000"/>
                </a:solidFill>
                <a:effectLst/>
                <a:latin typeface="Arial" panose="020B0604020202020204" pitchFamily="34" charset="0"/>
                <a:ea typeface="Calibri" panose="020F0502020204030204" pitchFamily="34" charset="0"/>
                <a:cs typeface="Arial" panose="020B0604020202020204" pitchFamily="34" charset="0"/>
              </a:defRPr>
            </a:lvl1pPr>
          </a:lstStyle>
          <a:p>
            <a:pPr algn="just" defTabSz="914217"/>
            <a:r>
              <a:rPr lang="fr-FR" sz="1800" b="0" dirty="0"/>
              <a:t>Q2. Dans quelle mesure les </a:t>
            </a:r>
            <a:r>
              <a:rPr lang="fr-FR" sz="1800" dirty="0"/>
              <a:t>besoins et priorités identifiés dans le programme sont-ils toujours pertinents </a:t>
            </a:r>
            <a:r>
              <a:rPr lang="fr-FR" sz="1800" b="0" dirty="0"/>
              <a:t>au regard de l’évolution de la situation socio-économique de la collectivité, des enjeux du territoire et des besoins de la population et des autres cofinancements publics disponibles ? </a:t>
            </a:r>
          </a:p>
        </p:txBody>
      </p:sp>
      <p:sp>
        <p:nvSpPr>
          <p:cNvPr id="9" name="ZoneTexte 8">
            <a:extLst>
              <a:ext uri="{FF2B5EF4-FFF2-40B4-BE49-F238E27FC236}">
                <a16:creationId xmlns:a16="http://schemas.microsoft.com/office/drawing/2014/main" id="{529B72F3-6EB9-6CCE-59F5-5A692C11B12D}"/>
              </a:ext>
            </a:extLst>
          </p:cNvPr>
          <p:cNvSpPr txBox="1"/>
          <p:nvPr/>
        </p:nvSpPr>
        <p:spPr>
          <a:xfrm>
            <a:off x="630593" y="1440667"/>
            <a:ext cx="11053243" cy="4985980"/>
          </a:xfrm>
          <a:prstGeom prst="rect">
            <a:avLst/>
          </a:prstGeom>
          <a:noFill/>
        </p:spPr>
        <p:txBody>
          <a:bodyPr wrap="square" rtlCol="0">
            <a:spAutoFit/>
          </a:bodyPr>
          <a:lstStyle/>
          <a:p>
            <a:pPr marL="371475" indent="-371475" algn="just" defTabSz="914217">
              <a:buFontTx/>
              <a:buAutoNum type="arabicPeriod"/>
            </a:pPr>
            <a:r>
              <a:rPr lang="fr-FR" sz="2000" b="1" dirty="0">
                <a:solidFill>
                  <a:srgbClr val="46494C">
                    <a:lumMod val="50000"/>
                  </a:srgbClr>
                </a:solidFill>
                <a:latin typeface="Arial" panose="020B0604020202020204" pitchFamily="34" charset="0"/>
                <a:ea typeface="Calibri" panose="020F0502020204030204" pitchFamily="34" charset="0"/>
              </a:rPr>
              <a:t>Les besoins 2021-2027 restent pertinents </a:t>
            </a:r>
            <a:r>
              <a:rPr lang="fr-FR" sz="1400" dirty="0">
                <a:solidFill>
                  <a:srgbClr val="46494C"/>
                </a:solidFill>
                <a:latin typeface="Arial" panose="020B0604020202020204" pitchFamily="34" charset="0"/>
                <a:ea typeface="Calibri" panose="020F0502020204030204" pitchFamily="34" charset="0"/>
              </a:rPr>
              <a:t>(cf. dégradation socio-économique et sociale) </a:t>
            </a:r>
          </a:p>
          <a:p>
            <a:pPr marL="371475" indent="-371475" algn="just" defTabSz="914217">
              <a:buFontTx/>
              <a:buAutoNum type="arabicPeriod"/>
            </a:pPr>
            <a:endParaRPr lang="fr-FR" sz="2000" b="1" dirty="0">
              <a:solidFill>
                <a:srgbClr val="46494C">
                  <a:lumMod val="50000"/>
                </a:srgbClr>
              </a:solidFill>
              <a:latin typeface="Arial" panose="020B0604020202020204" pitchFamily="34" charset="0"/>
              <a:ea typeface="Calibri" panose="020F0502020204030204" pitchFamily="34" charset="0"/>
            </a:endParaRPr>
          </a:p>
          <a:p>
            <a:pPr marL="371475" indent="-371475" algn="just" defTabSz="914217">
              <a:buFontTx/>
              <a:buAutoNum type="arabicPeriod"/>
            </a:pPr>
            <a:r>
              <a:rPr lang="fr-FR" sz="2000" b="1" dirty="0">
                <a:solidFill>
                  <a:srgbClr val="46494C">
                    <a:lumMod val="50000"/>
                  </a:srgbClr>
                </a:solidFill>
                <a:latin typeface="Arial" panose="020B0604020202020204" pitchFamily="34" charset="0"/>
                <a:ea typeface="Calibri" panose="020F0502020204030204" pitchFamily="34" charset="0"/>
              </a:rPr>
              <a:t>Certains besoins ont été amplifiés en matière de :</a:t>
            </a:r>
            <a:r>
              <a:rPr lang="fr-FR" sz="2000" dirty="0">
                <a:solidFill>
                  <a:srgbClr val="46494C">
                    <a:lumMod val="50000"/>
                  </a:srgbClr>
                </a:solidFill>
                <a:latin typeface="Arial" panose="020B0604020202020204" pitchFamily="34" charset="0"/>
                <a:ea typeface="Calibri" panose="020F0502020204030204" pitchFamily="34" charset="0"/>
              </a:rPr>
              <a:t> </a:t>
            </a:r>
          </a:p>
          <a:p>
            <a:pPr marL="630238" indent="-285750" algn="just" defTabSz="914217">
              <a:buFontTx/>
              <a:buChar char="-"/>
            </a:pPr>
            <a:r>
              <a:rPr lang="fr-FR" dirty="0">
                <a:solidFill>
                  <a:srgbClr val="46494C"/>
                </a:solidFill>
                <a:latin typeface="Arial" panose="020B0604020202020204" pitchFamily="34" charset="0"/>
                <a:ea typeface="Calibri" panose="020F0502020204030204" pitchFamily="34" charset="0"/>
              </a:rPr>
              <a:t>Aides économiques et développement des entreprises </a:t>
            </a:r>
            <a:r>
              <a:rPr lang="fr-FR" sz="1200" dirty="0">
                <a:solidFill>
                  <a:srgbClr val="46494C"/>
                </a:solidFill>
                <a:latin typeface="Arial" panose="020B0604020202020204" pitchFamily="34" charset="0"/>
                <a:ea typeface="Calibri" panose="020F0502020204030204" pitchFamily="34" charset="0"/>
              </a:rPr>
              <a:t>(FEDER) </a:t>
            </a:r>
            <a:endParaRPr lang="fr-FR" dirty="0">
              <a:solidFill>
                <a:srgbClr val="46494C"/>
              </a:solidFill>
              <a:latin typeface="Arial" panose="020B0604020202020204" pitchFamily="34" charset="0"/>
              <a:ea typeface="Calibri" panose="020F0502020204030204" pitchFamily="34" charset="0"/>
            </a:endParaRPr>
          </a:p>
          <a:p>
            <a:pPr marL="630238" indent="-285750" algn="just" defTabSz="914217">
              <a:buFontTx/>
              <a:buChar char="-"/>
            </a:pPr>
            <a:r>
              <a:rPr lang="fr-FR" dirty="0">
                <a:solidFill>
                  <a:srgbClr val="46494C"/>
                </a:solidFill>
                <a:latin typeface="Arial" panose="020B0604020202020204" pitchFamily="34" charset="0"/>
                <a:ea typeface="Calibri" panose="020F0502020204030204" pitchFamily="34" charset="0"/>
              </a:rPr>
              <a:t>Adaptation à la transition écologique et changement climatique des territoires et acteurs </a:t>
            </a:r>
            <a:r>
              <a:rPr lang="fr-FR" sz="1600" dirty="0">
                <a:solidFill>
                  <a:srgbClr val="46494C"/>
                </a:solidFill>
                <a:latin typeface="Arial" panose="020B0604020202020204" pitchFamily="34" charset="0"/>
                <a:ea typeface="Calibri" panose="020F0502020204030204" pitchFamily="34" charset="0"/>
              </a:rPr>
              <a:t>(OS2), etc.</a:t>
            </a:r>
          </a:p>
          <a:p>
            <a:pPr marL="630238" indent="-285750" algn="just" defTabSz="914217">
              <a:buFontTx/>
              <a:buChar char="-"/>
            </a:pPr>
            <a:r>
              <a:rPr lang="fr-FR" dirty="0">
                <a:solidFill>
                  <a:srgbClr val="46494C"/>
                </a:solidFill>
                <a:latin typeface="Arial" panose="020B0604020202020204" pitchFamily="34" charset="0"/>
                <a:ea typeface="Calibri" panose="020F0502020204030204" pitchFamily="34" charset="0"/>
              </a:rPr>
              <a:t>Adaptation des compétences à la transition écologiques </a:t>
            </a:r>
            <a:r>
              <a:rPr lang="fr-FR" sz="1400" dirty="0">
                <a:solidFill>
                  <a:srgbClr val="46494C"/>
                </a:solidFill>
                <a:latin typeface="Arial" panose="020B0604020202020204" pitchFamily="34" charset="0"/>
                <a:ea typeface="Calibri" panose="020F0502020204030204" pitchFamily="34" charset="0"/>
              </a:rPr>
              <a:t>(OS FSE+)</a:t>
            </a:r>
            <a:endParaRPr lang="fr-FR" dirty="0">
              <a:solidFill>
                <a:srgbClr val="46494C"/>
              </a:solidFill>
              <a:latin typeface="Arial" panose="020B0604020202020204" pitchFamily="34" charset="0"/>
              <a:ea typeface="Calibri" panose="020F0502020204030204" pitchFamily="34" charset="0"/>
            </a:endParaRPr>
          </a:p>
          <a:p>
            <a:pPr marL="630238" indent="-285750" algn="just" defTabSz="914217">
              <a:buFontTx/>
              <a:buChar char="-"/>
            </a:pPr>
            <a:r>
              <a:rPr lang="fr-FR" sz="1600" dirty="0">
                <a:solidFill>
                  <a:srgbClr val="46494C"/>
                </a:solidFill>
                <a:latin typeface="Arial" panose="020B0604020202020204" pitchFamily="34" charset="0"/>
                <a:ea typeface="Calibri" panose="020F0502020204030204" pitchFamily="34" charset="0"/>
              </a:rPr>
              <a:t>A</a:t>
            </a:r>
            <a:r>
              <a:rPr lang="fr-FR" dirty="0">
                <a:solidFill>
                  <a:srgbClr val="46494C"/>
                </a:solidFill>
                <a:latin typeface="Arial" panose="020B0604020202020204" pitchFamily="34" charset="0"/>
                <a:ea typeface="Calibri" panose="020F0502020204030204" pitchFamily="34" charset="0"/>
              </a:rPr>
              <a:t>ctions d’insertion socio-professionnelles</a:t>
            </a:r>
          </a:p>
          <a:p>
            <a:pPr marL="630238" indent="-285750" algn="just" defTabSz="914217">
              <a:buFontTx/>
              <a:buChar char="-"/>
            </a:pPr>
            <a:r>
              <a:rPr lang="fr-FR" dirty="0">
                <a:solidFill>
                  <a:srgbClr val="46494C"/>
                </a:solidFill>
                <a:latin typeface="Arial" panose="020B0604020202020204" pitchFamily="34" charset="0"/>
                <a:ea typeface="Calibri" panose="020F0502020204030204" pitchFamily="34" charset="0"/>
              </a:rPr>
              <a:t>Actions sociales avec deux spécificités : précarisation et vieillissement de la population</a:t>
            </a:r>
            <a:endParaRPr lang="fr-FR" sz="1400" dirty="0">
              <a:solidFill>
                <a:srgbClr val="46494C"/>
              </a:solidFill>
              <a:latin typeface="Arial" panose="020B0604020202020204" pitchFamily="34" charset="0"/>
              <a:ea typeface="Calibri" panose="020F0502020204030204" pitchFamily="34" charset="0"/>
            </a:endParaRPr>
          </a:p>
          <a:p>
            <a:pPr algn="just" defTabSz="914217"/>
            <a:endParaRPr lang="fr-FR" sz="1200" dirty="0">
              <a:solidFill>
                <a:srgbClr val="46494C"/>
              </a:solidFill>
              <a:latin typeface="Arial" panose="020B0604020202020204" pitchFamily="34" charset="0"/>
              <a:ea typeface="Calibri" panose="020F0502020204030204" pitchFamily="34" charset="0"/>
            </a:endParaRPr>
          </a:p>
          <a:p>
            <a:pPr algn="just" defTabSz="914217"/>
            <a:r>
              <a:rPr lang="fr-FR" sz="2000" b="1" dirty="0">
                <a:solidFill>
                  <a:srgbClr val="46494C"/>
                </a:solidFill>
                <a:latin typeface="Arial" panose="020B0604020202020204" pitchFamily="34" charset="0"/>
                <a:ea typeface="Calibri" panose="020F0502020204030204" pitchFamily="34" charset="0"/>
              </a:rPr>
              <a:t>3. Des besoins de soutien à l’ingénierie des porteurs de projets ou bénéficiaires  :</a:t>
            </a:r>
          </a:p>
          <a:p>
            <a:pPr marL="630238" indent="-285750" algn="just" defTabSz="914217">
              <a:buFontTx/>
              <a:buChar char="-"/>
            </a:pPr>
            <a:r>
              <a:rPr lang="fr-FR" dirty="0">
                <a:solidFill>
                  <a:srgbClr val="46494C"/>
                </a:solidFill>
                <a:latin typeface="Arial" panose="020B0604020202020204" pitchFamily="34" charset="0"/>
                <a:ea typeface="Calibri" panose="020F0502020204030204" pitchFamily="34" charset="0"/>
              </a:rPr>
              <a:t>Tout PP : collectivités, acteurs publics, associations ou TPE</a:t>
            </a:r>
          </a:p>
          <a:p>
            <a:pPr marL="630238" indent="-285750" algn="just" defTabSz="914217">
              <a:buFontTx/>
              <a:buChar char="-"/>
            </a:pPr>
            <a:r>
              <a:rPr lang="fr-FR" dirty="0">
                <a:solidFill>
                  <a:srgbClr val="46494C"/>
                </a:solidFill>
                <a:latin typeface="Arial" panose="020B0604020202020204" pitchFamily="34" charset="0"/>
                <a:ea typeface="Calibri" panose="020F0502020204030204" pitchFamily="34" charset="0"/>
                <a:cs typeface="Arial" panose="020B0604020202020204" pitchFamily="34" charset="0"/>
              </a:rPr>
              <a:t>Accompagnement dans les différentes procédures</a:t>
            </a:r>
          </a:p>
          <a:p>
            <a:pPr marL="285750" indent="-285750" algn="just" defTabSz="914217">
              <a:buFontTx/>
              <a:buChar char="-"/>
            </a:pPr>
            <a:endParaRPr lang="fr-FR" sz="1200" dirty="0">
              <a:solidFill>
                <a:srgbClr val="46494C"/>
              </a:solidFill>
              <a:latin typeface="Arial" panose="020B0604020202020204" pitchFamily="34" charset="0"/>
              <a:ea typeface="Calibri" panose="020F0502020204030204" pitchFamily="34" charset="0"/>
            </a:endParaRPr>
          </a:p>
          <a:p>
            <a:pPr algn="just" defTabSz="914217"/>
            <a:r>
              <a:rPr lang="fr-FR" sz="2000" dirty="0">
                <a:solidFill>
                  <a:srgbClr val="46494C"/>
                </a:solidFill>
                <a:latin typeface="Arial" panose="020B0604020202020204" pitchFamily="34" charset="0"/>
                <a:ea typeface="Calibri" panose="020F0502020204030204" pitchFamily="34" charset="0"/>
              </a:rPr>
              <a:t>4. </a:t>
            </a:r>
            <a:r>
              <a:rPr lang="fr-FR" sz="2000" b="1" dirty="0">
                <a:solidFill>
                  <a:srgbClr val="46494C"/>
                </a:solidFill>
                <a:latin typeface="Arial" panose="020B0604020202020204" pitchFamily="34" charset="0"/>
                <a:ea typeface="Calibri" panose="020F0502020204030204" pitchFamily="34" charset="0"/>
              </a:rPr>
              <a:t>Un besoin de soutien de la trésorerie des TPE et associations point de vigilance car </a:t>
            </a:r>
            <a:r>
              <a:rPr lang="fr-FR" sz="2000" dirty="0">
                <a:solidFill>
                  <a:srgbClr val="46494C"/>
                </a:solidFill>
                <a:latin typeface="Arial" panose="020B0604020202020204" pitchFamily="34" charset="0"/>
                <a:ea typeface="Calibri" panose="020F0502020204030204" pitchFamily="34" charset="0"/>
              </a:rPr>
              <a:t>: </a:t>
            </a:r>
          </a:p>
          <a:p>
            <a:pPr marL="630238" indent="-285750" algn="just" defTabSz="914217">
              <a:buFontTx/>
              <a:buChar char="-"/>
            </a:pPr>
            <a:r>
              <a:rPr lang="fr-FR" dirty="0">
                <a:solidFill>
                  <a:srgbClr val="46494C"/>
                </a:solidFill>
                <a:latin typeface="Arial" panose="020B0604020202020204" pitchFamily="34" charset="0"/>
                <a:ea typeface="Calibri" panose="020F0502020204030204" pitchFamily="34" charset="0"/>
              </a:rPr>
              <a:t>Réduit voire annihile la capacité des PP à s’engager dans un projet comprenant des fonds européens</a:t>
            </a:r>
          </a:p>
          <a:p>
            <a:pPr marL="630238" indent="-285750" algn="just" defTabSz="914217">
              <a:buFontTx/>
              <a:buChar char="-"/>
            </a:pPr>
            <a:r>
              <a:rPr lang="fr-FR" dirty="0">
                <a:solidFill>
                  <a:srgbClr val="46494C"/>
                </a:solidFill>
                <a:latin typeface="Arial" panose="020B0604020202020204" pitchFamily="34" charset="0"/>
                <a:ea typeface="Calibri" panose="020F0502020204030204" pitchFamily="34" charset="0"/>
              </a:rPr>
              <a:t>Impacte fortement le secteur associatif qui connaît des difficultés financières spécifiques majeures  </a:t>
            </a:r>
            <a:r>
              <a:rPr lang="fr-FR" sz="1400" dirty="0">
                <a:solidFill>
                  <a:srgbClr val="46494C"/>
                </a:solidFill>
                <a:latin typeface="Arial" panose="020B0604020202020204" pitchFamily="34" charset="0"/>
                <a:ea typeface="Calibri" panose="020F0502020204030204" pitchFamily="34" charset="0"/>
              </a:rPr>
              <a:t>(dépendance des subventions publiques et hausse du nombre de structures en situation de dette sociale)</a:t>
            </a:r>
            <a:endParaRPr lang="fr-FR" dirty="0">
              <a:solidFill>
                <a:srgbClr val="46494C"/>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077465298"/>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E25C5-184D-466C-791F-93934042FBAA}"/>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75C59D74-B02F-19A0-4405-10A38998C03E}"/>
              </a:ext>
            </a:extLst>
          </p:cNvPr>
          <p:cNvSpPr txBox="1"/>
          <p:nvPr/>
        </p:nvSpPr>
        <p:spPr>
          <a:xfrm>
            <a:off x="637357" y="319627"/>
            <a:ext cx="10873059" cy="1200329"/>
          </a:xfrm>
          <a:prstGeom prst="rect">
            <a:avLst/>
          </a:prstGeom>
          <a:solidFill>
            <a:srgbClr val="E6F0F6"/>
          </a:solidFill>
        </p:spPr>
        <p:txBody>
          <a:bodyPr wrap="square" rtlCol="0">
            <a:spAutoFit/>
          </a:bodyPr>
          <a:lstStyle>
            <a:defPPr>
              <a:defRPr lang="en-US"/>
            </a:defPPr>
            <a:lvl1pPr>
              <a:defRPr sz="2800" b="1">
                <a:solidFill>
                  <a:srgbClr val="000000"/>
                </a:solidFill>
                <a:effectLst/>
                <a:latin typeface="Arial" panose="020B0604020202020204" pitchFamily="34" charset="0"/>
                <a:ea typeface="Calibri" panose="020F0502020204030204" pitchFamily="34" charset="0"/>
                <a:cs typeface="Arial" panose="020B0604020202020204" pitchFamily="34" charset="0"/>
              </a:defRPr>
            </a:lvl1pPr>
          </a:lstStyle>
          <a:p>
            <a:pPr algn="just" defTabSz="914217"/>
            <a:r>
              <a:rPr lang="fr-FR" sz="1800" b="0"/>
              <a:t>Q3. Comment et dans quelle mesure les </a:t>
            </a:r>
            <a:r>
              <a:rPr lang="fr-FR" sz="1800"/>
              <a:t>principes du socle européen des droits sociaux </a:t>
            </a:r>
            <a:r>
              <a:rPr lang="fr-FR" sz="1800" b="0"/>
              <a:t>mais aussi plus largement, les </a:t>
            </a:r>
            <a:r>
              <a:rPr lang="fr-FR" sz="1800"/>
              <a:t>principes horizontaux de l’Union Européenne </a:t>
            </a:r>
            <a:r>
              <a:rPr lang="fr-FR" sz="1800" b="0"/>
              <a:t>(</a:t>
            </a:r>
            <a:r>
              <a:rPr lang="fr-FR" sz="1800" b="0" i="1"/>
              <a:t>DNSH,</a:t>
            </a:r>
            <a:r>
              <a:rPr lang="fr-FR" sz="1800" b="0"/>
              <a:t> </a:t>
            </a:r>
            <a:r>
              <a:rPr lang="fr-FR" sz="1800" b="0" i="1" err="1"/>
              <a:t>climate</a:t>
            </a:r>
            <a:r>
              <a:rPr lang="fr-FR" sz="1800" b="0" i="1"/>
              <a:t> </a:t>
            </a:r>
            <a:r>
              <a:rPr lang="fr-FR" sz="1800" b="0" i="1" err="1"/>
              <a:t>proofing</a:t>
            </a:r>
            <a:r>
              <a:rPr lang="fr-FR" sz="1800" b="0"/>
              <a:t>…), le plan national intégré Energie-Climat et autres nouveautés règlementaires ont-ils été observés dans la programmation ?</a:t>
            </a:r>
          </a:p>
        </p:txBody>
      </p:sp>
      <p:sp>
        <p:nvSpPr>
          <p:cNvPr id="9" name="ZoneTexte 8">
            <a:extLst>
              <a:ext uri="{FF2B5EF4-FFF2-40B4-BE49-F238E27FC236}">
                <a16:creationId xmlns:a16="http://schemas.microsoft.com/office/drawing/2014/main" id="{AA0DCB92-1CDA-197A-4B4F-78DCD75F60E1}"/>
              </a:ext>
            </a:extLst>
          </p:cNvPr>
          <p:cNvSpPr txBox="1"/>
          <p:nvPr/>
        </p:nvSpPr>
        <p:spPr>
          <a:xfrm>
            <a:off x="6765802" y="1550546"/>
            <a:ext cx="4744614" cy="1591269"/>
          </a:xfrm>
          <a:prstGeom prst="rect">
            <a:avLst/>
          </a:prstGeom>
          <a:solidFill>
            <a:srgbClr val="71B37C">
              <a:alpha val="30196"/>
            </a:srgbClr>
          </a:solidFill>
        </p:spPr>
        <p:txBody>
          <a:bodyPr wrap="square" rtlCol="0">
            <a:spAutoFit/>
          </a:bodyPr>
          <a:lstStyle/>
          <a:p>
            <a:pPr algn="just" defTabSz="914217"/>
            <a:r>
              <a:rPr lang="fr-FR" sz="1600" i="1">
                <a:solidFill>
                  <a:srgbClr val="46494C"/>
                </a:solidFill>
                <a:latin typeface="Arial" panose="020B0604020202020204" pitchFamily="34" charset="0"/>
                <a:ea typeface="Calibri" panose="020F0502020204030204" pitchFamily="34" charset="0"/>
              </a:rPr>
              <a:t>Plans et textes examinés : </a:t>
            </a:r>
          </a:p>
          <a:p>
            <a:pPr marL="285750" indent="-285750" algn="just" defTabSz="914217">
              <a:lnSpc>
                <a:spcPct val="150000"/>
              </a:lnSpc>
              <a:buFont typeface="Wingdings" panose="05000000000000000000" pitchFamily="2" charset="2"/>
              <a:buChar char="q"/>
            </a:pPr>
            <a:r>
              <a:rPr lang="fr-FR" sz="1400">
                <a:solidFill>
                  <a:srgbClr val="46494C"/>
                </a:solidFill>
                <a:latin typeface="Arial" panose="020B0604020202020204" pitchFamily="34" charset="0"/>
                <a:ea typeface="Calibri" panose="020F0502020204030204" pitchFamily="34" charset="0"/>
              </a:rPr>
              <a:t>Socle européen des droits sociaux</a:t>
            </a:r>
          </a:p>
          <a:p>
            <a:pPr marL="285750" indent="-285750" algn="just" defTabSz="914217">
              <a:lnSpc>
                <a:spcPct val="150000"/>
              </a:lnSpc>
              <a:buFont typeface="Wingdings" panose="05000000000000000000" pitchFamily="2" charset="2"/>
              <a:buChar char="q"/>
            </a:pPr>
            <a:r>
              <a:rPr lang="fr-FR" sz="1400">
                <a:solidFill>
                  <a:srgbClr val="46494C"/>
                </a:solidFill>
                <a:latin typeface="Arial" panose="020B0604020202020204" pitchFamily="34" charset="0"/>
                <a:ea typeface="Calibri" panose="020F0502020204030204" pitchFamily="34" charset="0"/>
              </a:rPr>
              <a:t>Principes horizontaux de l’UE </a:t>
            </a:r>
          </a:p>
          <a:p>
            <a:pPr marL="285750" indent="-285750" algn="just" defTabSz="914217">
              <a:lnSpc>
                <a:spcPct val="150000"/>
              </a:lnSpc>
              <a:buFont typeface="Wingdings" panose="05000000000000000000" pitchFamily="2" charset="2"/>
              <a:buChar char="q"/>
            </a:pPr>
            <a:r>
              <a:rPr lang="fr-FR" sz="1400">
                <a:solidFill>
                  <a:srgbClr val="46494C"/>
                </a:solidFill>
                <a:latin typeface="Arial" panose="020B0604020202020204" pitchFamily="34" charset="0"/>
                <a:ea typeface="Calibri" panose="020F0502020204030204" pitchFamily="34" charset="0"/>
              </a:rPr>
              <a:t>Plan national Energie Climat</a:t>
            </a:r>
          </a:p>
          <a:p>
            <a:pPr marL="285750" indent="-285750" algn="just" defTabSz="914217">
              <a:lnSpc>
                <a:spcPct val="150000"/>
              </a:lnSpc>
              <a:buFont typeface="Wingdings" panose="05000000000000000000" pitchFamily="2" charset="2"/>
              <a:buChar char="q"/>
            </a:pPr>
            <a:r>
              <a:rPr lang="fr-FR" sz="1400">
                <a:solidFill>
                  <a:srgbClr val="46494C"/>
                </a:solidFill>
                <a:latin typeface="Arial" panose="020B0604020202020204" pitchFamily="34" charset="0"/>
                <a:ea typeface="Calibri" panose="020F0502020204030204" pitchFamily="34" charset="0"/>
              </a:rPr>
              <a:t>Recommandations de l’UE à la France  </a:t>
            </a:r>
          </a:p>
        </p:txBody>
      </p:sp>
      <p:sp>
        <p:nvSpPr>
          <p:cNvPr id="5" name="ZoneTexte 4">
            <a:extLst>
              <a:ext uri="{FF2B5EF4-FFF2-40B4-BE49-F238E27FC236}">
                <a16:creationId xmlns:a16="http://schemas.microsoft.com/office/drawing/2014/main" id="{FFE45915-FA59-68E0-C4B2-1452293B55F2}"/>
              </a:ext>
            </a:extLst>
          </p:cNvPr>
          <p:cNvSpPr txBox="1"/>
          <p:nvPr/>
        </p:nvSpPr>
        <p:spPr>
          <a:xfrm>
            <a:off x="637357" y="1620318"/>
            <a:ext cx="5765032" cy="1569660"/>
          </a:xfrm>
          <a:prstGeom prst="rect">
            <a:avLst/>
          </a:prstGeom>
          <a:noFill/>
        </p:spPr>
        <p:txBody>
          <a:bodyPr wrap="square" rtlCol="0">
            <a:spAutoFit/>
          </a:bodyPr>
          <a:lstStyle/>
          <a:p>
            <a:pPr algn="just" defTabSz="914217"/>
            <a:r>
              <a:rPr lang="fr-FR" sz="1600" b="1" i="1">
                <a:solidFill>
                  <a:srgbClr val="46494C"/>
                </a:solidFill>
                <a:latin typeface="Arial" panose="020B0604020202020204" pitchFamily="34" charset="0"/>
                <a:cs typeface="Arial" panose="020B0604020202020204" pitchFamily="34" charset="0"/>
              </a:rPr>
              <a:t>Méthode</a:t>
            </a:r>
            <a:r>
              <a:rPr lang="fr-FR" sz="1600" i="1">
                <a:solidFill>
                  <a:srgbClr val="46494C"/>
                </a:solidFill>
                <a:latin typeface="Arial" panose="020B0604020202020204" pitchFamily="34" charset="0"/>
                <a:cs typeface="Arial" panose="020B0604020202020204" pitchFamily="34" charset="0"/>
              </a:rPr>
              <a:t> : </a:t>
            </a:r>
          </a:p>
          <a:p>
            <a:pPr algn="just" defTabSz="914217"/>
            <a:endParaRPr lang="fr-FR" sz="1600" i="1">
              <a:solidFill>
                <a:srgbClr val="46494C"/>
              </a:solidFill>
              <a:latin typeface="Arial" panose="020B0604020202020204" pitchFamily="34" charset="0"/>
              <a:cs typeface="Arial" panose="020B0604020202020204" pitchFamily="34" charset="0"/>
            </a:endParaRPr>
          </a:p>
          <a:p>
            <a:pPr algn="just" defTabSz="914217"/>
            <a:r>
              <a:rPr lang="fr-FR" sz="1600" i="1">
                <a:solidFill>
                  <a:srgbClr val="46494C"/>
                </a:solidFill>
                <a:latin typeface="Arial" panose="020B0604020202020204" pitchFamily="34" charset="0"/>
                <a:cs typeface="Arial" panose="020B0604020202020204" pitchFamily="34" charset="0"/>
              </a:rPr>
              <a:t>Faible avancement de la programmation, d’où </a:t>
            </a:r>
            <a:r>
              <a:rPr lang="fr-FR" sz="1600" b="1" i="1">
                <a:solidFill>
                  <a:srgbClr val="46494C"/>
                </a:solidFill>
                <a:latin typeface="Arial" panose="020B0604020202020204" pitchFamily="34" charset="0"/>
                <a:cs typeface="Arial" panose="020B0604020202020204" pitchFamily="34" charset="0"/>
              </a:rPr>
              <a:t>analyse théorique et prospective </a:t>
            </a:r>
            <a:r>
              <a:rPr lang="fr-FR" sz="1600" i="1">
                <a:solidFill>
                  <a:srgbClr val="46494C"/>
                </a:solidFill>
                <a:latin typeface="Arial" panose="020B0604020202020204" pitchFamily="34" charset="0"/>
                <a:cs typeface="Arial" panose="020B0604020202020204" pitchFamily="34" charset="0"/>
              </a:rPr>
              <a:t>(comparaison et association de chacun des principes/recommandations/thématiques avec les objectifs spécifiques de la programmation).</a:t>
            </a:r>
          </a:p>
        </p:txBody>
      </p:sp>
      <p:pic>
        <p:nvPicPr>
          <p:cNvPr id="11" name="Image 10">
            <a:extLst>
              <a:ext uri="{FF2B5EF4-FFF2-40B4-BE49-F238E27FC236}">
                <a16:creationId xmlns:a16="http://schemas.microsoft.com/office/drawing/2014/main" id="{2A2921BF-806C-3DDB-9688-D71C68541789}"/>
              </a:ext>
            </a:extLst>
          </p:cNvPr>
          <p:cNvPicPr>
            <a:picLocks noChangeAspect="1"/>
          </p:cNvPicPr>
          <p:nvPr/>
        </p:nvPicPr>
        <p:blipFill>
          <a:blip r:embed="rId2"/>
          <a:stretch>
            <a:fillRect/>
          </a:stretch>
        </p:blipFill>
        <p:spPr>
          <a:xfrm>
            <a:off x="6765802" y="3970015"/>
            <a:ext cx="4744614" cy="2432452"/>
          </a:xfrm>
          <a:prstGeom prst="rect">
            <a:avLst/>
          </a:prstGeom>
        </p:spPr>
      </p:pic>
      <p:sp>
        <p:nvSpPr>
          <p:cNvPr id="12" name="ZoneTexte 11">
            <a:extLst>
              <a:ext uri="{FF2B5EF4-FFF2-40B4-BE49-F238E27FC236}">
                <a16:creationId xmlns:a16="http://schemas.microsoft.com/office/drawing/2014/main" id="{67C83234-BACB-E6B4-06D4-227C29E3A958}"/>
              </a:ext>
            </a:extLst>
          </p:cNvPr>
          <p:cNvSpPr txBox="1"/>
          <p:nvPr/>
        </p:nvSpPr>
        <p:spPr>
          <a:xfrm>
            <a:off x="6765802" y="3358890"/>
            <a:ext cx="4744614" cy="646331"/>
          </a:xfrm>
          <a:prstGeom prst="rect">
            <a:avLst/>
          </a:prstGeom>
          <a:solidFill>
            <a:schemeClr val="accent3">
              <a:lumMod val="20000"/>
              <a:lumOff val="80000"/>
            </a:schemeClr>
          </a:solidFill>
        </p:spPr>
        <p:txBody>
          <a:bodyPr wrap="square" rtlCol="0">
            <a:spAutoFit/>
          </a:bodyPr>
          <a:lstStyle/>
          <a:p>
            <a:pPr algn="just" defTabSz="914217"/>
            <a:r>
              <a:rPr lang="fr-FR" sz="1200" i="1">
                <a:solidFill>
                  <a:srgbClr val="46494C"/>
                </a:solidFill>
                <a:latin typeface="Arial" panose="020B0604020202020204" pitchFamily="34" charset="0"/>
                <a:cs typeface="Arial" panose="020B0604020202020204" pitchFamily="34" charset="0"/>
              </a:rPr>
              <a:t>Exemple : démonstration de la prise en compte d’une recommandation de la Commission européenne à la France dans la programmation.   </a:t>
            </a:r>
          </a:p>
        </p:txBody>
      </p:sp>
      <p:sp>
        <p:nvSpPr>
          <p:cNvPr id="13" name="ZoneTexte 12">
            <a:extLst>
              <a:ext uri="{FF2B5EF4-FFF2-40B4-BE49-F238E27FC236}">
                <a16:creationId xmlns:a16="http://schemas.microsoft.com/office/drawing/2014/main" id="{9038A8A3-D262-C6A8-CAD1-4E1158022A0C}"/>
              </a:ext>
            </a:extLst>
          </p:cNvPr>
          <p:cNvSpPr txBox="1"/>
          <p:nvPr/>
        </p:nvSpPr>
        <p:spPr>
          <a:xfrm>
            <a:off x="681585" y="3739236"/>
            <a:ext cx="5765031" cy="1754326"/>
          </a:xfrm>
          <a:prstGeom prst="rect">
            <a:avLst/>
          </a:prstGeom>
          <a:noFill/>
        </p:spPr>
        <p:txBody>
          <a:bodyPr wrap="square" rtlCol="0">
            <a:spAutoFit/>
          </a:bodyPr>
          <a:lstStyle/>
          <a:p>
            <a:pPr algn="just" defTabSz="914217"/>
            <a:r>
              <a:rPr lang="fr-FR" b="1">
                <a:solidFill>
                  <a:srgbClr val="46494C"/>
                </a:solidFill>
                <a:latin typeface="Arial" panose="020B0604020202020204" pitchFamily="34" charset="0"/>
                <a:cs typeface="Arial" panose="020B0604020202020204" pitchFamily="34" charset="0"/>
              </a:rPr>
              <a:t>Résultat :</a:t>
            </a:r>
          </a:p>
          <a:p>
            <a:pPr algn="just" defTabSz="914217"/>
            <a:endParaRPr lang="fr-FR" b="1">
              <a:solidFill>
                <a:srgbClr val="46494C"/>
              </a:solidFill>
              <a:latin typeface="Arial" panose="020B0604020202020204" pitchFamily="34" charset="0"/>
              <a:cs typeface="Arial" panose="020B0604020202020204" pitchFamily="34" charset="0"/>
            </a:endParaRPr>
          </a:p>
          <a:p>
            <a:pPr algn="just" defTabSz="914217"/>
            <a:r>
              <a:rPr lang="fr-FR">
                <a:solidFill>
                  <a:srgbClr val="46494C"/>
                </a:solidFill>
                <a:latin typeface="Arial" panose="020B0604020202020204" pitchFamily="34" charset="0"/>
                <a:cs typeface="Arial" panose="020B0604020202020204" pitchFamily="34" charset="0"/>
              </a:rPr>
              <a:t>Au plan théorique, les perspectives de programmation (sur la base du portfolio de projets du programme FEDER-FSE+ Martinique) sont en accord avec les textes étudiés. </a:t>
            </a:r>
          </a:p>
        </p:txBody>
      </p:sp>
    </p:spTree>
    <p:extLst>
      <p:ext uri="{BB962C8B-B14F-4D97-AF65-F5344CB8AC3E}">
        <p14:creationId xmlns:p14="http://schemas.microsoft.com/office/powerpoint/2010/main" val="191553991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95E52-E8E4-57E9-25F9-7A073AB3C245}"/>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A4DF4D04-6A3E-4DC7-5358-71AAE43C60D9}"/>
              </a:ext>
            </a:extLst>
          </p:cNvPr>
          <p:cNvSpPr txBox="1"/>
          <p:nvPr/>
        </p:nvSpPr>
        <p:spPr>
          <a:xfrm>
            <a:off x="499174" y="327565"/>
            <a:ext cx="10991659" cy="959943"/>
          </a:xfrm>
          <a:prstGeom prst="rect">
            <a:avLst/>
          </a:prstGeom>
          <a:solidFill>
            <a:srgbClr val="E6F0F6"/>
          </a:solidFill>
        </p:spPr>
        <p:txBody>
          <a:bodyPr wrap="square" rtlCol="0">
            <a:spAutoFit/>
          </a:bodyPr>
          <a:lstStyle>
            <a:defPPr>
              <a:defRPr lang="en-US"/>
            </a:defPPr>
            <a:lvl1pPr>
              <a:defRPr sz="2800" b="1">
                <a:solidFill>
                  <a:srgbClr val="000000"/>
                </a:solidFill>
                <a:effectLst/>
                <a:latin typeface="Arial" panose="020B0604020202020204" pitchFamily="34" charset="0"/>
                <a:ea typeface="Calibri" panose="020F0502020204030204" pitchFamily="34" charset="0"/>
                <a:cs typeface="Arial" panose="020B0604020202020204" pitchFamily="34" charset="0"/>
              </a:defRPr>
            </a:lvl1pPr>
          </a:lstStyle>
          <a:p>
            <a:pPr algn="just" defTabSz="914217">
              <a:lnSpc>
                <a:spcPct val="107000"/>
              </a:lnSpc>
              <a:spcAft>
                <a:spcPts val="400"/>
              </a:spcAft>
            </a:pPr>
            <a:r>
              <a:rPr lang="fr-FR" sz="1800" b="0"/>
              <a:t>Q4. Quelles sont les </a:t>
            </a:r>
            <a:r>
              <a:rPr lang="fr-FR" sz="1800"/>
              <a:t>propositions de révision du programme </a:t>
            </a:r>
            <a:r>
              <a:rPr lang="fr-FR" sz="1800" b="0"/>
              <a:t>(y compris en au regard de la concentration thématique) et </a:t>
            </a:r>
            <a:r>
              <a:rPr lang="fr-FR" sz="1800"/>
              <a:t>d’affectation des montants « flexibles » de la maquette financière </a:t>
            </a:r>
            <a:r>
              <a:rPr lang="fr-FR" sz="1800" b="0"/>
              <a:t>envisager ?  </a:t>
            </a:r>
          </a:p>
        </p:txBody>
      </p:sp>
      <p:sp>
        <p:nvSpPr>
          <p:cNvPr id="7" name="ZoneTexte 6">
            <a:extLst>
              <a:ext uri="{FF2B5EF4-FFF2-40B4-BE49-F238E27FC236}">
                <a16:creationId xmlns:a16="http://schemas.microsoft.com/office/drawing/2014/main" id="{6DD77DEF-DBB7-F69F-9DDF-6ABDC7505B88}"/>
              </a:ext>
            </a:extLst>
          </p:cNvPr>
          <p:cNvSpPr txBox="1"/>
          <p:nvPr/>
        </p:nvSpPr>
        <p:spPr>
          <a:xfrm>
            <a:off x="499174" y="1438712"/>
            <a:ext cx="11078274" cy="5165517"/>
          </a:xfrm>
          <a:prstGeom prst="rect">
            <a:avLst/>
          </a:prstGeom>
          <a:noFill/>
          <a:ln w="38100">
            <a:noFill/>
            <a:prstDash val="sysDash"/>
          </a:ln>
        </p:spPr>
        <p:txBody>
          <a:bodyPr wrap="square" rtlCol="0">
            <a:spAutoFit/>
          </a:bodyPr>
          <a:lstStyle/>
          <a:p>
            <a:pPr algn="just" defTabSz="914217">
              <a:spcBef>
                <a:spcPts val="100"/>
              </a:spcBef>
              <a:spcAft>
                <a:spcPts val="100"/>
              </a:spcAft>
            </a:pPr>
            <a:r>
              <a:rPr lang="fr-FR" sz="2200" b="1" dirty="0">
                <a:solidFill>
                  <a:srgbClr val="46494C"/>
                </a:solidFill>
                <a:latin typeface="Arial" panose="020B0604020202020204" pitchFamily="34" charset="0"/>
                <a:cs typeface="Arial" panose="020B0604020202020204" pitchFamily="34" charset="0"/>
              </a:rPr>
              <a:t>Méthode</a:t>
            </a:r>
            <a:r>
              <a:rPr lang="fr-FR" dirty="0">
                <a:solidFill>
                  <a:srgbClr val="46494C"/>
                </a:solidFill>
                <a:latin typeface="Arial" panose="020B0604020202020204" pitchFamily="34" charset="0"/>
                <a:cs typeface="Arial" panose="020B0604020202020204" pitchFamily="34" charset="0"/>
              </a:rPr>
              <a:t> : </a:t>
            </a:r>
          </a:p>
          <a:p>
            <a:pPr algn="just" defTabSz="914217">
              <a:spcBef>
                <a:spcPts val="100"/>
              </a:spcBef>
              <a:spcAft>
                <a:spcPts val="100"/>
              </a:spcAft>
            </a:pPr>
            <a:endParaRPr lang="fr-FR" b="1" dirty="0">
              <a:solidFill>
                <a:srgbClr val="46494C"/>
              </a:solidFill>
              <a:latin typeface="Arial" panose="020B0604020202020204" pitchFamily="34" charset="0"/>
              <a:cs typeface="Arial" panose="020B0604020202020204" pitchFamily="34" charset="0"/>
            </a:endParaRPr>
          </a:p>
          <a:p>
            <a:pPr algn="just" defTabSz="914217">
              <a:spcBef>
                <a:spcPts val="100"/>
              </a:spcBef>
              <a:spcAft>
                <a:spcPts val="100"/>
              </a:spcAft>
            </a:pPr>
            <a:r>
              <a:rPr lang="fr-FR" b="1" dirty="0">
                <a:solidFill>
                  <a:srgbClr val="46494C"/>
                </a:solidFill>
                <a:latin typeface="Arial" panose="020B0604020202020204" pitchFamily="34" charset="0"/>
                <a:cs typeface="Arial" panose="020B0604020202020204" pitchFamily="34" charset="0"/>
              </a:rPr>
              <a:t>A - Trois principales sources d’informations</a:t>
            </a:r>
            <a:r>
              <a:rPr lang="fr-FR" dirty="0">
                <a:solidFill>
                  <a:srgbClr val="46494C"/>
                </a:solidFill>
                <a:latin typeface="Arial" panose="020B0604020202020204" pitchFamily="34" charset="0"/>
                <a:cs typeface="Arial" panose="020B0604020202020204" pitchFamily="34" charset="0"/>
              </a:rPr>
              <a:t> mobilisées :</a:t>
            </a:r>
          </a:p>
          <a:p>
            <a:pPr marL="541338" indent="-285750" algn="just" defTabSz="914217">
              <a:spcBef>
                <a:spcPts val="100"/>
              </a:spcBef>
              <a:spcAft>
                <a:spcPts val="100"/>
              </a:spcAft>
              <a:buFont typeface="Wingdings" panose="05000000000000000000" pitchFamily="2" charset="2"/>
              <a:buChar char="§"/>
            </a:pPr>
            <a:r>
              <a:rPr lang="fr-FR" sz="1600" b="1" dirty="0">
                <a:solidFill>
                  <a:srgbClr val="46494C"/>
                </a:solidFill>
                <a:latin typeface="Arial" panose="020B0604020202020204" pitchFamily="34" charset="0"/>
                <a:cs typeface="Arial" panose="020B0604020202020204" pitchFamily="34" charset="0"/>
              </a:rPr>
              <a:t>Des entretiens avec les agents de la CTM</a:t>
            </a:r>
            <a:r>
              <a:rPr lang="fr-FR" sz="1600" dirty="0">
                <a:solidFill>
                  <a:srgbClr val="46494C"/>
                </a:solidFill>
                <a:latin typeface="Arial" panose="020B0604020202020204" pitchFamily="34" charset="0"/>
                <a:cs typeface="Arial" panose="020B0604020202020204" pitchFamily="34" charset="0"/>
              </a:rPr>
              <a:t> (DGPFE, DGA) sur l’ensemble des thématiques (objectifs spécifiques) couvertes par le programme ;</a:t>
            </a:r>
            <a:endParaRPr lang="fr-FR" sz="1600" b="1" dirty="0">
              <a:solidFill>
                <a:srgbClr val="46494C"/>
              </a:solidFill>
              <a:latin typeface="Arial" panose="020B0604020202020204" pitchFamily="34" charset="0"/>
              <a:cs typeface="Arial" panose="020B0604020202020204" pitchFamily="34" charset="0"/>
            </a:endParaRPr>
          </a:p>
          <a:p>
            <a:pPr marL="541338" indent="-285750" algn="just" defTabSz="914217">
              <a:spcBef>
                <a:spcPts val="100"/>
              </a:spcBef>
              <a:spcAft>
                <a:spcPts val="100"/>
              </a:spcAft>
              <a:buFont typeface="Wingdings" panose="05000000000000000000" pitchFamily="2" charset="2"/>
              <a:buChar char="§"/>
            </a:pPr>
            <a:r>
              <a:rPr lang="fr-FR" sz="1600" b="1" dirty="0">
                <a:solidFill>
                  <a:srgbClr val="46494C"/>
                </a:solidFill>
                <a:latin typeface="Arial" panose="020B0604020202020204" pitchFamily="34" charset="0"/>
                <a:cs typeface="Arial" panose="020B0604020202020204" pitchFamily="34" charset="0"/>
              </a:rPr>
              <a:t>Une analyse des projets potentiels du portfolio </a:t>
            </a:r>
            <a:r>
              <a:rPr lang="fr-FR" sz="1600" dirty="0">
                <a:solidFill>
                  <a:srgbClr val="46494C"/>
                </a:solidFill>
                <a:latin typeface="Arial" panose="020B0604020202020204" pitchFamily="34" charset="0"/>
                <a:cs typeface="Arial" panose="020B0604020202020204" pitchFamily="34" charset="0"/>
              </a:rPr>
              <a:t>(déposés, en instruction, renvoyés au portail) en mars 2025 par thématique.</a:t>
            </a:r>
          </a:p>
          <a:p>
            <a:pPr marL="541338" indent="-285750" algn="just" defTabSz="914217">
              <a:spcBef>
                <a:spcPts val="100"/>
              </a:spcBef>
              <a:spcAft>
                <a:spcPts val="100"/>
              </a:spcAft>
              <a:buFont typeface="Wingdings" panose="05000000000000000000" pitchFamily="2" charset="2"/>
              <a:buChar char="§"/>
            </a:pPr>
            <a:r>
              <a:rPr lang="fr-FR" sz="1600" b="1" dirty="0">
                <a:solidFill>
                  <a:srgbClr val="46494C"/>
                </a:solidFill>
                <a:latin typeface="Arial" panose="020B0604020202020204" pitchFamily="34" charset="0"/>
                <a:cs typeface="Arial" panose="020B0604020202020204" pitchFamily="34" charset="0"/>
              </a:rPr>
              <a:t>Une analyse du projet de Plan Pluriannuel d’Investissement (</a:t>
            </a:r>
            <a:r>
              <a:rPr lang="fr-FR" sz="1600" dirty="0">
                <a:solidFill>
                  <a:srgbClr val="46494C"/>
                </a:solidFill>
                <a:latin typeface="Arial" panose="020B0604020202020204" pitchFamily="34" charset="0"/>
                <a:cs typeface="Arial" panose="020B0604020202020204" pitchFamily="34" charset="0"/>
              </a:rPr>
              <a:t>en date de mars 2025)</a:t>
            </a:r>
          </a:p>
          <a:p>
            <a:pPr marL="541338" indent="-285750" algn="just" defTabSz="914217">
              <a:spcBef>
                <a:spcPts val="100"/>
              </a:spcBef>
              <a:spcAft>
                <a:spcPts val="100"/>
              </a:spcAft>
              <a:buFont typeface="Wingdings" panose="05000000000000000000" pitchFamily="2" charset="2"/>
              <a:buChar char="§"/>
            </a:pPr>
            <a:r>
              <a:rPr lang="fr-FR" sz="1600" b="1" dirty="0">
                <a:solidFill>
                  <a:srgbClr val="46494C"/>
                </a:solidFill>
                <a:latin typeface="Arial" panose="020B0604020202020204" pitchFamily="34" charset="0"/>
                <a:ea typeface="Calibri" panose="020F0502020204030204" pitchFamily="34" charset="0"/>
                <a:cs typeface="Arial" panose="020B0604020202020204" pitchFamily="34" charset="0"/>
              </a:rPr>
              <a:t>Des ateliers et réunions de travail </a:t>
            </a:r>
            <a:endParaRPr lang="fr-FR" sz="1600" dirty="0">
              <a:solidFill>
                <a:srgbClr val="46494C"/>
              </a:solidFill>
              <a:latin typeface="Arial" panose="020B0604020202020204" pitchFamily="34" charset="0"/>
              <a:cs typeface="Arial" panose="020B0604020202020204" pitchFamily="34" charset="0"/>
            </a:endParaRPr>
          </a:p>
          <a:p>
            <a:pPr algn="just" defTabSz="914217"/>
            <a:endParaRPr lang="fr-FR" sz="1600" b="1" dirty="0">
              <a:solidFill>
                <a:srgbClr val="46494C"/>
              </a:solidFill>
              <a:latin typeface="Arial" panose="020B0604020202020204" pitchFamily="34" charset="0"/>
              <a:cs typeface="Arial" panose="020B0604020202020204" pitchFamily="34" charset="0"/>
            </a:endParaRPr>
          </a:p>
          <a:p>
            <a:pPr algn="just" defTabSz="914217"/>
            <a:r>
              <a:rPr lang="fr-FR" b="1" dirty="0">
                <a:solidFill>
                  <a:srgbClr val="46494C"/>
                </a:solidFill>
                <a:latin typeface="Arial" panose="020B0604020202020204" pitchFamily="34" charset="0"/>
                <a:cs typeface="Arial" panose="020B0604020202020204" pitchFamily="34" charset="0"/>
              </a:rPr>
              <a:t>B - Estimation des besoins financiers par thématique </a:t>
            </a:r>
            <a:r>
              <a:rPr lang="fr-FR" sz="1600" dirty="0">
                <a:solidFill>
                  <a:srgbClr val="46494C"/>
                </a:solidFill>
                <a:latin typeface="Arial" panose="020B0604020202020204" pitchFamily="34" charset="0"/>
                <a:cs typeface="Arial" panose="020B0604020202020204" pitchFamily="34" charset="0"/>
              </a:rPr>
              <a:t>(Objectif Spécifique-OS). </a:t>
            </a:r>
          </a:p>
          <a:p>
            <a:pPr algn="just" defTabSz="914217"/>
            <a:r>
              <a:rPr lang="fr-FR" sz="1600" dirty="0">
                <a:solidFill>
                  <a:srgbClr val="46494C"/>
                </a:solidFill>
                <a:latin typeface="Arial" panose="020B0604020202020204" pitchFamily="34" charset="0"/>
                <a:cs typeface="Arial" panose="020B0604020202020204" pitchFamily="34" charset="0"/>
              </a:rPr>
              <a:t>Les tableaux présentés (par Priorité-P du programme) détaillent les propositions de ventilation (abondement / réfaction) par objectif spécifique (OS) et domaine d’intervention (DI). </a:t>
            </a:r>
          </a:p>
          <a:p>
            <a:pPr algn="just" defTabSz="914217"/>
            <a:endParaRPr lang="fr-FR" sz="1600" i="1" dirty="0">
              <a:solidFill>
                <a:srgbClr val="46494C"/>
              </a:solidFill>
              <a:latin typeface="Arial" panose="020B0604020202020204" pitchFamily="34" charset="0"/>
              <a:cs typeface="Arial" panose="020B0604020202020204" pitchFamily="34" charset="0"/>
            </a:endParaRPr>
          </a:p>
          <a:p>
            <a:pPr algn="just" defTabSz="914217"/>
            <a:r>
              <a:rPr lang="fr-FR" b="1" dirty="0">
                <a:solidFill>
                  <a:srgbClr val="46494C"/>
                </a:solidFill>
                <a:latin typeface="Arial" panose="020B0604020202020204" pitchFamily="34" charset="0"/>
                <a:cs typeface="Arial" panose="020B0604020202020204" pitchFamily="34" charset="0"/>
              </a:rPr>
              <a:t>C – Dans le respect des principes des priorités de l’UE  </a:t>
            </a:r>
            <a:r>
              <a:rPr lang="fr-FR" dirty="0">
                <a:solidFill>
                  <a:srgbClr val="46494C"/>
                </a:solidFill>
                <a:latin typeface="Arial" panose="020B0604020202020204" pitchFamily="34" charset="0"/>
                <a:cs typeface="Arial" panose="020B0604020202020204" pitchFamily="34" charset="0"/>
              </a:rPr>
              <a:t>(sur la base des montants maquettés) </a:t>
            </a:r>
            <a:r>
              <a:rPr lang="fr-FR" b="1" dirty="0">
                <a:solidFill>
                  <a:srgbClr val="46494C"/>
                </a:solidFill>
                <a:latin typeface="Arial" panose="020B0604020202020204" pitchFamily="34" charset="0"/>
                <a:cs typeface="Arial" panose="020B0604020202020204" pitchFamily="34" charset="0"/>
              </a:rPr>
              <a:t>:</a:t>
            </a:r>
          </a:p>
          <a:p>
            <a:pPr marL="285750" indent="-285750" algn="just" defTabSz="914217">
              <a:buFontTx/>
              <a:buChar char="-"/>
            </a:pPr>
            <a:r>
              <a:rPr lang="fr-FR" sz="1600" b="1" dirty="0">
                <a:solidFill>
                  <a:srgbClr val="46494C"/>
                </a:solidFill>
                <a:latin typeface="Arial" panose="020B0604020202020204" pitchFamily="34" charset="0"/>
                <a:cs typeface="Arial" panose="020B0604020202020204" pitchFamily="34" charset="0"/>
              </a:rPr>
              <a:t>concentration thématique ; </a:t>
            </a:r>
          </a:p>
          <a:p>
            <a:pPr marL="285750" indent="-285750" algn="just" defTabSz="914217">
              <a:buFontTx/>
              <a:buChar char="-"/>
            </a:pPr>
            <a:r>
              <a:rPr lang="fr-FR" sz="1600" b="1" dirty="0">
                <a:solidFill>
                  <a:srgbClr val="46494C"/>
                </a:solidFill>
                <a:latin typeface="Arial" panose="020B0604020202020204" pitchFamily="34" charset="0"/>
                <a:cs typeface="Arial" panose="020B0604020202020204" pitchFamily="34" charset="0"/>
              </a:rPr>
              <a:t>contribution du programme à la lutte contre le changement climatique.</a:t>
            </a:r>
          </a:p>
          <a:p>
            <a:pPr algn="just" defTabSz="914217"/>
            <a:endParaRPr lang="fr-FR" sz="1600" b="1" dirty="0">
              <a:solidFill>
                <a:srgbClr val="46494C"/>
              </a:solidFill>
              <a:latin typeface="Arial" panose="020B0604020202020204" pitchFamily="34" charset="0"/>
              <a:cs typeface="Arial" panose="020B0604020202020204" pitchFamily="34" charset="0"/>
            </a:endParaRPr>
          </a:p>
          <a:p>
            <a:pPr marL="255588" algn="just" defTabSz="914217">
              <a:spcBef>
                <a:spcPts val="100"/>
              </a:spcBef>
              <a:spcAft>
                <a:spcPts val="100"/>
              </a:spcAft>
            </a:pPr>
            <a:endParaRPr lang="fr-FR" sz="1600" dirty="0">
              <a:solidFill>
                <a:srgbClr val="46494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50959"/>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1D443-5716-187C-B58E-7C97289E56DB}"/>
            </a:ext>
          </a:extLst>
        </p:cNvPr>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2993D7BD-A76A-71A4-9800-F8E22100CF83}"/>
              </a:ext>
            </a:extLst>
          </p:cNvPr>
          <p:cNvGraphicFramePr>
            <a:graphicFrameLocks noGrp="1"/>
          </p:cNvGraphicFramePr>
          <p:nvPr>
            <p:extLst/>
          </p:nvPr>
        </p:nvGraphicFramePr>
        <p:xfrm>
          <a:off x="328159" y="576055"/>
          <a:ext cx="11612881" cy="6059877"/>
        </p:xfrm>
        <a:graphic>
          <a:graphicData uri="http://schemas.openxmlformats.org/drawingml/2006/table">
            <a:tbl>
              <a:tblPr firstRow="1" firstCol="1" bandRow="1">
                <a:tableStyleId>{69012ECD-51FC-41F1-AA8D-1B2483CD663E}</a:tableStyleId>
              </a:tblPr>
              <a:tblGrid>
                <a:gridCol w="5813670">
                  <a:extLst>
                    <a:ext uri="{9D8B030D-6E8A-4147-A177-3AD203B41FA5}">
                      <a16:colId xmlns:a16="http://schemas.microsoft.com/office/drawing/2014/main" val="3399677090"/>
                    </a:ext>
                  </a:extLst>
                </a:gridCol>
                <a:gridCol w="2195942">
                  <a:extLst>
                    <a:ext uri="{9D8B030D-6E8A-4147-A177-3AD203B41FA5}">
                      <a16:colId xmlns:a16="http://schemas.microsoft.com/office/drawing/2014/main" val="526529212"/>
                    </a:ext>
                  </a:extLst>
                </a:gridCol>
                <a:gridCol w="2555046">
                  <a:extLst>
                    <a:ext uri="{9D8B030D-6E8A-4147-A177-3AD203B41FA5}">
                      <a16:colId xmlns:a16="http://schemas.microsoft.com/office/drawing/2014/main" val="2163756903"/>
                    </a:ext>
                  </a:extLst>
                </a:gridCol>
                <a:gridCol w="1048224">
                  <a:extLst>
                    <a:ext uri="{9D8B030D-6E8A-4147-A177-3AD203B41FA5}">
                      <a16:colId xmlns:a16="http://schemas.microsoft.com/office/drawing/2014/main" val="3393790410"/>
                    </a:ext>
                  </a:extLst>
                </a:gridCol>
              </a:tblGrid>
              <a:tr h="685057">
                <a:tc>
                  <a:txBody>
                    <a:bodyPr/>
                    <a:lstStyle/>
                    <a:p>
                      <a:pPr algn="ctr">
                        <a:lnSpc>
                          <a:spcPct val="107000"/>
                        </a:lnSpc>
                        <a:spcAft>
                          <a:spcPts val="800"/>
                        </a:spcAft>
                        <a:buNone/>
                      </a:pP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solidFill>
                      <a:schemeClr val="accent1">
                        <a:lumMod val="75000"/>
                      </a:schemeClr>
                    </a:solidFill>
                  </a:tcPr>
                </a:tc>
                <a:tc>
                  <a:txBody>
                    <a:bodyPr/>
                    <a:lstStyle/>
                    <a:p>
                      <a:pPr algn="ctr">
                        <a:lnSpc>
                          <a:spcPct val="107000"/>
                        </a:lnSpc>
                        <a:spcAft>
                          <a:spcPts val="800"/>
                        </a:spcAft>
                        <a:buNone/>
                      </a:pPr>
                      <a:r>
                        <a:rPr lang="fr-FR" sz="1700">
                          <a:effectLst/>
                        </a:rPr>
                        <a:t> UE révisé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nchor="ctr">
                    <a:solidFill>
                      <a:schemeClr val="accent1">
                        <a:lumMod val="75000"/>
                      </a:schemeClr>
                    </a:solidFill>
                  </a:tcPr>
                </a:tc>
                <a:tc>
                  <a:txBody>
                    <a:bodyPr/>
                    <a:lstStyle/>
                    <a:p>
                      <a:pPr algn="ctr">
                        <a:lnSpc>
                          <a:spcPct val="107000"/>
                        </a:lnSpc>
                        <a:spcAft>
                          <a:spcPts val="800"/>
                        </a:spcAft>
                        <a:buNone/>
                      </a:pPr>
                      <a:r>
                        <a:rPr lang="fr-FR" sz="1700">
                          <a:effectLst/>
                        </a:rPr>
                        <a:t> Evolution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nchor="ctr">
                    <a:solidFill>
                      <a:schemeClr val="accent1">
                        <a:lumMod val="75000"/>
                      </a:schemeClr>
                    </a:solidFill>
                  </a:tcPr>
                </a:tc>
                <a:tc>
                  <a:txBody>
                    <a:bodyPr/>
                    <a:lstStyle/>
                    <a:p>
                      <a:pPr algn="ctr">
                        <a:lnSpc>
                          <a:spcPct val="107000"/>
                        </a:lnSpc>
                        <a:spcAft>
                          <a:spcPts val="800"/>
                        </a:spcAft>
                        <a:buNone/>
                      </a:pPr>
                      <a:r>
                        <a:rPr lang="fr-FR" sz="1700">
                          <a:effectLst/>
                        </a:rPr>
                        <a:t> Evolution en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nchor="ctr">
                    <a:solidFill>
                      <a:schemeClr val="accent1">
                        <a:lumMod val="75000"/>
                      </a:schemeClr>
                    </a:solidFill>
                  </a:tcPr>
                </a:tc>
                <a:extLst>
                  <a:ext uri="{0D108BD9-81ED-4DB2-BD59-A6C34878D82A}">
                    <a16:rowId xmlns:a16="http://schemas.microsoft.com/office/drawing/2014/main" val="1595900216"/>
                  </a:ext>
                </a:extLst>
              </a:tr>
              <a:tr h="685057">
                <a:tc>
                  <a:txBody>
                    <a:bodyPr/>
                    <a:lstStyle/>
                    <a:p>
                      <a:pPr algn="l">
                        <a:lnSpc>
                          <a:spcPct val="107000"/>
                        </a:lnSpc>
                        <a:spcAft>
                          <a:spcPts val="800"/>
                        </a:spcAft>
                        <a:buNone/>
                      </a:pPr>
                      <a:r>
                        <a:rPr lang="fr-FR" sz="1700" b="0">
                          <a:effectLst/>
                        </a:rPr>
                        <a:t>P1 - </a:t>
                      </a:r>
                      <a:r>
                        <a:rPr lang="fr-FR" sz="1700" b="0"/>
                        <a:t>Une Martinique plus intelligente au service d’un nouveau modèle de développement (FEDER)</a:t>
                      </a:r>
                      <a:endParaRPr lang="fr-FR" sz="1700" b="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164 328 205 €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a:t>
                      </a:r>
                      <a:r>
                        <a:rPr lang="fr-FR" sz="1700">
                          <a:solidFill>
                            <a:srgbClr val="00B050"/>
                          </a:solidFill>
                          <a:effectLst/>
                        </a:rPr>
                        <a:t>10 000 000 € </a:t>
                      </a:r>
                      <a:endParaRPr lang="fr-FR" sz="170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solidFill>
                            <a:srgbClr val="00B050"/>
                          </a:solidFill>
                          <a:effectLst/>
                        </a:rPr>
                        <a:t>6%</a:t>
                      </a:r>
                      <a:endParaRPr lang="fr-FR" sz="170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extLst>
                  <a:ext uri="{0D108BD9-81ED-4DB2-BD59-A6C34878D82A}">
                    <a16:rowId xmlns:a16="http://schemas.microsoft.com/office/drawing/2014/main" val="2619618809"/>
                  </a:ext>
                </a:extLst>
              </a:tr>
              <a:tr h="386896">
                <a:tc>
                  <a:txBody>
                    <a:bodyPr/>
                    <a:lstStyle/>
                    <a:p>
                      <a:pPr algn="l">
                        <a:lnSpc>
                          <a:spcPct val="107000"/>
                        </a:lnSpc>
                        <a:spcAft>
                          <a:spcPts val="800"/>
                        </a:spcAft>
                        <a:buNone/>
                      </a:pPr>
                      <a:r>
                        <a:rPr lang="fr-FR" sz="1700" b="0">
                          <a:effectLst/>
                        </a:rPr>
                        <a:t>P2 - </a:t>
                      </a:r>
                      <a:r>
                        <a:rPr lang="fr-FR" sz="1700" b="0"/>
                        <a:t>Une Martinique numérique (FEDER)</a:t>
                      </a:r>
                      <a:endParaRPr lang="fr-FR" sz="1700" b="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14 832 537 €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extLst>
                  <a:ext uri="{0D108BD9-81ED-4DB2-BD59-A6C34878D82A}">
                    <a16:rowId xmlns:a16="http://schemas.microsoft.com/office/drawing/2014/main" val="1957727111"/>
                  </a:ext>
                </a:extLst>
              </a:tr>
              <a:tr h="386896">
                <a:tc>
                  <a:txBody>
                    <a:bodyPr/>
                    <a:lstStyle/>
                    <a:p>
                      <a:pPr algn="l">
                        <a:lnSpc>
                          <a:spcPct val="107000"/>
                        </a:lnSpc>
                        <a:spcAft>
                          <a:spcPts val="800"/>
                        </a:spcAft>
                        <a:buNone/>
                      </a:pPr>
                      <a:r>
                        <a:rPr lang="fr-FR" sz="1700" b="0">
                          <a:effectLst/>
                        </a:rPr>
                        <a:t>P3 - </a:t>
                      </a:r>
                      <a:r>
                        <a:rPr lang="fr-FR" sz="1700" b="0"/>
                        <a:t>Une Martinique durable (FEDER)</a:t>
                      </a:r>
                      <a:endParaRPr lang="fr-FR" sz="1700" b="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139 352 486 €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solidFill>
                            <a:srgbClr val="FF0000"/>
                          </a:solidFill>
                          <a:effectLst/>
                        </a:rPr>
                        <a:t>          -  14 000 000 € </a:t>
                      </a:r>
                      <a:endParaRPr lang="fr-FR" sz="170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solidFill>
                            <a:srgbClr val="F20000"/>
                          </a:solidFill>
                          <a:effectLst/>
                        </a:rPr>
                        <a:t>-9%</a:t>
                      </a:r>
                      <a:endParaRPr lang="fr-FR" sz="1700">
                        <a:solidFill>
                          <a:srgbClr val="F20000"/>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extLst>
                  <a:ext uri="{0D108BD9-81ED-4DB2-BD59-A6C34878D82A}">
                    <a16:rowId xmlns:a16="http://schemas.microsoft.com/office/drawing/2014/main" val="1418410366"/>
                  </a:ext>
                </a:extLst>
              </a:tr>
              <a:tr h="386896">
                <a:tc>
                  <a:txBody>
                    <a:bodyPr/>
                    <a:lstStyle/>
                    <a:p>
                      <a:pPr algn="l">
                        <a:lnSpc>
                          <a:spcPct val="107000"/>
                        </a:lnSpc>
                        <a:spcAft>
                          <a:spcPts val="800"/>
                        </a:spcAft>
                        <a:buNone/>
                      </a:pPr>
                      <a:r>
                        <a:rPr lang="fr-FR" sz="1700" b="0">
                          <a:effectLst/>
                        </a:rPr>
                        <a:t>P4 - </a:t>
                      </a:r>
                      <a:r>
                        <a:rPr lang="fr-FR" sz="1700" b="0"/>
                        <a:t>Une Martinique à la mobilité multimodale (FEDER)</a:t>
                      </a:r>
                      <a:endParaRPr lang="fr-FR" sz="1700" b="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29 186 604 €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extLst>
                  <a:ext uri="{0D108BD9-81ED-4DB2-BD59-A6C34878D82A}">
                    <a16:rowId xmlns:a16="http://schemas.microsoft.com/office/drawing/2014/main" val="2925174589"/>
                  </a:ext>
                </a:extLst>
              </a:tr>
              <a:tr h="386896">
                <a:tc>
                  <a:txBody>
                    <a:bodyPr/>
                    <a:lstStyle/>
                    <a:p>
                      <a:pPr algn="l">
                        <a:lnSpc>
                          <a:spcPct val="107000"/>
                        </a:lnSpc>
                        <a:spcAft>
                          <a:spcPts val="800"/>
                        </a:spcAft>
                        <a:buNone/>
                      </a:pPr>
                      <a:r>
                        <a:rPr lang="fr-FR" sz="1700" b="0">
                          <a:effectLst/>
                        </a:rPr>
                        <a:t>P5 - </a:t>
                      </a:r>
                      <a:r>
                        <a:rPr lang="fr-FR" sz="1700" b="0"/>
                        <a:t>Une Martinique connectée (FEDER)</a:t>
                      </a:r>
                      <a:endParaRPr lang="fr-FR" sz="1700" b="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27 610 858 €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extLst>
                  <a:ext uri="{0D108BD9-81ED-4DB2-BD59-A6C34878D82A}">
                    <a16:rowId xmlns:a16="http://schemas.microsoft.com/office/drawing/2014/main" val="396454111"/>
                  </a:ext>
                </a:extLst>
              </a:tr>
              <a:tr h="386896">
                <a:tc>
                  <a:txBody>
                    <a:bodyPr/>
                    <a:lstStyle/>
                    <a:p>
                      <a:pPr algn="l">
                        <a:lnSpc>
                          <a:spcPct val="107000"/>
                        </a:lnSpc>
                        <a:spcAft>
                          <a:spcPts val="800"/>
                        </a:spcAft>
                        <a:buNone/>
                      </a:pPr>
                      <a:r>
                        <a:rPr lang="fr-FR" sz="1700" b="0">
                          <a:effectLst/>
                        </a:rPr>
                        <a:t>P6 - </a:t>
                      </a:r>
                      <a:r>
                        <a:rPr lang="fr-FR" sz="1700" b="0"/>
                        <a:t>Une Martinique performante et inclusive (FEDER)</a:t>
                      </a:r>
                      <a:endParaRPr lang="fr-FR" sz="1700" b="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65 103 681 €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solidFill>
                            <a:srgbClr val="00B050"/>
                          </a:solidFill>
                          <a:effectLst/>
                        </a:rPr>
                        <a:t>               4 000 000 € </a:t>
                      </a:r>
                      <a:endParaRPr lang="fr-FR" sz="170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solidFill>
                            <a:srgbClr val="00B050"/>
                          </a:solidFill>
                          <a:effectLst/>
                        </a:rPr>
                        <a:t>7%</a:t>
                      </a:r>
                      <a:endParaRPr lang="fr-FR" sz="170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extLst>
                  <a:ext uri="{0D108BD9-81ED-4DB2-BD59-A6C34878D82A}">
                    <a16:rowId xmlns:a16="http://schemas.microsoft.com/office/drawing/2014/main" val="3638701401"/>
                  </a:ext>
                </a:extLst>
              </a:tr>
              <a:tr h="325867">
                <a:tc>
                  <a:txBody>
                    <a:bodyPr/>
                    <a:lstStyle/>
                    <a:p>
                      <a:pPr algn="l">
                        <a:lnSpc>
                          <a:spcPct val="107000"/>
                        </a:lnSpc>
                        <a:spcAft>
                          <a:spcPts val="800"/>
                        </a:spcAft>
                        <a:buNone/>
                      </a:pPr>
                      <a:endParaRPr lang="fr-FR" sz="1700" b="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endParaRPr lang="fr-FR" sz="1700">
                        <a:solidFill>
                          <a:srgbClr val="F20000"/>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endParaRPr lang="fr-FR" sz="1700">
                        <a:solidFill>
                          <a:srgbClr val="F20000"/>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extLst>
                  <a:ext uri="{0D108BD9-81ED-4DB2-BD59-A6C34878D82A}">
                    <a16:rowId xmlns:a16="http://schemas.microsoft.com/office/drawing/2014/main" val="212855091"/>
                  </a:ext>
                </a:extLst>
              </a:tr>
              <a:tr h="386896">
                <a:tc>
                  <a:txBody>
                    <a:bodyPr/>
                    <a:lstStyle/>
                    <a:p>
                      <a:pPr algn="l">
                        <a:lnSpc>
                          <a:spcPct val="107000"/>
                        </a:lnSpc>
                        <a:spcAft>
                          <a:spcPts val="800"/>
                        </a:spcAft>
                        <a:buNone/>
                      </a:pPr>
                      <a:r>
                        <a:rPr lang="fr-FR" sz="1700" b="0">
                          <a:effectLst/>
                        </a:rPr>
                        <a:t>P7 - </a:t>
                      </a:r>
                      <a:r>
                        <a:rPr lang="fr-FR" sz="1700" b="0"/>
                        <a:t>Faire du capital humain un levier du développement (FSE+)</a:t>
                      </a:r>
                      <a:endParaRPr lang="fr-FR" sz="1700" b="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59 282 435 €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solidFill>
                            <a:srgbClr val="F20000"/>
                          </a:solidFill>
                          <a:effectLst/>
                        </a:rPr>
                        <a:t>            -  4 000 000 € </a:t>
                      </a:r>
                      <a:endParaRPr lang="fr-FR" sz="1700">
                        <a:solidFill>
                          <a:srgbClr val="F20000"/>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solidFill>
                            <a:srgbClr val="F20000"/>
                          </a:solidFill>
                          <a:effectLst/>
                        </a:rPr>
                        <a:t>- 6%</a:t>
                      </a:r>
                      <a:endParaRPr lang="fr-FR" sz="1700">
                        <a:solidFill>
                          <a:srgbClr val="F20000"/>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extLst>
                  <a:ext uri="{0D108BD9-81ED-4DB2-BD59-A6C34878D82A}">
                    <a16:rowId xmlns:a16="http://schemas.microsoft.com/office/drawing/2014/main" val="1595096427"/>
                  </a:ext>
                </a:extLst>
              </a:tr>
              <a:tr h="616998">
                <a:tc>
                  <a:txBody>
                    <a:bodyPr/>
                    <a:lstStyle/>
                    <a:p>
                      <a:pPr algn="l">
                        <a:lnSpc>
                          <a:spcPct val="107000"/>
                        </a:lnSpc>
                        <a:spcAft>
                          <a:spcPts val="800"/>
                        </a:spcAft>
                        <a:buNone/>
                      </a:pPr>
                      <a:endParaRPr lang="fr-FR" sz="1700" b="0">
                        <a:effectLst/>
                      </a:endParaRPr>
                    </a:p>
                    <a:p>
                      <a:pPr algn="l">
                        <a:lnSpc>
                          <a:spcPct val="107000"/>
                        </a:lnSpc>
                        <a:spcAft>
                          <a:spcPts val="800"/>
                        </a:spcAft>
                        <a:buNone/>
                      </a:pPr>
                      <a:r>
                        <a:rPr lang="fr-FR" sz="1700" b="0">
                          <a:effectLst/>
                        </a:rPr>
                        <a:t>P8 - </a:t>
                      </a:r>
                      <a:r>
                        <a:rPr lang="fr-FR" sz="1700" b="0"/>
                        <a:t>Faire de la Martinique un territoire plus inclusif (FSE+)</a:t>
                      </a:r>
                      <a:endParaRPr lang="fr-FR" sz="1700" b="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a:t>
                      </a:r>
                    </a:p>
                    <a:p>
                      <a:pPr algn="ctr">
                        <a:lnSpc>
                          <a:spcPct val="107000"/>
                        </a:lnSpc>
                        <a:spcAft>
                          <a:spcPts val="800"/>
                        </a:spcAft>
                        <a:buNone/>
                      </a:pPr>
                      <a:r>
                        <a:rPr lang="fr-FR" sz="1700">
                          <a:effectLst/>
                        </a:rPr>
                        <a:t>                  53 904 766 €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solidFill>
                            <a:srgbClr val="00B050"/>
                          </a:solidFill>
                          <a:effectLst/>
                        </a:rPr>
                        <a:t>               </a:t>
                      </a:r>
                    </a:p>
                    <a:p>
                      <a:pPr algn="ctr">
                        <a:lnSpc>
                          <a:spcPct val="107000"/>
                        </a:lnSpc>
                        <a:spcAft>
                          <a:spcPts val="800"/>
                        </a:spcAft>
                        <a:buNone/>
                      </a:pPr>
                      <a:r>
                        <a:rPr lang="fr-FR" sz="1700">
                          <a:solidFill>
                            <a:srgbClr val="00B050"/>
                          </a:solidFill>
                          <a:effectLst/>
                        </a:rPr>
                        <a:t>                4 000 000 € </a:t>
                      </a:r>
                      <a:endParaRPr lang="fr-FR" sz="170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endParaRPr lang="fr-FR" sz="1700">
                        <a:solidFill>
                          <a:srgbClr val="00B050"/>
                        </a:solidFill>
                        <a:effectLst/>
                      </a:endParaRPr>
                    </a:p>
                    <a:p>
                      <a:pPr algn="ctr">
                        <a:lnSpc>
                          <a:spcPct val="107000"/>
                        </a:lnSpc>
                        <a:spcAft>
                          <a:spcPts val="800"/>
                        </a:spcAft>
                        <a:buNone/>
                      </a:pPr>
                      <a:r>
                        <a:rPr lang="fr-FR" sz="1700">
                          <a:solidFill>
                            <a:srgbClr val="00B050"/>
                          </a:solidFill>
                          <a:effectLst/>
                        </a:rPr>
                        <a:t>8%</a:t>
                      </a:r>
                      <a:endParaRPr lang="fr-FR" sz="170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extLst>
                  <a:ext uri="{0D108BD9-81ED-4DB2-BD59-A6C34878D82A}">
                    <a16:rowId xmlns:a16="http://schemas.microsoft.com/office/drawing/2014/main" val="858406154"/>
                  </a:ext>
                </a:extLst>
              </a:tr>
              <a:tr h="325867">
                <a:tc>
                  <a:txBody>
                    <a:bodyPr/>
                    <a:lstStyle/>
                    <a:p>
                      <a:pPr algn="l">
                        <a:lnSpc>
                          <a:spcPct val="107000"/>
                        </a:lnSpc>
                        <a:spcAft>
                          <a:spcPts val="800"/>
                        </a:spcAft>
                        <a:buNone/>
                      </a:pPr>
                      <a:endParaRPr lang="fr-FR" sz="1700" b="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endParaRPr lang="fr-FR" sz="1700" dirty="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l">
                        <a:lnSpc>
                          <a:spcPct val="107000"/>
                        </a:lnSpc>
                        <a:spcAft>
                          <a:spcPts val="800"/>
                        </a:spcAft>
                        <a:buNone/>
                      </a:pP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nchor="b"/>
                </a:tc>
                <a:extLst>
                  <a:ext uri="{0D108BD9-81ED-4DB2-BD59-A6C34878D82A}">
                    <a16:rowId xmlns:a16="http://schemas.microsoft.com/office/drawing/2014/main" val="923907368"/>
                  </a:ext>
                </a:extLst>
              </a:tr>
              <a:tr h="386896">
                <a:tc>
                  <a:txBody>
                    <a:bodyPr/>
                    <a:lstStyle/>
                    <a:p>
                      <a:pPr algn="l">
                        <a:lnSpc>
                          <a:spcPct val="107000"/>
                        </a:lnSpc>
                        <a:spcAft>
                          <a:spcPts val="800"/>
                        </a:spcAft>
                        <a:buNone/>
                      </a:pPr>
                      <a:r>
                        <a:rPr lang="fr-FR" sz="1700" b="0">
                          <a:effectLst/>
                        </a:rPr>
                        <a:t>P9 - </a:t>
                      </a:r>
                      <a:r>
                        <a:rPr lang="fr-FR" sz="1700" b="0"/>
                        <a:t>Une Martinique mieux aménagée (FEDER)</a:t>
                      </a:r>
                      <a:endParaRPr lang="fr-FR" sz="1700" b="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20 591 833 €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r>
                        <a:rPr lang="fr-FR" sz="1700">
                          <a:effectLst/>
                        </a:rPr>
                        <a:t>                             -   €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l">
                        <a:lnSpc>
                          <a:spcPct val="107000"/>
                        </a:lnSpc>
                        <a:spcAft>
                          <a:spcPts val="800"/>
                        </a:spcAft>
                        <a:buNone/>
                      </a:pPr>
                      <a:r>
                        <a:rPr lang="fr-FR" sz="1700">
                          <a:effectLst/>
                        </a:rPr>
                        <a:t> </a:t>
                      </a: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nchor="b"/>
                </a:tc>
                <a:extLst>
                  <a:ext uri="{0D108BD9-81ED-4DB2-BD59-A6C34878D82A}">
                    <a16:rowId xmlns:a16="http://schemas.microsoft.com/office/drawing/2014/main" val="2256865618"/>
                  </a:ext>
                </a:extLst>
              </a:tr>
              <a:tr h="325867">
                <a:tc>
                  <a:txBody>
                    <a:bodyPr/>
                    <a:lstStyle/>
                    <a:p>
                      <a:pPr algn="l">
                        <a:lnSpc>
                          <a:spcPct val="107000"/>
                        </a:lnSpc>
                        <a:spcAft>
                          <a:spcPts val="800"/>
                        </a:spcAft>
                        <a:buNone/>
                      </a:pPr>
                      <a:endParaRPr lang="fr-FR" sz="1700" b="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ctr">
                        <a:lnSpc>
                          <a:spcPct val="107000"/>
                        </a:lnSpc>
                        <a:spcAft>
                          <a:spcPts val="800"/>
                        </a:spcAft>
                        <a:buNone/>
                      </a:pP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tc>
                <a:tc>
                  <a:txBody>
                    <a:bodyPr/>
                    <a:lstStyle/>
                    <a:p>
                      <a:pPr algn="l">
                        <a:lnSpc>
                          <a:spcPct val="107000"/>
                        </a:lnSpc>
                        <a:spcAft>
                          <a:spcPts val="800"/>
                        </a:spcAft>
                        <a:buNone/>
                      </a:pPr>
                      <a:endParaRPr lang="fr-FR" sz="1700">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nchor="b"/>
                </a:tc>
                <a:extLst>
                  <a:ext uri="{0D108BD9-81ED-4DB2-BD59-A6C34878D82A}">
                    <a16:rowId xmlns:a16="http://schemas.microsoft.com/office/drawing/2014/main" val="2190732007"/>
                  </a:ext>
                </a:extLst>
              </a:tr>
              <a:tr h="386896">
                <a:tc>
                  <a:txBody>
                    <a:bodyPr/>
                    <a:lstStyle/>
                    <a:p>
                      <a:pPr algn="l">
                        <a:lnSpc>
                          <a:spcPct val="107000"/>
                        </a:lnSpc>
                        <a:spcAft>
                          <a:spcPts val="800"/>
                        </a:spcAft>
                        <a:buNone/>
                      </a:pPr>
                      <a:r>
                        <a:rPr lang="fr-FR" sz="1700">
                          <a:solidFill>
                            <a:schemeClr val="bg1"/>
                          </a:solidFill>
                          <a:effectLst/>
                        </a:rPr>
                        <a:t>Total</a:t>
                      </a:r>
                      <a:endParaRPr lang="fr-FR" sz="1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solidFill>
                      <a:schemeClr val="accent1">
                        <a:lumMod val="75000"/>
                      </a:schemeClr>
                    </a:solidFill>
                  </a:tcPr>
                </a:tc>
                <a:tc>
                  <a:txBody>
                    <a:bodyPr/>
                    <a:lstStyle/>
                    <a:p>
                      <a:pPr algn="ctr">
                        <a:lnSpc>
                          <a:spcPct val="107000"/>
                        </a:lnSpc>
                        <a:spcAft>
                          <a:spcPts val="800"/>
                        </a:spcAft>
                        <a:buNone/>
                      </a:pPr>
                      <a:r>
                        <a:rPr lang="fr-FR" sz="1700" b="1">
                          <a:solidFill>
                            <a:schemeClr val="bg1"/>
                          </a:solidFill>
                          <a:effectLst/>
                        </a:rPr>
                        <a:t>                574 193 405 € </a:t>
                      </a:r>
                      <a:endParaRPr lang="fr-FR" sz="17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solidFill>
                      <a:schemeClr val="accent1">
                        <a:lumMod val="75000"/>
                      </a:schemeClr>
                    </a:solidFill>
                  </a:tcPr>
                </a:tc>
                <a:tc>
                  <a:txBody>
                    <a:bodyPr/>
                    <a:lstStyle/>
                    <a:p>
                      <a:pPr algn="ctr">
                        <a:lnSpc>
                          <a:spcPct val="107000"/>
                        </a:lnSpc>
                        <a:spcAft>
                          <a:spcPts val="800"/>
                        </a:spcAft>
                        <a:buNone/>
                      </a:pPr>
                      <a:r>
                        <a:rPr lang="fr-FR" sz="1700">
                          <a:solidFill>
                            <a:schemeClr val="bg1"/>
                          </a:solidFill>
                          <a:effectLst/>
                        </a:rPr>
                        <a:t> </a:t>
                      </a:r>
                      <a:endParaRPr lang="fr-FR" sz="1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solidFill>
                      <a:schemeClr val="accent1">
                        <a:lumMod val="75000"/>
                      </a:schemeClr>
                    </a:solidFill>
                  </a:tcPr>
                </a:tc>
                <a:tc>
                  <a:txBody>
                    <a:bodyPr/>
                    <a:lstStyle/>
                    <a:p>
                      <a:pPr algn="l">
                        <a:lnSpc>
                          <a:spcPct val="107000"/>
                        </a:lnSpc>
                        <a:spcAft>
                          <a:spcPts val="800"/>
                        </a:spcAft>
                        <a:buNone/>
                      </a:pPr>
                      <a:r>
                        <a:rPr lang="fr-FR" sz="1700" dirty="0">
                          <a:solidFill>
                            <a:schemeClr val="bg1"/>
                          </a:solidFill>
                          <a:effectLst/>
                        </a:rPr>
                        <a:t> </a:t>
                      </a:r>
                      <a:endParaRPr lang="fr-FR"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2225" marR="22225" marT="0" marB="0" anchor="b">
                    <a:solidFill>
                      <a:schemeClr val="accent1">
                        <a:lumMod val="75000"/>
                      </a:schemeClr>
                    </a:solidFill>
                  </a:tcPr>
                </a:tc>
                <a:extLst>
                  <a:ext uri="{0D108BD9-81ED-4DB2-BD59-A6C34878D82A}">
                    <a16:rowId xmlns:a16="http://schemas.microsoft.com/office/drawing/2014/main" val="3340152972"/>
                  </a:ext>
                </a:extLst>
              </a:tr>
            </a:tbl>
          </a:graphicData>
        </a:graphic>
      </p:graphicFrame>
      <p:sp>
        <p:nvSpPr>
          <p:cNvPr id="2" name="Flèche : demi-tour 1">
            <a:extLst>
              <a:ext uri="{FF2B5EF4-FFF2-40B4-BE49-F238E27FC236}">
                <a16:creationId xmlns:a16="http://schemas.microsoft.com/office/drawing/2014/main" id="{0933A46C-4EF2-9FB4-3401-F4F5F83F2995}"/>
              </a:ext>
            </a:extLst>
          </p:cNvPr>
          <p:cNvSpPr/>
          <p:nvPr/>
        </p:nvSpPr>
        <p:spPr>
          <a:xfrm rot="5400000">
            <a:off x="8079650" y="4558684"/>
            <a:ext cx="854860" cy="306891"/>
          </a:xfrm>
          <a:prstGeom prst="uturnArrow">
            <a:avLst/>
          </a:prstGeom>
          <a:solidFill>
            <a:schemeClr val="accent1">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46494C"/>
              </a:solidFill>
              <a:latin typeface="Calibri" panose="020F0502020204030204"/>
            </a:endParaRPr>
          </a:p>
        </p:txBody>
      </p:sp>
      <p:sp>
        <p:nvSpPr>
          <p:cNvPr id="3" name="Flèche : demi-tour 2">
            <a:extLst>
              <a:ext uri="{FF2B5EF4-FFF2-40B4-BE49-F238E27FC236}">
                <a16:creationId xmlns:a16="http://schemas.microsoft.com/office/drawing/2014/main" id="{C43F6D16-D4A4-4EEF-33ED-C7D71CC81A4A}"/>
              </a:ext>
            </a:extLst>
          </p:cNvPr>
          <p:cNvSpPr/>
          <p:nvPr/>
        </p:nvSpPr>
        <p:spPr>
          <a:xfrm rot="5400000">
            <a:off x="7921466" y="2997367"/>
            <a:ext cx="1171233" cy="306892"/>
          </a:xfrm>
          <a:prstGeom prst="uturnArrow">
            <a:avLst/>
          </a:prstGeom>
          <a:solidFill>
            <a:schemeClr val="accent1">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46494C"/>
              </a:solidFill>
              <a:latin typeface="Calibri" panose="020F0502020204030204"/>
            </a:endParaRPr>
          </a:p>
        </p:txBody>
      </p:sp>
      <p:sp>
        <p:nvSpPr>
          <p:cNvPr id="4" name="Flèche : demi-tour 3">
            <a:extLst>
              <a:ext uri="{FF2B5EF4-FFF2-40B4-BE49-F238E27FC236}">
                <a16:creationId xmlns:a16="http://schemas.microsoft.com/office/drawing/2014/main" id="{2FC9E1AF-A845-0B86-9982-F1671CB1877F}"/>
              </a:ext>
            </a:extLst>
          </p:cNvPr>
          <p:cNvSpPr/>
          <p:nvPr/>
        </p:nvSpPr>
        <p:spPr>
          <a:xfrm rot="5400000" flipH="1">
            <a:off x="7996992" y="1854367"/>
            <a:ext cx="1020176" cy="306891"/>
          </a:xfrm>
          <a:prstGeom prst="uturnArrow">
            <a:avLst/>
          </a:prstGeom>
          <a:solidFill>
            <a:schemeClr val="accent1">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7"/>
            <a:endParaRPr lang="fr-FR">
              <a:solidFill>
                <a:srgbClr val="46494C"/>
              </a:solidFill>
              <a:latin typeface="Calibri" panose="020F0502020204030204"/>
            </a:endParaRPr>
          </a:p>
        </p:txBody>
      </p:sp>
      <p:sp>
        <p:nvSpPr>
          <p:cNvPr id="6" name="Rectangle : coins arrondis 5">
            <a:extLst>
              <a:ext uri="{FF2B5EF4-FFF2-40B4-BE49-F238E27FC236}">
                <a16:creationId xmlns:a16="http://schemas.microsoft.com/office/drawing/2014/main" id="{C0EAF84A-EFB3-1A32-07A6-0B96181D27E9}"/>
              </a:ext>
            </a:extLst>
          </p:cNvPr>
          <p:cNvSpPr/>
          <p:nvPr/>
        </p:nvSpPr>
        <p:spPr>
          <a:xfrm>
            <a:off x="8353634" y="1671145"/>
            <a:ext cx="1532933" cy="504497"/>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7"/>
            <a:r>
              <a:rPr lang="fr-FR" sz="1200">
                <a:solidFill>
                  <a:srgbClr val="0071B1">
                    <a:lumMod val="75000"/>
                  </a:srgbClr>
                </a:solidFill>
                <a:latin typeface="Calibri" panose="020F0502020204030204"/>
              </a:rPr>
              <a:t>Renforcement des projets économiques</a:t>
            </a:r>
          </a:p>
        </p:txBody>
      </p:sp>
      <p:sp>
        <p:nvSpPr>
          <p:cNvPr id="7" name="Rectangle : coins arrondis 6">
            <a:extLst>
              <a:ext uri="{FF2B5EF4-FFF2-40B4-BE49-F238E27FC236}">
                <a16:creationId xmlns:a16="http://schemas.microsoft.com/office/drawing/2014/main" id="{CDB0A5DF-2C15-44C7-7937-510714985775}"/>
              </a:ext>
            </a:extLst>
          </p:cNvPr>
          <p:cNvSpPr/>
          <p:nvPr/>
        </p:nvSpPr>
        <p:spPr>
          <a:xfrm>
            <a:off x="8353634" y="2912488"/>
            <a:ext cx="1532933" cy="504497"/>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7"/>
            <a:r>
              <a:rPr lang="fr-FR" sz="1200">
                <a:solidFill>
                  <a:srgbClr val="0071B1">
                    <a:lumMod val="75000"/>
                  </a:srgbClr>
                </a:solidFill>
                <a:latin typeface="Calibri" panose="020F0502020204030204"/>
              </a:rPr>
              <a:t>Renforcement des projets sociaux</a:t>
            </a:r>
          </a:p>
        </p:txBody>
      </p:sp>
      <p:sp>
        <p:nvSpPr>
          <p:cNvPr id="8" name="Rectangle : coins arrondis 7">
            <a:extLst>
              <a:ext uri="{FF2B5EF4-FFF2-40B4-BE49-F238E27FC236}">
                <a16:creationId xmlns:a16="http://schemas.microsoft.com/office/drawing/2014/main" id="{D4EDFA5E-5B04-2BED-06FA-AAEBC9775CE3}"/>
              </a:ext>
            </a:extLst>
          </p:cNvPr>
          <p:cNvSpPr/>
          <p:nvPr/>
        </p:nvSpPr>
        <p:spPr>
          <a:xfrm>
            <a:off x="8353634" y="4435710"/>
            <a:ext cx="1532933" cy="504497"/>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7"/>
            <a:r>
              <a:rPr lang="fr-FR" sz="1200" dirty="0">
                <a:solidFill>
                  <a:srgbClr val="0071B1">
                    <a:lumMod val="75000"/>
                  </a:srgbClr>
                </a:solidFill>
                <a:latin typeface="Calibri" panose="020F0502020204030204"/>
              </a:rPr>
              <a:t>Renforcement de l’insertion sociale</a:t>
            </a:r>
          </a:p>
        </p:txBody>
      </p:sp>
      <p:sp>
        <p:nvSpPr>
          <p:cNvPr id="5" name="ZoneTexte 4">
            <a:extLst>
              <a:ext uri="{FF2B5EF4-FFF2-40B4-BE49-F238E27FC236}">
                <a16:creationId xmlns:a16="http://schemas.microsoft.com/office/drawing/2014/main" id="{AE3F3989-1981-0C1E-738C-AD19B6BAE2E1}"/>
              </a:ext>
            </a:extLst>
          </p:cNvPr>
          <p:cNvSpPr txBox="1"/>
          <p:nvPr/>
        </p:nvSpPr>
        <p:spPr>
          <a:xfrm>
            <a:off x="413572" y="751598"/>
            <a:ext cx="10991659" cy="397738"/>
          </a:xfrm>
          <a:prstGeom prst="rect">
            <a:avLst/>
          </a:prstGeom>
          <a:noFill/>
        </p:spPr>
        <p:txBody>
          <a:bodyPr wrap="square">
            <a:spAutoFit/>
          </a:bodyPr>
          <a:lstStyle/>
          <a:p>
            <a:pPr algn="just" defTabSz="914217">
              <a:lnSpc>
                <a:spcPct val="107000"/>
              </a:lnSpc>
              <a:spcAft>
                <a:spcPts val="400"/>
              </a:spcAft>
            </a:pPr>
            <a:r>
              <a:rPr lang="fr-FR" sz="2000" b="1" dirty="0">
                <a:solidFill>
                  <a:srgbClr val="FFFFFF"/>
                </a:solidFill>
                <a:latin typeface="Arial" panose="020B0604020202020204" pitchFamily="34" charset="0"/>
                <a:cs typeface="Arial" panose="020B0604020202020204" pitchFamily="34" charset="0"/>
              </a:rPr>
              <a:t>Proposition pour un re-maquettage</a:t>
            </a:r>
            <a:endParaRPr lang="fr-FR" sz="2000" dirty="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1037294"/>
      </p:ext>
    </p:extLst>
  </p:cSld>
  <p:clrMapOvr>
    <a:masterClrMapping/>
  </p:clrMapOvr>
  <p:transition/>
</p:sld>
</file>

<file path=ppt/theme/theme1.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EDATER">
  <a:themeElements>
    <a:clrScheme name="EDATER">
      <a:dk1>
        <a:srgbClr val="46494C"/>
      </a:dk1>
      <a:lt1>
        <a:srgbClr val="FFFFFF"/>
      </a:lt1>
      <a:dk2>
        <a:srgbClr val="8ABD48"/>
      </a:dk2>
      <a:lt2>
        <a:srgbClr val="FFFFFF"/>
      </a:lt2>
      <a:accent1>
        <a:srgbClr val="0071B1"/>
      </a:accent1>
      <a:accent2>
        <a:srgbClr val="45484C"/>
      </a:accent2>
      <a:accent3>
        <a:srgbClr val="A6A6A6"/>
      </a:accent3>
      <a:accent4>
        <a:srgbClr val="ED8F00"/>
      </a:accent4>
      <a:accent5>
        <a:srgbClr val="74B2A5"/>
      </a:accent5>
      <a:accent6>
        <a:srgbClr val="F64561"/>
      </a:accent6>
      <a:hlink>
        <a:srgbClr val="0071B1"/>
      </a:hlink>
      <a:folHlink>
        <a:srgbClr val="D7DD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EDATER" id="{A499FC35-8D75-4DDF-AD88-629E5026E90F}" vid="{1FFD19DD-559D-4833-86DE-F628227B6591}"/>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747</TotalTime>
  <Words>9154</Words>
  <Application>Microsoft Office PowerPoint</Application>
  <PresentationFormat>Grand écran</PresentationFormat>
  <Paragraphs>1630</Paragraphs>
  <Slides>112</Slides>
  <Notes>12</Notes>
  <HiddenSlides>0</HiddenSlides>
  <MMClips>0</MMClips>
  <ScaleCrop>false</ScaleCrop>
  <HeadingPairs>
    <vt:vector size="6" baseType="variant">
      <vt:variant>
        <vt:lpstr>Polices utilisées</vt:lpstr>
      </vt:variant>
      <vt:variant>
        <vt:i4>21</vt:i4>
      </vt:variant>
      <vt:variant>
        <vt:lpstr>Thème</vt:lpstr>
      </vt:variant>
      <vt:variant>
        <vt:i4>4</vt:i4>
      </vt:variant>
      <vt:variant>
        <vt:lpstr>Titres des diapositives</vt:lpstr>
      </vt:variant>
      <vt:variant>
        <vt:i4>112</vt:i4>
      </vt:variant>
    </vt:vector>
  </HeadingPairs>
  <TitlesOfParts>
    <vt:vector size="137" baseType="lpstr">
      <vt:lpstr>等线</vt:lpstr>
      <vt:lpstr>Aptos</vt:lpstr>
      <vt:lpstr>Aptos Narrow</vt:lpstr>
      <vt:lpstr>Arial</vt:lpstr>
      <vt:lpstr>Arial Black</vt:lpstr>
      <vt:lpstr>Arial Narrow</vt:lpstr>
      <vt:lpstr>Arial Unicode MS</vt:lpstr>
      <vt:lpstr>Bebas Neue Bold</vt:lpstr>
      <vt:lpstr>Book Antiqua</vt:lpstr>
      <vt:lpstr>Calibri</vt:lpstr>
      <vt:lpstr>Calibri Light</vt:lpstr>
      <vt:lpstr>Corbel,Bold</vt:lpstr>
      <vt:lpstr>Futura</vt:lpstr>
      <vt:lpstr>Helvetica</vt:lpstr>
      <vt:lpstr>Helvetica Neue</vt:lpstr>
      <vt:lpstr>Marianne</vt:lpstr>
      <vt:lpstr>Myriad Pro</vt:lpstr>
      <vt:lpstr>Open Sans</vt:lpstr>
      <vt:lpstr>Roboto Regular</vt:lpstr>
      <vt:lpstr>Times New Roman</vt:lpstr>
      <vt:lpstr>Wingdings</vt:lpstr>
      <vt:lpstr>3_Conception personnalisée</vt:lpstr>
      <vt:lpstr>1_Conception personnalisée</vt:lpstr>
      <vt:lpstr>2_Conception personnalisée</vt:lpstr>
      <vt:lpstr>ThèmeEDATER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 d’opération sur le FSE+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 d’opération sur le FEADER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Perspectives de remontées de dépenses </vt:lpstr>
      <vt:lpstr>Exemple d’opération sur le FEAMPA</vt:lpstr>
      <vt:lpstr>Présentation PowerPoint</vt:lpstr>
      <vt:lpstr>Présentation PowerPoint</vt:lpstr>
      <vt:lpstr>Présentation PowerPoint</vt:lpstr>
      <vt:lpstr>ORIENTATION ET APPUI AUX PORTEURS DE PROJETS  RECHERCHE DE FINANCEMENTS  ET MOBILISATION DES FONDS EUROPEENS </vt:lpstr>
      <vt:lpstr>UNE EQUIPE DEDIEE</vt:lpstr>
      <vt:lpstr>DES MISSIONS RENFORCEES</vt:lpstr>
      <vt:lpstr>QUELQUES CHIFFRES</vt:lpstr>
      <vt:lpstr>DES CONTACTS SIMPLIFIES</vt:lpstr>
      <vt:lpstr>Présentation PowerPoint</vt:lpstr>
      <vt:lpstr>Evaluation à mi-parcours du programme Feder et fse+ Martinique 2021-2027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HIERSO Nathalie</dc:creator>
  <cp:lastModifiedBy>VALERE Florence</cp:lastModifiedBy>
  <cp:revision>68</cp:revision>
  <dcterms:created xsi:type="dcterms:W3CDTF">2025-03-14T16:10:40Z</dcterms:created>
  <dcterms:modified xsi:type="dcterms:W3CDTF">2025-05-16T12:47:41Z</dcterms:modified>
</cp:coreProperties>
</file>