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4"/>
  </p:notesMasterIdLst>
  <p:sldIdLst>
    <p:sldId id="257" r:id="rId4"/>
    <p:sldId id="316" r:id="rId5"/>
    <p:sldId id="259" r:id="rId6"/>
    <p:sldId id="261" r:id="rId7"/>
    <p:sldId id="262" r:id="rId8"/>
    <p:sldId id="263" r:id="rId9"/>
    <p:sldId id="311" r:id="rId10"/>
    <p:sldId id="268" r:id="rId11"/>
    <p:sldId id="318" r:id="rId12"/>
    <p:sldId id="317" r:id="rId13"/>
    <p:sldId id="319" r:id="rId14"/>
    <p:sldId id="320" r:id="rId15"/>
    <p:sldId id="321" r:id="rId16"/>
    <p:sldId id="312" r:id="rId17"/>
    <p:sldId id="313" r:id="rId18"/>
    <p:sldId id="314" r:id="rId19"/>
    <p:sldId id="315" r:id="rId20"/>
    <p:sldId id="308" r:id="rId21"/>
    <p:sldId id="309" r:id="rId22"/>
    <p:sldId id="310" r:id="rId23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F96"/>
    <a:srgbClr val="FEED01"/>
    <a:srgbClr val="014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142FE-2709-45A5-8A2D-13B3E7290A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C26DCE02-98BF-46CF-B192-796C31E346BF}">
      <dgm:prSet phldrT="[Texte]" custT="1"/>
      <dgm:spPr/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objectifs</a:t>
          </a:r>
          <a:endParaRPr lang="fr-FR" sz="2800" b="1" dirty="0">
            <a:solidFill>
              <a:schemeClr val="tx1"/>
            </a:solidFill>
          </a:endParaRPr>
        </a:p>
      </dgm:t>
    </dgm:pt>
    <dgm:pt modelId="{13D7868A-2C45-45E3-A5ED-15012C6D0290}" type="parTrans" cxnId="{3B350A4F-B1D2-4EEE-9411-7189358C7475}">
      <dgm:prSet/>
      <dgm:spPr/>
      <dgm:t>
        <a:bodyPr/>
        <a:lstStyle/>
        <a:p>
          <a:endParaRPr lang="fr-FR"/>
        </a:p>
      </dgm:t>
    </dgm:pt>
    <dgm:pt modelId="{300BB9F6-8986-410D-A784-4480CE71B186}" type="sibTrans" cxnId="{3B350A4F-B1D2-4EEE-9411-7189358C7475}">
      <dgm:prSet/>
      <dgm:spPr/>
      <dgm:t>
        <a:bodyPr/>
        <a:lstStyle/>
        <a:p>
          <a:endParaRPr lang="fr-FR"/>
        </a:p>
      </dgm:t>
    </dgm:pt>
    <dgm:pt modelId="{DFB9A67E-C08C-4BA6-891E-25B73F5F109E}">
      <dgm:prSet phldrT="[Texte]" custT="1"/>
      <dgm:spPr/>
      <dgm:t>
        <a:bodyPr/>
        <a:lstStyle/>
        <a:p>
          <a:r>
            <a:rPr lang="fr-FR" altLang="fr-FR" sz="2000" b="1" dirty="0" smtClean="0">
              <a:solidFill>
                <a:schemeClr val="tx1"/>
              </a:solidFill>
              <a:latin typeface="+mn-lt"/>
            </a:rPr>
            <a:t>Réduction de la consommation énergétique en rénovant le bâti public</a:t>
          </a:r>
          <a:endParaRPr lang="fr-FR" sz="2000" b="1" dirty="0">
            <a:solidFill>
              <a:schemeClr val="tx1"/>
            </a:solidFill>
            <a:latin typeface="+mn-lt"/>
          </a:endParaRPr>
        </a:p>
      </dgm:t>
    </dgm:pt>
    <dgm:pt modelId="{E9199728-4B99-4909-9DA8-F2ABC9993535}" type="parTrans" cxnId="{F69E4A97-D453-405D-9562-C02FA4F50E9A}">
      <dgm:prSet/>
      <dgm:spPr/>
      <dgm:t>
        <a:bodyPr/>
        <a:lstStyle/>
        <a:p>
          <a:endParaRPr lang="fr-FR"/>
        </a:p>
      </dgm:t>
    </dgm:pt>
    <dgm:pt modelId="{57CDB1FE-AA59-4814-AB97-918DFD0B9915}" type="sibTrans" cxnId="{F69E4A97-D453-405D-9562-C02FA4F50E9A}">
      <dgm:prSet/>
      <dgm:spPr/>
      <dgm:t>
        <a:bodyPr/>
        <a:lstStyle/>
        <a:p>
          <a:endParaRPr lang="fr-FR"/>
        </a:p>
      </dgm:t>
    </dgm:pt>
    <dgm:pt modelId="{A5344373-0877-4436-895D-5EFF09DEFDF2}">
      <dgm:prSet phldrT="[Texte]" custT="1"/>
      <dgm:spPr/>
      <dgm:t>
        <a:bodyPr/>
        <a:lstStyle/>
        <a:p>
          <a:r>
            <a:rPr lang="fr-FR" altLang="fr-FR" sz="2000" b="1" dirty="0" smtClean="0">
              <a:solidFill>
                <a:schemeClr val="tx1"/>
              </a:solidFill>
              <a:latin typeface="+mn-lt"/>
            </a:rPr>
            <a:t>Prévention de la production de déchets</a:t>
          </a:r>
          <a:endParaRPr lang="fr-FR" sz="2000" b="1" dirty="0">
            <a:solidFill>
              <a:schemeClr val="tx1"/>
            </a:solidFill>
            <a:latin typeface="+mn-lt"/>
          </a:endParaRPr>
        </a:p>
      </dgm:t>
    </dgm:pt>
    <dgm:pt modelId="{1E72CDDE-63DB-4A20-9A0D-7D422052E700}" type="parTrans" cxnId="{A8B2963F-3D1E-4959-924D-659BEC890FBB}">
      <dgm:prSet/>
      <dgm:spPr/>
      <dgm:t>
        <a:bodyPr/>
        <a:lstStyle/>
        <a:p>
          <a:endParaRPr lang="fr-FR"/>
        </a:p>
      </dgm:t>
    </dgm:pt>
    <dgm:pt modelId="{E59955A1-42A6-4FBA-BDE3-91BF9367AD4F}" type="sibTrans" cxnId="{A8B2963F-3D1E-4959-924D-659BEC890FBB}">
      <dgm:prSet/>
      <dgm:spPr/>
      <dgm:t>
        <a:bodyPr/>
        <a:lstStyle/>
        <a:p>
          <a:endParaRPr lang="fr-FR"/>
        </a:p>
      </dgm:t>
    </dgm:pt>
    <dgm:pt modelId="{35AAC717-959F-47D3-B87D-3EE50F3B2CE4}">
      <dgm:prSet phldrT="[Texte]" custT="1"/>
      <dgm:spPr/>
      <dgm:t>
        <a:bodyPr/>
        <a:lstStyle/>
        <a:p>
          <a:r>
            <a:rPr lang="fr-FR" altLang="fr-FR" sz="2000" b="1" dirty="0" smtClean="0">
              <a:solidFill>
                <a:schemeClr val="tx1"/>
              </a:solidFill>
              <a:latin typeface="+mn-lt"/>
            </a:rPr>
            <a:t>Développement de structures d’accueil de la petite enfance / Rénovation EHPAD</a:t>
          </a:r>
          <a:endParaRPr lang="fr-FR" sz="2000" b="1" dirty="0">
            <a:solidFill>
              <a:schemeClr val="tx1"/>
            </a:solidFill>
            <a:latin typeface="+mn-lt"/>
          </a:endParaRPr>
        </a:p>
      </dgm:t>
    </dgm:pt>
    <dgm:pt modelId="{D7ABE03E-D755-4FC2-BF4C-9BF13F0918D7}" type="parTrans" cxnId="{5B5EBF10-B6F2-4787-A2B4-054E91FE3DBE}">
      <dgm:prSet/>
      <dgm:spPr/>
      <dgm:t>
        <a:bodyPr/>
        <a:lstStyle/>
        <a:p>
          <a:endParaRPr lang="fr-FR"/>
        </a:p>
      </dgm:t>
    </dgm:pt>
    <dgm:pt modelId="{EFEDD818-F0CE-4E28-B3C3-9FF53E6838FD}" type="sibTrans" cxnId="{5B5EBF10-B6F2-4787-A2B4-054E91FE3DBE}">
      <dgm:prSet/>
      <dgm:spPr/>
      <dgm:t>
        <a:bodyPr/>
        <a:lstStyle/>
        <a:p>
          <a:endParaRPr lang="fr-FR"/>
        </a:p>
      </dgm:t>
    </dgm:pt>
    <dgm:pt modelId="{7476CE4F-3ACE-4885-BB18-76FC59F451AF}">
      <dgm:prSet phldrT="[Texte]" custT="1"/>
      <dgm:spPr/>
      <dgm:t>
        <a:bodyPr/>
        <a:lstStyle/>
        <a:p>
          <a:r>
            <a:rPr lang="fr-FR" altLang="fr-FR" sz="2000" b="1" dirty="0" smtClean="0">
              <a:solidFill>
                <a:schemeClr val="tx1"/>
              </a:solidFill>
              <a:latin typeface="+mn-lt"/>
            </a:rPr>
            <a:t>Aménagement d’espaces touristiques - EAT </a:t>
          </a:r>
          <a:endParaRPr lang="fr-FR" sz="2000" b="1" dirty="0">
            <a:solidFill>
              <a:schemeClr val="tx1"/>
            </a:solidFill>
            <a:latin typeface="+mn-lt"/>
          </a:endParaRPr>
        </a:p>
      </dgm:t>
    </dgm:pt>
    <dgm:pt modelId="{46C1D26F-15AB-401A-BBAF-0B3DECE9D839}" type="parTrans" cxnId="{FA586489-13A9-4914-90BD-47752FED8B13}">
      <dgm:prSet/>
      <dgm:spPr/>
      <dgm:t>
        <a:bodyPr/>
        <a:lstStyle/>
        <a:p>
          <a:endParaRPr lang="fr-FR"/>
        </a:p>
      </dgm:t>
    </dgm:pt>
    <dgm:pt modelId="{72B0AAB6-A19E-4486-9908-0B6321094DD0}" type="sibTrans" cxnId="{FA586489-13A9-4914-90BD-47752FED8B13}">
      <dgm:prSet/>
      <dgm:spPr/>
      <dgm:t>
        <a:bodyPr/>
        <a:lstStyle/>
        <a:p>
          <a:endParaRPr lang="fr-FR"/>
        </a:p>
      </dgm:t>
    </dgm:pt>
    <dgm:pt modelId="{630FC389-730C-4C4D-A2A4-5AEE64775BD3}">
      <dgm:prSet phldrT="[Texte]" custT="1"/>
      <dgm:spPr/>
      <dgm:t>
        <a:bodyPr/>
        <a:lstStyle/>
        <a:p>
          <a:r>
            <a:rPr lang="fr-FR" altLang="fr-FR" sz="2000" b="1" dirty="0" smtClean="0">
              <a:solidFill>
                <a:schemeClr val="tx1"/>
              </a:solidFill>
              <a:latin typeface="+mn-lt"/>
            </a:rPr>
            <a:t>Valoriser les patrimoines naturels et culturels</a:t>
          </a:r>
          <a:endParaRPr lang="fr-FR" sz="2000" b="1" dirty="0">
            <a:solidFill>
              <a:schemeClr val="tx1"/>
            </a:solidFill>
            <a:latin typeface="+mn-lt"/>
          </a:endParaRPr>
        </a:p>
      </dgm:t>
    </dgm:pt>
    <dgm:pt modelId="{B3450128-AB58-4D5F-A36A-AEEE4F892069}" type="parTrans" cxnId="{3C1AFB39-4595-4421-AE41-2820232E161D}">
      <dgm:prSet/>
      <dgm:spPr/>
      <dgm:t>
        <a:bodyPr/>
        <a:lstStyle/>
        <a:p>
          <a:endParaRPr lang="fr-FR"/>
        </a:p>
      </dgm:t>
    </dgm:pt>
    <dgm:pt modelId="{DD88041B-5DE5-4297-B8B6-8512E4327723}" type="sibTrans" cxnId="{3C1AFB39-4595-4421-AE41-2820232E161D}">
      <dgm:prSet/>
      <dgm:spPr/>
      <dgm:t>
        <a:bodyPr/>
        <a:lstStyle/>
        <a:p>
          <a:endParaRPr lang="fr-FR"/>
        </a:p>
      </dgm:t>
    </dgm:pt>
    <dgm:pt modelId="{D816DECF-998A-4AE0-8956-5AEA83DA36B3}">
      <dgm:prSet phldrT="[Texte]" custT="1"/>
      <dgm:spPr/>
      <dgm:t>
        <a:bodyPr/>
        <a:lstStyle/>
        <a:p>
          <a:r>
            <a:rPr lang="fr-FR" altLang="fr-FR" sz="2000" b="1" dirty="0" smtClean="0">
              <a:solidFill>
                <a:schemeClr val="tx1"/>
              </a:solidFill>
              <a:latin typeface="+mn-lt"/>
            </a:rPr>
            <a:t>Valorisation des déchets</a:t>
          </a:r>
          <a:endParaRPr lang="fr-FR" sz="2000" b="1" dirty="0">
            <a:solidFill>
              <a:schemeClr val="tx1"/>
            </a:solidFill>
            <a:latin typeface="+mn-lt"/>
          </a:endParaRPr>
        </a:p>
      </dgm:t>
    </dgm:pt>
    <dgm:pt modelId="{49244C5B-074F-4C99-B1D7-AB6C6B80C07B}" type="parTrans" cxnId="{0B0C44DC-77A9-48DF-AFD7-FE0E0DF08607}">
      <dgm:prSet/>
      <dgm:spPr/>
      <dgm:t>
        <a:bodyPr/>
        <a:lstStyle/>
        <a:p>
          <a:endParaRPr lang="fr-FR"/>
        </a:p>
      </dgm:t>
    </dgm:pt>
    <dgm:pt modelId="{CAD36C3B-F845-4EB1-9B55-F5EABD25C6F6}" type="sibTrans" cxnId="{0B0C44DC-77A9-48DF-AFD7-FE0E0DF08607}">
      <dgm:prSet/>
      <dgm:spPr/>
      <dgm:t>
        <a:bodyPr/>
        <a:lstStyle/>
        <a:p>
          <a:endParaRPr lang="fr-FR"/>
        </a:p>
      </dgm:t>
    </dgm:pt>
    <dgm:pt modelId="{1C49C819-CDC8-4C64-826B-2AFD0EBCAF2D}">
      <dgm:prSet phldrT="[Texte]" custScaleX="127759"/>
      <dgm:spPr/>
      <dgm:t>
        <a:bodyPr/>
        <a:lstStyle/>
        <a:p>
          <a:endParaRPr lang="fr-FR" b="1" dirty="0">
            <a:solidFill>
              <a:schemeClr val="tx1"/>
            </a:solidFill>
            <a:latin typeface="+mn-lt"/>
          </a:endParaRPr>
        </a:p>
      </dgm:t>
    </dgm:pt>
    <dgm:pt modelId="{55BC99FB-21B0-4715-9573-E43D52B03D14}" type="parTrans" cxnId="{40A12ACB-2FB4-4C8C-AB95-3E280E2CEC84}">
      <dgm:prSet/>
      <dgm:spPr/>
      <dgm:t>
        <a:bodyPr/>
        <a:lstStyle/>
        <a:p>
          <a:endParaRPr lang="fr-FR"/>
        </a:p>
      </dgm:t>
    </dgm:pt>
    <dgm:pt modelId="{97C39F10-7A85-4EE5-8F1C-A3E4D574F0A5}" type="sibTrans" cxnId="{40A12ACB-2FB4-4C8C-AB95-3E280E2CEC84}">
      <dgm:prSet/>
      <dgm:spPr/>
      <dgm:t>
        <a:bodyPr/>
        <a:lstStyle/>
        <a:p>
          <a:endParaRPr lang="fr-FR"/>
        </a:p>
      </dgm:t>
    </dgm:pt>
    <dgm:pt modelId="{1660A807-1688-4F0B-9C24-1D5E98545313}">
      <dgm:prSet phldrT="[Texte]" custScaleX="127759"/>
      <dgm:spPr/>
      <dgm:t>
        <a:bodyPr/>
        <a:lstStyle/>
        <a:p>
          <a:endParaRPr lang="fr-FR"/>
        </a:p>
      </dgm:t>
    </dgm:pt>
    <dgm:pt modelId="{2FCF8668-FAC8-4DDA-9C26-8177F8E3B986}" type="parTrans" cxnId="{C7E31A60-5AE7-4265-9B6F-10369B3B0BA3}">
      <dgm:prSet/>
      <dgm:spPr/>
      <dgm:t>
        <a:bodyPr/>
        <a:lstStyle/>
        <a:p>
          <a:endParaRPr lang="fr-FR"/>
        </a:p>
      </dgm:t>
    </dgm:pt>
    <dgm:pt modelId="{E271119B-F796-4119-B278-625E0F6ECB91}" type="sibTrans" cxnId="{C7E31A60-5AE7-4265-9B6F-10369B3B0BA3}">
      <dgm:prSet/>
      <dgm:spPr/>
      <dgm:t>
        <a:bodyPr/>
        <a:lstStyle/>
        <a:p>
          <a:endParaRPr lang="fr-FR"/>
        </a:p>
      </dgm:t>
    </dgm:pt>
    <dgm:pt modelId="{5EE1BA09-CDA4-4795-A0E4-9DA9F8A6F6DF}">
      <dgm:prSet phldrT="[Texte]" custScaleX="138953" custScaleY="108874" custRadScaleRad="123033" custRadScaleInc="19904"/>
      <dgm:spPr/>
      <dgm:t>
        <a:bodyPr/>
        <a:lstStyle/>
        <a:p>
          <a:endParaRPr lang="fr-FR"/>
        </a:p>
      </dgm:t>
    </dgm:pt>
    <dgm:pt modelId="{09D05C43-8C6E-4234-9DF5-2821A93E69EC}" type="parTrans" cxnId="{ABC65E76-6F46-417C-9D95-955BFA1E2464}">
      <dgm:prSet/>
      <dgm:spPr/>
      <dgm:t>
        <a:bodyPr/>
        <a:lstStyle/>
        <a:p>
          <a:endParaRPr lang="fr-FR"/>
        </a:p>
      </dgm:t>
    </dgm:pt>
    <dgm:pt modelId="{F67F0D7F-C3EF-4193-A0F0-0C5BF0612B3E}" type="sibTrans" cxnId="{ABC65E76-6F46-417C-9D95-955BFA1E2464}">
      <dgm:prSet/>
      <dgm:spPr/>
      <dgm:t>
        <a:bodyPr/>
        <a:lstStyle/>
        <a:p>
          <a:endParaRPr lang="fr-FR"/>
        </a:p>
      </dgm:t>
    </dgm:pt>
    <dgm:pt modelId="{E650DF57-1F2A-41CB-A240-82743EE8FEC6}" type="pres">
      <dgm:prSet presAssocID="{D0F142FE-2709-45A5-8A2D-13B3E7290A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8CE729-6440-4B6E-805D-B5E73E865014}" type="pres">
      <dgm:prSet presAssocID="{C26DCE02-98BF-46CF-B192-796C31E346BF}" presName="centerShape" presStyleLbl="node0" presStyleIdx="0" presStyleCnt="1" custScaleX="158697"/>
      <dgm:spPr/>
      <dgm:t>
        <a:bodyPr/>
        <a:lstStyle/>
        <a:p>
          <a:endParaRPr lang="fr-FR"/>
        </a:p>
      </dgm:t>
    </dgm:pt>
    <dgm:pt modelId="{C282F714-E378-42BF-92CB-5BC455321FB5}" type="pres">
      <dgm:prSet presAssocID="{E9199728-4B99-4909-9DA8-F2ABC9993535}" presName="parTrans" presStyleLbl="sibTrans2D1" presStyleIdx="0" presStyleCnt="6"/>
      <dgm:spPr/>
      <dgm:t>
        <a:bodyPr/>
        <a:lstStyle/>
        <a:p>
          <a:endParaRPr lang="fr-FR"/>
        </a:p>
      </dgm:t>
    </dgm:pt>
    <dgm:pt modelId="{D35BCB1C-1FAD-4859-84A0-5BBE0EF6F47F}" type="pres">
      <dgm:prSet presAssocID="{E9199728-4B99-4909-9DA8-F2ABC9993535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8B7A2EE9-A8F4-4CC5-8FE6-E34AF8776A83}" type="pres">
      <dgm:prSet presAssocID="{DFB9A67E-C08C-4BA6-891E-25B73F5F109E}" presName="node" presStyleLbl="node1" presStyleIdx="0" presStyleCnt="6" custScaleX="189072" custRadScaleRad="99030" custRadScaleInc="-30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1390DD-C3D9-4D4F-B994-C90EA105FA9E}" type="pres">
      <dgm:prSet presAssocID="{1E72CDDE-63DB-4A20-9A0D-7D422052E700}" presName="parTrans" presStyleLbl="sibTrans2D1" presStyleIdx="1" presStyleCnt="6"/>
      <dgm:spPr/>
      <dgm:t>
        <a:bodyPr/>
        <a:lstStyle/>
        <a:p>
          <a:endParaRPr lang="fr-FR"/>
        </a:p>
      </dgm:t>
    </dgm:pt>
    <dgm:pt modelId="{E519BEEF-66DA-4841-8648-A0B7F0BC902D}" type="pres">
      <dgm:prSet presAssocID="{1E72CDDE-63DB-4A20-9A0D-7D422052E700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E6BFCC41-CEFD-45DD-8E90-1FD85530BFD4}" type="pres">
      <dgm:prSet presAssocID="{A5344373-0877-4436-895D-5EFF09DEFDF2}" presName="node" presStyleLbl="node1" presStyleIdx="1" presStyleCnt="6" custScaleX="138953" custScaleY="108874" custRadScaleRad="123033" custRadScaleInc="199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029B6D-491A-4312-A47E-964A9401039D}" type="pres">
      <dgm:prSet presAssocID="{D7ABE03E-D755-4FC2-BF4C-9BF13F0918D7}" presName="parTrans" presStyleLbl="sibTrans2D1" presStyleIdx="2" presStyleCnt="6" custScaleX="123949"/>
      <dgm:spPr/>
      <dgm:t>
        <a:bodyPr/>
        <a:lstStyle/>
        <a:p>
          <a:endParaRPr lang="fr-FR"/>
        </a:p>
      </dgm:t>
    </dgm:pt>
    <dgm:pt modelId="{3B7593F3-EDF5-416A-8383-2201F9299724}" type="pres">
      <dgm:prSet presAssocID="{D7ABE03E-D755-4FC2-BF4C-9BF13F0918D7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3FCB2D78-96BC-40CE-BF00-587B89DF96CB}" type="pres">
      <dgm:prSet presAssocID="{35AAC717-959F-47D3-B87D-3EE50F3B2CE4}" presName="node" presStyleLbl="node1" presStyleIdx="2" presStyleCnt="6" custScaleX="209014" custScaleY="116486" custRadScaleRad="137873" custRadScaleInc="-32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E2DE6E-AB39-4738-A842-9625800C3835}" type="pres">
      <dgm:prSet presAssocID="{46C1D26F-15AB-401A-BBAF-0B3DECE9D839}" presName="parTrans" presStyleLbl="sibTrans2D1" presStyleIdx="3" presStyleCnt="6"/>
      <dgm:spPr/>
      <dgm:t>
        <a:bodyPr/>
        <a:lstStyle/>
        <a:p>
          <a:endParaRPr lang="fr-FR"/>
        </a:p>
      </dgm:t>
    </dgm:pt>
    <dgm:pt modelId="{DBBA85F1-003B-418C-BDCE-E6BA2AD6EBE2}" type="pres">
      <dgm:prSet presAssocID="{46C1D26F-15AB-401A-BBAF-0B3DECE9D839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C7D027BD-6396-45EB-9056-A5FCF277C71E}" type="pres">
      <dgm:prSet presAssocID="{7476CE4F-3ACE-4885-BB18-76FC59F451AF}" presName="node" presStyleLbl="node1" presStyleIdx="3" presStyleCnt="6" custScaleX="157653" custScaleY="109633" custRadScaleRad="99459" custRadScaleInc="-279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62AC4-48E4-478E-92F8-BDC16A2BF514}" type="pres">
      <dgm:prSet presAssocID="{B3450128-AB58-4D5F-A36A-AEEE4F892069}" presName="parTrans" presStyleLbl="sibTrans2D1" presStyleIdx="4" presStyleCnt="6" custScaleX="139979"/>
      <dgm:spPr/>
      <dgm:t>
        <a:bodyPr/>
        <a:lstStyle/>
        <a:p>
          <a:endParaRPr lang="fr-FR"/>
        </a:p>
      </dgm:t>
    </dgm:pt>
    <dgm:pt modelId="{87282806-9119-46E5-B62A-8C4A89160074}" type="pres">
      <dgm:prSet presAssocID="{B3450128-AB58-4D5F-A36A-AEEE4F892069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0594F9D2-4ACE-4A05-A7CF-27CB623934A9}" type="pres">
      <dgm:prSet presAssocID="{630FC389-730C-4C4D-A2A4-5AEE64775BD3}" presName="node" presStyleLbl="node1" presStyleIdx="4" presStyleCnt="6" custScaleX="127759" custRadScaleRad="111892" custRadScaleInc="-53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6EA8F-BA35-4EBC-932D-C6ACF4A2FC0E}" type="pres">
      <dgm:prSet presAssocID="{49244C5B-074F-4C99-B1D7-AB6C6B80C07B}" presName="parTrans" presStyleLbl="sibTrans2D1" presStyleIdx="5" presStyleCnt="6" custScaleX="117089" custLinFactNeighborX="-21605" custLinFactNeighborY="-7422"/>
      <dgm:spPr/>
      <dgm:t>
        <a:bodyPr/>
        <a:lstStyle/>
        <a:p>
          <a:endParaRPr lang="fr-FR"/>
        </a:p>
      </dgm:t>
    </dgm:pt>
    <dgm:pt modelId="{33C7A607-42EA-49C3-A784-C3DE07D02B99}" type="pres">
      <dgm:prSet presAssocID="{49244C5B-074F-4C99-B1D7-AB6C6B80C07B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56B512B2-306D-449E-AA9E-19F1908DCDD8}" type="pres">
      <dgm:prSet presAssocID="{D816DECF-998A-4AE0-8956-5AEA83DA36B3}" presName="node" presStyleLbl="node1" presStyleIdx="5" presStyleCnt="6" custScaleX="122176" custRadScaleRad="116186" custRadScaleInc="-2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D4CAB0-C01D-4A41-A30D-3D360F80EB45}" type="presOf" srcId="{35AAC717-959F-47D3-B87D-3EE50F3B2CE4}" destId="{3FCB2D78-96BC-40CE-BF00-587B89DF96CB}" srcOrd="0" destOrd="0" presId="urn:microsoft.com/office/officeart/2005/8/layout/radial5"/>
    <dgm:cxn modelId="{B57950FE-3FFE-4CD9-A1CF-50807AE43FC6}" type="presOf" srcId="{A5344373-0877-4436-895D-5EFF09DEFDF2}" destId="{E6BFCC41-CEFD-45DD-8E90-1FD85530BFD4}" srcOrd="0" destOrd="0" presId="urn:microsoft.com/office/officeart/2005/8/layout/radial5"/>
    <dgm:cxn modelId="{AE967413-E5D3-46CA-9F58-B90CA75F6DEA}" type="presOf" srcId="{D0F142FE-2709-45A5-8A2D-13B3E7290AA2}" destId="{E650DF57-1F2A-41CB-A240-82743EE8FEC6}" srcOrd="0" destOrd="0" presId="urn:microsoft.com/office/officeart/2005/8/layout/radial5"/>
    <dgm:cxn modelId="{64CD84C5-4F6F-4DB3-85AD-1C77B5EC86F6}" type="presOf" srcId="{49244C5B-074F-4C99-B1D7-AB6C6B80C07B}" destId="{5476EA8F-BA35-4EBC-932D-C6ACF4A2FC0E}" srcOrd="0" destOrd="0" presId="urn:microsoft.com/office/officeart/2005/8/layout/radial5"/>
    <dgm:cxn modelId="{9E7ACCA4-68E8-4756-A27C-D140CB995859}" type="presOf" srcId="{46C1D26F-15AB-401A-BBAF-0B3DECE9D839}" destId="{F5E2DE6E-AB39-4738-A842-9625800C3835}" srcOrd="0" destOrd="0" presId="urn:microsoft.com/office/officeart/2005/8/layout/radial5"/>
    <dgm:cxn modelId="{F12E25CD-62C4-4A4C-89CC-0650F64674F2}" type="presOf" srcId="{C26DCE02-98BF-46CF-B192-796C31E346BF}" destId="{A48CE729-6440-4B6E-805D-B5E73E865014}" srcOrd="0" destOrd="0" presId="urn:microsoft.com/office/officeart/2005/8/layout/radial5"/>
    <dgm:cxn modelId="{160A4FD0-9025-4BB1-B4EE-2A960B4EBAFC}" type="presOf" srcId="{1E72CDDE-63DB-4A20-9A0D-7D422052E700}" destId="{E519BEEF-66DA-4841-8648-A0B7F0BC902D}" srcOrd="1" destOrd="0" presId="urn:microsoft.com/office/officeart/2005/8/layout/radial5"/>
    <dgm:cxn modelId="{5B5EBF10-B6F2-4787-A2B4-054E91FE3DBE}" srcId="{C26DCE02-98BF-46CF-B192-796C31E346BF}" destId="{35AAC717-959F-47D3-B87D-3EE50F3B2CE4}" srcOrd="2" destOrd="0" parTransId="{D7ABE03E-D755-4FC2-BF4C-9BF13F0918D7}" sibTransId="{EFEDD818-F0CE-4E28-B3C3-9FF53E6838FD}"/>
    <dgm:cxn modelId="{C7E31A60-5AE7-4265-9B6F-10369B3B0BA3}" srcId="{D0F142FE-2709-45A5-8A2D-13B3E7290AA2}" destId="{1660A807-1688-4F0B-9C24-1D5E98545313}" srcOrd="2" destOrd="0" parTransId="{2FCF8668-FAC8-4DDA-9C26-8177F8E3B986}" sibTransId="{E271119B-F796-4119-B278-625E0F6ECB91}"/>
    <dgm:cxn modelId="{71646E9B-18BB-4F8C-BC2B-C90A5A3AC411}" type="presOf" srcId="{E9199728-4B99-4909-9DA8-F2ABC9993535}" destId="{D35BCB1C-1FAD-4859-84A0-5BBE0EF6F47F}" srcOrd="1" destOrd="0" presId="urn:microsoft.com/office/officeart/2005/8/layout/radial5"/>
    <dgm:cxn modelId="{339AF580-D3C5-45FA-BA0E-99B6BAAA3815}" type="presOf" srcId="{7476CE4F-3ACE-4885-BB18-76FC59F451AF}" destId="{C7D027BD-6396-45EB-9056-A5FCF277C71E}" srcOrd="0" destOrd="0" presId="urn:microsoft.com/office/officeart/2005/8/layout/radial5"/>
    <dgm:cxn modelId="{3FD3B29A-76A4-46E4-A061-32A1F9810BB2}" type="presOf" srcId="{DFB9A67E-C08C-4BA6-891E-25B73F5F109E}" destId="{8B7A2EE9-A8F4-4CC5-8FE6-E34AF8776A83}" srcOrd="0" destOrd="0" presId="urn:microsoft.com/office/officeart/2005/8/layout/radial5"/>
    <dgm:cxn modelId="{5585572D-1C8C-49A3-9301-9DE89E115372}" type="presOf" srcId="{B3450128-AB58-4D5F-A36A-AEEE4F892069}" destId="{87282806-9119-46E5-B62A-8C4A89160074}" srcOrd="1" destOrd="0" presId="urn:microsoft.com/office/officeart/2005/8/layout/radial5"/>
    <dgm:cxn modelId="{40A12ACB-2FB4-4C8C-AB95-3E280E2CEC84}" srcId="{D0F142FE-2709-45A5-8A2D-13B3E7290AA2}" destId="{1C49C819-CDC8-4C64-826B-2AFD0EBCAF2D}" srcOrd="1" destOrd="0" parTransId="{55BC99FB-21B0-4715-9573-E43D52B03D14}" sibTransId="{97C39F10-7A85-4EE5-8F1C-A3E4D574F0A5}"/>
    <dgm:cxn modelId="{44E23DA8-BB74-4584-9559-24696937528E}" type="presOf" srcId="{D7ABE03E-D755-4FC2-BF4C-9BF13F0918D7}" destId="{A8029B6D-491A-4312-A47E-964A9401039D}" srcOrd="0" destOrd="0" presId="urn:microsoft.com/office/officeart/2005/8/layout/radial5"/>
    <dgm:cxn modelId="{FA586489-13A9-4914-90BD-47752FED8B13}" srcId="{C26DCE02-98BF-46CF-B192-796C31E346BF}" destId="{7476CE4F-3ACE-4885-BB18-76FC59F451AF}" srcOrd="3" destOrd="0" parTransId="{46C1D26F-15AB-401A-BBAF-0B3DECE9D839}" sibTransId="{72B0AAB6-A19E-4486-9908-0B6321094DD0}"/>
    <dgm:cxn modelId="{6297EF14-AF57-4A64-A6C3-012E6C0CC148}" type="presOf" srcId="{630FC389-730C-4C4D-A2A4-5AEE64775BD3}" destId="{0594F9D2-4ACE-4A05-A7CF-27CB623934A9}" srcOrd="0" destOrd="0" presId="urn:microsoft.com/office/officeart/2005/8/layout/radial5"/>
    <dgm:cxn modelId="{6F114F12-4273-4037-9908-204FD422351F}" type="presOf" srcId="{E9199728-4B99-4909-9DA8-F2ABC9993535}" destId="{C282F714-E378-42BF-92CB-5BC455321FB5}" srcOrd="0" destOrd="0" presId="urn:microsoft.com/office/officeart/2005/8/layout/radial5"/>
    <dgm:cxn modelId="{A8B2963F-3D1E-4959-924D-659BEC890FBB}" srcId="{C26DCE02-98BF-46CF-B192-796C31E346BF}" destId="{A5344373-0877-4436-895D-5EFF09DEFDF2}" srcOrd="1" destOrd="0" parTransId="{1E72CDDE-63DB-4A20-9A0D-7D422052E700}" sibTransId="{E59955A1-42A6-4FBA-BDE3-91BF9367AD4F}"/>
    <dgm:cxn modelId="{F69E4A97-D453-405D-9562-C02FA4F50E9A}" srcId="{C26DCE02-98BF-46CF-B192-796C31E346BF}" destId="{DFB9A67E-C08C-4BA6-891E-25B73F5F109E}" srcOrd="0" destOrd="0" parTransId="{E9199728-4B99-4909-9DA8-F2ABC9993535}" sibTransId="{57CDB1FE-AA59-4814-AB97-918DFD0B9915}"/>
    <dgm:cxn modelId="{3B350A4F-B1D2-4EEE-9411-7189358C7475}" srcId="{D0F142FE-2709-45A5-8A2D-13B3E7290AA2}" destId="{C26DCE02-98BF-46CF-B192-796C31E346BF}" srcOrd="0" destOrd="0" parTransId="{13D7868A-2C45-45E3-A5ED-15012C6D0290}" sibTransId="{300BB9F6-8986-410D-A784-4480CE71B186}"/>
    <dgm:cxn modelId="{F1C14F7D-5FEC-4B7D-A700-2080024D4468}" type="presOf" srcId="{46C1D26F-15AB-401A-BBAF-0B3DECE9D839}" destId="{DBBA85F1-003B-418C-BDCE-E6BA2AD6EBE2}" srcOrd="1" destOrd="0" presId="urn:microsoft.com/office/officeart/2005/8/layout/radial5"/>
    <dgm:cxn modelId="{ABC65E76-6F46-417C-9D95-955BFA1E2464}" srcId="{D0F142FE-2709-45A5-8A2D-13B3E7290AA2}" destId="{5EE1BA09-CDA4-4795-A0E4-9DA9F8A6F6DF}" srcOrd="3" destOrd="0" parTransId="{09D05C43-8C6E-4234-9DF5-2821A93E69EC}" sibTransId="{F67F0D7F-C3EF-4193-A0F0-0C5BF0612B3E}"/>
    <dgm:cxn modelId="{A6A23599-2C4C-4DEC-A78F-B6946F02AD93}" type="presOf" srcId="{B3450128-AB58-4D5F-A36A-AEEE4F892069}" destId="{88962AC4-48E4-478E-92F8-BDC16A2BF514}" srcOrd="0" destOrd="0" presId="urn:microsoft.com/office/officeart/2005/8/layout/radial5"/>
    <dgm:cxn modelId="{7677B108-5847-4AAF-B8E1-3F728825FBFD}" type="presOf" srcId="{D816DECF-998A-4AE0-8956-5AEA83DA36B3}" destId="{56B512B2-306D-449E-AA9E-19F1908DCDD8}" srcOrd="0" destOrd="0" presId="urn:microsoft.com/office/officeart/2005/8/layout/radial5"/>
    <dgm:cxn modelId="{A87535F5-14FD-4F35-A8FB-174EF0E0DF7D}" type="presOf" srcId="{D7ABE03E-D755-4FC2-BF4C-9BF13F0918D7}" destId="{3B7593F3-EDF5-416A-8383-2201F9299724}" srcOrd="1" destOrd="0" presId="urn:microsoft.com/office/officeart/2005/8/layout/radial5"/>
    <dgm:cxn modelId="{0B0C44DC-77A9-48DF-AFD7-FE0E0DF08607}" srcId="{C26DCE02-98BF-46CF-B192-796C31E346BF}" destId="{D816DECF-998A-4AE0-8956-5AEA83DA36B3}" srcOrd="5" destOrd="0" parTransId="{49244C5B-074F-4C99-B1D7-AB6C6B80C07B}" sibTransId="{CAD36C3B-F845-4EB1-9B55-F5EABD25C6F6}"/>
    <dgm:cxn modelId="{FCFE88CC-DC63-4884-BA59-A807A023B644}" type="presOf" srcId="{1E72CDDE-63DB-4A20-9A0D-7D422052E700}" destId="{751390DD-C3D9-4D4F-B994-C90EA105FA9E}" srcOrd="0" destOrd="0" presId="urn:microsoft.com/office/officeart/2005/8/layout/radial5"/>
    <dgm:cxn modelId="{3C1AFB39-4595-4421-AE41-2820232E161D}" srcId="{C26DCE02-98BF-46CF-B192-796C31E346BF}" destId="{630FC389-730C-4C4D-A2A4-5AEE64775BD3}" srcOrd="4" destOrd="0" parTransId="{B3450128-AB58-4D5F-A36A-AEEE4F892069}" sibTransId="{DD88041B-5DE5-4297-B8B6-8512E4327723}"/>
    <dgm:cxn modelId="{28BF291D-96C9-4D8C-8C40-BE825FC5E237}" type="presOf" srcId="{49244C5B-074F-4C99-B1D7-AB6C6B80C07B}" destId="{33C7A607-42EA-49C3-A784-C3DE07D02B99}" srcOrd="1" destOrd="0" presId="urn:microsoft.com/office/officeart/2005/8/layout/radial5"/>
    <dgm:cxn modelId="{42F9DF35-93B3-468D-8DB8-8ADF7E68F28F}" type="presParOf" srcId="{E650DF57-1F2A-41CB-A240-82743EE8FEC6}" destId="{A48CE729-6440-4B6E-805D-B5E73E865014}" srcOrd="0" destOrd="0" presId="urn:microsoft.com/office/officeart/2005/8/layout/radial5"/>
    <dgm:cxn modelId="{6794736E-78DC-4601-B449-22361510E2B7}" type="presParOf" srcId="{E650DF57-1F2A-41CB-A240-82743EE8FEC6}" destId="{C282F714-E378-42BF-92CB-5BC455321FB5}" srcOrd="1" destOrd="0" presId="urn:microsoft.com/office/officeart/2005/8/layout/radial5"/>
    <dgm:cxn modelId="{29B26D70-0795-47EA-8C65-50BD9CB1C319}" type="presParOf" srcId="{C282F714-E378-42BF-92CB-5BC455321FB5}" destId="{D35BCB1C-1FAD-4859-84A0-5BBE0EF6F47F}" srcOrd="0" destOrd="0" presId="urn:microsoft.com/office/officeart/2005/8/layout/radial5"/>
    <dgm:cxn modelId="{19A666AC-9C9A-408B-B24C-6C8C34D237C9}" type="presParOf" srcId="{E650DF57-1F2A-41CB-A240-82743EE8FEC6}" destId="{8B7A2EE9-A8F4-4CC5-8FE6-E34AF8776A83}" srcOrd="2" destOrd="0" presId="urn:microsoft.com/office/officeart/2005/8/layout/radial5"/>
    <dgm:cxn modelId="{7AB37380-D8E2-4F37-AAB9-4E437578BA27}" type="presParOf" srcId="{E650DF57-1F2A-41CB-A240-82743EE8FEC6}" destId="{751390DD-C3D9-4D4F-B994-C90EA105FA9E}" srcOrd="3" destOrd="0" presId="urn:microsoft.com/office/officeart/2005/8/layout/radial5"/>
    <dgm:cxn modelId="{D01E77EF-21CD-451F-AEE2-A332D97851F4}" type="presParOf" srcId="{751390DD-C3D9-4D4F-B994-C90EA105FA9E}" destId="{E519BEEF-66DA-4841-8648-A0B7F0BC902D}" srcOrd="0" destOrd="0" presId="urn:microsoft.com/office/officeart/2005/8/layout/radial5"/>
    <dgm:cxn modelId="{A5990DB1-0C50-4DE9-B4A7-DC65A8BC30F1}" type="presParOf" srcId="{E650DF57-1F2A-41CB-A240-82743EE8FEC6}" destId="{E6BFCC41-CEFD-45DD-8E90-1FD85530BFD4}" srcOrd="4" destOrd="0" presId="urn:microsoft.com/office/officeart/2005/8/layout/radial5"/>
    <dgm:cxn modelId="{6C5F8CF3-7F35-4015-8D66-31D3486A95C0}" type="presParOf" srcId="{E650DF57-1F2A-41CB-A240-82743EE8FEC6}" destId="{A8029B6D-491A-4312-A47E-964A9401039D}" srcOrd="5" destOrd="0" presId="urn:microsoft.com/office/officeart/2005/8/layout/radial5"/>
    <dgm:cxn modelId="{6B81F373-2D19-408A-A3B5-C312FE3D9CD2}" type="presParOf" srcId="{A8029B6D-491A-4312-A47E-964A9401039D}" destId="{3B7593F3-EDF5-416A-8383-2201F9299724}" srcOrd="0" destOrd="0" presId="urn:microsoft.com/office/officeart/2005/8/layout/radial5"/>
    <dgm:cxn modelId="{77C37907-4A66-4C4B-A8C0-4304BC02CF49}" type="presParOf" srcId="{E650DF57-1F2A-41CB-A240-82743EE8FEC6}" destId="{3FCB2D78-96BC-40CE-BF00-587B89DF96CB}" srcOrd="6" destOrd="0" presId="urn:microsoft.com/office/officeart/2005/8/layout/radial5"/>
    <dgm:cxn modelId="{BCEFD1E4-6E12-418A-8ADB-31EA49BE19B5}" type="presParOf" srcId="{E650DF57-1F2A-41CB-A240-82743EE8FEC6}" destId="{F5E2DE6E-AB39-4738-A842-9625800C3835}" srcOrd="7" destOrd="0" presId="urn:microsoft.com/office/officeart/2005/8/layout/radial5"/>
    <dgm:cxn modelId="{7F3615FF-76CF-44E4-AA55-2AF1049426C1}" type="presParOf" srcId="{F5E2DE6E-AB39-4738-A842-9625800C3835}" destId="{DBBA85F1-003B-418C-BDCE-E6BA2AD6EBE2}" srcOrd="0" destOrd="0" presId="urn:microsoft.com/office/officeart/2005/8/layout/radial5"/>
    <dgm:cxn modelId="{5040DD67-9F42-4F44-B97E-A6D6147A1817}" type="presParOf" srcId="{E650DF57-1F2A-41CB-A240-82743EE8FEC6}" destId="{C7D027BD-6396-45EB-9056-A5FCF277C71E}" srcOrd="8" destOrd="0" presId="urn:microsoft.com/office/officeart/2005/8/layout/radial5"/>
    <dgm:cxn modelId="{1F943938-A7A0-48A4-BB8C-E2317556D73B}" type="presParOf" srcId="{E650DF57-1F2A-41CB-A240-82743EE8FEC6}" destId="{88962AC4-48E4-478E-92F8-BDC16A2BF514}" srcOrd="9" destOrd="0" presId="urn:microsoft.com/office/officeart/2005/8/layout/radial5"/>
    <dgm:cxn modelId="{F8A947CF-692E-4E07-A772-502FD4D6A4CB}" type="presParOf" srcId="{88962AC4-48E4-478E-92F8-BDC16A2BF514}" destId="{87282806-9119-46E5-B62A-8C4A89160074}" srcOrd="0" destOrd="0" presId="urn:microsoft.com/office/officeart/2005/8/layout/radial5"/>
    <dgm:cxn modelId="{88978D4D-69BD-4389-9408-20A88F63852A}" type="presParOf" srcId="{E650DF57-1F2A-41CB-A240-82743EE8FEC6}" destId="{0594F9D2-4ACE-4A05-A7CF-27CB623934A9}" srcOrd="10" destOrd="0" presId="urn:microsoft.com/office/officeart/2005/8/layout/radial5"/>
    <dgm:cxn modelId="{3154DA79-4F05-4434-9D1C-D479EF64C854}" type="presParOf" srcId="{E650DF57-1F2A-41CB-A240-82743EE8FEC6}" destId="{5476EA8F-BA35-4EBC-932D-C6ACF4A2FC0E}" srcOrd="11" destOrd="0" presId="urn:microsoft.com/office/officeart/2005/8/layout/radial5"/>
    <dgm:cxn modelId="{4C8C79AD-DE67-490A-8541-682EBD4B87E5}" type="presParOf" srcId="{5476EA8F-BA35-4EBC-932D-C6ACF4A2FC0E}" destId="{33C7A607-42EA-49C3-A784-C3DE07D02B99}" srcOrd="0" destOrd="0" presId="urn:microsoft.com/office/officeart/2005/8/layout/radial5"/>
    <dgm:cxn modelId="{FB97F182-D33C-4A47-9BF7-35D8104B192A}" type="presParOf" srcId="{E650DF57-1F2A-41CB-A240-82743EE8FEC6}" destId="{56B512B2-306D-449E-AA9E-19F1908DCDD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DC5D3-7F78-48F9-9EE3-550BECB5AC76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fr-FR"/>
        </a:p>
      </dgm:t>
    </dgm:pt>
    <dgm:pt modelId="{587BD4C5-FC8D-4F80-90B4-BB855F3740CD}">
      <dgm:prSet custT="1"/>
      <dgm:spPr>
        <a:xfrm>
          <a:off x="1818" y="540059"/>
          <a:ext cx="1692674" cy="720080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0"/>
          <a:r>
            <a:rPr lang="fr-FR" sz="1400" b="1" smtClean="0">
              <a:latin typeface="Calibri"/>
              <a:ea typeface="+mn-ea"/>
              <a:cs typeface="+mn-cs"/>
            </a:rPr>
            <a:t>Grille de scoring assortie de points</a:t>
          </a:r>
          <a:endParaRPr lang="fr-FR" sz="1400" b="1">
            <a:latin typeface="Calibri"/>
            <a:ea typeface="+mn-ea"/>
            <a:cs typeface="+mn-cs"/>
          </a:endParaRPr>
        </a:p>
      </dgm:t>
    </dgm:pt>
    <dgm:pt modelId="{2971A4D2-12D5-42DE-B7DC-804B8B9D1EFB}" type="parTrans" cxnId="{E34A2D64-4A8E-419E-8B90-EA2CD20D0904}">
      <dgm:prSet/>
      <dgm:spPr/>
      <dgm:t>
        <a:bodyPr/>
        <a:lstStyle/>
        <a:p>
          <a:endParaRPr lang="fr-FR" sz="2000" b="1"/>
        </a:p>
      </dgm:t>
    </dgm:pt>
    <dgm:pt modelId="{F66DDD01-8572-4D6E-8ECF-761CE3DE004B}" type="sibTrans" cxnId="{E34A2D64-4A8E-419E-8B90-EA2CD20D0904}">
      <dgm:prSet/>
      <dgm:spPr/>
      <dgm:t>
        <a:bodyPr/>
        <a:lstStyle/>
        <a:p>
          <a:endParaRPr lang="fr-FR" sz="2000" b="1"/>
        </a:p>
      </dgm:t>
    </dgm:pt>
    <dgm:pt modelId="{BA4C0422-B6A7-4758-BCCC-8C17D5FBAA80}">
      <dgm:prSet custT="1"/>
      <dgm:spPr>
        <a:xfrm>
          <a:off x="1925970" y="540059"/>
          <a:ext cx="1692674" cy="720080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0"/>
          <a:r>
            <a:rPr lang="fr-FR" sz="1400" b="1" smtClean="0">
              <a:latin typeface="Calibri"/>
              <a:ea typeface="+mn-ea"/>
              <a:cs typeface="+mn-cs"/>
            </a:rPr>
            <a:t>Définition d’un nombre de critère minimum</a:t>
          </a:r>
          <a:endParaRPr lang="fr-FR" sz="1400" b="1">
            <a:latin typeface="Calibri"/>
            <a:ea typeface="+mn-ea"/>
            <a:cs typeface="+mn-cs"/>
          </a:endParaRPr>
        </a:p>
      </dgm:t>
    </dgm:pt>
    <dgm:pt modelId="{D3614E2D-6BF8-4A4A-89F7-CA5BA168299E}" type="parTrans" cxnId="{2DAD1D7A-B01C-4968-809E-366A8DD5D999}">
      <dgm:prSet/>
      <dgm:spPr/>
      <dgm:t>
        <a:bodyPr/>
        <a:lstStyle/>
        <a:p>
          <a:endParaRPr lang="fr-FR" sz="2000" b="1"/>
        </a:p>
      </dgm:t>
    </dgm:pt>
    <dgm:pt modelId="{B1A3E488-EF71-41E2-9F1F-492CEE7630F4}" type="sibTrans" cxnId="{2DAD1D7A-B01C-4968-809E-366A8DD5D999}">
      <dgm:prSet/>
      <dgm:spPr/>
      <dgm:t>
        <a:bodyPr/>
        <a:lstStyle/>
        <a:p>
          <a:endParaRPr lang="fr-FR" sz="2000" b="1"/>
        </a:p>
      </dgm:t>
    </dgm:pt>
    <dgm:pt modelId="{06471109-CFF9-40CA-AF37-29B09E298F02}">
      <dgm:prSet custT="1"/>
      <dgm:spPr>
        <a:xfrm>
          <a:off x="3850122" y="540059"/>
          <a:ext cx="1692674" cy="720080"/>
        </a:xfr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rtl="0"/>
          <a:r>
            <a:rPr lang="fr-FR" sz="1400" b="1" smtClean="0">
              <a:latin typeface="Calibri"/>
              <a:ea typeface="+mn-ea"/>
              <a:cs typeface="+mn-cs"/>
            </a:rPr>
            <a:t>Définition d’un score minimum</a:t>
          </a:r>
          <a:endParaRPr lang="fr-FR" sz="1400" b="1" dirty="0">
            <a:latin typeface="Calibri"/>
            <a:ea typeface="+mn-ea"/>
            <a:cs typeface="+mn-cs"/>
          </a:endParaRPr>
        </a:p>
      </dgm:t>
    </dgm:pt>
    <dgm:pt modelId="{40696902-BA85-49F3-8C03-5798684293DF}" type="parTrans" cxnId="{CD99A057-540F-47AA-8DAA-2C4217FCFD84}">
      <dgm:prSet/>
      <dgm:spPr/>
      <dgm:t>
        <a:bodyPr/>
        <a:lstStyle/>
        <a:p>
          <a:endParaRPr lang="fr-FR" sz="2000" b="1"/>
        </a:p>
      </dgm:t>
    </dgm:pt>
    <dgm:pt modelId="{110A75FE-57A7-45A2-8C97-7D7BB1F0B1D6}" type="sibTrans" cxnId="{CD99A057-540F-47AA-8DAA-2C4217FCFD84}">
      <dgm:prSet/>
      <dgm:spPr/>
      <dgm:t>
        <a:bodyPr/>
        <a:lstStyle/>
        <a:p>
          <a:endParaRPr lang="fr-FR" sz="2000" b="1"/>
        </a:p>
      </dgm:t>
    </dgm:pt>
    <dgm:pt modelId="{2D5AA8B2-2F93-4756-8673-16DB530D1722}" type="pres">
      <dgm:prSet presAssocID="{25CDC5D3-7F78-48F9-9EE3-550BECB5AC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44300BB-38E5-435C-82D5-BD280BC59A15}" type="pres">
      <dgm:prSet presAssocID="{25CDC5D3-7F78-48F9-9EE3-550BECB5AC76}" presName="arrow" presStyleLbl="bgShp" presStyleIdx="0" presStyleCnt="1" custLinFactNeighborX="-1077" custLinFactNeighborY="7598"/>
      <dgm:spPr>
        <a:xfrm>
          <a:off x="415846" y="0"/>
          <a:ext cx="4712923" cy="1800200"/>
        </a:xfrm>
        <a:prstGeom prst="rightArrow">
          <a:avLst/>
        </a:prstGeom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/>
        </a:p>
      </dgm:t>
    </dgm:pt>
    <dgm:pt modelId="{A63F289E-E4B0-4038-94E2-D0353564BF40}" type="pres">
      <dgm:prSet presAssocID="{25CDC5D3-7F78-48F9-9EE3-550BECB5AC76}" presName="linearProcess" presStyleCnt="0"/>
      <dgm:spPr/>
      <dgm:t>
        <a:bodyPr/>
        <a:lstStyle/>
        <a:p>
          <a:endParaRPr lang="fr-FR"/>
        </a:p>
      </dgm:t>
    </dgm:pt>
    <dgm:pt modelId="{7A7F48D3-418A-497E-BB29-8581558F53D1}" type="pres">
      <dgm:prSet presAssocID="{587BD4C5-FC8D-4F80-90B4-BB855F3740CD}" presName="text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AE06768-6062-4833-95FB-607A7813D3F1}" type="pres">
      <dgm:prSet presAssocID="{F66DDD01-8572-4D6E-8ECF-761CE3DE004B}" presName="sibTrans" presStyleCnt="0"/>
      <dgm:spPr/>
      <dgm:t>
        <a:bodyPr/>
        <a:lstStyle/>
        <a:p>
          <a:endParaRPr lang="fr-FR"/>
        </a:p>
      </dgm:t>
    </dgm:pt>
    <dgm:pt modelId="{5BB03FEF-C920-4AF5-9150-C877465441D3}" type="pres">
      <dgm:prSet presAssocID="{BA4C0422-B6A7-4758-BCCC-8C17D5FBAA80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D0B971C0-215F-4807-8B7D-09AB4321903A}" type="pres">
      <dgm:prSet presAssocID="{B1A3E488-EF71-41E2-9F1F-492CEE7630F4}" presName="sibTrans" presStyleCnt="0"/>
      <dgm:spPr/>
      <dgm:t>
        <a:bodyPr/>
        <a:lstStyle/>
        <a:p>
          <a:endParaRPr lang="fr-FR"/>
        </a:p>
      </dgm:t>
    </dgm:pt>
    <dgm:pt modelId="{E21D15B9-1FD2-4D7B-8DC7-0F489ADA216F}" type="pres">
      <dgm:prSet presAssocID="{06471109-CFF9-40CA-AF37-29B09E298F02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E34A2D64-4A8E-419E-8B90-EA2CD20D0904}" srcId="{25CDC5D3-7F78-48F9-9EE3-550BECB5AC76}" destId="{587BD4C5-FC8D-4F80-90B4-BB855F3740CD}" srcOrd="0" destOrd="0" parTransId="{2971A4D2-12D5-42DE-B7DC-804B8B9D1EFB}" sibTransId="{F66DDD01-8572-4D6E-8ECF-761CE3DE004B}"/>
    <dgm:cxn modelId="{736255C8-F374-4038-B032-025A00EC74C2}" type="presOf" srcId="{25CDC5D3-7F78-48F9-9EE3-550BECB5AC76}" destId="{2D5AA8B2-2F93-4756-8673-16DB530D1722}" srcOrd="0" destOrd="0" presId="urn:microsoft.com/office/officeart/2005/8/layout/hProcess9"/>
    <dgm:cxn modelId="{2DAD1D7A-B01C-4968-809E-366A8DD5D999}" srcId="{25CDC5D3-7F78-48F9-9EE3-550BECB5AC76}" destId="{BA4C0422-B6A7-4758-BCCC-8C17D5FBAA80}" srcOrd="1" destOrd="0" parTransId="{D3614E2D-6BF8-4A4A-89F7-CA5BA168299E}" sibTransId="{B1A3E488-EF71-41E2-9F1F-492CEE7630F4}"/>
    <dgm:cxn modelId="{DE30CC5C-2D7B-4581-8F44-A79484E970AB}" type="presOf" srcId="{06471109-CFF9-40CA-AF37-29B09E298F02}" destId="{E21D15B9-1FD2-4D7B-8DC7-0F489ADA216F}" srcOrd="0" destOrd="0" presId="urn:microsoft.com/office/officeart/2005/8/layout/hProcess9"/>
    <dgm:cxn modelId="{CD99A057-540F-47AA-8DAA-2C4217FCFD84}" srcId="{25CDC5D3-7F78-48F9-9EE3-550BECB5AC76}" destId="{06471109-CFF9-40CA-AF37-29B09E298F02}" srcOrd="2" destOrd="0" parTransId="{40696902-BA85-49F3-8C03-5798684293DF}" sibTransId="{110A75FE-57A7-45A2-8C97-7D7BB1F0B1D6}"/>
    <dgm:cxn modelId="{EE554EE0-9028-4753-BA13-C9F1A62F34C0}" type="presOf" srcId="{587BD4C5-FC8D-4F80-90B4-BB855F3740CD}" destId="{7A7F48D3-418A-497E-BB29-8581558F53D1}" srcOrd="0" destOrd="0" presId="urn:microsoft.com/office/officeart/2005/8/layout/hProcess9"/>
    <dgm:cxn modelId="{A63BC373-FA90-48D7-81CF-2B165AF9019F}" type="presOf" srcId="{BA4C0422-B6A7-4758-BCCC-8C17D5FBAA80}" destId="{5BB03FEF-C920-4AF5-9150-C877465441D3}" srcOrd="0" destOrd="0" presId="urn:microsoft.com/office/officeart/2005/8/layout/hProcess9"/>
    <dgm:cxn modelId="{36C844B6-B78B-4FA8-BFED-5C506658DB08}" type="presParOf" srcId="{2D5AA8B2-2F93-4756-8673-16DB530D1722}" destId="{C44300BB-38E5-435C-82D5-BD280BC59A15}" srcOrd="0" destOrd="0" presId="urn:microsoft.com/office/officeart/2005/8/layout/hProcess9"/>
    <dgm:cxn modelId="{63FF7630-E094-48E5-BD4A-992BD76FBA00}" type="presParOf" srcId="{2D5AA8B2-2F93-4756-8673-16DB530D1722}" destId="{A63F289E-E4B0-4038-94E2-D0353564BF40}" srcOrd="1" destOrd="0" presId="urn:microsoft.com/office/officeart/2005/8/layout/hProcess9"/>
    <dgm:cxn modelId="{3BB4E258-390E-417E-9E3C-81D3E967F666}" type="presParOf" srcId="{A63F289E-E4B0-4038-94E2-D0353564BF40}" destId="{7A7F48D3-418A-497E-BB29-8581558F53D1}" srcOrd="0" destOrd="0" presId="urn:microsoft.com/office/officeart/2005/8/layout/hProcess9"/>
    <dgm:cxn modelId="{E175B196-253B-4A7C-A500-E135D3F8A747}" type="presParOf" srcId="{A63F289E-E4B0-4038-94E2-D0353564BF40}" destId="{3AE06768-6062-4833-95FB-607A7813D3F1}" srcOrd="1" destOrd="0" presId="urn:microsoft.com/office/officeart/2005/8/layout/hProcess9"/>
    <dgm:cxn modelId="{7CE9BB28-347E-4D67-BE3D-79CF9576BCB8}" type="presParOf" srcId="{A63F289E-E4B0-4038-94E2-D0353564BF40}" destId="{5BB03FEF-C920-4AF5-9150-C877465441D3}" srcOrd="2" destOrd="0" presId="urn:microsoft.com/office/officeart/2005/8/layout/hProcess9"/>
    <dgm:cxn modelId="{5C13E00F-1551-4F0D-A530-D7BF890B30D6}" type="presParOf" srcId="{A63F289E-E4B0-4038-94E2-D0353564BF40}" destId="{D0B971C0-215F-4807-8B7D-09AB4321903A}" srcOrd="3" destOrd="0" presId="urn:microsoft.com/office/officeart/2005/8/layout/hProcess9"/>
    <dgm:cxn modelId="{A41D5E7B-822F-4D70-ABF7-44DB5C1488E5}" type="presParOf" srcId="{A63F289E-E4B0-4038-94E2-D0353564BF40}" destId="{E21D15B9-1FD2-4D7B-8DC7-0F489ADA21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1345D-DF93-4D63-838E-6C67EA88408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9C25A2-46A6-4ADA-A6D5-759CB5EC647C}">
      <dgm:prSet phldrT="[Texte]"/>
      <dgm:spPr/>
      <dgm:t>
        <a:bodyPr/>
        <a:lstStyle/>
        <a:p>
          <a:r>
            <a:rPr lang="fr-FR" dirty="0" smtClean="0"/>
            <a:t>Consultation Préalable des Elus</a:t>
          </a:r>
          <a:endParaRPr lang="fr-FR" dirty="0"/>
        </a:p>
      </dgm:t>
    </dgm:pt>
    <dgm:pt modelId="{2959F890-EFE0-428D-A878-FD8F3E16E70A}" type="parTrans" cxnId="{37745204-E35C-4ECB-B17D-00FC84A59355}">
      <dgm:prSet/>
      <dgm:spPr/>
      <dgm:t>
        <a:bodyPr/>
        <a:lstStyle/>
        <a:p>
          <a:endParaRPr lang="fr-FR"/>
        </a:p>
      </dgm:t>
    </dgm:pt>
    <dgm:pt modelId="{B4C77F48-8CEE-4AF5-A29B-91315A3AD05F}" type="sibTrans" cxnId="{37745204-E35C-4ECB-B17D-00FC84A59355}">
      <dgm:prSet/>
      <dgm:spPr/>
      <dgm:t>
        <a:bodyPr/>
        <a:lstStyle/>
        <a:p>
          <a:endParaRPr lang="fr-FR"/>
        </a:p>
      </dgm:t>
    </dgm:pt>
    <dgm:pt modelId="{F7251091-9265-4184-B22C-DF30E4706CA6}">
      <dgm:prSet phldrT="[Texte]"/>
      <dgm:spPr/>
      <dgm:t>
        <a:bodyPr/>
        <a:lstStyle/>
        <a:p>
          <a:r>
            <a:rPr lang="fr-FR" dirty="0" smtClean="0"/>
            <a:t>Instance Technique Partenariale (ITP)</a:t>
          </a:r>
          <a:endParaRPr lang="fr-FR" dirty="0"/>
        </a:p>
      </dgm:t>
    </dgm:pt>
    <dgm:pt modelId="{4572E480-5712-460F-B8C6-B686BA9F7C9D}" type="parTrans" cxnId="{7F538D31-7C5E-4E36-AF86-21D52EBEB0BE}">
      <dgm:prSet/>
      <dgm:spPr/>
      <dgm:t>
        <a:bodyPr/>
        <a:lstStyle/>
        <a:p>
          <a:endParaRPr lang="fr-FR"/>
        </a:p>
      </dgm:t>
    </dgm:pt>
    <dgm:pt modelId="{4B09E2C4-30D5-476C-A857-EC4CF3A9CCE2}" type="sibTrans" cxnId="{7F538D31-7C5E-4E36-AF86-21D52EBEB0BE}">
      <dgm:prSet/>
      <dgm:spPr/>
      <dgm:t>
        <a:bodyPr/>
        <a:lstStyle/>
        <a:p>
          <a:endParaRPr lang="fr-FR"/>
        </a:p>
      </dgm:t>
    </dgm:pt>
    <dgm:pt modelId="{374E58EE-BB1C-498F-A29C-61EFC1C7F7BD}">
      <dgm:prSet phldrT="[Texte]"/>
      <dgm:spPr/>
      <dgm:t>
        <a:bodyPr/>
        <a:lstStyle/>
        <a:p>
          <a:r>
            <a:rPr lang="fr-FR" dirty="0" smtClean="0"/>
            <a:t>Conseil Exécutif</a:t>
          </a:r>
          <a:endParaRPr lang="fr-FR" dirty="0"/>
        </a:p>
      </dgm:t>
    </dgm:pt>
    <dgm:pt modelId="{89EA9CCD-CC87-41ED-A5F4-52034BB02DC3}" type="parTrans" cxnId="{0A310B94-726A-439A-8497-7DAE2060A399}">
      <dgm:prSet/>
      <dgm:spPr/>
      <dgm:t>
        <a:bodyPr/>
        <a:lstStyle/>
        <a:p>
          <a:endParaRPr lang="fr-FR"/>
        </a:p>
      </dgm:t>
    </dgm:pt>
    <dgm:pt modelId="{0590E69F-3995-4D39-8F62-64EE23017B85}" type="sibTrans" cxnId="{0A310B94-726A-439A-8497-7DAE2060A399}">
      <dgm:prSet/>
      <dgm:spPr/>
      <dgm:t>
        <a:bodyPr/>
        <a:lstStyle/>
        <a:p>
          <a:endParaRPr lang="fr-FR"/>
        </a:p>
      </dgm:t>
    </dgm:pt>
    <dgm:pt modelId="{43167C97-3FDF-4A21-967A-BAAF2640238E}">
      <dgm:prSet phldrT="[Texte]"/>
      <dgm:spPr/>
      <dgm:t>
        <a:bodyPr/>
        <a:lstStyle/>
        <a:p>
          <a:r>
            <a:rPr lang="fr-FR" dirty="0" smtClean="0"/>
            <a:t>Assemblée Plénière de la CTM: seuil* /sensibilité</a:t>
          </a:r>
          <a:endParaRPr lang="fr-FR" dirty="0"/>
        </a:p>
      </dgm:t>
    </dgm:pt>
    <dgm:pt modelId="{6578E91D-EF97-4E7E-8989-D3CFFC09C416}" type="parTrans" cxnId="{78C74254-5D5D-4DD5-A056-05C4034C95DD}">
      <dgm:prSet/>
      <dgm:spPr/>
      <dgm:t>
        <a:bodyPr/>
        <a:lstStyle/>
        <a:p>
          <a:endParaRPr lang="fr-FR"/>
        </a:p>
      </dgm:t>
    </dgm:pt>
    <dgm:pt modelId="{8F3D8C94-C387-412B-8055-BC9BECB59B74}" type="sibTrans" cxnId="{78C74254-5D5D-4DD5-A056-05C4034C95DD}">
      <dgm:prSet/>
      <dgm:spPr/>
      <dgm:t>
        <a:bodyPr/>
        <a:lstStyle/>
        <a:p>
          <a:endParaRPr lang="fr-FR"/>
        </a:p>
      </dgm:t>
    </dgm:pt>
    <dgm:pt modelId="{B2C4B40E-5E96-47EF-9FD2-813C965B32A3}" type="pres">
      <dgm:prSet presAssocID="{D881345D-DF93-4D63-838E-6C67EA88408E}" presName="CompostProcess" presStyleCnt="0">
        <dgm:presLayoutVars>
          <dgm:dir/>
          <dgm:resizeHandles val="exact"/>
        </dgm:presLayoutVars>
      </dgm:prSet>
      <dgm:spPr/>
    </dgm:pt>
    <dgm:pt modelId="{88C942EA-CADA-467F-A6EA-A23709D0E535}" type="pres">
      <dgm:prSet presAssocID="{D881345D-DF93-4D63-838E-6C67EA88408E}" presName="arrow" presStyleLbl="bgShp" presStyleIdx="0" presStyleCnt="1" custLinFactNeighborX="-581" custLinFactNeighborY="8314"/>
      <dgm:spPr/>
    </dgm:pt>
    <dgm:pt modelId="{F38BA356-1CFB-4F29-AEC3-CBFC1477267A}" type="pres">
      <dgm:prSet presAssocID="{D881345D-DF93-4D63-838E-6C67EA88408E}" presName="linearProcess" presStyleCnt="0"/>
      <dgm:spPr/>
    </dgm:pt>
    <dgm:pt modelId="{138837CB-690D-4432-B1CE-0B74A5CE3675}" type="pres">
      <dgm:prSet presAssocID="{949C25A2-46A6-4ADA-A6D5-759CB5EC647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3B788-35B5-4904-92AB-32F5AE522750}" type="pres">
      <dgm:prSet presAssocID="{B4C77F48-8CEE-4AF5-A29B-91315A3AD05F}" presName="sibTrans" presStyleCnt="0"/>
      <dgm:spPr/>
    </dgm:pt>
    <dgm:pt modelId="{DE936869-CA18-4156-91D9-85D66FD8B2C5}" type="pres">
      <dgm:prSet presAssocID="{F7251091-9265-4184-B22C-DF30E4706CA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749FF-15D5-416E-9B90-4191D3BD850B}" type="pres">
      <dgm:prSet presAssocID="{4B09E2C4-30D5-476C-A857-EC4CF3A9CCE2}" presName="sibTrans" presStyleCnt="0"/>
      <dgm:spPr/>
    </dgm:pt>
    <dgm:pt modelId="{32B1615A-C9A3-46B1-8B3B-B6F9459D795D}" type="pres">
      <dgm:prSet presAssocID="{374E58EE-BB1C-498F-A29C-61EFC1C7F7B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6E811E-8BB6-40AF-AF3A-803ED767FCBE}" type="pres">
      <dgm:prSet presAssocID="{0590E69F-3995-4D39-8F62-64EE23017B85}" presName="sibTrans" presStyleCnt="0"/>
      <dgm:spPr/>
    </dgm:pt>
    <dgm:pt modelId="{F8E9F0BB-D9C3-4606-8DEC-8A294D4D276A}" type="pres">
      <dgm:prSet presAssocID="{43167C97-3FDF-4A21-967A-BAAF2640238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DEB05A-CA3A-43C5-A7E5-5EE241D7EBE9}" type="presOf" srcId="{374E58EE-BB1C-498F-A29C-61EFC1C7F7BD}" destId="{32B1615A-C9A3-46B1-8B3B-B6F9459D795D}" srcOrd="0" destOrd="0" presId="urn:microsoft.com/office/officeart/2005/8/layout/hProcess9"/>
    <dgm:cxn modelId="{78C74254-5D5D-4DD5-A056-05C4034C95DD}" srcId="{D881345D-DF93-4D63-838E-6C67EA88408E}" destId="{43167C97-3FDF-4A21-967A-BAAF2640238E}" srcOrd="3" destOrd="0" parTransId="{6578E91D-EF97-4E7E-8989-D3CFFC09C416}" sibTransId="{8F3D8C94-C387-412B-8055-BC9BECB59B74}"/>
    <dgm:cxn modelId="{D0A9A34E-9D01-4A6F-907E-F718D50635CC}" type="presOf" srcId="{43167C97-3FDF-4A21-967A-BAAF2640238E}" destId="{F8E9F0BB-D9C3-4606-8DEC-8A294D4D276A}" srcOrd="0" destOrd="0" presId="urn:microsoft.com/office/officeart/2005/8/layout/hProcess9"/>
    <dgm:cxn modelId="{475A655B-29AD-4D6B-AA82-E462E9348E6E}" type="presOf" srcId="{F7251091-9265-4184-B22C-DF30E4706CA6}" destId="{DE936869-CA18-4156-91D9-85D66FD8B2C5}" srcOrd="0" destOrd="0" presId="urn:microsoft.com/office/officeart/2005/8/layout/hProcess9"/>
    <dgm:cxn modelId="{0A310B94-726A-439A-8497-7DAE2060A399}" srcId="{D881345D-DF93-4D63-838E-6C67EA88408E}" destId="{374E58EE-BB1C-498F-A29C-61EFC1C7F7BD}" srcOrd="2" destOrd="0" parTransId="{89EA9CCD-CC87-41ED-A5F4-52034BB02DC3}" sibTransId="{0590E69F-3995-4D39-8F62-64EE23017B85}"/>
    <dgm:cxn modelId="{7F538D31-7C5E-4E36-AF86-21D52EBEB0BE}" srcId="{D881345D-DF93-4D63-838E-6C67EA88408E}" destId="{F7251091-9265-4184-B22C-DF30E4706CA6}" srcOrd="1" destOrd="0" parTransId="{4572E480-5712-460F-B8C6-B686BA9F7C9D}" sibTransId="{4B09E2C4-30D5-476C-A857-EC4CF3A9CCE2}"/>
    <dgm:cxn modelId="{876A7390-1023-4B43-956F-09FCEA25EAAB}" type="presOf" srcId="{949C25A2-46A6-4ADA-A6D5-759CB5EC647C}" destId="{138837CB-690D-4432-B1CE-0B74A5CE3675}" srcOrd="0" destOrd="0" presId="urn:microsoft.com/office/officeart/2005/8/layout/hProcess9"/>
    <dgm:cxn modelId="{18DFEF19-8DB8-4B6C-B8F4-96D05D89FDCB}" type="presOf" srcId="{D881345D-DF93-4D63-838E-6C67EA88408E}" destId="{B2C4B40E-5E96-47EF-9FD2-813C965B32A3}" srcOrd="0" destOrd="0" presId="urn:microsoft.com/office/officeart/2005/8/layout/hProcess9"/>
    <dgm:cxn modelId="{37745204-E35C-4ECB-B17D-00FC84A59355}" srcId="{D881345D-DF93-4D63-838E-6C67EA88408E}" destId="{949C25A2-46A6-4ADA-A6D5-759CB5EC647C}" srcOrd="0" destOrd="0" parTransId="{2959F890-EFE0-428D-A878-FD8F3E16E70A}" sibTransId="{B4C77F48-8CEE-4AF5-A29B-91315A3AD05F}"/>
    <dgm:cxn modelId="{9DF3A0F6-2D8D-455D-B587-F3F8466476D6}" type="presParOf" srcId="{B2C4B40E-5E96-47EF-9FD2-813C965B32A3}" destId="{88C942EA-CADA-467F-A6EA-A23709D0E535}" srcOrd="0" destOrd="0" presId="urn:microsoft.com/office/officeart/2005/8/layout/hProcess9"/>
    <dgm:cxn modelId="{7A1B0E58-60DE-405F-80FC-F2FBA91AAA7A}" type="presParOf" srcId="{B2C4B40E-5E96-47EF-9FD2-813C965B32A3}" destId="{F38BA356-1CFB-4F29-AEC3-CBFC1477267A}" srcOrd="1" destOrd="0" presId="urn:microsoft.com/office/officeart/2005/8/layout/hProcess9"/>
    <dgm:cxn modelId="{453B0C1C-2FE1-46AE-962E-F7D88924D064}" type="presParOf" srcId="{F38BA356-1CFB-4F29-AEC3-CBFC1477267A}" destId="{138837CB-690D-4432-B1CE-0B74A5CE3675}" srcOrd="0" destOrd="0" presId="urn:microsoft.com/office/officeart/2005/8/layout/hProcess9"/>
    <dgm:cxn modelId="{079EDF2A-4EA8-440E-AE8E-F34B95C86A7C}" type="presParOf" srcId="{F38BA356-1CFB-4F29-AEC3-CBFC1477267A}" destId="{2DB3B788-35B5-4904-92AB-32F5AE522750}" srcOrd="1" destOrd="0" presId="urn:microsoft.com/office/officeart/2005/8/layout/hProcess9"/>
    <dgm:cxn modelId="{3A4F1474-89AA-4916-820B-0C9DBEF0ECFE}" type="presParOf" srcId="{F38BA356-1CFB-4F29-AEC3-CBFC1477267A}" destId="{DE936869-CA18-4156-91D9-85D66FD8B2C5}" srcOrd="2" destOrd="0" presId="urn:microsoft.com/office/officeart/2005/8/layout/hProcess9"/>
    <dgm:cxn modelId="{43C62D4F-800A-4ED4-A893-717D816DD49D}" type="presParOf" srcId="{F38BA356-1CFB-4F29-AEC3-CBFC1477267A}" destId="{787749FF-15D5-416E-9B90-4191D3BD850B}" srcOrd="3" destOrd="0" presId="urn:microsoft.com/office/officeart/2005/8/layout/hProcess9"/>
    <dgm:cxn modelId="{CFA99B63-6D21-4EB1-BE21-BB58CFC9C025}" type="presParOf" srcId="{F38BA356-1CFB-4F29-AEC3-CBFC1477267A}" destId="{32B1615A-C9A3-46B1-8B3B-B6F9459D795D}" srcOrd="4" destOrd="0" presId="urn:microsoft.com/office/officeart/2005/8/layout/hProcess9"/>
    <dgm:cxn modelId="{4DB77E35-1CE7-4AB0-8373-B2C8F35CE46D}" type="presParOf" srcId="{F38BA356-1CFB-4F29-AEC3-CBFC1477267A}" destId="{406E811E-8BB6-40AF-AF3A-803ED767FCBE}" srcOrd="5" destOrd="0" presId="urn:microsoft.com/office/officeart/2005/8/layout/hProcess9"/>
    <dgm:cxn modelId="{AAACC0F8-8637-499A-8402-0BD5E06B90CF}" type="presParOf" srcId="{F38BA356-1CFB-4F29-AEC3-CBFC1477267A}" destId="{F8E9F0BB-D9C3-4606-8DEC-8A294D4D27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CE729-6440-4B6E-805D-B5E73E865014}">
      <dsp:nvSpPr>
        <dsp:cNvPr id="0" name=""/>
        <dsp:cNvSpPr/>
      </dsp:nvSpPr>
      <dsp:spPr>
        <a:xfrm>
          <a:off x="2869684" y="2211740"/>
          <a:ext cx="2364515" cy="1489955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objectifs</a:t>
          </a:r>
          <a:endParaRPr lang="fr-FR" sz="2800" b="1" kern="1200" dirty="0">
            <a:solidFill>
              <a:schemeClr val="tx1"/>
            </a:solidFill>
          </a:endParaRPr>
        </a:p>
      </dsp:txBody>
      <dsp:txXfrm>
        <a:off x="3215959" y="2429939"/>
        <a:ext cx="1671965" cy="1053557"/>
      </dsp:txXfrm>
    </dsp:sp>
    <dsp:sp modelId="{C282F714-E378-42BF-92CB-5BC455321FB5}">
      <dsp:nvSpPr>
        <dsp:cNvPr id="0" name=""/>
        <dsp:cNvSpPr/>
      </dsp:nvSpPr>
      <dsp:spPr>
        <a:xfrm rot="16144344">
          <a:off x="3862476" y="1628654"/>
          <a:ext cx="344598" cy="53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3915002" y="1787467"/>
        <a:ext cx="241219" cy="321392"/>
      </dsp:txXfrm>
    </dsp:sp>
    <dsp:sp modelId="{8B7A2EE9-A8F4-4CC5-8FE6-E34AF8776A83}">
      <dsp:nvSpPr>
        <dsp:cNvPr id="0" name=""/>
        <dsp:cNvSpPr/>
      </dsp:nvSpPr>
      <dsp:spPr>
        <a:xfrm>
          <a:off x="2527236" y="-13741"/>
          <a:ext cx="2978731" cy="157544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000" b="1" kern="1200" dirty="0" smtClean="0">
              <a:solidFill>
                <a:schemeClr val="tx1"/>
              </a:solidFill>
              <a:latin typeface="+mn-lt"/>
            </a:rPr>
            <a:t>Réduction de la consommation énergétique en rénovant le bâti public</a:t>
          </a:r>
          <a:endParaRPr lang="fr-FR" sz="2000" b="1" kern="1200" dirty="0">
            <a:solidFill>
              <a:schemeClr val="tx1"/>
            </a:solidFill>
            <a:latin typeface="+mn-lt"/>
          </a:endParaRPr>
        </a:p>
      </dsp:txBody>
      <dsp:txXfrm>
        <a:off x="2963461" y="216978"/>
        <a:ext cx="2106281" cy="1114010"/>
      </dsp:txXfrm>
    </dsp:sp>
    <dsp:sp modelId="{751390DD-C3D9-4D4F-B994-C90EA105FA9E}">
      <dsp:nvSpPr>
        <dsp:cNvPr id="0" name=""/>
        <dsp:cNvSpPr/>
      </dsp:nvSpPr>
      <dsp:spPr>
        <a:xfrm rot="20158272">
          <a:off x="5126309" y="2137383"/>
          <a:ext cx="325337" cy="53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183"/>
            <a:satOff val="-643"/>
            <a:lumOff val="55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5130538" y="2264384"/>
        <a:ext cx="227736" cy="321392"/>
      </dsp:txXfrm>
    </dsp:sp>
    <dsp:sp modelId="{E6BFCC41-CEFD-45DD-8E90-1FD85530BFD4}">
      <dsp:nvSpPr>
        <dsp:cNvPr id="0" name=""/>
        <dsp:cNvSpPr/>
      </dsp:nvSpPr>
      <dsp:spPr>
        <a:xfrm>
          <a:off x="5434489" y="994718"/>
          <a:ext cx="2189132" cy="171525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000" b="1" kern="1200" dirty="0" smtClean="0">
              <a:solidFill>
                <a:schemeClr val="tx1"/>
              </a:solidFill>
              <a:latin typeface="+mn-lt"/>
            </a:rPr>
            <a:t>Prévention de la production de déchets</a:t>
          </a:r>
          <a:endParaRPr lang="fr-FR" sz="2000" b="1" kern="1200" dirty="0">
            <a:solidFill>
              <a:schemeClr val="tx1"/>
            </a:solidFill>
            <a:latin typeface="+mn-lt"/>
          </a:endParaRPr>
        </a:p>
      </dsp:txBody>
      <dsp:txXfrm>
        <a:off x="5755080" y="1245911"/>
        <a:ext cx="1547950" cy="1212867"/>
      </dsp:txXfrm>
    </dsp:sp>
    <dsp:sp modelId="{A8029B6D-491A-4312-A47E-964A9401039D}">
      <dsp:nvSpPr>
        <dsp:cNvPr id="0" name=""/>
        <dsp:cNvSpPr/>
      </dsp:nvSpPr>
      <dsp:spPr>
        <a:xfrm rot="1208484">
          <a:off x="5135385" y="3144814"/>
          <a:ext cx="319274" cy="53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0366"/>
            <a:satOff val="-1286"/>
            <a:lumOff val="111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5138314" y="3235453"/>
        <a:ext cx="223492" cy="321392"/>
      </dsp:txXfrm>
    </dsp:sp>
    <dsp:sp modelId="{3FCB2D78-96BC-40CE-BF00-587B89DF96CB}">
      <dsp:nvSpPr>
        <dsp:cNvPr id="0" name=""/>
        <dsp:cNvSpPr/>
      </dsp:nvSpPr>
      <dsp:spPr>
        <a:xfrm>
          <a:off x="5258902" y="3085670"/>
          <a:ext cx="3292906" cy="183517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000" b="1" kern="1200" dirty="0" smtClean="0">
              <a:solidFill>
                <a:schemeClr val="tx1"/>
              </a:solidFill>
              <a:latin typeface="+mn-lt"/>
            </a:rPr>
            <a:t>Développement de structures d’accueil de la petite enfance / Rénovation EHPAD</a:t>
          </a:r>
          <a:endParaRPr lang="fr-FR" sz="2000" b="1" kern="1200" dirty="0">
            <a:solidFill>
              <a:schemeClr val="tx1"/>
            </a:solidFill>
            <a:latin typeface="+mn-lt"/>
          </a:endParaRPr>
        </a:p>
      </dsp:txBody>
      <dsp:txXfrm>
        <a:off x="5741137" y="3354425"/>
        <a:ext cx="2328436" cy="1297666"/>
      </dsp:txXfrm>
    </dsp:sp>
    <dsp:sp modelId="{F5E2DE6E-AB39-4738-A842-9625800C3835}">
      <dsp:nvSpPr>
        <dsp:cNvPr id="0" name=""/>
        <dsp:cNvSpPr/>
      </dsp:nvSpPr>
      <dsp:spPr>
        <a:xfrm rot="4896396">
          <a:off x="4049864" y="3706210"/>
          <a:ext cx="304364" cy="53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0549"/>
            <a:satOff val="-1929"/>
            <a:lumOff val="166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4088854" y="3768174"/>
        <a:ext cx="213055" cy="321392"/>
      </dsp:txXfrm>
    </dsp:sp>
    <dsp:sp modelId="{C7D027BD-6396-45EB-9056-A5FCF277C71E}">
      <dsp:nvSpPr>
        <dsp:cNvPr id="0" name=""/>
        <dsp:cNvSpPr/>
      </dsp:nvSpPr>
      <dsp:spPr>
        <a:xfrm>
          <a:off x="3130105" y="4262108"/>
          <a:ext cx="2483741" cy="172721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000" b="1" kern="1200" dirty="0" smtClean="0">
              <a:solidFill>
                <a:schemeClr val="tx1"/>
              </a:solidFill>
              <a:latin typeface="+mn-lt"/>
            </a:rPr>
            <a:t>Aménagement d’espaces touristiques - EAT </a:t>
          </a:r>
          <a:endParaRPr lang="fr-FR" sz="2000" b="1" kern="1200" dirty="0">
            <a:solidFill>
              <a:schemeClr val="tx1"/>
            </a:solidFill>
            <a:latin typeface="+mn-lt"/>
          </a:endParaRPr>
        </a:p>
      </dsp:txBody>
      <dsp:txXfrm>
        <a:off x="3493840" y="4515052"/>
        <a:ext cx="1756271" cy="1221322"/>
      </dsp:txXfrm>
    </dsp:sp>
    <dsp:sp modelId="{88962AC4-48E4-478E-92F8-BDC16A2BF514}">
      <dsp:nvSpPr>
        <dsp:cNvPr id="0" name=""/>
        <dsp:cNvSpPr/>
      </dsp:nvSpPr>
      <dsp:spPr>
        <a:xfrm rot="8903016">
          <a:off x="2779351" y="3347946"/>
          <a:ext cx="404003" cy="53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0732"/>
            <a:satOff val="-2572"/>
            <a:lumOff val="22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2891557" y="3423307"/>
        <a:ext cx="282802" cy="321392"/>
      </dsp:txXfrm>
    </dsp:sp>
    <dsp:sp modelId="{0594F9D2-4ACE-4A05-A7CF-27CB623934A9}">
      <dsp:nvSpPr>
        <dsp:cNvPr id="0" name=""/>
        <dsp:cNvSpPr/>
      </dsp:nvSpPr>
      <dsp:spPr>
        <a:xfrm>
          <a:off x="945094" y="3462034"/>
          <a:ext cx="2012776" cy="157544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000" b="1" kern="1200" dirty="0" smtClean="0">
              <a:solidFill>
                <a:schemeClr val="tx1"/>
              </a:solidFill>
              <a:latin typeface="+mn-lt"/>
            </a:rPr>
            <a:t>Valoriser les patrimoines naturels et culturels</a:t>
          </a:r>
          <a:endParaRPr lang="fr-FR" sz="2000" b="1" kern="1200" dirty="0">
            <a:solidFill>
              <a:schemeClr val="tx1"/>
            </a:solidFill>
            <a:latin typeface="+mn-lt"/>
          </a:endParaRPr>
        </a:p>
      </dsp:txBody>
      <dsp:txXfrm>
        <a:off x="1239858" y="3692753"/>
        <a:ext cx="1423248" cy="1114010"/>
      </dsp:txXfrm>
    </dsp:sp>
    <dsp:sp modelId="{5476EA8F-BA35-4EBC-932D-C6ACF4A2FC0E}">
      <dsp:nvSpPr>
        <dsp:cNvPr id="0" name=""/>
        <dsp:cNvSpPr/>
      </dsp:nvSpPr>
      <dsp:spPr>
        <a:xfrm rot="12596004">
          <a:off x="2633417" y="1990308"/>
          <a:ext cx="400766" cy="53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2745628" y="2127435"/>
        <a:ext cx="280536" cy="321392"/>
      </dsp:txXfrm>
    </dsp:sp>
    <dsp:sp modelId="{56B512B2-306D-449E-AA9E-19F1908DCDD8}">
      <dsp:nvSpPr>
        <dsp:cNvPr id="0" name=""/>
        <dsp:cNvSpPr/>
      </dsp:nvSpPr>
      <dsp:spPr>
        <a:xfrm>
          <a:off x="869973" y="890969"/>
          <a:ext cx="1924819" cy="157544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fr-FR" sz="2000" b="1" kern="1200" dirty="0" smtClean="0">
              <a:solidFill>
                <a:schemeClr val="tx1"/>
              </a:solidFill>
              <a:latin typeface="+mn-lt"/>
            </a:rPr>
            <a:t>Valorisation des déchets</a:t>
          </a:r>
          <a:endParaRPr lang="fr-FR" sz="2000" b="1" kern="1200" dirty="0">
            <a:solidFill>
              <a:schemeClr val="tx1"/>
            </a:solidFill>
            <a:latin typeface="+mn-lt"/>
          </a:endParaRPr>
        </a:p>
      </dsp:txBody>
      <dsp:txXfrm>
        <a:off x="1151856" y="1121688"/>
        <a:ext cx="1361053" cy="1114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300BB-38E5-435C-82D5-BD280BC59A15}">
      <dsp:nvSpPr>
        <dsp:cNvPr id="0" name=""/>
        <dsp:cNvSpPr/>
      </dsp:nvSpPr>
      <dsp:spPr>
        <a:xfrm>
          <a:off x="365088" y="0"/>
          <a:ext cx="4712923" cy="18002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7F48D3-418A-497E-BB29-8581558F53D1}">
      <dsp:nvSpPr>
        <dsp:cNvPr id="0" name=""/>
        <dsp:cNvSpPr/>
      </dsp:nvSpPr>
      <dsp:spPr>
        <a:xfrm>
          <a:off x="592" y="540059"/>
          <a:ext cx="1684468" cy="720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Calibri"/>
              <a:ea typeface="+mn-ea"/>
              <a:cs typeface="+mn-cs"/>
            </a:rPr>
            <a:t>Grille de scoring assortie de points</a:t>
          </a:r>
          <a:endParaRPr lang="fr-FR" sz="1400" b="1" kern="1200">
            <a:latin typeface="Calibri"/>
            <a:ea typeface="+mn-ea"/>
            <a:cs typeface="+mn-cs"/>
          </a:endParaRPr>
        </a:p>
      </dsp:txBody>
      <dsp:txXfrm>
        <a:off x="35743" y="575210"/>
        <a:ext cx="1614166" cy="649778"/>
      </dsp:txXfrm>
    </dsp:sp>
    <dsp:sp modelId="{5BB03FEF-C920-4AF5-9150-C877465441D3}">
      <dsp:nvSpPr>
        <dsp:cNvPr id="0" name=""/>
        <dsp:cNvSpPr/>
      </dsp:nvSpPr>
      <dsp:spPr>
        <a:xfrm>
          <a:off x="1930073" y="540059"/>
          <a:ext cx="1684468" cy="72008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Calibri"/>
              <a:ea typeface="+mn-ea"/>
              <a:cs typeface="+mn-cs"/>
            </a:rPr>
            <a:t>Définition d’un nombre de critère minimum</a:t>
          </a:r>
          <a:endParaRPr lang="fr-FR" sz="1400" b="1" kern="1200">
            <a:latin typeface="Calibri"/>
            <a:ea typeface="+mn-ea"/>
            <a:cs typeface="+mn-cs"/>
          </a:endParaRPr>
        </a:p>
      </dsp:txBody>
      <dsp:txXfrm>
        <a:off x="1965224" y="575210"/>
        <a:ext cx="1614166" cy="649778"/>
      </dsp:txXfrm>
    </dsp:sp>
    <dsp:sp modelId="{E21D15B9-1FD2-4D7B-8DC7-0F489ADA216F}">
      <dsp:nvSpPr>
        <dsp:cNvPr id="0" name=""/>
        <dsp:cNvSpPr/>
      </dsp:nvSpPr>
      <dsp:spPr>
        <a:xfrm>
          <a:off x="3859555" y="540059"/>
          <a:ext cx="1684468" cy="7200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Calibri"/>
              <a:ea typeface="+mn-ea"/>
              <a:cs typeface="+mn-cs"/>
            </a:rPr>
            <a:t>Définition d’un score minimum</a:t>
          </a:r>
          <a:endParaRPr lang="fr-FR" sz="1400" b="1" kern="1200" dirty="0">
            <a:latin typeface="Calibri"/>
            <a:ea typeface="+mn-ea"/>
            <a:cs typeface="+mn-cs"/>
          </a:endParaRPr>
        </a:p>
      </dsp:txBody>
      <dsp:txXfrm>
        <a:off x="3894706" y="575210"/>
        <a:ext cx="1614166" cy="64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942EA-CADA-467F-A6EA-A23709D0E535}">
      <dsp:nvSpPr>
        <dsp:cNvPr id="0" name=""/>
        <dsp:cNvSpPr/>
      </dsp:nvSpPr>
      <dsp:spPr>
        <a:xfrm>
          <a:off x="625140" y="0"/>
          <a:ext cx="7584331" cy="420825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837CB-690D-4432-B1CE-0B74A5CE3675}">
      <dsp:nvSpPr>
        <dsp:cNvPr id="0" name=""/>
        <dsp:cNvSpPr/>
      </dsp:nvSpPr>
      <dsp:spPr>
        <a:xfrm>
          <a:off x="4465" y="1262476"/>
          <a:ext cx="2147906" cy="16833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Consultation Préalable des Elus</a:t>
          </a:r>
          <a:endParaRPr lang="fr-FR" sz="2300" kern="1200" dirty="0"/>
        </a:p>
      </dsp:txBody>
      <dsp:txXfrm>
        <a:off x="86637" y="1344648"/>
        <a:ext cx="1983562" cy="1518957"/>
      </dsp:txXfrm>
    </dsp:sp>
    <dsp:sp modelId="{DE936869-CA18-4156-91D9-85D66FD8B2C5}">
      <dsp:nvSpPr>
        <dsp:cNvPr id="0" name=""/>
        <dsp:cNvSpPr/>
      </dsp:nvSpPr>
      <dsp:spPr>
        <a:xfrm>
          <a:off x="2259767" y="1262476"/>
          <a:ext cx="2147906" cy="168330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Instance Technique Partenariale (ITP)</a:t>
          </a:r>
          <a:endParaRPr lang="fr-FR" sz="2300" kern="1200" dirty="0"/>
        </a:p>
      </dsp:txBody>
      <dsp:txXfrm>
        <a:off x="2341939" y="1344648"/>
        <a:ext cx="1983562" cy="1518957"/>
      </dsp:txXfrm>
    </dsp:sp>
    <dsp:sp modelId="{32B1615A-C9A3-46B1-8B3B-B6F9459D795D}">
      <dsp:nvSpPr>
        <dsp:cNvPr id="0" name=""/>
        <dsp:cNvSpPr/>
      </dsp:nvSpPr>
      <dsp:spPr>
        <a:xfrm>
          <a:off x="4515069" y="1262476"/>
          <a:ext cx="2147906" cy="168330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Conseil Exécutif</a:t>
          </a:r>
          <a:endParaRPr lang="fr-FR" sz="2300" kern="1200" dirty="0"/>
        </a:p>
      </dsp:txBody>
      <dsp:txXfrm>
        <a:off x="4597241" y="1344648"/>
        <a:ext cx="1983562" cy="1518957"/>
      </dsp:txXfrm>
    </dsp:sp>
    <dsp:sp modelId="{F8E9F0BB-D9C3-4606-8DEC-8A294D4D276A}">
      <dsp:nvSpPr>
        <dsp:cNvPr id="0" name=""/>
        <dsp:cNvSpPr/>
      </dsp:nvSpPr>
      <dsp:spPr>
        <a:xfrm>
          <a:off x="6770370" y="1262476"/>
          <a:ext cx="2147906" cy="16833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Assemblée Plénière de la CTM: seuil* /sensibilité</a:t>
          </a:r>
          <a:endParaRPr lang="fr-FR" sz="2300" kern="1200" dirty="0"/>
        </a:p>
      </dsp:txBody>
      <dsp:txXfrm>
        <a:off x="6852542" y="1344648"/>
        <a:ext cx="1983562" cy="151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B03D-A2BB-4B98-B29E-EEF9A0BED784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F30F-C67A-4562-A8AC-C263C7E9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0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Qu’est-ce qu’un fonds européen? 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Quels sont les principes de sélection et les filières stratégiques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Qui peut bénéficier des fonds européens?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Quels sont les projets et les domaines concernés?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Quels sont les axes d’intervention?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Combien?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Quels sont les principes à respecter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Comment déposer une demande d’aide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1200" dirty="0" smtClean="0">
                <a:solidFill>
                  <a:srgbClr val="000000"/>
                </a:solidFill>
                <a:latin typeface="Myriad Pro" panose="020B0503030403020204" pitchFamily="34" charset="0"/>
              </a:rPr>
              <a:t>Quel est le circuit décisionnel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8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Lettre de demande de subvention (</a:t>
            </a:r>
            <a:r>
              <a:rPr lang="fr-FR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souvent oublié, un bordereau ne suffit pas</a:t>
            </a: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Preuve de l’autofinancement : délibération du CM (conseil municipal) ou du CC (conseil communautaire)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Postes de dépenses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 préférence par lots)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 (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 oublié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éléments de marché </a:t>
            </a:r>
            <a:r>
              <a:rPr lang="fr-F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minima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publicité puis DCE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(dossier des consultations des entreprises)</a:t>
            </a:r>
          </a:p>
          <a:p>
            <a:pPr lvl="0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92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66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5004D-767B-415C-9407-544E9663DBD3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18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5004D-767B-415C-9407-544E9663DBD3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1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5004D-767B-415C-9407-544E9663DBD3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579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5004D-767B-415C-9407-544E9663DBD3}" type="slidenum">
              <a:rPr kumimoji="0" lang="fr-FR" altLang="fr-F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574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r-FR" altLang="fr-FR" sz="1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308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r-FR" altLang="fr-FR" sz="1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647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r-FR" altLang="fr-FR" sz="1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6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1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olidFill>
                  <a:srgbClr val="014495"/>
                </a:solidFill>
              </a:rPr>
              <a:t>Les filières stratégiques   </a:t>
            </a:r>
            <a:r>
              <a:rPr lang="fr-FR" sz="1200" dirty="0" smtClean="0"/>
              <a:t>Agro – transformation  Santé et vieillissement Tourisme Numérique  Ressources / Biodiversité Déchets Energies renouvelables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>
              <a:solidFill>
                <a:srgbClr val="014495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3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5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41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1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30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r-FR" altLang="fr-FR" sz="1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8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r-FR" altLang="fr-FR" sz="1200" dirty="0" smtClean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F30F-C67A-4562-A8AC-C263C7E959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4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44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14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7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4" y="153861"/>
            <a:ext cx="1370284" cy="9031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66" y="153862"/>
            <a:ext cx="1392428" cy="862241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3790166" y="6604853"/>
            <a:ext cx="2743924" cy="365338"/>
          </a:xfrm>
        </p:spPr>
        <p:txBody>
          <a:bodyPr/>
          <a:lstStyle>
            <a:lvl1pPr>
              <a:defRPr sz="1631" b="1">
                <a:solidFill>
                  <a:schemeClr val="bg1"/>
                </a:solidFill>
              </a:defRPr>
            </a:lvl1pPr>
          </a:lstStyle>
          <a:p>
            <a:fld id="{A030E682-24C6-4478-89F8-6F11348BE03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5759" y="158473"/>
            <a:ext cx="1828090" cy="9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1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23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3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8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52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1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2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0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030B-1C62-432D-9911-F7594007EF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F499-6F84-4E53-9C6C-54011E7AA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07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39"/>
            <a:ext cx="2088178" cy="1162014"/>
          </a:xfrm>
          <a:prstGeom prst="rect">
            <a:avLst/>
          </a:prstGeom>
        </p:spPr>
      </p:pic>
      <p:sp>
        <p:nvSpPr>
          <p:cNvPr id="15" name="object 52"/>
          <p:cNvSpPr/>
          <p:nvPr userDrawn="1"/>
        </p:nvSpPr>
        <p:spPr>
          <a:xfrm>
            <a:off x="0" y="6650879"/>
            <a:ext cx="12192000" cy="207121"/>
          </a:xfrm>
          <a:custGeom>
            <a:avLst/>
            <a:gdLst/>
            <a:ahLst/>
            <a:cxnLst/>
            <a:rect l="l" t="t" r="r" b="b"/>
            <a:pathLst>
              <a:path w="10692003" h="267182">
                <a:moveTo>
                  <a:pt x="0" y="267182"/>
                </a:moveTo>
                <a:lnTo>
                  <a:pt x="10692003" y="267182"/>
                </a:lnTo>
                <a:lnTo>
                  <a:pt x="10692003" y="0"/>
                </a:lnTo>
                <a:lnTo>
                  <a:pt x="0" y="0"/>
                </a:lnTo>
                <a:lnTo>
                  <a:pt x="0" y="267182"/>
                </a:lnTo>
                <a:close/>
              </a:path>
            </a:pathLst>
          </a:custGeom>
          <a:solidFill>
            <a:srgbClr val="0D3F96"/>
          </a:solidFill>
        </p:spPr>
        <p:txBody>
          <a:bodyPr wrap="square" lIns="0" tIns="0" rIns="0" bIns="0" rtlCol="0">
            <a:noAutofit/>
          </a:bodyPr>
          <a:lstStyle/>
          <a:p>
            <a:endParaRPr sz="1631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4"/>
          </p:nvPr>
        </p:nvSpPr>
        <p:spPr>
          <a:xfrm>
            <a:off x="3924028" y="6571771"/>
            <a:ext cx="2743924" cy="36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1" b="1">
                <a:solidFill>
                  <a:schemeClr val="bg1"/>
                </a:solidFill>
              </a:defRPr>
            </a:lvl1pPr>
          </a:lstStyle>
          <a:p>
            <a:fld id="{A030E682-24C6-4478-89F8-6F11348BE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3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28446" rtl="0" eaLnBrk="1" latinLnBrk="0" hangingPunct="1">
        <a:spcBef>
          <a:spcPct val="0"/>
        </a:spcBef>
        <a:buNone/>
        <a:defRPr sz="39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667" indent="-310667" algn="l" defTabSz="828446" rtl="0" eaLnBrk="1" latinLnBrk="0" hangingPunct="1">
        <a:spcBef>
          <a:spcPct val="20000"/>
        </a:spcBef>
        <a:buFont typeface="Arial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673113" indent="-258890" algn="l" defTabSz="828446" rtl="0" eaLnBrk="1" latinLnBrk="0" hangingPunct="1">
        <a:spcBef>
          <a:spcPct val="20000"/>
        </a:spcBef>
        <a:buFont typeface="Arial" pitchFamily="34" charset="0"/>
        <a:buChar char="–"/>
        <a:defRPr sz="2537" kern="1200">
          <a:solidFill>
            <a:schemeClr val="tx1"/>
          </a:solidFill>
          <a:latin typeface="+mn-lt"/>
          <a:ea typeface="+mn-ea"/>
          <a:cs typeface="+mn-cs"/>
        </a:defRPr>
      </a:lvl2pPr>
      <a:lvl3pPr marL="1035558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3pPr>
      <a:lvl4pPr marL="1449781" indent="-207112" algn="l" defTabSz="828446" rtl="0" eaLnBrk="1" latinLnBrk="0" hangingPunct="1">
        <a:spcBef>
          <a:spcPct val="20000"/>
        </a:spcBef>
        <a:buFont typeface="Arial" pitchFamily="34" charset="0"/>
        <a:buChar char="–"/>
        <a:defRPr sz="1812" kern="1200">
          <a:solidFill>
            <a:schemeClr val="tx1"/>
          </a:solidFill>
          <a:latin typeface="+mn-lt"/>
          <a:ea typeface="+mn-ea"/>
          <a:cs typeface="+mn-cs"/>
        </a:defRPr>
      </a:lvl4pPr>
      <a:lvl5pPr marL="1864004" indent="-207112" algn="l" defTabSz="828446" rtl="0" eaLnBrk="1" latinLnBrk="0" hangingPunct="1">
        <a:spcBef>
          <a:spcPct val="20000"/>
        </a:spcBef>
        <a:buFont typeface="Arial" pitchFamily="34" charset="0"/>
        <a:buChar char="»"/>
        <a:defRPr sz="1812" kern="1200">
          <a:solidFill>
            <a:schemeClr val="tx1"/>
          </a:solidFill>
          <a:latin typeface="+mn-lt"/>
          <a:ea typeface="+mn-ea"/>
          <a:cs typeface="+mn-cs"/>
        </a:defRPr>
      </a:lvl5pPr>
      <a:lvl6pPr marL="2278228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6pPr>
      <a:lvl7pPr marL="2692451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7pPr>
      <a:lvl8pPr marL="3106674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8pPr>
      <a:lvl9pPr marL="3520897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14223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28446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42670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56893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71116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85339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899562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313786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6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828446" rtl="0" eaLnBrk="1" latinLnBrk="0" hangingPunct="1">
        <a:spcBef>
          <a:spcPct val="0"/>
        </a:spcBef>
        <a:buNone/>
        <a:defRPr sz="39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667" indent="-310667" algn="l" defTabSz="828446" rtl="0" eaLnBrk="1" latinLnBrk="0" hangingPunct="1">
        <a:spcBef>
          <a:spcPct val="20000"/>
        </a:spcBef>
        <a:buFont typeface="Arial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1pPr>
      <a:lvl2pPr marL="673113" indent="-258890" algn="l" defTabSz="828446" rtl="0" eaLnBrk="1" latinLnBrk="0" hangingPunct="1">
        <a:spcBef>
          <a:spcPct val="20000"/>
        </a:spcBef>
        <a:buFont typeface="Arial" pitchFamily="34" charset="0"/>
        <a:buChar char="–"/>
        <a:defRPr sz="2537" kern="1200">
          <a:solidFill>
            <a:schemeClr val="tx1"/>
          </a:solidFill>
          <a:latin typeface="+mn-lt"/>
          <a:ea typeface="+mn-ea"/>
          <a:cs typeface="+mn-cs"/>
        </a:defRPr>
      </a:lvl2pPr>
      <a:lvl3pPr marL="1035558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3pPr>
      <a:lvl4pPr marL="1449781" indent="-207112" algn="l" defTabSz="828446" rtl="0" eaLnBrk="1" latinLnBrk="0" hangingPunct="1">
        <a:spcBef>
          <a:spcPct val="20000"/>
        </a:spcBef>
        <a:buFont typeface="Arial" pitchFamily="34" charset="0"/>
        <a:buChar char="–"/>
        <a:defRPr sz="1812" kern="1200">
          <a:solidFill>
            <a:schemeClr val="tx1"/>
          </a:solidFill>
          <a:latin typeface="+mn-lt"/>
          <a:ea typeface="+mn-ea"/>
          <a:cs typeface="+mn-cs"/>
        </a:defRPr>
      </a:lvl4pPr>
      <a:lvl5pPr marL="1864004" indent="-207112" algn="l" defTabSz="828446" rtl="0" eaLnBrk="1" latinLnBrk="0" hangingPunct="1">
        <a:spcBef>
          <a:spcPct val="20000"/>
        </a:spcBef>
        <a:buFont typeface="Arial" pitchFamily="34" charset="0"/>
        <a:buChar char="»"/>
        <a:defRPr sz="1812" kern="1200">
          <a:solidFill>
            <a:schemeClr val="tx1"/>
          </a:solidFill>
          <a:latin typeface="+mn-lt"/>
          <a:ea typeface="+mn-ea"/>
          <a:cs typeface="+mn-cs"/>
        </a:defRPr>
      </a:lvl5pPr>
      <a:lvl6pPr marL="2278228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6pPr>
      <a:lvl7pPr marL="2692451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7pPr>
      <a:lvl8pPr marL="3106674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8pPr>
      <a:lvl9pPr marL="3520897" indent="-207112" algn="l" defTabSz="828446" rtl="0" eaLnBrk="1" latinLnBrk="0" hangingPunct="1">
        <a:spcBef>
          <a:spcPct val="20000"/>
        </a:spcBef>
        <a:buFont typeface="Arial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14223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28446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42670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56893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71116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85339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899562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313786" algn="l" defTabSz="828446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europe-martinique.com/wp-content/uploads/2017/02/Formulaire-demande-aide-FEDER-FSE.pdf" TargetMode="External"/><Relationship Id="rId7" Type="http://schemas.openxmlformats.org/officeDocument/2006/relationships/hyperlink" Target="https://ma-demarche-fse.fr/si_fse/servlet/logi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europe-martinique.com/fonds-europeen-agricole-pour-le-developpement-rural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europe-en-france.gouv.fr/fr/fonds-europeens/fonds-europeen-pour-les-affaires-maritimes-et-la-peche-FEAM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-martinique.com/concertation-territoriale-pour-les-programmes-europeens-2021-2027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4.jp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5.jp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6.jp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mailto:appui.europe@collectivitedemartinique.mq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europe-martinique.com/" TargetMode="External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6.png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3802" y="1895976"/>
            <a:ext cx="845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14495"/>
                </a:solidFill>
              </a:rPr>
              <a:t>Fonds Européens</a:t>
            </a:r>
          </a:p>
          <a:p>
            <a:pPr algn="ctr"/>
            <a:r>
              <a:rPr lang="fr-FR" sz="4000" b="1" dirty="0" smtClean="0">
                <a:solidFill>
                  <a:srgbClr val="014495"/>
                </a:solidFill>
              </a:rPr>
              <a:t>Programme </a:t>
            </a:r>
            <a:r>
              <a:rPr lang="fr-FR" sz="4000" b="1" dirty="0">
                <a:solidFill>
                  <a:srgbClr val="014495"/>
                </a:solidFill>
              </a:rPr>
              <a:t>Opérationnel 2014-2020</a:t>
            </a:r>
          </a:p>
          <a:p>
            <a:pPr algn="ctr"/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9182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183071"/>
            <a:ext cx="10515600" cy="24714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dirty="0" smtClean="0">
                <a:solidFill>
                  <a:prstClr val="black"/>
                </a:solidFill>
              </a:rPr>
              <a:t>En </a:t>
            </a:r>
            <a:r>
              <a:rPr lang="fr-FR" sz="3600" dirty="0">
                <a:solidFill>
                  <a:prstClr val="black"/>
                </a:solidFill>
              </a:rPr>
              <a:t>remboursement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prstClr val="black"/>
                </a:solidFill>
              </a:rPr>
              <a:t>Jamais tout seul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prstClr val="black"/>
                </a:solidFill>
              </a:rPr>
              <a:t>Un taux maximal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dirty="0">
                <a:solidFill>
                  <a:prstClr val="black"/>
                </a:solidFill>
              </a:rPr>
              <a:t>Un apport du porteur de projet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2284" y="230188"/>
            <a:ext cx="50497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14495"/>
                </a:solidFill>
              </a:rPr>
              <a:t>Le versement de la subvention</a:t>
            </a:r>
            <a:endParaRPr lang="fr-FR" sz="3000" b="1" dirty="0">
              <a:solidFill>
                <a:srgbClr val="014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7770" y="2010932"/>
            <a:ext cx="11825206" cy="4351338"/>
          </a:xfrm>
        </p:spPr>
        <p:txBody>
          <a:bodyPr/>
          <a:lstStyle/>
          <a:p>
            <a:r>
              <a:rPr lang="fr-FR" sz="3600" dirty="0" smtClean="0"/>
              <a:t>Au dépôt  - à l’instruction  - au paiement</a:t>
            </a:r>
          </a:p>
          <a:p>
            <a:r>
              <a:rPr lang="fr-FR" sz="3600" dirty="0" smtClean="0"/>
              <a:t>Le porteur de projet  - le projet  - les dépenses – les ressources</a:t>
            </a:r>
          </a:p>
          <a:p>
            <a:r>
              <a:rPr lang="fr-FR" sz="3600" dirty="0" smtClean="0"/>
              <a:t>La réglementation nationale  - européenne  -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L’obligatoire   </a:t>
            </a:r>
            <a:r>
              <a:rPr lang="fr-FR" sz="3600" dirty="0">
                <a:solidFill>
                  <a:srgbClr val="FF0000"/>
                </a:solidFill>
              </a:rPr>
              <a:t>- le bon sens</a:t>
            </a:r>
          </a:p>
          <a:p>
            <a:r>
              <a:rPr lang="fr-FR" sz="3600" dirty="0"/>
              <a:t>Le format papier </a:t>
            </a:r>
            <a:r>
              <a:rPr lang="fr-FR" sz="3600" dirty="0" smtClean="0"/>
              <a:t> </a:t>
            </a:r>
            <a:r>
              <a:rPr lang="fr-FR" sz="3600" dirty="0"/>
              <a:t>- numérique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36060" y="269849"/>
            <a:ext cx="3736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14495"/>
                </a:solidFill>
              </a:rPr>
              <a:t>Le dossier « parfait »</a:t>
            </a:r>
            <a:endParaRPr lang="fr-FR" sz="3200" b="1" dirty="0">
              <a:solidFill>
                <a:srgbClr val="01449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9447" y="858093"/>
            <a:ext cx="4077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/>
              <a:t>La complétude </a:t>
            </a:r>
            <a:r>
              <a:rPr lang="fr-FR" sz="2800" b="1" dirty="0"/>
              <a:t>du dossier </a:t>
            </a:r>
          </a:p>
        </p:txBody>
      </p:sp>
    </p:spTree>
    <p:extLst>
      <p:ext uri="{BB962C8B-B14F-4D97-AF65-F5344CB8AC3E}">
        <p14:creationId xmlns:p14="http://schemas.microsoft.com/office/powerpoint/2010/main" val="10106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1369" y="108013"/>
            <a:ext cx="67506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14495"/>
                </a:solidFill>
              </a:rPr>
              <a:t>Le formulaire de demande de subvention</a:t>
            </a:r>
            <a:endParaRPr lang="fr-FR" sz="3000" b="1" dirty="0">
              <a:solidFill>
                <a:srgbClr val="014495"/>
              </a:solidFill>
            </a:endParaRP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63491" t="30546" r="5142" b="14718"/>
          <a:stretch/>
        </p:blipFill>
        <p:spPr>
          <a:xfrm>
            <a:off x="914400" y="1299411"/>
            <a:ext cx="3398459" cy="1949116"/>
          </a:xfrm>
          <a:prstGeom prst="rect">
            <a:avLst/>
          </a:prstGeom>
        </p:spPr>
      </p:pic>
      <p:pic>
        <p:nvPicPr>
          <p:cNvPr id="3" name="Image 2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60200" t="31403" r="2052" b="15029"/>
          <a:stretch/>
        </p:blipFill>
        <p:spPr>
          <a:xfrm>
            <a:off x="6829832" y="1299411"/>
            <a:ext cx="4179108" cy="1949116"/>
          </a:xfrm>
          <a:prstGeom prst="rect">
            <a:avLst/>
          </a:prstGeom>
        </p:spPr>
      </p:pic>
      <p:pic>
        <p:nvPicPr>
          <p:cNvPr id="5" name="Image 4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59431" t="30234" r="1437" b="14327"/>
          <a:stretch/>
        </p:blipFill>
        <p:spPr>
          <a:xfrm>
            <a:off x="914400" y="4162927"/>
            <a:ext cx="3398459" cy="1582387"/>
          </a:xfrm>
          <a:prstGeom prst="rect">
            <a:avLst/>
          </a:prstGeom>
        </p:spPr>
      </p:pic>
      <p:pic>
        <p:nvPicPr>
          <p:cNvPr id="6" name="Image 5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58431" t="30234" b="14561"/>
          <a:stretch/>
        </p:blipFill>
        <p:spPr>
          <a:xfrm>
            <a:off x="7106723" y="4162926"/>
            <a:ext cx="3625325" cy="15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Lancement : 17 décembre 2019</a:t>
            </a:r>
          </a:p>
          <a:p>
            <a:r>
              <a:rPr lang="fr-FR" dirty="0" smtClean="0"/>
              <a:t>Objectif : recueil des avis </a:t>
            </a:r>
            <a:r>
              <a:rPr lang="fr-FR" dirty="0"/>
              <a:t>des acteurs du territoire sur les orientations stratégiques des futurs programmes </a:t>
            </a:r>
            <a:r>
              <a:rPr lang="fr-FR" dirty="0" smtClean="0"/>
              <a:t>2021-2027</a:t>
            </a:r>
          </a:p>
          <a:p>
            <a:r>
              <a:rPr lang="fr-FR" dirty="0" smtClean="0"/>
              <a:t>Moyens: organisation d’ateliers thématiques (</a:t>
            </a:r>
            <a:r>
              <a:rPr lang="fr-FR" dirty="0"/>
              <a:t>développement économique, d’innovation, de prévention des risques, de gestion de l’eau, de prévention et gestion des déchets, de maitrise et transition énergétiques, d’inclusion sociale etc</a:t>
            </a:r>
            <a:r>
              <a:rPr lang="fr-FR" dirty="0" smtClean="0"/>
              <a:t>…)</a:t>
            </a:r>
          </a:p>
          <a:p>
            <a:r>
              <a:rPr lang="fr-FR" dirty="0">
                <a:hlinkClick r:id="rId2"/>
              </a:rPr>
              <a:t>http://www.europe-martinique.com/concertation-territoriale-pour-les-programmes-europeens-2021-2027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44071" y="158627"/>
            <a:ext cx="61990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14495"/>
                </a:solidFill>
              </a:rPr>
              <a:t>La concertation territoriale 2021 2027</a:t>
            </a:r>
            <a:endParaRPr lang="fr-FR" sz="3000" b="1" dirty="0">
              <a:solidFill>
                <a:srgbClr val="014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11"/>
          <p:cNvSpPr>
            <a:spLocks/>
          </p:cNvSpPr>
          <p:nvPr/>
        </p:nvSpPr>
        <p:spPr bwMode="auto">
          <a:xfrm>
            <a:off x="9909038" y="506295"/>
            <a:ext cx="31643" cy="30206"/>
          </a:xfrm>
          <a:custGeom>
            <a:avLst/>
            <a:gdLst>
              <a:gd name="T0" fmla="*/ 16008 w 35039"/>
              <a:gd name="T1" fmla="*/ 28290 h 33210"/>
              <a:gd name="T2" fmla="*/ 25642 w 35039"/>
              <a:gd name="T3" fmla="*/ 36986 h 33210"/>
              <a:gd name="T4" fmla="*/ 22035 w 35039"/>
              <a:gd name="T5" fmla="*/ 22971 h 33210"/>
              <a:gd name="T6" fmla="*/ 31983 w 35039"/>
              <a:gd name="T7" fmla="*/ 14256 h 33210"/>
              <a:gd name="T8" fmla="*/ 19649 w 35039"/>
              <a:gd name="T9" fmla="*/ 14256 h 33210"/>
              <a:gd name="T10" fmla="*/ 16008 w 35039"/>
              <a:gd name="T11" fmla="*/ 0 h 33210"/>
              <a:gd name="T12" fmla="*/ 12196 w 35039"/>
              <a:gd name="T13" fmla="*/ 14256 h 33210"/>
              <a:gd name="T14" fmla="*/ 0 w 35039"/>
              <a:gd name="T15" fmla="*/ 14256 h 33210"/>
              <a:gd name="T16" fmla="*/ 9946 w 35039"/>
              <a:gd name="T17" fmla="*/ 22971 h 33210"/>
              <a:gd name="T18" fmla="*/ 6155 w 35039"/>
              <a:gd name="T19" fmla="*/ 36986 h 33210"/>
              <a:gd name="T20" fmla="*/ 16008 w 35039"/>
              <a:gd name="T21" fmla="*/ 28290 h 33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39"/>
              <a:gd name="T34" fmla="*/ 0 h 33210"/>
              <a:gd name="T35" fmla="*/ 35039 w 35039"/>
              <a:gd name="T36" fmla="*/ 33210 h 332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39" h="33210">
                <a:moveTo>
                  <a:pt x="17538" y="25400"/>
                </a:moveTo>
                <a:lnTo>
                  <a:pt x="28092" y="33210"/>
                </a:lnTo>
                <a:lnTo>
                  <a:pt x="24142" y="20624"/>
                </a:lnTo>
                <a:lnTo>
                  <a:pt x="35039" y="12801"/>
                </a:lnTo>
                <a:lnTo>
                  <a:pt x="21526" y="12801"/>
                </a:lnTo>
                <a:lnTo>
                  <a:pt x="17538" y="0"/>
                </a:lnTo>
                <a:lnTo>
                  <a:pt x="13360" y="12801"/>
                </a:lnTo>
                <a:lnTo>
                  <a:pt x="0" y="12801"/>
                </a:lnTo>
                <a:lnTo>
                  <a:pt x="10896" y="20624"/>
                </a:lnTo>
                <a:lnTo>
                  <a:pt x="6743" y="33210"/>
                </a:lnTo>
                <a:lnTo>
                  <a:pt x="17538" y="2540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28446"/>
            <a:endParaRPr lang="fr-FR" sz="16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52"/>
          <p:cNvSpPr/>
          <p:nvPr/>
        </p:nvSpPr>
        <p:spPr bwMode="auto">
          <a:xfrm>
            <a:off x="1251675" y="1"/>
            <a:ext cx="9688651" cy="476469"/>
          </a:xfrm>
          <a:custGeom>
            <a:avLst/>
            <a:gdLst/>
            <a:ahLst/>
            <a:cxnLst/>
            <a:rect l="l" t="t" r="r" b="b"/>
            <a:pathLst>
              <a:path w="10692003" h="267182">
                <a:moveTo>
                  <a:pt x="0" y="267182"/>
                </a:moveTo>
                <a:lnTo>
                  <a:pt x="10692003" y="267182"/>
                </a:lnTo>
                <a:lnTo>
                  <a:pt x="10692003" y="0"/>
                </a:lnTo>
                <a:lnTo>
                  <a:pt x="0" y="0"/>
                </a:lnTo>
                <a:lnTo>
                  <a:pt x="0" y="267182"/>
                </a:lnTo>
                <a:close/>
              </a:path>
            </a:pathLst>
          </a:custGeom>
          <a:solidFill>
            <a:srgbClr val="0D3F96">
              <a:alpha val="26000"/>
            </a:srgbClr>
          </a:solidFill>
          <a:ln cap="sq" cmpd="sng">
            <a:gradFill>
              <a:gsLst>
                <a:gs pos="0">
                  <a:srgbClr val="0D3F9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lIns="0" tIns="0" rIns="0" bIns="0"/>
          <a:lstStyle/>
          <a:p>
            <a:pPr algn="ctr" defTabSz="828446">
              <a:defRPr/>
            </a:pPr>
            <a:r>
              <a:rPr lang="fr-FR" altLang="fr-FR" sz="3624" b="1" dirty="0">
                <a:solidFill>
                  <a:prstClr val="black"/>
                </a:solidFill>
                <a:latin typeface="Calibri"/>
              </a:rPr>
              <a:t>Le site Internet des programmes européens</a:t>
            </a:r>
          </a:p>
          <a:p>
            <a:pPr defTabSz="828446">
              <a:defRPr/>
            </a:pPr>
            <a:endParaRPr sz="16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251675" y="1894293"/>
            <a:ext cx="9688651" cy="3782831"/>
          </a:xfrm>
          <a:prstGeom prst="rect">
            <a:avLst/>
          </a:prstGeom>
        </p:spPr>
        <p:txBody>
          <a:bodyPr lIns="0" tIns="0" rIns="0" bIns="0"/>
          <a:lstStyle/>
          <a:p>
            <a:pPr marL="310667" indent="-310667" algn="just" defTabSz="828446">
              <a:lnSpc>
                <a:spcPct val="115000"/>
              </a:lnSpc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sz="2174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251675" y="5983490"/>
            <a:ext cx="9688651" cy="897523"/>
            <a:chOff x="0" y="6604000"/>
            <a:chExt cx="10693400" cy="9906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1800"/>
              <a:ext cx="243205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13" y="6781800"/>
              <a:ext cx="7632293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17" y="6781800"/>
              <a:ext cx="1101903" cy="771611"/>
            </a:xfrm>
            <a:prstGeom prst="rect">
              <a:avLst/>
            </a:prstGeom>
          </p:spPr>
        </p:pic>
        <p:sp>
          <p:nvSpPr>
            <p:cNvPr id="20" name="object 52"/>
            <p:cNvSpPr/>
            <p:nvPr/>
          </p:nvSpPr>
          <p:spPr>
            <a:xfrm>
              <a:off x="0" y="6604000"/>
              <a:ext cx="10693400" cy="228600"/>
            </a:xfrm>
            <a:custGeom>
              <a:avLst/>
              <a:gdLst/>
              <a:ahLst/>
              <a:cxnLst/>
              <a:rect l="l" t="t" r="r" b="b"/>
              <a:pathLst>
                <a:path w="10692003" h="267182">
                  <a:moveTo>
                    <a:pt x="0" y="267182"/>
                  </a:moveTo>
                  <a:lnTo>
                    <a:pt x="10692003" y="267182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67182"/>
                  </a:lnTo>
                  <a:close/>
                </a:path>
              </a:pathLst>
            </a:custGeom>
            <a:solidFill>
              <a:srgbClr val="0D3F96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28446"/>
              <a:endParaRPr sz="163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15" y="6832600"/>
              <a:ext cx="4127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0" y="6832600"/>
              <a:ext cx="533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25" y="6832600"/>
              <a:ext cx="814716" cy="67571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021" y="6888617"/>
              <a:ext cx="781578" cy="60903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" y="6846259"/>
              <a:ext cx="1026270" cy="648511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04" y="877293"/>
            <a:ext cx="9563442" cy="48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11"/>
          <p:cNvSpPr>
            <a:spLocks/>
          </p:cNvSpPr>
          <p:nvPr/>
        </p:nvSpPr>
        <p:spPr bwMode="auto">
          <a:xfrm>
            <a:off x="9909038" y="506295"/>
            <a:ext cx="31643" cy="30206"/>
          </a:xfrm>
          <a:custGeom>
            <a:avLst/>
            <a:gdLst>
              <a:gd name="T0" fmla="*/ 16008 w 35039"/>
              <a:gd name="T1" fmla="*/ 28290 h 33210"/>
              <a:gd name="T2" fmla="*/ 25642 w 35039"/>
              <a:gd name="T3" fmla="*/ 36986 h 33210"/>
              <a:gd name="T4" fmla="*/ 22035 w 35039"/>
              <a:gd name="T5" fmla="*/ 22971 h 33210"/>
              <a:gd name="T6" fmla="*/ 31983 w 35039"/>
              <a:gd name="T7" fmla="*/ 14256 h 33210"/>
              <a:gd name="T8" fmla="*/ 19649 w 35039"/>
              <a:gd name="T9" fmla="*/ 14256 h 33210"/>
              <a:gd name="T10" fmla="*/ 16008 w 35039"/>
              <a:gd name="T11" fmla="*/ 0 h 33210"/>
              <a:gd name="T12" fmla="*/ 12196 w 35039"/>
              <a:gd name="T13" fmla="*/ 14256 h 33210"/>
              <a:gd name="T14" fmla="*/ 0 w 35039"/>
              <a:gd name="T15" fmla="*/ 14256 h 33210"/>
              <a:gd name="T16" fmla="*/ 9946 w 35039"/>
              <a:gd name="T17" fmla="*/ 22971 h 33210"/>
              <a:gd name="T18" fmla="*/ 6155 w 35039"/>
              <a:gd name="T19" fmla="*/ 36986 h 33210"/>
              <a:gd name="T20" fmla="*/ 16008 w 35039"/>
              <a:gd name="T21" fmla="*/ 28290 h 33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39"/>
              <a:gd name="T34" fmla="*/ 0 h 33210"/>
              <a:gd name="T35" fmla="*/ 35039 w 35039"/>
              <a:gd name="T36" fmla="*/ 33210 h 332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39" h="33210">
                <a:moveTo>
                  <a:pt x="17538" y="25400"/>
                </a:moveTo>
                <a:lnTo>
                  <a:pt x="28092" y="33210"/>
                </a:lnTo>
                <a:lnTo>
                  <a:pt x="24142" y="20624"/>
                </a:lnTo>
                <a:lnTo>
                  <a:pt x="35039" y="12801"/>
                </a:lnTo>
                <a:lnTo>
                  <a:pt x="21526" y="12801"/>
                </a:lnTo>
                <a:lnTo>
                  <a:pt x="17538" y="0"/>
                </a:lnTo>
                <a:lnTo>
                  <a:pt x="13360" y="12801"/>
                </a:lnTo>
                <a:lnTo>
                  <a:pt x="0" y="12801"/>
                </a:lnTo>
                <a:lnTo>
                  <a:pt x="10896" y="20624"/>
                </a:lnTo>
                <a:lnTo>
                  <a:pt x="6743" y="33210"/>
                </a:lnTo>
                <a:lnTo>
                  <a:pt x="17538" y="2540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28446"/>
            <a:endParaRPr lang="fr-FR" sz="16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52"/>
          <p:cNvSpPr/>
          <p:nvPr/>
        </p:nvSpPr>
        <p:spPr bwMode="auto">
          <a:xfrm>
            <a:off x="1251675" y="1"/>
            <a:ext cx="9688651" cy="476469"/>
          </a:xfrm>
          <a:custGeom>
            <a:avLst/>
            <a:gdLst/>
            <a:ahLst/>
            <a:cxnLst/>
            <a:rect l="l" t="t" r="r" b="b"/>
            <a:pathLst>
              <a:path w="10692003" h="267182">
                <a:moveTo>
                  <a:pt x="0" y="267182"/>
                </a:moveTo>
                <a:lnTo>
                  <a:pt x="10692003" y="267182"/>
                </a:lnTo>
                <a:lnTo>
                  <a:pt x="10692003" y="0"/>
                </a:lnTo>
                <a:lnTo>
                  <a:pt x="0" y="0"/>
                </a:lnTo>
                <a:lnTo>
                  <a:pt x="0" y="267182"/>
                </a:lnTo>
                <a:close/>
              </a:path>
            </a:pathLst>
          </a:custGeom>
          <a:solidFill>
            <a:srgbClr val="0D3F96">
              <a:alpha val="26000"/>
            </a:srgbClr>
          </a:solidFill>
          <a:ln cap="sq" cmpd="sng">
            <a:gradFill>
              <a:gsLst>
                <a:gs pos="0">
                  <a:srgbClr val="0D3F9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lIns="0" tIns="0" rIns="0" bIns="0"/>
          <a:lstStyle/>
          <a:p>
            <a:pPr algn="ctr" defTabSz="828446">
              <a:defRPr/>
            </a:pPr>
            <a:r>
              <a:rPr lang="fr-FR" altLang="fr-FR" sz="3624" b="1" dirty="0">
                <a:solidFill>
                  <a:prstClr val="black"/>
                </a:solidFill>
                <a:latin typeface="Calibri"/>
              </a:rPr>
              <a:t>Le site Internet des programmes européens</a:t>
            </a:r>
          </a:p>
          <a:p>
            <a:pPr defTabSz="828446">
              <a:defRPr/>
            </a:pPr>
            <a:endParaRPr sz="16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251675" y="1894293"/>
            <a:ext cx="9688651" cy="3782831"/>
          </a:xfrm>
          <a:prstGeom prst="rect">
            <a:avLst/>
          </a:prstGeom>
        </p:spPr>
        <p:txBody>
          <a:bodyPr lIns="0" tIns="0" rIns="0" bIns="0"/>
          <a:lstStyle/>
          <a:p>
            <a:pPr marL="310667" indent="-310667" algn="just" defTabSz="828446">
              <a:lnSpc>
                <a:spcPct val="115000"/>
              </a:lnSpc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sz="2174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1675" y="1065551"/>
            <a:ext cx="9688651" cy="1568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7192" algn="ctr" defTabSz="828446"/>
            <a:endParaRPr lang="fr-FR" altLang="fr-FR" sz="1450" b="1" u="sng" dirty="0">
              <a:solidFill>
                <a:prstClr val="black"/>
              </a:solidFill>
              <a:latin typeface="Calibri"/>
            </a:endParaRPr>
          </a:p>
          <a:p>
            <a:pPr algn="ctr" defTabSz="828446"/>
            <a:endParaRPr lang="fr-FR" sz="2537" dirty="0">
              <a:solidFill>
                <a:prstClr val="black"/>
              </a:solidFill>
              <a:latin typeface="Calibri"/>
            </a:endParaRPr>
          </a:p>
          <a:p>
            <a:pPr algn="ctr" defTabSz="828446"/>
            <a:endParaRPr lang="fr-FR" sz="2899" b="1" dirty="0">
              <a:solidFill>
                <a:prstClr val="black"/>
              </a:solidFill>
              <a:latin typeface="Calibri"/>
            </a:endParaRPr>
          </a:p>
          <a:p>
            <a:pPr algn="ctr" defTabSz="828446">
              <a:lnSpc>
                <a:spcPct val="90000"/>
              </a:lnSpc>
              <a:spcBef>
                <a:spcPts val="906"/>
              </a:spcBef>
              <a:defRPr/>
            </a:pPr>
            <a:endParaRPr lang="fr-FR" sz="2174" b="1" u="sng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251675" y="5983490"/>
            <a:ext cx="9688651" cy="897523"/>
            <a:chOff x="0" y="6604000"/>
            <a:chExt cx="10693400" cy="9906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1800"/>
              <a:ext cx="243205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13" y="6781800"/>
              <a:ext cx="7632293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17" y="6781800"/>
              <a:ext cx="1101903" cy="771611"/>
            </a:xfrm>
            <a:prstGeom prst="rect">
              <a:avLst/>
            </a:prstGeom>
          </p:spPr>
        </p:pic>
        <p:sp>
          <p:nvSpPr>
            <p:cNvPr id="20" name="object 52"/>
            <p:cNvSpPr/>
            <p:nvPr/>
          </p:nvSpPr>
          <p:spPr>
            <a:xfrm>
              <a:off x="0" y="6604000"/>
              <a:ext cx="10693400" cy="228600"/>
            </a:xfrm>
            <a:custGeom>
              <a:avLst/>
              <a:gdLst/>
              <a:ahLst/>
              <a:cxnLst/>
              <a:rect l="l" t="t" r="r" b="b"/>
              <a:pathLst>
                <a:path w="10692003" h="267182">
                  <a:moveTo>
                    <a:pt x="0" y="267182"/>
                  </a:moveTo>
                  <a:lnTo>
                    <a:pt x="10692003" y="267182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67182"/>
                  </a:lnTo>
                  <a:close/>
                </a:path>
              </a:pathLst>
            </a:custGeom>
            <a:solidFill>
              <a:srgbClr val="0D3F96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28446"/>
              <a:endParaRPr sz="163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15" y="6832600"/>
              <a:ext cx="4127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0" y="6832600"/>
              <a:ext cx="533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25" y="6832600"/>
              <a:ext cx="814716" cy="67571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021" y="6888617"/>
              <a:ext cx="781578" cy="60903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" y="6846259"/>
              <a:ext cx="1026270" cy="64851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027080" y="2617884"/>
            <a:ext cx="8429964" cy="65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8446"/>
            <a:r>
              <a:rPr lang="fr-FR" sz="3624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5" y="859078"/>
            <a:ext cx="9607020" cy="44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11"/>
          <p:cNvSpPr>
            <a:spLocks/>
          </p:cNvSpPr>
          <p:nvPr/>
        </p:nvSpPr>
        <p:spPr bwMode="auto">
          <a:xfrm>
            <a:off x="9909038" y="506295"/>
            <a:ext cx="31643" cy="30206"/>
          </a:xfrm>
          <a:custGeom>
            <a:avLst/>
            <a:gdLst>
              <a:gd name="T0" fmla="*/ 16008 w 35039"/>
              <a:gd name="T1" fmla="*/ 28290 h 33210"/>
              <a:gd name="T2" fmla="*/ 25642 w 35039"/>
              <a:gd name="T3" fmla="*/ 36986 h 33210"/>
              <a:gd name="T4" fmla="*/ 22035 w 35039"/>
              <a:gd name="T5" fmla="*/ 22971 h 33210"/>
              <a:gd name="T6" fmla="*/ 31983 w 35039"/>
              <a:gd name="T7" fmla="*/ 14256 h 33210"/>
              <a:gd name="T8" fmla="*/ 19649 w 35039"/>
              <a:gd name="T9" fmla="*/ 14256 h 33210"/>
              <a:gd name="T10" fmla="*/ 16008 w 35039"/>
              <a:gd name="T11" fmla="*/ 0 h 33210"/>
              <a:gd name="T12" fmla="*/ 12196 w 35039"/>
              <a:gd name="T13" fmla="*/ 14256 h 33210"/>
              <a:gd name="T14" fmla="*/ 0 w 35039"/>
              <a:gd name="T15" fmla="*/ 14256 h 33210"/>
              <a:gd name="T16" fmla="*/ 9946 w 35039"/>
              <a:gd name="T17" fmla="*/ 22971 h 33210"/>
              <a:gd name="T18" fmla="*/ 6155 w 35039"/>
              <a:gd name="T19" fmla="*/ 36986 h 33210"/>
              <a:gd name="T20" fmla="*/ 16008 w 35039"/>
              <a:gd name="T21" fmla="*/ 28290 h 33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39"/>
              <a:gd name="T34" fmla="*/ 0 h 33210"/>
              <a:gd name="T35" fmla="*/ 35039 w 35039"/>
              <a:gd name="T36" fmla="*/ 33210 h 332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39" h="33210">
                <a:moveTo>
                  <a:pt x="17538" y="25400"/>
                </a:moveTo>
                <a:lnTo>
                  <a:pt x="28092" y="33210"/>
                </a:lnTo>
                <a:lnTo>
                  <a:pt x="24142" y="20624"/>
                </a:lnTo>
                <a:lnTo>
                  <a:pt x="35039" y="12801"/>
                </a:lnTo>
                <a:lnTo>
                  <a:pt x="21526" y="12801"/>
                </a:lnTo>
                <a:lnTo>
                  <a:pt x="17538" y="0"/>
                </a:lnTo>
                <a:lnTo>
                  <a:pt x="13360" y="12801"/>
                </a:lnTo>
                <a:lnTo>
                  <a:pt x="0" y="12801"/>
                </a:lnTo>
                <a:lnTo>
                  <a:pt x="10896" y="20624"/>
                </a:lnTo>
                <a:lnTo>
                  <a:pt x="6743" y="33210"/>
                </a:lnTo>
                <a:lnTo>
                  <a:pt x="17538" y="2540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28446"/>
            <a:endParaRPr lang="fr-FR" sz="16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52"/>
          <p:cNvSpPr/>
          <p:nvPr/>
        </p:nvSpPr>
        <p:spPr bwMode="auto">
          <a:xfrm>
            <a:off x="1251675" y="1"/>
            <a:ext cx="9688651" cy="476469"/>
          </a:xfrm>
          <a:custGeom>
            <a:avLst/>
            <a:gdLst/>
            <a:ahLst/>
            <a:cxnLst/>
            <a:rect l="l" t="t" r="r" b="b"/>
            <a:pathLst>
              <a:path w="10692003" h="267182">
                <a:moveTo>
                  <a:pt x="0" y="267182"/>
                </a:moveTo>
                <a:lnTo>
                  <a:pt x="10692003" y="267182"/>
                </a:lnTo>
                <a:lnTo>
                  <a:pt x="10692003" y="0"/>
                </a:lnTo>
                <a:lnTo>
                  <a:pt x="0" y="0"/>
                </a:lnTo>
                <a:lnTo>
                  <a:pt x="0" y="267182"/>
                </a:lnTo>
                <a:close/>
              </a:path>
            </a:pathLst>
          </a:custGeom>
          <a:solidFill>
            <a:srgbClr val="0D3F96">
              <a:alpha val="26000"/>
            </a:srgbClr>
          </a:solidFill>
          <a:ln cap="sq" cmpd="sng">
            <a:gradFill>
              <a:gsLst>
                <a:gs pos="0">
                  <a:srgbClr val="0D3F9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lIns="0" tIns="0" rIns="0" bIns="0"/>
          <a:lstStyle/>
          <a:p>
            <a:pPr algn="ctr" defTabSz="828446">
              <a:defRPr/>
            </a:pPr>
            <a:r>
              <a:rPr lang="fr-FR" altLang="fr-FR" sz="3624" b="1" dirty="0">
                <a:solidFill>
                  <a:prstClr val="black"/>
                </a:solidFill>
                <a:latin typeface="Calibri"/>
              </a:rPr>
              <a:t>Le site Internet des programmes européens</a:t>
            </a:r>
          </a:p>
          <a:p>
            <a:pPr defTabSz="828446">
              <a:defRPr/>
            </a:pPr>
            <a:endParaRPr sz="16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251675" y="1894293"/>
            <a:ext cx="9688651" cy="3782831"/>
          </a:xfrm>
          <a:prstGeom prst="rect">
            <a:avLst/>
          </a:prstGeom>
        </p:spPr>
        <p:txBody>
          <a:bodyPr lIns="0" tIns="0" rIns="0" bIns="0"/>
          <a:lstStyle/>
          <a:p>
            <a:pPr marL="310667" indent="-310667" algn="just" defTabSz="828446">
              <a:lnSpc>
                <a:spcPct val="115000"/>
              </a:lnSpc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sz="2174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1675" y="1065551"/>
            <a:ext cx="9688651" cy="1568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7192" algn="ctr" defTabSz="828446"/>
            <a:endParaRPr lang="fr-FR" altLang="fr-FR" sz="1450" b="1" u="sng" dirty="0">
              <a:solidFill>
                <a:prstClr val="black"/>
              </a:solidFill>
              <a:latin typeface="Calibri"/>
            </a:endParaRPr>
          </a:p>
          <a:p>
            <a:pPr algn="ctr" defTabSz="828446"/>
            <a:endParaRPr lang="fr-FR" sz="2537" dirty="0">
              <a:solidFill>
                <a:prstClr val="black"/>
              </a:solidFill>
              <a:latin typeface="Calibri"/>
            </a:endParaRPr>
          </a:p>
          <a:p>
            <a:pPr algn="ctr" defTabSz="828446"/>
            <a:endParaRPr lang="fr-FR" sz="2899" b="1" dirty="0">
              <a:solidFill>
                <a:prstClr val="black"/>
              </a:solidFill>
              <a:latin typeface="Calibri"/>
            </a:endParaRPr>
          </a:p>
          <a:p>
            <a:pPr algn="ctr" defTabSz="828446">
              <a:lnSpc>
                <a:spcPct val="90000"/>
              </a:lnSpc>
              <a:spcBef>
                <a:spcPts val="906"/>
              </a:spcBef>
              <a:defRPr/>
            </a:pPr>
            <a:endParaRPr lang="fr-FR" sz="2174" b="1" u="sng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251675" y="5983490"/>
            <a:ext cx="9688651" cy="897523"/>
            <a:chOff x="0" y="6604000"/>
            <a:chExt cx="10693400" cy="9906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1800"/>
              <a:ext cx="243205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13" y="6781800"/>
              <a:ext cx="7632293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17" y="6781800"/>
              <a:ext cx="1101903" cy="771611"/>
            </a:xfrm>
            <a:prstGeom prst="rect">
              <a:avLst/>
            </a:prstGeom>
          </p:spPr>
        </p:pic>
        <p:sp>
          <p:nvSpPr>
            <p:cNvPr id="20" name="object 52"/>
            <p:cNvSpPr/>
            <p:nvPr/>
          </p:nvSpPr>
          <p:spPr>
            <a:xfrm>
              <a:off x="0" y="6604000"/>
              <a:ext cx="10693400" cy="228600"/>
            </a:xfrm>
            <a:custGeom>
              <a:avLst/>
              <a:gdLst/>
              <a:ahLst/>
              <a:cxnLst/>
              <a:rect l="l" t="t" r="r" b="b"/>
              <a:pathLst>
                <a:path w="10692003" h="267182">
                  <a:moveTo>
                    <a:pt x="0" y="267182"/>
                  </a:moveTo>
                  <a:lnTo>
                    <a:pt x="10692003" y="267182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67182"/>
                  </a:lnTo>
                  <a:close/>
                </a:path>
              </a:pathLst>
            </a:custGeom>
            <a:solidFill>
              <a:srgbClr val="0D3F96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28446"/>
              <a:endParaRPr sz="163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15" y="6832600"/>
              <a:ext cx="4127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0" y="6832600"/>
              <a:ext cx="533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25" y="6832600"/>
              <a:ext cx="814716" cy="67571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021" y="6888617"/>
              <a:ext cx="781578" cy="60903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" y="6846259"/>
              <a:ext cx="1026270" cy="648511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5" y="566240"/>
            <a:ext cx="9436882" cy="33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11"/>
          <p:cNvSpPr>
            <a:spLocks/>
          </p:cNvSpPr>
          <p:nvPr/>
        </p:nvSpPr>
        <p:spPr bwMode="auto">
          <a:xfrm>
            <a:off x="9909038" y="506295"/>
            <a:ext cx="31643" cy="30206"/>
          </a:xfrm>
          <a:custGeom>
            <a:avLst/>
            <a:gdLst>
              <a:gd name="T0" fmla="*/ 16008 w 35039"/>
              <a:gd name="T1" fmla="*/ 28290 h 33210"/>
              <a:gd name="T2" fmla="*/ 25642 w 35039"/>
              <a:gd name="T3" fmla="*/ 36986 h 33210"/>
              <a:gd name="T4" fmla="*/ 22035 w 35039"/>
              <a:gd name="T5" fmla="*/ 22971 h 33210"/>
              <a:gd name="T6" fmla="*/ 31983 w 35039"/>
              <a:gd name="T7" fmla="*/ 14256 h 33210"/>
              <a:gd name="T8" fmla="*/ 19649 w 35039"/>
              <a:gd name="T9" fmla="*/ 14256 h 33210"/>
              <a:gd name="T10" fmla="*/ 16008 w 35039"/>
              <a:gd name="T11" fmla="*/ 0 h 33210"/>
              <a:gd name="T12" fmla="*/ 12196 w 35039"/>
              <a:gd name="T13" fmla="*/ 14256 h 33210"/>
              <a:gd name="T14" fmla="*/ 0 w 35039"/>
              <a:gd name="T15" fmla="*/ 14256 h 33210"/>
              <a:gd name="T16" fmla="*/ 9946 w 35039"/>
              <a:gd name="T17" fmla="*/ 22971 h 33210"/>
              <a:gd name="T18" fmla="*/ 6155 w 35039"/>
              <a:gd name="T19" fmla="*/ 36986 h 33210"/>
              <a:gd name="T20" fmla="*/ 16008 w 35039"/>
              <a:gd name="T21" fmla="*/ 28290 h 33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39"/>
              <a:gd name="T34" fmla="*/ 0 h 33210"/>
              <a:gd name="T35" fmla="*/ 35039 w 35039"/>
              <a:gd name="T36" fmla="*/ 33210 h 332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39" h="33210">
                <a:moveTo>
                  <a:pt x="17538" y="25400"/>
                </a:moveTo>
                <a:lnTo>
                  <a:pt x="28092" y="33210"/>
                </a:lnTo>
                <a:lnTo>
                  <a:pt x="24142" y="20624"/>
                </a:lnTo>
                <a:lnTo>
                  <a:pt x="35039" y="12801"/>
                </a:lnTo>
                <a:lnTo>
                  <a:pt x="21526" y="12801"/>
                </a:lnTo>
                <a:lnTo>
                  <a:pt x="17538" y="0"/>
                </a:lnTo>
                <a:lnTo>
                  <a:pt x="13360" y="12801"/>
                </a:lnTo>
                <a:lnTo>
                  <a:pt x="0" y="12801"/>
                </a:lnTo>
                <a:lnTo>
                  <a:pt x="10896" y="20624"/>
                </a:lnTo>
                <a:lnTo>
                  <a:pt x="6743" y="33210"/>
                </a:lnTo>
                <a:lnTo>
                  <a:pt x="17538" y="2540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28446"/>
            <a:endParaRPr lang="fr-FR" sz="16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52"/>
          <p:cNvSpPr/>
          <p:nvPr/>
        </p:nvSpPr>
        <p:spPr bwMode="auto">
          <a:xfrm>
            <a:off x="1251675" y="1"/>
            <a:ext cx="9688651" cy="476469"/>
          </a:xfrm>
          <a:custGeom>
            <a:avLst/>
            <a:gdLst/>
            <a:ahLst/>
            <a:cxnLst/>
            <a:rect l="l" t="t" r="r" b="b"/>
            <a:pathLst>
              <a:path w="10692003" h="267182">
                <a:moveTo>
                  <a:pt x="0" y="267182"/>
                </a:moveTo>
                <a:lnTo>
                  <a:pt x="10692003" y="267182"/>
                </a:lnTo>
                <a:lnTo>
                  <a:pt x="10692003" y="0"/>
                </a:lnTo>
                <a:lnTo>
                  <a:pt x="0" y="0"/>
                </a:lnTo>
                <a:lnTo>
                  <a:pt x="0" y="267182"/>
                </a:lnTo>
                <a:close/>
              </a:path>
            </a:pathLst>
          </a:custGeom>
          <a:solidFill>
            <a:srgbClr val="0D3F96">
              <a:alpha val="26000"/>
            </a:srgbClr>
          </a:solidFill>
          <a:ln cap="sq" cmpd="sng">
            <a:gradFill>
              <a:gsLst>
                <a:gs pos="0">
                  <a:srgbClr val="0D3F9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lIns="0" tIns="0" rIns="0" bIns="0"/>
          <a:lstStyle/>
          <a:p>
            <a:pPr algn="ctr" defTabSz="828446">
              <a:defRPr/>
            </a:pPr>
            <a:r>
              <a:rPr lang="fr-FR" altLang="fr-FR" sz="3624" b="1" dirty="0">
                <a:solidFill>
                  <a:prstClr val="black"/>
                </a:solidFill>
                <a:latin typeface="Calibri"/>
              </a:rPr>
              <a:t>Le site Internet des programmes européens</a:t>
            </a:r>
          </a:p>
          <a:p>
            <a:pPr defTabSz="828446">
              <a:defRPr/>
            </a:pPr>
            <a:endParaRPr sz="16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251675" y="1894293"/>
            <a:ext cx="9688651" cy="3782831"/>
          </a:xfrm>
          <a:prstGeom prst="rect">
            <a:avLst/>
          </a:prstGeom>
        </p:spPr>
        <p:txBody>
          <a:bodyPr lIns="0" tIns="0" rIns="0" bIns="0"/>
          <a:lstStyle/>
          <a:p>
            <a:pPr marL="310667" indent="-310667" algn="just" defTabSz="828446">
              <a:lnSpc>
                <a:spcPct val="115000"/>
              </a:lnSpc>
              <a:spcAft>
                <a:spcPts val="906"/>
              </a:spcAft>
              <a:buFont typeface="Arial" panose="020B0604020202020204" pitchFamily="34" charset="0"/>
              <a:buChar char="•"/>
              <a:defRPr/>
            </a:pPr>
            <a:endParaRPr sz="2174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1675" y="1065551"/>
            <a:ext cx="9688651" cy="1568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7192" algn="ctr" defTabSz="828446"/>
            <a:endParaRPr lang="fr-FR" altLang="fr-FR" sz="1450" b="1" u="sng" dirty="0">
              <a:solidFill>
                <a:prstClr val="black"/>
              </a:solidFill>
              <a:latin typeface="Calibri"/>
            </a:endParaRPr>
          </a:p>
          <a:p>
            <a:pPr algn="ctr" defTabSz="828446"/>
            <a:endParaRPr lang="fr-FR" sz="2537" dirty="0">
              <a:solidFill>
                <a:prstClr val="black"/>
              </a:solidFill>
              <a:latin typeface="Calibri"/>
            </a:endParaRPr>
          </a:p>
          <a:p>
            <a:pPr algn="ctr" defTabSz="828446"/>
            <a:endParaRPr lang="fr-FR" sz="2899" b="1" dirty="0">
              <a:solidFill>
                <a:prstClr val="black"/>
              </a:solidFill>
              <a:latin typeface="Calibri"/>
            </a:endParaRPr>
          </a:p>
          <a:p>
            <a:pPr algn="ctr" defTabSz="828446">
              <a:lnSpc>
                <a:spcPct val="90000"/>
              </a:lnSpc>
              <a:spcBef>
                <a:spcPts val="906"/>
              </a:spcBef>
              <a:defRPr/>
            </a:pPr>
            <a:endParaRPr lang="fr-FR" sz="2174" b="1" u="sng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251675" y="5983490"/>
            <a:ext cx="9688651" cy="897523"/>
            <a:chOff x="0" y="6604000"/>
            <a:chExt cx="10693400" cy="9906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81800"/>
              <a:ext cx="243205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513" y="6781800"/>
              <a:ext cx="7632293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17" y="6781800"/>
              <a:ext cx="1101903" cy="771611"/>
            </a:xfrm>
            <a:prstGeom prst="rect">
              <a:avLst/>
            </a:prstGeom>
          </p:spPr>
        </p:pic>
        <p:sp>
          <p:nvSpPr>
            <p:cNvPr id="20" name="object 52"/>
            <p:cNvSpPr/>
            <p:nvPr/>
          </p:nvSpPr>
          <p:spPr>
            <a:xfrm>
              <a:off x="0" y="6604000"/>
              <a:ext cx="10693400" cy="228600"/>
            </a:xfrm>
            <a:custGeom>
              <a:avLst/>
              <a:gdLst/>
              <a:ahLst/>
              <a:cxnLst/>
              <a:rect l="l" t="t" r="r" b="b"/>
              <a:pathLst>
                <a:path w="10692003" h="267182">
                  <a:moveTo>
                    <a:pt x="0" y="267182"/>
                  </a:moveTo>
                  <a:lnTo>
                    <a:pt x="10692003" y="267182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67182"/>
                  </a:lnTo>
                  <a:close/>
                </a:path>
              </a:pathLst>
            </a:custGeom>
            <a:solidFill>
              <a:srgbClr val="0D3F96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828446"/>
              <a:endParaRPr sz="163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915" y="6832600"/>
              <a:ext cx="41275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0" y="6832600"/>
              <a:ext cx="5334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25" y="6832600"/>
              <a:ext cx="814716" cy="675717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021" y="6888617"/>
              <a:ext cx="781578" cy="60903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" y="6846259"/>
              <a:ext cx="1026270" cy="648511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5" y="1171634"/>
            <a:ext cx="9551713" cy="37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503279" y="2534687"/>
            <a:ext cx="845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014495"/>
                </a:solidFill>
              </a:rPr>
              <a:t>CONTACT</a:t>
            </a:r>
          </a:p>
          <a:p>
            <a:pPr algn="ctr"/>
            <a:r>
              <a:rPr lang="fr-FR" sz="4000" i="1" dirty="0" smtClean="0">
                <a:solidFill>
                  <a:srgbClr val="0D3F96"/>
                </a:solidFill>
              </a:rPr>
              <a:t>Direction des Fonds Européens</a:t>
            </a:r>
            <a:endParaRPr lang="fr-FR" sz="4000" i="1" dirty="0">
              <a:solidFill>
                <a:srgbClr val="0D3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98821" y="673049"/>
            <a:ext cx="9817769" cy="49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fr-FR" altLang="fr-FR" sz="3200" b="1" u="sng" dirty="0">
                <a:solidFill>
                  <a:srgbClr val="000000"/>
                </a:solidFill>
                <a:latin typeface="+mn-lt"/>
              </a:rPr>
              <a:t>APPUI AUX PORTEURS DE PROJET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fr-FR" altLang="fr-FR" sz="2400" b="1" u="sng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altLang="fr-FR" sz="4000" dirty="0">
                <a:solidFill>
                  <a:srgbClr val="000000"/>
                </a:solidFill>
                <a:latin typeface="+mn-lt"/>
              </a:rPr>
              <a:t>Nadine MARIE-OLIVE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altLang="fr-FR" sz="4000" dirty="0">
                <a:solidFill>
                  <a:srgbClr val="000000"/>
                </a:solidFill>
                <a:latin typeface="+mn-lt"/>
              </a:rPr>
              <a:t>Nicole PETIT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altLang="fr-FR" sz="4000" dirty="0" smtClean="0">
                <a:solidFill>
                  <a:srgbClr val="000000"/>
                </a:solidFill>
                <a:latin typeface="+mn-lt"/>
              </a:rPr>
              <a:t>David </a:t>
            </a:r>
            <a:r>
              <a:rPr lang="fr-FR" sz="4000" dirty="0">
                <a:solidFill>
                  <a:prstClr val="black"/>
                </a:solidFill>
                <a:latin typeface="Calibri"/>
              </a:rPr>
              <a:t>THÉSÉE</a:t>
            </a:r>
            <a:endParaRPr lang="fr-FR" altLang="fr-FR" sz="24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fr-FR" altLang="fr-FR" sz="3600" dirty="0">
                <a:solidFill>
                  <a:srgbClr val="000000"/>
                </a:solidFill>
                <a:latin typeface="+mn-lt"/>
                <a:hlinkClick r:id="rId10"/>
              </a:rPr>
              <a:t>www.europe-martinique.com</a:t>
            </a:r>
            <a:endParaRPr lang="fr-FR" altLang="fr-FR" sz="24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fr-FR" altLang="fr-FR" sz="3600" dirty="0">
                <a:solidFill>
                  <a:srgbClr val="FF0000"/>
                </a:solidFill>
                <a:latin typeface="+mn-lt"/>
                <a:hlinkClick r:id="rId11"/>
              </a:rPr>
              <a:t>appui.europe@collectivitedemartinique.mq</a:t>
            </a:r>
            <a:endParaRPr lang="fr-FR" altLang="fr-FR" sz="28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fr-FR" altLang="fr-FR" sz="4000" dirty="0">
                <a:solidFill>
                  <a:srgbClr val="000000"/>
                </a:solidFill>
                <a:latin typeface="+mn-lt"/>
              </a:rPr>
              <a:t>Tél 0596 59 89 00</a:t>
            </a:r>
          </a:p>
        </p:txBody>
      </p:sp>
    </p:spTree>
    <p:extLst>
      <p:ext uri="{BB962C8B-B14F-4D97-AF65-F5344CB8AC3E}">
        <p14:creationId xmlns:p14="http://schemas.microsoft.com/office/powerpoint/2010/main" val="1336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908682" y="506244"/>
            <a:ext cx="31747" cy="30090"/>
          </a:xfrm>
          <a:custGeom>
            <a:avLst/>
            <a:gdLst/>
            <a:ahLst/>
            <a:cxnLst/>
            <a:rect l="l" t="t" r="r" b="b"/>
            <a:pathLst>
              <a:path w="35039" h="33210">
                <a:moveTo>
                  <a:pt x="17538" y="25400"/>
                </a:moveTo>
                <a:lnTo>
                  <a:pt x="28092" y="33210"/>
                </a:lnTo>
                <a:lnTo>
                  <a:pt x="24142" y="20624"/>
                </a:lnTo>
                <a:lnTo>
                  <a:pt x="35039" y="12801"/>
                </a:lnTo>
                <a:lnTo>
                  <a:pt x="21526" y="12801"/>
                </a:lnTo>
                <a:lnTo>
                  <a:pt x="17538" y="0"/>
                </a:lnTo>
                <a:lnTo>
                  <a:pt x="13360" y="12801"/>
                </a:lnTo>
                <a:lnTo>
                  <a:pt x="0" y="12801"/>
                </a:lnTo>
                <a:lnTo>
                  <a:pt x="10896" y="20624"/>
                </a:lnTo>
                <a:lnTo>
                  <a:pt x="6743" y="33210"/>
                </a:lnTo>
                <a:lnTo>
                  <a:pt x="17538" y="2540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noAutofit/>
          </a:bodyPr>
          <a:lstStyle/>
          <a:p>
            <a:pPr defTabSz="828446">
              <a:defRPr/>
            </a:pPr>
            <a:endParaRPr sz="16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3227542" y="1738073"/>
            <a:ext cx="5439380" cy="2838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06" defTabSz="828446">
              <a:lnSpc>
                <a:spcPts val="2365"/>
              </a:lnSpc>
              <a:spcAft>
                <a:spcPts val="906"/>
              </a:spcAft>
              <a:defRPr/>
            </a:pPr>
            <a:r>
              <a:rPr lang="fr-FR" sz="3262" b="1" dirty="0">
                <a:solidFill>
                  <a:srgbClr val="0D3F96"/>
                </a:solidFill>
                <a:latin typeface="Arial Black" panose="020B0A04020102020204" pitchFamily="34" charset="0"/>
                <a:cs typeface="Times New Roman"/>
              </a:rPr>
              <a:t>MASSES </a:t>
            </a:r>
            <a:r>
              <a:rPr lang="fr-FR" sz="3262" b="1" dirty="0" smtClean="0">
                <a:solidFill>
                  <a:srgbClr val="0D3F96"/>
                </a:solidFill>
                <a:latin typeface="Arial Black" panose="020B0A04020102020204" pitchFamily="34" charset="0"/>
                <a:cs typeface="Times New Roman"/>
              </a:rPr>
              <a:t>FINANCIÈRES</a:t>
            </a:r>
            <a:endParaRPr lang="fr-FR" sz="3262" dirty="0">
              <a:solidFill>
                <a:srgbClr val="0D3F96"/>
              </a:solidFill>
              <a:latin typeface="Arial Black" panose="020B0A04020102020204" pitchFamily="34" charset="0"/>
              <a:cs typeface="Times New Roman"/>
            </a:endParaRPr>
          </a:p>
        </p:txBody>
      </p:sp>
      <p:graphicFrame>
        <p:nvGraphicFramePr>
          <p:cNvPr id="1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432569"/>
              </p:ext>
            </p:extLst>
          </p:nvPr>
        </p:nvGraphicFramePr>
        <p:xfrm>
          <a:off x="1470304" y="2310052"/>
          <a:ext cx="9192396" cy="394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0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4725"/>
                <a:gridCol w="1244725"/>
              </a:tblGrid>
              <a:tr h="727346"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>
                          <a:latin typeface="Myriad Pro" panose="020B0503030403020204" pitchFamily="34" charset="0"/>
                        </a:rPr>
                        <a:t>       </a:t>
                      </a:r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PO </a:t>
                      </a:r>
                      <a:r>
                        <a:rPr lang="fr-FR" sz="2600" b="1" i="0" dirty="0">
                          <a:latin typeface="Myriad Pro" panose="020B0503030403020204" pitchFamily="34" charset="0"/>
                        </a:rPr>
                        <a:t>2014 –</a:t>
                      </a:r>
                      <a:r>
                        <a:rPr lang="fr-FR" sz="2600" b="1" i="0" baseline="0" dirty="0">
                          <a:latin typeface="Myriad Pro" panose="020B0503030403020204" pitchFamily="34" charset="0"/>
                        </a:rPr>
                        <a:t> 2020</a:t>
                      </a:r>
                    </a:p>
                  </a:txBody>
                  <a:tcPr marL="82856" marR="82856" marT="41420" marB="414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>
                          <a:latin typeface="Myriad Pro" panose="020B0503030403020204" pitchFamily="34" charset="0"/>
                        </a:rPr>
                        <a:t>Fonds Européens</a:t>
                      </a:r>
                    </a:p>
                  </a:txBody>
                  <a:tcPr marL="82856" marR="82856" marT="41420" marB="414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%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AG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3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FEDER</a:t>
                      </a: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450 M€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56 %</a:t>
                      </a: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CTM</a:t>
                      </a:r>
                    </a:p>
                  </a:txBody>
                  <a:tcPr marL="82856" marR="82856" marT="41420" marB="414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465">
                <a:tc>
                  <a:txBody>
                    <a:bodyPr/>
                    <a:lstStyle/>
                    <a:p>
                      <a:pPr algn="just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FSE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210 M€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27 %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ETAT</a:t>
                      </a:r>
                    </a:p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CTM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465">
                <a:tc>
                  <a:txBody>
                    <a:bodyPr/>
                    <a:lstStyle/>
                    <a:p>
                      <a:pPr algn="just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FEADER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130 M€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16 %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CTM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9000">
                <a:tc>
                  <a:txBody>
                    <a:bodyPr/>
                    <a:lstStyle/>
                    <a:p>
                      <a:pPr algn="just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FEAMP </a:t>
                      </a: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10 M€</a:t>
                      </a:r>
                      <a:endParaRPr lang="fr-FR" sz="2600" b="0" i="0" dirty="0" smtClean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1%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600" b="1" i="0" dirty="0" smtClean="0">
                          <a:latin typeface="Myriad Pro" panose="020B0503030403020204" pitchFamily="34" charset="0"/>
                        </a:rPr>
                        <a:t>ETAT</a:t>
                      </a:r>
                      <a:endParaRPr lang="fr-FR" sz="2600" b="1" i="0" dirty="0">
                        <a:latin typeface="Myriad Pro" panose="020B0503030403020204" pitchFamily="34" charset="0"/>
                      </a:endParaRPr>
                    </a:p>
                  </a:txBody>
                  <a:tcPr marL="82856" marR="82856" marT="41420" marB="414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13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i="0" kern="1200" dirty="0" smtClean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600" b="1" i="0" kern="1200" dirty="0" smtClean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800 M€</a:t>
                      </a: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2600" b="1" i="0" kern="1200" dirty="0" smtClean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82856" marR="82856" marT="41420" marB="4142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fr-FR" sz="2600" b="1" i="0" kern="1200" dirty="0" smtClean="0">
                        <a:solidFill>
                          <a:schemeClr val="dk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82856" marR="82856" marT="41420" marB="414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8446">
              <a:defRPr/>
            </a:pPr>
            <a:fld id="{A030E682-24C6-4478-89F8-6F11348BE035}" type="slidenum">
              <a:rPr lang="fr-FR">
                <a:solidFill>
                  <a:prstClr val="white"/>
                </a:solidFill>
                <a:latin typeface="Calibri"/>
              </a:rPr>
              <a:pPr defTabSz="828446">
                <a:defRPr/>
              </a:pPr>
              <a:t>2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2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503279" y="2534687"/>
            <a:ext cx="84571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014495"/>
                </a:solidFill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7257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6296835" y="296487"/>
            <a:ext cx="5626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14495"/>
                </a:solidFill>
              </a:rPr>
              <a:t>Les domaines d’intervention</a:t>
            </a:r>
            <a:endParaRPr lang="fr-FR" sz="3600" b="1" dirty="0">
              <a:solidFill>
                <a:srgbClr val="014495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99706" y="1622584"/>
            <a:ext cx="8358894" cy="3692366"/>
            <a:chOff x="3299706" y="1622584"/>
            <a:chExt cx="7517870" cy="3022968"/>
          </a:xfrm>
        </p:grpSpPr>
        <p:sp>
          <p:nvSpPr>
            <p:cNvPr id="3" name="ZoneTexte 2"/>
            <p:cNvSpPr txBox="1"/>
            <p:nvPr/>
          </p:nvSpPr>
          <p:spPr>
            <a:xfrm>
              <a:off x="4924424" y="1622584"/>
              <a:ext cx="2152651" cy="45862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Environnement  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299706" y="1900887"/>
              <a:ext cx="1619250" cy="465773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Numérique 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198328" y="2755198"/>
              <a:ext cx="1619248" cy="465773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Tourisme   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924424" y="2211832"/>
              <a:ext cx="2152651" cy="45862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Agriculture   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071608" y="2463070"/>
              <a:ext cx="2152651" cy="45862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Industrie   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071607" y="1873822"/>
              <a:ext cx="3043943" cy="455057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Recherche et Innovation   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071607" y="3059424"/>
              <a:ext cx="2152651" cy="45862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Services    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918956" y="2775582"/>
              <a:ext cx="2152651" cy="45862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Commerce    </a:t>
              </a:r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071607" y="3628811"/>
              <a:ext cx="3043943" cy="455057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Energies renouvelables     </a:t>
              </a:r>
              <a:endParaRPr lang="fr-FR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027664" y="3339332"/>
              <a:ext cx="3043943" cy="455057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Insertion et formation     </a:t>
              </a:r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027663" y="3923825"/>
              <a:ext cx="3043943" cy="455057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Pêche et aquaculture</a:t>
              </a:r>
              <a:endParaRPr lang="fr-FR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71606" y="4186923"/>
              <a:ext cx="2152651" cy="45862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Socio – culturel    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0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8129472" y="342654"/>
            <a:ext cx="3343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14495"/>
                </a:solidFill>
              </a:rPr>
              <a:t>Les </a:t>
            </a:r>
            <a:r>
              <a:rPr lang="fr-FR" sz="3600" b="1" dirty="0" smtClean="0">
                <a:solidFill>
                  <a:srgbClr val="014495"/>
                </a:solidFill>
              </a:rPr>
              <a:t>bénéficiaires</a:t>
            </a:r>
            <a:endParaRPr lang="fr-FR" sz="3600" b="1" dirty="0">
              <a:solidFill>
                <a:srgbClr val="014495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293791" y="2303989"/>
            <a:ext cx="7303767" cy="2397125"/>
            <a:chOff x="4225211" y="1622584"/>
            <a:chExt cx="7303767" cy="2397125"/>
          </a:xfrm>
        </p:grpSpPr>
        <p:sp>
          <p:nvSpPr>
            <p:cNvPr id="14" name="ZoneTexte 13"/>
            <p:cNvSpPr txBox="1"/>
            <p:nvPr/>
          </p:nvSpPr>
          <p:spPr>
            <a:xfrm>
              <a:off x="4225211" y="1622584"/>
              <a:ext cx="2968658" cy="573286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Entreprises</a:t>
              </a:r>
              <a:endParaRPr lang="fr-FR" sz="24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5211" y="2346098"/>
              <a:ext cx="2968658" cy="573286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Associations </a:t>
              </a:r>
              <a:endParaRPr lang="fr-FR" sz="24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93869" y="2731527"/>
              <a:ext cx="4335109" cy="564355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Laboratoires de recherche</a:t>
              </a:r>
              <a:endParaRPr lang="fr-FR" sz="2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160181" y="1996664"/>
              <a:ext cx="4197813" cy="564355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Collectivités locales</a:t>
              </a:r>
              <a:endParaRPr lang="fr-FR" sz="24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181082" y="3446423"/>
              <a:ext cx="2968658" cy="573286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Pêcheurs…     </a:t>
              </a:r>
              <a:endParaRPr lang="fr-FR" sz="2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225211" y="3109392"/>
              <a:ext cx="2968658" cy="573286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Agriculteurs    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215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9259088" y="326987"/>
            <a:ext cx="21461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/>
              <a:t>Les objectifs</a:t>
            </a:r>
            <a:endParaRPr lang="fr-FR" sz="3000" b="1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78793042"/>
              </p:ext>
            </p:extLst>
          </p:nvPr>
        </p:nvGraphicFramePr>
        <p:xfrm>
          <a:off x="2023918" y="603986"/>
          <a:ext cx="8743950" cy="598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5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5625839" y="231336"/>
            <a:ext cx="6606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14495"/>
                </a:solidFill>
              </a:rPr>
              <a:t>Une méthode de sélection « panachée »</a:t>
            </a:r>
            <a:endParaRPr lang="fr-FR" sz="3000" b="1" dirty="0">
              <a:solidFill>
                <a:srgbClr val="01449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1112" y="1673148"/>
            <a:ext cx="869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u="sng" dirty="0" smtClean="0"/>
              <a:t>au fil de l’eau </a:t>
            </a:r>
            <a:r>
              <a:rPr lang="fr-FR" sz="2400" dirty="0" smtClean="0"/>
              <a:t>/ critères stratégiques/qualitatifs définis</a:t>
            </a:r>
            <a:endParaRPr lang="fr-FR" sz="2400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3068424451"/>
              </p:ext>
            </p:extLst>
          </p:nvPr>
        </p:nvGraphicFramePr>
        <p:xfrm>
          <a:off x="4659715" y="2057926"/>
          <a:ext cx="554461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188275" y="4247445"/>
            <a:ext cx="8698682" cy="1178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2400" b="1" u="sng" dirty="0">
                <a:solidFill>
                  <a:schemeClr val="tx1"/>
                </a:solidFill>
              </a:rPr>
              <a:t>Sur appels à projets </a:t>
            </a:r>
            <a:r>
              <a:rPr lang="fr-FR" sz="2400" dirty="0" smtClean="0">
                <a:solidFill>
                  <a:schemeClr val="tx1"/>
                </a:solidFill>
              </a:rPr>
              <a:t>/ stratégie régionale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178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908682" y="506244"/>
            <a:ext cx="31747" cy="30090"/>
          </a:xfrm>
          <a:custGeom>
            <a:avLst/>
            <a:gdLst/>
            <a:ahLst/>
            <a:cxnLst/>
            <a:rect l="l" t="t" r="r" b="b"/>
            <a:pathLst>
              <a:path w="35039" h="33210">
                <a:moveTo>
                  <a:pt x="17538" y="25400"/>
                </a:moveTo>
                <a:lnTo>
                  <a:pt x="28092" y="33210"/>
                </a:lnTo>
                <a:lnTo>
                  <a:pt x="24142" y="20624"/>
                </a:lnTo>
                <a:lnTo>
                  <a:pt x="35039" y="12801"/>
                </a:lnTo>
                <a:lnTo>
                  <a:pt x="21526" y="12801"/>
                </a:lnTo>
                <a:lnTo>
                  <a:pt x="17538" y="0"/>
                </a:lnTo>
                <a:lnTo>
                  <a:pt x="13360" y="12801"/>
                </a:lnTo>
                <a:lnTo>
                  <a:pt x="0" y="12801"/>
                </a:lnTo>
                <a:lnTo>
                  <a:pt x="10896" y="20624"/>
                </a:lnTo>
                <a:lnTo>
                  <a:pt x="6743" y="33210"/>
                </a:lnTo>
                <a:lnTo>
                  <a:pt x="17538" y="2540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>
            <a:noAutofit/>
          </a:bodyPr>
          <a:lstStyle/>
          <a:p>
            <a:pPr defTabSz="828446">
              <a:defRPr/>
            </a:pPr>
            <a:endParaRPr sz="16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8446">
              <a:defRPr/>
            </a:pPr>
            <a:fld id="{A030E682-24C6-4478-89F8-6F11348BE035}" type="slidenum">
              <a:rPr lang="fr-FR">
                <a:solidFill>
                  <a:prstClr val="white"/>
                </a:solidFill>
                <a:latin typeface="Calibri"/>
              </a:rPr>
              <a:pPr defTabSz="828446">
                <a:defRPr/>
              </a:pPr>
              <a:t>7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667552886"/>
              </p:ext>
            </p:extLst>
          </p:nvPr>
        </p:nvGraphicFramePr>
        <p:xfrm>
          <a:off x="1602661" y="1748942"/>
          <a:ext cx="8922743" cy="420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1493277" y="5068627"/>
            <a:ext cx="5937463" cy="106117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446">
              <a:defRPr/>
            </a:pPr>
            <a:r>
              <a:rPr lang="fr-FR" sz="1812" dirty="0">
                <a:solidFill>
                  <a:prstClr val="black"/>
                </a:solidFill>
                <a:latin typeface="Calibri"/>
              </a:rPr>
              <a:t>*Seuils: dossiers FEDER avec un coût total &gt;800 000€ </a:t>
            </a:r>
          </a:p>
          <a:p>
            <a:pPr algn="ctr" defTabSz="828446">
              <a:defRPr/>
            </a:pPr>
            <a:r>
              <a:rPr lang="fr-FR" sz="1812" dirty="0">
                <a:solidFill>
                  <a:prstClr val="black"/>
                </a:solidFill>
                <a:latin typeface="Calibri"/>
              </a:rPr>
              <a:t> dossiers FSE avec un coût total &gt; 750 000€ </a:t>
            </a:r>
          </a:p>
          <a:p>
            <a:pPr algn="ctr" defTabSz="828446">
              <a:defRPr/>
            </a:pPr>
            <a:r>
              <a:rPr lang="fr-FR" sz="1812" dirty="0">
                <a:solidFill>
                  <a:prstClr val="black"/>
                </a:solidFill>
                <a:latin typeface="Calibri"/>
              </a:rPr>
              <a:t>dossiers FEADER avec un coût total &gt; 150 000€</a:t>
            </a:r>
          </a:p>
          <a:p>
            <a:pPr algn="ctr" defTabSz="828446">
              <a:defRPr/>
            </a:pPr>
            <a:r>
              <a:rPr lang="fr-FR" sz="1812" dirty="0">
                <a:solidFill>
                  <a:prstClr val="black"/>
                </a:solidFill>
                <a:latin typeface="Calibri"/>
              </a:rPr>
              <a:t>Dossiers FEAMP avec un coût total &gt; 40 000€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7420" y="1022339"/>
            <a:ext cx="6504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14495"/>
                </a:solidFill>
              </a:rPr>
              <a:t>Un processus de décision démocratique</a:t>
            </a:r>
            <a:endParaRPr lang="fr-FR" sz="3000" b="1" dirty="0">
              <a:solidFill>
                <a:srgbClr val="014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634445" y="342654"/>
            <a:ext cx="31259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/>
              <a:t>La vie d’un dossier</a:t>
            </a:r>
            <a:endParaRPr lang="fr-FR" sz="3000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23001"/>
              </p:ext>
            </p:extLst>
          </p:nvPr>
        </p:nvGraphicFramePr>
        <p:xfrm>
          <a:off x="3144252" y="1203473"/>
          <a:ext cx="8651508" cy="446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5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1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5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3776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+mn-lt"/>
                        </a:rPr>
                        <a:t>N°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Etape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Lieu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Documents</a:t>
                      </a:r>
                    </a:p>
                  </a:txBody>
                  <a:tcPr marL="91433" marR="91433" marT="46398" marB="463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066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+mn-lt"/>
                        </a:rPr>
                        <a:t>1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Dépôt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Guichet unique / D°</a:t>
                      </a:r>
                      <a:r>
                        <a:rPr lang="fr-FR" sz="2000" b="0" i="0" baseline="0" dirty="0">
                          <a:latin typeface="+mn-lt"/>
                        </a:rPr>
                        <a:t> </a:t>
                      </a:r>
                      <a:r>
                        <a:rPr lang="fr-FR" sz="2000" b="0" i="0" baseline="0" dirty="0" smtClean="0">
                          <a:latin typeface="+mn-lt"/>
                        </a:rPr>
                        <a:t>des Fonds européens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Attestation de dépôt</a:t>
                      </a:r>
                    </a:p>
                  </a:txBody>
                  <a:tcPr marL="91433" marR="91433" marT="46398" marB="463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594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+mn-lt"/>
                        </a:rPr>
                        <a:t>2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Instruction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D°</a:t>
                      </a:r>
                      <a:r>
                        <a:rPr lang="fr-FR" sz="2000" b="0" i="0" baseline="0" dirty="0">
                          <a:latin typeface="+mn-lt"/>
                        </a:rPr>
                        <a:t> </a:t>
                      </a:r>
                      <a:r>
                        <a:rPr lang="fr-FR" sz="2000" b="0" i="0" baseline="0" dirty="0" smtClean="0">
                          <a:latin typeface="+mn-lt"/>
                        </a:rPr>
                        <a:t>des Fonds </a:t>
                      </a:r>
                      <a:r>
                        <a:rPr lang="fr-FR" sz="2000" b="0" i="0" baseline="0" dirty="0">
                          <a:latin typeface="+mn-lt"/>
                        </a:rPr>
                        <a:t>européens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Accusé </a:t>
                      </a:r>
                      <a:r>
                        <a:rPr lang="fr-FR" sz="2000" b="0" i="0" dirty="0" smtClean="0">
                          <a:latin typeface="+mn-lt"/>
                        </a:rPr>
                        <a:t>de réception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604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+mn-lt"/>
                        </a:rPr>
                        <a:t>3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Consultation </a:t>
                      </a:r>
                      <a:r>
                        <a:rPr lang="fr-FR" sz="2000" b="0" i="0" dirty="0" smtClean="0">
                          <a:latin typeface="+mn-lt"/>
                        </a:rPr>
                        <a:t>préalable Elus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CTM  </a:t>
                      </a:r>
                      <a:r>
                        <a:rPr lang="fr-FR" sz="2000" b="0" i="0" dirty="0" smtClean="0">
                          <a:latin typeface="+mn-lt"/>
                        </a:rPr>
                        <a:t> 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 smtClean="0">
                          <a:latin typeface="+mn-lt"/>
                        </a:rPr>
                        <a:t>Avis d’opportunité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936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+mn-lt"/>
                        </a:rPr>
                        <a:t>4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Instance technique</a:t>
                      </a:r>
                      <a:r>
                        <a:rPr lang="fr-FR" sz="2000" b="0" i="0" baseline="0" dirty="0">
                          <a:latin typeface="+mn-lt"/>
                        </a:rPr>
                        <a:t> partenariale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CTM 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 smtClean="0">
                          <a:latin typeface="+mn-lt"/>
                        </a:rPr>
                        <a:t>Avis technique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661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+mn-lt"/>
                        </a:rPr>
                        <a:t>5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Conseil exécutif / Plénière selon CT du projet</a:t>
                      </a:r>
                      <a:endParaRPr lang="fr-FR" sz="2000" b="0" i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CTM</a:t>
                      </a:r>
                    </a:p>
                  </a:txBody>
                  <a:tcPr marL="91433" marR="91433" marT="46398" marB="46398"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latin typeface="+mn-lt"/>
                        </a:rPr>
                        <a:t>Notification</a:t>
                      </a:r>
                      <a:r>
                        <a:rPr lang="fr-FR" sz="2000" b="0" i="0" baseline="0" dirty="0">
                          <a:latin typeface="+mn-lt"/>
                        </a:rPr>
                        <a:t> </a:t>
                      </a:r>
                      <a:r>
                        <a:rPr lang="fr-FR" sz="2000" b="0" i="0" baseline="0" dirty="0" smtClean="0">
                          <a:latin typeface="+mn-lt"/>
                        </a:rPr>
                        <a:t>puis convention</a:t>
                      </a:r>
                      <a:endParaRPr lang="fr-FR" sz="2000" b="0" i="0" dirty="0">
                        <a:latin typeface="+mn-lt"/>
                      </a:endParaRPr>
                    </a:p>
                  </a:txBody>
                  <a:tcPr marL="91433" marR="91433" marT="46398" marB="4639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10338" r="41256" b="9548"/>
          <a:stretch/>
        </p:blipFill>
        <p:spPr>
          <a:xfrm>
            <a:off x="-304575" y="1122947"/>
            <a:ext cx="3448827" cy="54703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5744" b="21581"/>
          <a:stretch/>
        </p:blipFill>
        <p:spPr>
          <a:xfrm>
            <a:off x="120427" y="116359"/>
            <a:ext cx="2900685" cy="1006588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8929276" y="5974105"/>
            <a:ext cx="3031200" cy="619200"/>
            <a:chOff x="4658834" y="4747097"/>
            <a:chExt cx="6063511" cy="123318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8413" y="4747097"/>
              <a:ext cx="1761054" cy="12331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1689" y="5022695"/>
              <a:ext cx="1090656" cy="84987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613" y="5030733"/>
              <a:ext cx="1650578" cy="834191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34" y="5030733"/>
              <a:ext cx="1319489" cy="8338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634445" y="342654"/>
            <a:ext cx="41831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14495"/>
                </a:solidFill>
              </a:rPr>
              <a:t>Les principes à respecter </a:t>
            </a:r>
            <a:endParaRPr lang="fr-FR" sz="3000" b="1" dirty="0">
              <a:solidFill>
                <a:srgbClr val="01449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73249" y="1181819"/>
            <a:ext cx="6320790" cy="485239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fr-FR" sz="2000" i="0" dirty="0" smtClean="0"/>
              <a:t>Capacité financière du porteur de projet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10546" y="2061756"/>
            <a:ext cx="6993231" cy="865346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Critères relatifs à la capacité administrative du porteur pour gérer son dossier 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8915" y="3968701"/>
            <a:ext cx="7056492" cy="865346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Adéquation entre les coûts du projet présenté et les résultats escomptés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28479" y="1458056"/>
            <a:ext cx="3863247" cy="489109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Comptabilité séparée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10546" y="3017375"/>
            <a:ext cx="6995160" cy="865346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Contribution aux indicateurs de réalisation et au cadre de performance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42176" y="4920027"/>
            <a:ext cx="6993231" cy="865346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Capacité à certifier le projet dans un délai compatible avec la bonne réalisation du programme 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30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_DGA EDUCATION" id="{B2C57E70-9BA3-4586-9B8B-D192A272D9AE}" vid="{14B495CE-D73F-47A2-BE3A-D9F610FB03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Présentation_DGA EDUCATION</Template>
  <TotalTime>498</TotalTime>
  <Words>609</Words>
  <Application>Microsoft Office PowerPoint</Application>
  <PresentationFormat>Grand écran</PresentationFormat>
  <Paragraphs>180</Paragraphs>
  <Slides>20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Myriad Pro</vt:lpstr>
      <vt:lpstr>Times New Roman</vt:lpstr>
      <vt:lpstr>Thème Office</vt:lpstr>
      <vt:lpstr>1_Office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 Ketty</dc:creator>
  <cp:lastModifiedBy>MARIE-OLIVE Nadine</cp:lastModifiedBy>
  <cp:revision>65</cp:revision>
  <cp:lastPrinted>2019-07-01T20:36:35Z</cp:lastPrinted>
  <dcterms:created xsi:type="dcterms:W3CDTF">2018-05-28T23:35:27Z</dcterms:created>
  <dcterms:modified xsi:type="dcterms:W3CDTF">2020-01-28T21:49:08Z</dcterms:modified>
</cp:coreProperties>
</file>