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3.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4.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5.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6.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7.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3.xml" ContentType="application/vnd.openxmlformats-officedocument.themeOverr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0"/>
  </p:notesMasterIdLst>
  <p:handoutMasterIdLst>
    <p:handoutMasterId r:id="rId131"/>
  </p:handoutMasterIdLst>
  <p:sldIdLst>
    <p:sldId id="273" r:id="rId3"/>
    <p:sldId id="258"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391" r:id="rId21"/>
    <p:sldId id="392" r:id="rId22"/>
    <p:sldId id="393" r:id="rId23"/>
    <p:sldId id="394" r:id="rId24"/>
    <p:sldId id="395" r:id="rId25"/>
    <p:sldId id="396" r:id="rId26"/>
    <p:sldId id="397" r:id="rId27"/>
    <p:sldId id="398" r:id="rId28"/>
    <p:sldId id="399" r:id="rId29"/>
    <p:sldId id="400" r:id="rId30"/>
    <p:sldId id="401" r:id="rId31"/>
    <p:sldId id="402" r:id="rId32"/>
    <p:sldId id="403" r:id="rId33"/>
    <p:sldId id="404" r:id="rId34"/>
    <p:sldId id="31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2" r:id="rId55"/>
    <p:sldId id="362" r:id="rId56"/>
    <p:sldId id="363" r:id="rId57"/>
    <p:sldId id="364" r:id="rId58"/>
    <p:sldId id="365" r:id="rId59"/>
    <p:sldId id="366" r:id="rId60"/>
    <p:sldId id="367" r:id="rId61"/>
    <p:sldId id="368" r:id="rId62"/>
    <p:sldId id="369" r:id="rId63"/>
    <p:sldId id="370" r:id="rId64"/>
    <p:sldId id="371" r:id="rId65"/>
    <p:sldId id="372" r:id="rId66"/>
    <p:sldId id="373" r:id="rId67"/>
    <p:sldId id="374" r:id="rId68"/>
    <p:sldId id="375" r:id="rId69"/>
    <p:sldId id="376" r:id="rId70"/>
    <p:sldId id="377" r:id="rId71"/>
    <p:sldId id="378" r:id="rId72"/>
    <p:sldId id="379" r:id="rId73"/>
    <p:sldId id="380" r:id="rId74"/>
    <p:sldId id="381" r:id="rId75"/>
    <p:sldId id="382" r:id="rId76"/>
    <p:sldId id="383" r:id="rId77"/>
    <p:sldId id="384" r:id="rId78"/>
    <p:sldId id="385" r:id="rId79"/>
    <p:sldId id="386" r:id="rId80"/>
    <p:sldId id="387" r:id="rId81"/>
    <p:sldId id="388" r:id="rId82"/>
    <p:sldId id="389" r:id="rId83"/>
    <p:sldId id="313" r:id="rId84"/>
    <p:sldId id="316" r:id="rId85"/>
    <p:sldId id="317" r:id="rId86"/>
    <p:sldId id="318" r:id="rId87"/>
    <p:sldId id="319" r:id="rId88"/>
    <p:sldId id="320" r:id="rId89"/>
    <p:sldId id="321" r:id="rId90"/>
    <p:sldId id="322" r:id="rId91"/>
    <p:sldId id="323" r:id="rId92"/>
    <p:sldId id="324" r:id="rId93"/>
    <p:sldId id="325" r:id="rId94"/>
    <p:sldId id="326" r:id="rId95"/>
    <p:sldId id="327" r:id="rId96"/>
    <p:sldId id="328" r:id="rId97"/>
    <p:sldId id="329" r:id="rId98"/>
    <p:sldId id="330" r:id="rId99"/>
    <p:sldId id="331" r:id="rId100"/>
    <p:sldId id="332" r:id="rId101"/>
    <p:sldId id="333" r:id="rId102"/>
    <p:sldId id="314" r:id="rId103"/>
    <p:sldId id="335" r:id="rId104"/>
    <p:sldId id="336" r:id="rId105"/>
    <p:sldId id="337" r:id="rId106"/>
    <p:sldId id="338" r:id="rId107"/>
    <p:sldId id="339" r:id="rId108"/>
    <p:sldId id="340" r:id="rId109"/>
    <p:sldId id="341" r:id="rId110"/>
    <p:sldId id="342" r:id="rId111"/>
    <p:sldId id="343" r:id="rId112"/>
    <p:sldId id="344" r:id="rId113"/>
    <p:sldId id="345" r:id="rId114"/>
    <p:sldId id="346" r:id="rId115"/>
    <p:sldId id="347" r:id="rId116"/>
    <p:sldId id="348" r:id="rId117"/>
    <p:sldId id="349" r:id="rId118"/>
    <p:sldId id="350" r:id="rId119"/>
    <p:sldId id="351" r:id="rId120"/>
    <p:sldId id="352" r:id="rId121"/>
    <p:sldId id="353" r:id="rId122"/>
    <p:sldId id="354" r:id="rId123"/>
    <p:sldId id="355" r:id="rId124"/>
    <p:sldId id="356" r:id="rId125"/>
    <p:sldId id="357" r:id="rId126"/>
    <p:sldId id="358" r:id="rId127"/>
    <p:sldId id="359" r:id="rId128"/>
    <p:sldId id="360" r:id="rId1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N BUTTLAR Loredana (REGIO)" initials="VBL(" lastIdx="1" clrIdx="0">
    <p:extLst>
      <p:ext uri="{19B8F6BF-5375-455C-9EA6-DF929625EA0E}">
        <p15:presenceInfo xmlns:p15="http://schemas.microsoft.com/office/powerpoint/2012/main" userId="S-1-5-21-1606980848-2025429265-839522115-2136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5" d="100"/>
          <a:sy n="105" d="100"/>
        </p:scale>
        <p:origin x="84" y="344"/>
      </p:cViewPr>
      <p:guideLst/>
    </p:cSldViewPr>
  </p:slideViewPr>
  <p:notesTextViewPr>
    <p:cViewPr>
      <p:scale>
        <a:sx n="1" d="1"/>
        <a:sy n="1" d="1"/>
      </p:scale>
      <p:origin x="0" y="0"/>
    </p:cViewPr>
  </p:notesTextViewPr>
  <p:notesViewPr>
    <p:cSldViewPr snapToGrid="0">
      <p:cViewPr varScale="1">
        <p:scale>
          <a:sx n="89" d="100"/>
          <a:sy n="89" d="100"/>
        </p:scale>
        <p:origin x="3788"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notesMaster" Target="notesMasters/notesMaster1.xml"/><Relationship Id="rId13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marguerite\AppData\Local\Microsoft\Windows\Temporary%20Internet%20Files\Content.Outlook\NQ0BOX79\FEADER%20CSI%202020NLV2XX%202).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3.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arguerite\AppData\Local\Microsoft\Windows\Temporary%20Internet%20Files\Content.Outlook\NQ0BOX79\FEADER%20CSI%202020NLV2XX%202).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4.xml"/></Relationships>
</file>

<file path=ppt/charts/_rels/chart12.xml.rels><?xml version="1.0" encoding="UTF-8" standalone="yes"?>
<Relationships xmlns="http://schemas.openxmlformats.org/package/2006/relationships"><Relationship Id="rId3" Type="http://schemas.openxmlformats.org/officeDocument/2006/relationships/oleObject" Target="file:///\\Fichier-hctm2.ctmatinik.mq\partages\DFE\MEPCGS\Pilotage\CSI\CSI%20novembre%202020\powerpoint\Classeur%20powerpoint%20CSI%20d&#233;c%202020.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Fichier-hctm2.ctmatinik.mq\partages\DFE\MEPCGS\Pilotage\CSI\CSI%20novembre%202020\powerpoint\Classeur%20powerpoint%20CSI%20d&#233;c%202020.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Fichier-hctm2.ctmatinik.mq\partages\DFE\MEPCGS\Pilotage\CSI\CSI%20novembre%202020\powerpoint\Classeur%20powerpoint%20CSI%20d&#233;c%202020.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Fichier-hctm2.ctmatinik.mq\partages\DFE\MEPCGS\Pilotage\CSI\CSI%20novembre%202020\powerpoint\Classeur%20powerpoint%20CSI%20d&#233;c%202020.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Fichier-hctm2.ctmatinik.mq\partages\DFE\MEPCGS\Pilotage\CSI\CSI%20novembre%202020\powerpoint\Classeur%20powerpoint%20CSI%20d&#233;c%202020.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5.xml"/></Relationships>
</file>

<file path=ppt/charts/_rels/chart17.xml.rels><?xml version="1.0" encoding="UTF-8" standalone="yes"?>
<Relationships xmlns="http://schemas.openxmlformats.org/package/2006/relationships"><Relationship Id="rId3" Type="http://schemas.openxmlformats.org/officeDocument/2006/relationships/oleObject" Target="file:///\\Fichier-hctm2.ctmatinik.mq\partages\DFE\MEPCGS\Pilotage\CSI\CSI%20novembre%202020\powerpoint\Classeur%20powerpoint%20CSI%20d&#233;c%202020.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6.xml"/></Relationships>
</file>

<file path=ppt/charts/_rels/chart18.xml.rels><?xml version="1.0" encoding="UTF-8" standalone="yes"?>
<Relationships xmlns="http://schemas.openxmlformats.org/package/2006/relationships"><Relationship Id="rId3" Type="http://schemas.openxmlformats.org/officeDocument/2006/relationships/oleObject" Target="file:///\\Fichier-hctm2.ctmatinik.mq\partages\DFE\MEPCGS\Pilotage\CSI\CSI%20novembre%202020\powerpoint\Classeur%20powerpoint%20CSI%20d&#233;c%202020.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7.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guerite\AppData\Local\Microsoft\Windows\Temporary%20Internet%20Files\Content.Outlook\NQ0BOX79\FEADER%20CSI%202020NLV2XX%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rguerite\AppData\Local\Microsoft\Windows\Temporary%20Internet%20Files\Content.Outlook\NQ0BOX79\FEADER%20CSI%202020NLV2XX%2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arguerite\AppData\Local\Microsoft\Windows\Temporary%20Internet%20Files\Content.Outlook\NQ0BOX79\FEADER%20CSI%202020NLV2XX%20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arguerite\Desktop\FEADER%20CSI%202019.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2.xml"/><Relationship Id="rId4" Type="http://schemas.openxmlformats.org/officeDocument/2006/relationships/package" Target="../embeddings/Feuille_de_calcul_Microsoft_Excel2.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Feuille_de_calcul_Microsoft_Excel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a:t>TYPES D'ACTIVITES</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414965986394558E-2"/>
          <c:y val="0.18995934959349595"/>
          <c:w val="0.96258501022803367"/>
          <c:h val="0.77969944305742267"/>
        </c:manualLayout>
      </c:layout>
      <c:pie3DChart>
        <c:varyColors val="1"/>
        <c:ser>
          <c:idx val="0"/>
          <c:order val="0"/>
          <c:tx>
            <c:strRef>
              <c:f>Feuil1!$B$1</c:f>
              <c:strCache>
                <c:ptCount val="1"/>
                <c:pt idx="0">
                  <c:v>TYPES D'ACTIVITES</c:v>
                </c:pt>
              </c:strCache>
            </c:strRef>
          </c:tx>
          <c:dPt>
            <c:idx val="0"/>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1-0D6D-402A-8F95-7F075E991ED4}"/>
              </c:ext>
            </c:extLst>
          </c:dPt>
          <c:dPt>
            <c:idx val="1"/>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3-0D6D-402A-8F95-7F075E991ED4}"/>
              </c:ext>
            </c:extLst>
          </c:dPt>
          <c:dPt>
            <c:idx val="2"/>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5-0D6D-402A-8F95-7F075E991ED4}"/>
              </c:ext>
            </c:extLst>
          </c:dPt>
          <c:dPt>
            <c:idx val="3"/>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0D6D-402A-8F95-7F075E991ED4}"/>
              </c:ext>
            </c:extLst>
          </c:dPt>
          <c:dPt>
            <c:idx val="4"/>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0D6D-402A-8F95-7F075E991ED4}"/>
              </c:ext>
            </c:extLst>
          </c:dPt>
          <c:dLbls>
            <c:dLbl>
              <c:idx val="2"/>
              <c:layout>
                <c:manualLayout>
                  <c:x val="4.1820997366762779E-2"/>
                  <c:y val="7.8226425965047058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0D6D-402A-8F95-7F075E991ED4}"/>
                </c:ext>
              </c:extLst>
            </c:dLbl>
            <c:dLbl>
              <c:idx val="4"/>
              <c:layout>
                <c:manualLayout>
                  <c:x val="3.6812929380114226E-2"/>
                  <c:y val="-1.8136482939632544E-2"/>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0D6D-402A-8F95-7F075E991ED4}"/>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Feuil1!$A$2:$A$6</c:f>
              <c:strCache>
                <c:ptCount val="5"/>
                <c:pt idx="0">
                  <c:v>AQUACULTURE</c:v>
                </c:pt>
                <c:pt idx="1">
                  <c:v>YOLES - de 10m</c:v>
                </c:pt>
                <c:pt idx="2">
                  <c:v>10-12M</c:v>
                </c:pt>
                <c:pt idx="3">
                  <c:v>+ DE 16 M</c:v>
                </c:pt>
                <c:pt idx="4">
                  <c:v>TRANSFORMATION</c:v>
                </c:pt>
              </c:strCache>
            </c:strRef>
          </c:cat>
          <c:val>
            <c:numRef>
              <c:f>Feuil1!$B$2:$B$6</c:f>
              <c:numCache>
                <c:formatCode>General</c:formatCode>
                <c:ptCount val="5"/>
                <c:pt idx="0">
                  <c:v>49</c:v>
                </c:pt>
                <c:pt idx="1">
                  <c:v>199</c:v>
                </c:pt>
                <c:pt idx="2">
                  <c:v>16</c:v>
                </c:pt>
                <c:pt idx="3">
                  <c:v>20</c:v>
                </c:pt>
                <c:pt idx="4">
                  <c:v>1</c:v>
                </c:pt>
              </c:numCache>
            </c:numRef>
          </c:val>
          <c:extLst>
            <c:ext xmlns:c16="http://schemas.microsoft.com/office/drawing/2014/chart" uri="{C3380CC4-5D6E-409C-BE32-E72D297353CC}">
              <c16:uniqueId val="{0000000A-0D6D-402A-8F95-7F075E991ED4}"/>
            </c:ext>
          </c:extLst>
        </c:ser>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8.961531293542959E-3"/>
          <c:y val="0.16884578452083734"/>
          <c:w val="0.24350967464651985"/>
          <c:h val="0.782373727674284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latin typeface="+mn-lt"/>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Programmation</c:v>
          </c:tx>
          <c:spPr>
            <a:solidFill>
              <a:schemeClr val="accent1"/>
            </a:solidFill>
            <a:ln>
              <a:noFill/>
            </a:ln>
            <a:effectLst/>
          </c:spPr>
          <c:invertIfNegative val="0"/>
          <c:cat>
            <c:strRef>
              <c:f>Feuil2!$AB$35:$AB$43</c:f>
              <c:strCache>
                <c:ptCount val="9"/>
                <c:pt idx="0">
                  <c:v>Compétitivité des entreprises</c:v>
                </c:pt>
                <c:pt idx="1">
                  <c:v>Aides aux jeunes agriculteurs</c:v>
                </c:pt>
                <c:pt idx="2">
                  <c:v>Investissement dans l'agrotransformation</c:v>
                </c:pt>
                <c:pt idx="3">
                  <c:v>Aides surfaciques</c:v>
                </c:pt>
                <c:pt idx="4">
                  <c:v>Investissements hydrauliques collectifs</c:v>
                </c:pt>
                <c:pt idx="5">
                  <c:v>Energie</c:v>
                </c:pt>
                <c:pt idx="6">
                  <c:v>Création d'entreprises et d'emploi</c:v>
                </c:pt>
                <c:pt idx="7">
                  <c:v>Développement local</c:v>
                </c:pt>
                <c:pt idx="8">
                  <c:v>TIC</c:v>
                </c:pt>
              </c:strCache>
            </c:strRef>
          </c:cat>
          <c:val>
            <c:numRef>
              <c:f>(Feuil2!$F$16,Feuil2!$F$19,Feuil2!$F$25,Feuil2!$F$37,Feuil2!$F$39,Feuil2!$F$44,Feuil2!$F$50,Feuil2!$F$57,Feuil2!$F$59)</c:f>
              <c:numCache>
                <c:formatCode>#,##0</c:formatCode>
                <c:ptCount val="9"/>
                <c:pt idx="0">
                  <c:v>50523692.93</c:v>
                </c:pt>
                <c:pt idx="1">
                  <c:v>6036130.29</c:v>
                </c:pt>
                <c:pt idx="2">
                  <c:v>3303353</c:v>
                </c:pt>
                <c:pt idx="3">
                  <c:v>13156869</c:v>
                </c:pt>
                <c:pt idx="4">
                  <c:v>970556</c:v>
                </c:pt>
                <c:pt idx="5">
                  <c:v>615312</c:v>
                </c:pt>
                <c:pt idx="6">
                  <c:v>999129</c:v>
                </c:pt>
                <c:pt idx="7">
                  <c:v>3526792</c:v>
                </c:pt>
                <c:pt idx="8">
                  <c:v>4335000</c:v>
                </c:pt>
              </c:numCache>
            </c:numRef>
          </c:val>
          <c:extLst>
            <c:ext xmlns:c16="http://schemas.microsoft.com/office/drawing/2014/chart" uri="{C3380CC4-5D6E-409C-BE32-E72D297353CC}">
              <c16:uniqueId val="{00000000-4B91-4D87-B372-190BC1E82038}"/>
            </c:ext>
          </c:extLst>
        </c:ser>
        <c:dLbls>
          <c:showLegendKey val="0"/>
          <c:showVal val="0"/>
          <c:showCatName val="0"/>
          <c:showSerName val="0"/>
          <c:showPercent val="0"/>
          <c:showBubbleSize val="0"/>
        </c:dLbls>
        <c:gapWidth val="150"/>
        <c:overlap val="100"/>
        <c:axId val="185853672"/>
        <c:axId val="185854064"/>
      </c:barChart>
      <c:barChart>
        <c:barDir val="col"/>
        <c:grouping val="stacked"/>
        <c:varyColors val="0"/>
        <c:ser>
          <c:idx val="1"/>
          <c:order val="1"/>
          <c:tx>
            <c:v>Paiement</c:v>
          </c:tx>
          <c:spPr>
            <a:solidFill>
              <a:schemeClr val="accent2"/>
            </a:solidFill>
            <a:ln>
              <a:noFill/>
            </a:ln>
            <a:effectLst/>
          </c:spPr>
          <c:invertIfNegative val="0"/>
          <c:cat>
            <c:numRef>
              <c:f>Feuil2!$E$74:$E$82</c:f>
              <c:numCache>
                <c:formatCode>General</c:formatCode>
                <c:ptCount val="7"/>
                <c:pt idx="3">
                  <c:v>1450</c:v>
                </c:pt>
                <c:pt idx="5" formatCode="#\ ##0_ ;[Red]\-#\ ##0\ ">
                  <c:v>2514</c:v>
                </c:pt>
              </c:numCache>
            </c:numRef>
          </c:cat>
          <c:val>
            <c:numRef>
              <c:f>(Feuil2!$J$16,Feuil2!$J$19,Feuil2!$J$25,Feuil2!$J$37,Feuil2!$J$39,Feuil2!$J$44,Feuil2!$J$50,Feuil2!$J$57,Feuil2!$J$59)</c:f>
              <c:numCache>
                <c:formatCode>#,##0</c:formatCode>
                <c:ptCount val="9"/>
                <c:pt idx="0">
                  <c:v>26349238</c:v>
                </c:pt>
                <c:pt idx="1">
                  <c:v>2628690.3600000003</c:v>
                </c:pt>
                <c:pt idx="2">
                  <c:v>1883275.32</c:v>
                </c:pt>
                <c:pt idx="3">
                  <c:v>10621051</c:v>
                </c:pt>
                <c:pt idx="4">
                  <c:v>584077</c:v>
                </c:pt>
                <c:pt idx="5">
                  <c:v>521703.36</c:v>
                </c:pt>
                <c:pt idx="6">
                  <c:v>651738.59000000008</c:v>
                </c:pt>
                <c:pt idx="7">
                  <c:v>780092</c:v>
                </c:pt>
                <c:pt idx="8">
                  <c:v>2925937</c:v>
                </c:pt>
              </c:numCache>
            </c:numRef>
          </c:val>
          <c:extLst>
            <c:ext xmlns:c16="http://schemas.microsoft.com/office/drawing/2014/chart" uri="{C3380CC4-5D6E-409C-BE32-E72D297353CC}">
              <c16:uniqueId val="{00000001-4B91-4D87-B372-190BC1E82038}"/>
            </c:ext>
          </c:extLst>
        </c:ser>
        <c:dLbls>
          <c:showLegendKey val="0"/>
          <c:showVal val="0"/>
          <c:showCatName val="0"/>
          <c:showSerName val="0"/>
          <c:showPercent val="0"/>
          <c:showBubbleSize val="0"/>
        </c:dLbls>
        <c:gapWidth val="150"/>
        <c:overlap val="100"/>
        <c:axId val="185854848"/>
        <c:axId val="185854456"/>
      </c:barChart>
      <c:catAx>
        <c:axId val="185853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185854064"/>
        <c:crosses val="autoZero"/>
        <c:auto val="1"/>
        <c:lblAlgn val="ctr"/>
        <c:lblOffset val="100"/>
        <c:noMultiLvlLbl val="0"/>
      </c:catAx>
      <c:valAx>
        <c:axId val="1858540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crossAx val="185853672"/>
        <c:crosses val="autoZero"/>
        <c:crossBetween val="between"/>
      </c:valAx>
      <c:valAx>
        <c:axId val="185854456"/>
        <c:scaling>
          <c:orientation val="minMax"/>
          <c:max val="50000000"/>
        </c:scaling>
        <c:delete val="1"/>
        <c:axPos val="r"/>
        <c:numFmt formatCode="#,##0" sourceLinked="1"/>
        <c:majorTickMark val="out"/>
        <c:minorTickMark val="none"/>
        <c:tickLblPos val="nextTo"/>
        <c:crossAx val="185854848"/>
        <c:crosses val="max"/>
        <c:crossBetween val="between"/>
      </c:valAx>
      <c:catAx>
        <c:axId val="185854848"/>
        <c:scaling>
          <c:orientation val="minMax"/>
        </c:scaling>
        <c:delete val="1"/>
        <c:axPos val="b"/>
        <c:numFmt formatCode="General" sourceLinked="1"/>
        <c:majorTickMark val="out"/>
        <c:minorTickMark val="none"/>
        <c:tickLblPos val="nextTo"/>
        <c:crossAx val="18585445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fr-FR" sz="2800" b="1">
                <a:latin typeface="+mn-lt"/>
              </a:rPr>
              <a:t>GAL</a:t>
            </a:r>
            <a:r>
              <a:rPr lang="fr-FR" sz="2800" b="1" baseline="0">
                <a:latin typeface="+mn-lt"/>
              </a:rPr>
              <a:t> CENTRE</a:t>
            </a:r>
            <a:endParaRPr lang="fr-FR" sz="2800" b="1">
              <a:latin typeface="+mn-lt"/>
            </a:endParaRPr>
          </a:p>
        </c:rich>
      </c:tx>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GALs!$E$8</c:f>
              <c:strCache>
                <c:ptCount val="1"/>
                <c:pt idx="0">
                  <c:v>Maquette</c:v>
                </c:pt>
              </c:strCache>
            </c:strRef>
          </c:tx>
          <c:spPr>
            <a:solidFill>
              <a:schemeClr val="accent1"/>
            </a:solidFill>
            <a:ln>
              <a:noFill/>
            </a:ln>
            <a:effectLst/>
          </c:spPr>
          <c:invertIfNegative val="0"/>
          <c:cat>
            <c:strRef>
              <c:f>GALs!$H$7</c:f>
              <c:strCache>
                <c:ptCount val="1"/>
                <c:pt idx="0">
                  <c:v>MONTANT FEADER</c:v>
                </c:pt>
              </c:strCache>
            </c:strRef>
          </c:cat>
          <c:val>
            <c:numRef>
              <c:f>GALs!$H$8</c:f>
              <c:numCache>
                <c:formatCode>_(* #,##0.00_);_(* \(#,##0.00\);_(* "-"??_);_(@_)</c:formatCode>
                <c:ptCount val="1"/>
                <c:pt idx="0">
                  <c:v>1977178</c:v>
                </c:pt>
              </c:numCache>
            </c:numRef>
          </c:val>
          <c:extLst>
            <c:ext xmlns:c16="http://schemas.microsoft.com/office/drawing/2014/chart" uri="{C3380CC4-5D6E-409C-BE32-E72D297353CC}">
              <c16:uniqueId val="{00000000-94E8-418A-8F33-DF6D5A7C8015}"/>
            </c:ext>
          </c:extLst>
        </c:ser>
        <c:ser>
          <c:idx val="1"/>
          <c:order val="1"/>
          <c:tx>
            <c:strRef>
              <c:f>GALs!$E$9</c:f>
              <c:strCache>
                <c:ptCount val="1"/>
                <c:pt idx="0">
                  <c:v>Dossiers déposés</c:v>
                </c:pt>
              </c:strCache>
            </c:strRef>
          </c:tx>
          <c:spPr>
            <a:solidFill>
              <a:schemeClr val="accent2"/>
            </a:solidFill>
            <a:ln>
              <a:noFill/>
            </a:ln>
            <a:effectLst/>
          </c:spPr>
          <c:invertIfNegative val="0"/>
          <c:cat>
            <c:strRef>
              <c:f>GALs!$H$7</c:f>
              <c:strCache>
                <c:ptCount val="1"/>
                <c:pt idx="0">
                  <c:v>MONTANT FEADER</c:v>
                </c:pt>
              </c:strCache>
            </c:strRef>
          </c:cat>
          <c:val>
            <c:numRef>
              <c:f>GALs!$H$9</c:f>
              <c:numCache>
                <c:formatCode>"€"#,##0_);[Red]\("€"#,##0\)</c:formatCode>
                <c:ptCount val="1"/>
                <c:pt idx="0">
                  <c:v>2274956</c:v>
                </c:pt>
              </c:numCache>
            </c:numRef>
          </c:val>
          <c:extLst>
            <c:ext xmlns:c16="http://schemas.microsoft.com/office/drawing/2014/chart" uri="{C3380CC4-5D6E-409C-BE32-E72D297353CC}">
              <c16:uniqueId val="{00000001-94E8-418A-8F33-DF6D5A7C8015}"/>
            </c:ext>
          </c:extLst>
        </c:ser>
        <c:ser>
          <c:idx val="2"/>
          <c:order val="2"/>
          <c:tx>
            <c:strRef>
              <c:f>GALs!$E$10</c:f>
              <c:strCache>
                <c:ptCount val="1"/>
                <c:pt idx="0">
                  <c:v>Dossiers sélectionnés</c:v>
                </c:pt>
              </c:strCache>
            </c:strRef>
          </c:tx>
          <c:spPr>
            <a:solidFill>
              <a:schemeClr val="accent3"/>
            </a:solidFill>
            <a:ln>
              <a:noFill/>
            </a:ln>
            <a:effectLst/>
          </c:spPr>
          <c:invertIfNegative val="0"/>
          <c:cat>
            <c:strRef>
              <c:f>GALs!$H$7</c:f>
              <c:strCache>
                <c:ptCount val="1"/>
                <c:pt idx="0">
                  <c:v>MONTANT FEADER</c:v>
                </c:pt>
              </c:strCache>
            </c:strRef>
          </c:cat>
          <c:val>
            <c:numRef>
              <c:f>GALs!$H$10</c:f>
              <c:numCache>
                <c:formatCode>"€"#,##0_);[Red]\("€"#,##0\)</c:formatCode>
                <c:ptCount val="1"/>
                <c:pt idx="0">
                  <c:v>2009842</c:v>
                </c:pt>
              </c:numCache>
            </c:numRef>
          </c:val>
          <c:extLst>
            <c:ext xmlns:c16="http://schemas.microsoft.com/office/drawing/2014/chart" uri="{C3380CC4-5D6E-409C-BE32-E72D297353CC}">
              <c16:uniqueId val="{00000002-94E8-418A-8F33-DF6D5A7C8015}"/>
            </c:ext>
          </c:extLst>
        </c:ser>
        <c:ser>
          <c:idx val="3"/>
          <c:order val="3"/>
          <c:tx>
            <c:strRef>
              <c:f>GALs!$E$11</c:f>
              <c:strCache>
                <c:ptCount val="1"/>
                <c:pt idx="0">
                  <c:v>Dossiers programmés</c:v>
                </c:pt>
              </c:strCache>
            </c:strRef>
          </c:tx>
          <c:spPr>
            <a:solidFill>
              <a:schemeClr val="accent4"/>
            </a:solidFill>
            <a:ln>
              <a:noFill/>
            </a:ln>
            <a:effectLst/>
          </c:spPr>
          <c:invertIfNegative val="0"/>
          <c:cat>
            <c:strRef>
              <c:f>GALs!$H$7</c:f>
              <c:strCache>
                <c:ptCount val="1"/>
                <c:pt idx="0">
                  <c:v>MONTANT FEADER</c:v>
                </c:pt>
              </c:strCache>
            </c:strRef>
          </c:cat>
          <c:val>
            <c:numRef>
              <c:f>GALs!$H$11</c:f>
              <c:numCache>
                <c:formatCode>"€"#,##0_);[Red]\("€"#,##0\)</c:formatCode>
                <c:ptCount val="1"/>
                <c:pt idx="0">
                  <c:v>1146441</c:v>
                </c:pt>
              </c:numCache>
            </c:numRef>
          </c:val>
          <c:extLst>
            <c:ext xmlns:c16="http://schemas.microsoft.com/office/drawing/2014/chart" uri="{C3380CC4-5D6E-409C-BE32-E72D297353CC}">
              <c16:uniqueId val="{00000003-94E8-418A-8F33-DF6D5A7C8015}"/>
            </c:ext>
          </c:extLst>
        </c:ser>
        <c:dLbls>
          <c:showLegendKey val="0"/>
          <c:showVal val="0"/>
          <c:showCatName val="0"/>
          <c:showSerName val="0"/>
          <c:showPercent val="0"/>
          <c:showBubbleSize val="0"/>
        </c:dLbls>
        <c:gapWidth val="121"/>
        <c:axId val="185856024"/>
        <c:axId val="185855632"/>
      </c:barChart>
      <c:valAx>
        <c:axId val="185855632"/>
        <c:scaling>
          <c:orientation val="minMax"/>
        </c:scaling>
        <c:delete val="0"/>
        <c:axPos val="l"/>
        <c:numFmt formatCode="_(* #,##0.00_);_(* \(#,##0.0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5856024"/>
        <c:crosses val="autoZero"/>
        <c:crossBetween val="between"/>
      </c:valAx>
      <c:catAx>
        <c:axId val="185856024"/>
        <c:scaling>
          <c:orientation val="minMax"/>
        </c:scaling>
        <c:delete val="1"/>
        <c:axPos val="b"/>
        <c:numFmt formatCode="General" sourceLinked="1"/>
        <c:majorTickMark val="out"/>
        <c:minorTickMark val="none"/>
        <c:tickLblPos val="nextTo"/>
        <c:crossAx val="18585563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plotVisOnly val="1"/>
    <c:dispBlanksAs val="gap"/>
    <c:showDLblsOverMax val="0"/>
  </c:chart>
  <c:spPr>
    <a:noFill/>
    <a:ln w="12700">
      <a:solidFill>
        <a:schemeClr val="accent1">
          <a:lumMod val="20000"/>
          <a:lumOff val="80000"/>
        </a:schemeClr>
      </a:solidFill>
    </a:ln>
    <a:effectLst/>
  </c:spPr>
  <c:txPr>
    <a:bodyPr/>
    <a:lstStyle/>
    <a:p>
      <a:pPr>
        <a:defRPr/>
      </a:pPr>
      <a:endParaRPr lang="fr-FR"/>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06110443091166"/>
          <c:y val="3.5903708156566898E-2"/>
          <c:w val="0.80193889556908837"/>
          <c:h val="0.81371398288804087"/>
        </c:manualLayout>
      </c:layout>
      <c:barChart>
        <c:barDir val="col"/>
        <c:grouping val="stacked"/>
        <c:varyColors val="0"/>
        <c:ser>
          <c:idx val="0"/>
          <c:order val="0"/>
          <c:tx>
            <c:strRef>
              <c:f>'Prog a décembre 2020'!$G$32</c:f>
              <c:strCache>
                <c:ptCount val="1"/>
                <c:pt idx="0">
                  <c:v>Reste à programmer</c:v>
                </c:pt>
              </c:strCache>
            </c:strRef>
          </c:tx>
          <c:spPr>
            <a:solidFill>
              <a:schemeClr val="accent1"/>
            </a:solidFill>
            <a:ln>
              <a:noFill/>
            </a:ln>
            <a:effectLst/>
          </c:spPr>
          <c:invertIfNegative val="0"/>
          <c:cat>
            <c:strRef>
              <c:f>'Prog a décembre 2020'!$D$10:$D$12</c:f>
              <c:strCache>
                <c:ptCount val="1"/>
                <c:pt idx="0">
                  <c:v>IEJ</c:v>
                </c:pt>
              </c:strCache>
              <c:extLst/>
            </c:strRef>
          </c:cat>
          <c:val>
            <c:numRef>
              <c:f>'Prog a décembre 2020'!$E$10:$E$12</c:f>
              <c:numCache>
                <c:formatCode>_(* #,##0.00_);_(* \(#,##0.00\);_(* "-"??_);_(@_)</c:formatCode>
                <c:ptCount val="1"/>
                <c:pt idx="0">
                  <c:v>7562202</c:v>
                </c:pt>
              </c:numCache>
              <c:extLst/>
            </c:numRef>
          </c:val>
          <c:extLst>
            <c:ext xmlns:c16="http://schemas.microsoft.com/office/drawing/2014/chart" uri="{C3380CC4-5D6E-409C-BE32-E72D297353CC}">
              <c16:uniqueId val="{00000000-4A45-45D6-873C-34C78C580E9D}"/>
            </c:ext>
          </c:extLst>
        </c:ser>
        <c:dLbls>
          <c:showLegendKey val="0"/>
          <c:showVal val="0"/>
          <c:showCatName val="0"/>
          <c:showSerName val="0"/>
          <c:showPercent val="0"/>
          <c:showBubbleSize val="0"/>
        </c:dLbls>
        <c:gapWidth val="100"/>
        <c:overlap val="100"/>
        <c:axId val="220147768"/>
        <c:axId val="220174112"/>
      </c:barChart>
      <c:barChart>
        <c:barDir val="col"/>
        <c:grouping val="stacked"/>
        <c:varyColors val="0"/>
        <c:ser>
          <c:idx val="1"/>
          <c:order val="1"/>
          <c:tx>
            <c:strRef>
              <c:f>'Prog a décembre 2020'!$F$9</c:f>
              <c:strCache>
                <c:ptCount val="1"/>
                <c:pt idx="0">
                  <c:v>Programmation</c:v>
                </c:pt>
              </c:strCache>
            </c:strRef>
          </c:tx>
          <c:spPr>
            <a:solidFill>
              <a:schemeClr val="accent2"/>
            </a:solidFill>
            <a:ln>
              <a:noFill/>
            </a:ln>
            <a:effectLst/>
          </c:spPr>
          <c:invertIfNegative val="0"/>
          <c:cat>
            <c:strRef>
              <c:f>'Prog a décembre 2020'!$D$10:$D$12</c:f>
              <c:strCache>
                <c:ptCount val="1"/>
                <c:pt idx="0">
                  <c:v>IEJ</c:v>
                </c:pt>
              </c:strCache>
              <c:extLst/>
            </c:strRef>
          </c:cat>
          <c:val>
            <c:numRef>
              <c:f>'Prog a décembre 2020'!$F$10:$F$12</c:f>
              <c:numCache>
                <c:formatCode>_(* #,##0.00_);_(* \(#,##0.00\);_(* "-"??_);_(@_)</c:formatCode>
                <c:ptCount val="1"/>
                <c:pt idx="0">
                  <c:v>5023390</c:v>
                </c:pt>
              </c:numCache>
              <c:extLst/>
            </c:numRef>
          </c:val>
          <c:extLst>
            <c:ext xmlns:c16="http://schemas.microsoft.com/office/drawing/2014/chart" uri="{C3380CC4-5D6E-409C-BE32-E72D297353CC}">
              <c16:uniqueId val="{00000001-4A45-45D6-873C-34C78C580E9D}"/>
            </c:ext>
          </c:extLst>
        </c:ser>
        <c:ser>
          <c:idx val="2"/>
          <c:order val="2"/>
          <c:tx>
            <c:strRef>
              <c:f>'Prog a décembre 2020'!$H$9</c:f>
              <c:strCache>
                <c:ptCount val="1"/>
                <c:pt idx="0">
                  <c:v>Stock</c:v>
                </c:pt>
              </c:strCache>
            </c:strRef>
          </c:tx>
          <c:spPr>
            <a:solidFill>
              <a:schemeClr val="accent3"/>
            </a:solidFill>
            <a:ln>
              <a:noFill/>
            </a:ln>
            <a:effectLst/>
          </c:spPr>
          <c:invertIfNegative val="0"/>
          <c:cat>
            <c:strRef>
              <c:f>'Prog a décembre 2020'!$D$10:$D$12</c:f>
              <c:strCache>
                <c:ptCount val="1"/>
                <c:pt idx="0">
                  <c:v>IEJ</c:v>
                </c:pt>
              </c:strCache>
              <c:extLst/>
            </c:strRef>
          </c:cat>
          <c:val>
            <c:numRef>
              <c:f>'Prog a décembre 2020'!$H$10:$H$12</c:f>
              <c:numCache>
                <c:formatCode>_(* #,##0.00_);_(* \(#,##0.00\);_(* "-"??_);_(@_)</c:formatCode>
                <c:ptCount val="1"/>
                <c:pt idx="0">
                  <c:v>2600000</c:v>
                </c:pt>
              </c:numCache>
              <c:extLst/>
            </c:numRef>
          </c:val>
          <c:extLst>
            <c:ext xmlns:c16="http://schemas.microsoft.com/office/drawing/2014/chart" uri="{C3380CC4-5D6E-409C-BE32-E72D297353CC}">
              <c16:uniqueId val="{00000002-4A45-45D6-873C-34C78C580E9D}"/>
            </c:ext>
          </c:extLst>
        </c:ser>
        <c:dLbls>
          <c:showLegendKey val="0"/>
          <c:showVal val="0"/>
          <c:showCatName val="0"/>
          <c:showSerName val="0"/>
          <c:showPercent val="0"/>
          <c:showBubbleSize val="0"/>
        </c:dLbls>
        <c:gapWidth val="100"/>
        <c:overlap val="100"/>
        <c:axId val="220181024"/>
        <c:axId val="220180640"/>
      </c:barChart>
      <c:catAx>
        <c:axId val="220147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20174112"/>
        <c:crosses val="autoZero"/>
        <c:auto val="1"/>
        <c:lblAlgn val="ctr"/>
        <c:lblOffset val="100"/>
        <c:noMultiLvlLbl val="0"/>
      </c:catAx>
      <c:valAx>
        <c:axId val="220174112"/>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20147768"/>
        <c:crosses val="autoZero"/>
        <c:crossBetween val="between"/>
      </c:valAx>
      <c:valAx>
        <c:axId val="220180640"/>
        <c:scaling>
          <c:orientation val="minMax"/>
        </c:scaling>
        <c:delete val="1"/>
        <c:axPos val="r"/>
        <c:numFmt formatCode="_(* #,##0.00_);_(* \(#,##0.00\);_(* &quot;-&quot;??_);_(@_)" sourceLinked="1"/>
        <c:majorTickMark val="out"/>
        <c:minorTickMark val="none"/>
        <c:tickLblPos val="nextTo"/>
        <c:crossAx val="220181024"/>
        <c:crosses val="max"/>
        <c:crossBetween val="between"/>
      </c:valAx>
      <c:catAx>
        <c:axId val="220181024"/>
        <c:scaling>
          <c:orientation val="minMax"/>
        </c:scaling>
        <c:delete val="1"/>
        <c:axPos val="b"/>
        <c:numFmt formatCode="General" sourceLinked="1"/>
        <c:majorTickMark val="out"/>
        <c:minorTickMark val="none"/>
        <c:tickLblPos val="nextTo"/>
        <c:crossAx val="22018064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06110443091166"/>
          <c:y val="3.5903708156566898E-2"/>
          <c:w val="0.80193889556908837"/>
          <c:h val="0.81371398288804087"/>
        </c:manualLayout>
      </c:layout>
      <c:barChart>
        <c:barDir val="col"/>
        <c:grouping val="stacked"/>
        <c:varyColors val="0"/>
        <c:ser>
          <c:idx val="0"/>
          <c:order val="0"/>
          <c:tx>
            <c:strRef>
              <c:f>'Prog a décembre 2020'!$G$32</c:f>
              <c:strCache>
                <c:ptCount val="1"/>
                <c:pt idx="0">
                  <c:v>Reste à programmer</c:v>
                </c:pt>
              </c:strCache>
            </c:strRef>
          </c:tx>
          <c:spPr>
            <a:solidFill>
              <a:schemeClr val="accent1"/>
            </a:solidFill>
            <a:ln>
              <a:noFill/>
            </a:ln>
            <a:effectLst/>
          </c:spPr>
          <c:invertIfNegative val="0"/>
          <c:cat>
            <c:strRef>
              <c:f>'Prog a décembre 2020'!$D$10:$D$12</c:f>
              <c:strCache>
                <c:ptCount val="1"/>
                <c:pt idx="0">
                  <c:v>FSE</c:v>
                </c:pt>
              </c:strCache>
            </c:strRef>
          </c:cat>
          <c:val>
            <c:numRef>
              <c:f>'Prog a décembre 2020'!$E$10:$E$12</c:f>
              <c:numCache>
                <c:formatCode>_(* #,##0.00_);_(* \(#,##0.00\);_(* "-"??_);_(@_)</c:formatCode>
                <c:ptCount val="1"/>
                <c:pt idx="0">
                  <c:v>69557377</c:v>
                </c:pt>
              </c:numCache>
            </c:numRef>
          </c:val>
          <c:extLst>
            <c:ext xmlns:c16="http://schemas.microsoft.com/office/drawing/2014/chart" uri="{C3380CC4-5D6E-409C-BE32-E72D297353CC}">
              <c16:uniqueId val="{00000000-5223-4952-88E2-9CE37159F378}"/>
            </c:ext>
          </c:extLst>
        </c:ser>
        <c:dLbls>
          <c:showLegendKey val="0"/>
          <c:showVal val="0"/>
          <c:showCatName val="0"/>
          <c:showSerName val="0"/>
          <c:showPercent val="0"/>
          <c:showBubbleSize val="0"/>
        </c:dLbls>
        <c:gapWidth val="100"/>
        <c:overlap val="100"/>
        <c:axId val="221022536"/>
        <c:axId val="221022920"/>
      </c:barChart>
      <c:barChart>
        <c:barDir val="col"/>
        <c:grouping val="stacked"/>
        <c:varyColors val="0"/>
        <c:ser>
          <c:idx val="1"/>
          <c:order val="1"/>
          <c:tx>
            <c:strRef>
              <c:f>'Prog a décembre 2020'!$F$9</c:f>
              <c:strCache>
                <c:ptCount val="1"/>
                <c:pt idx="0">
                  <c:v>Programmation</c:v>
                </c:pt>
              </c:strCache>
            </c:strRef>
          </c:tx>
          <c:spPr>
            <a:solidFill>
              <a:schemeClr val="accent2"/>
            </a:solidFill>
            <a:ln>
              <a:noFill/>
            </a:ln>
            <a:effectLst/>
          </c:spPr>
          <c:invertIfNegative val="0"/>
          <c:cat>
            <c:strRef>
              <c:f>'Prog a décembre 2020'!$D$10:$D$12</c:f>
              <c:strCache>
                <c:ptCount val="1"/>
                <c:pt idx="0">
                  <c:v>FSE</c:v>
                </c:pt>
              </c:strCache>
            </c:strRef>
          </c:cat>
          <c:val>
            <c:numRef>
              <c:f>'Prog a décembre 2020'!$F$10:$F$12</c:f>
              <c:numCache>
                <c:formatCode>_(* #,##0.00_);_(* \(#,##0.00\);_(* "-"??_);_(@_)</c:formatCode>
                <c:ptCount val="1"/>
                <c:pt idx="0">
                  <c:v>52791375.780000001</c:v>
                </c:pt>
              </c:numCache>
            </c:numRef>
          </c:val>
          <c:extLst>
            <c:ext xmlns:c16="http://schemas.microsoft.com/office/drawing/2014/chart" uri="{C3380CC4-5D6E-409C-BE32-E72D297353CC}">
              <c16:uniqueId val="{00000001-5223-4952-88E2-9CE37159F378}"/>
            </c:ext>
          </c:extLst>
        </c:ser>
        <c:ser>
          <c:idx val="2"/>
          <c:order val="2"/>
          <c:tx>
            <c:strRef>
              <c:f>'Prog a décembre 2020'!$H$9</c:f>
              <c:strCache>
                <c:ptCount val="1"/>
                <c:pt idx="0">
                  <c:v>Stock</c:v>
                </c:pt>
              </c:strCache>
            </c:strRef>
          </c:tx>
          <c:spPr>
            <a:solidFill>
              <a:schemeClr val="accent3"/>
            </a:solidFill>
            <a:ln>
              <a:noFill/>
            </a:ln>
            <a:effectLst/>
          </c:spPr>
          <c:invertIfNegative val="0"/>
          <c:cat>
            <c:strRef>
              <c:f>'Prog a décembre 2020'!$D$10:$D$12</c:f>
              <c:strCache>
                <c:ptCount val="1"/>
                <c:pt idx="0">
                  <c:v>FSE</c:v>
                </c:pt>
              </c:strCache>
            </c:strRef>
          </c:cat>
          <c:val>
            <c:numRef>
              <c:f>'Prog a décembre 2020'!$H$10:$H$12</c:f>
              <c:numCache>
                <c:formatCode>_(* #,##0.00_);_(* \(#,##0.00\);_(* "-"??_);_(@_)</c:formatCode>
                <c:ptCount val="1"/>
                <c:pt idx="0">
                  <c:v>785625.59999999998</c:v>
                </c:pt>
              </c:numCache>
            </c:numRef>
          </c:val>
          <c:extLst>
            <c:ext xmlns:c16="http://schemas.microsoft.com/office/drawing/2014/chart" uri="{C3380CC4-5D6E-409C-BE32-E72D297353CC}">
              <c16:uniqueId val="{00000002-5223-4952-88E2-9CE37159F378}"/>
            </c:ext>
          </c:extLst>
        </c:ser>
        <c:dLbls>
          <c:showLegendKey val="0"/>
          <c:showVal val="0"/>
          <c:showCatName val="0"/>
          <c:showSerName val="0"/>
          <c:showPercent val="0"/>
          <c:showBubbleSize val="0"/>
        </c:dLbls>
        <c:gapWidth val="100"/>
        <c:overlap val="100"/>
        <c:axId val="218443184"/>
        <c:axId val="221023816"/>
      </c:barChart>
      <c:catAx>
        <c:axId val="221022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21022920"/>
        <c:crosses val="autoZero"/>
        <c:auto val="1"/>
        <c:lblAlgn val="ctr"/>
        <c:lblOffset val="100"/>
        <c:noMultiLvlLbl val="0"/>
      </c:catAx>
      <c:valAx>
        <c:axId val="221022920"/>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21022536"/>
        <c:crosses val="autoZero"/>
        <c:crossBetween val="between"/>
      </c:valAx>
      <c:valAx>
        <c:axId val="221023816"/>
        <c:scaling>
          <c:orientation val="minMax"/>
        </c:scaling>
        <c:delete val="1"/>
        <c:axPos val="r"/>
        <c:numFmt formatCode="_(* #,##0.00_);_(* \(#,##0.00\);_(* &quot;-&quot;??_);_(@_)" sourceLinked="1"/>
        <c:majorTickMark val="out"/>
        <c:minorTickMark val="none"/>
        <c:tickLblPos val="nextTo"/>
        <c:crossAx val="218443184"/>
        <c:crosses val="max"/>
        <c:crossBetween val="between"/>
      </c:valAx>
      <c:catAx>
        <c:axId val="218443184"/>
        <c:scaling>
          <c:orientation val="minMax"/>
        </c:scaling>
        <c:delete val="1"/>
        <c:axPos val="b"/>
        <c:numFmt formatCode="General" sourceLinked="1"/>
        <c:majorTickMark val="out"/>
        <c:minorTickMark val="none"/>
        <c:tickLblPos val="nextTo"/>
        <c:crossAx val="22102381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06110443091166"/>
          <c:y val="3.5903708156566898E-2"/>
          <c:w val="0.80193889556908837"/>
          <c:h val="0.81371398288804087"/>
        </c:manualLayout>
      </c:layout>
      <c:barChart>
        <c:barDir val="col"/>
        <c:grouping val="stacked"/>
        <c:varyColors val="0"/>
        <c:ser>
          <c:idx val="0"/>
          <c:order val="0"/>
          <c:tx>
            <c:strRef>
              <c:f>'Prog a décembre 2020'!$G$32</c:f>
              <c:strCache>
                <c:ptCount val="1"/>
                <c:pt idx="0">
                  <c:v>Reste à programmer</c:v>
                </c:pt>
              </c:strCache>
            </c:strRef>
          </c:tx>
          <c:spPr>
            <a:solidFill>
              <a:schemeClr val="accent1"/>
            </a:solidFill>
            <a:ln>
              <a:noFill/>
            </a:ln>
            <a:effectLst/>
          </c:spPr>
          <c:invertIfNegative val="0"/>
          <c:cat>
            <c:strRef>
              <c:f>'Prog a décembre 2020'!$D$10:$D$12</c:f>
              <c:strCache>
                <c:ptCount val="1"/>
                <c:pt idx="0">
                  <c:v>FEDER</c:v>
                </c:pt>
              </c:strCache>
            </c:strRef>
          </c:cat>
          <c:val>
            <c:numRef>
              <c:f>'Prog a décembre 2020'!$E$10:$E$12</c:f>
              <c:numCache>
                <c:formatCode>_(* #,##0.00_);_(* \(#,##0.00\);_(* "-"??_);_(@_)</c:formatCode>
                <c:ptCount val="1"/>
                <c:pt idx="0">
                  <c:v>445101522</c:v>
                </c:pt>
              </c:numCache>
            </c:numRef>
          </c:val>
          <c:extLst>
            <c:ext xmlns:c16="http://schemas.microsoft.com/office/drawing/2014/chart" uri="{C3380CC4-5D6E-409C-BE32-E72D297353CC}">
              <c16:uniqueId val="{00000000-E446-40BC-B88F-5816B0D7A0E5}"/>
            </c:ext>
          </c:extLst>
        </c:ser>
        <c:dLbls>
          <c:showLegendKey val="0"/>
          <c:showVal val="0"/>
          <c:showCatName val="0"/>
          <c:showSerName val="0"/>
          <c:showPercent val="0"/>
          <c:showBubbleSize val="0"/>
        </c:dLbls>
        <c:gapWidth val="100"/>
        <c:overlap val="100"/>
        <c:axId val="144407008"/>
        <c:axId val="144405832"/>
      </c:barChart>
      <c:barChart>
        <c:barDir val="col"/>
        <c:grouping val="stacked"/>
        <c:varyColors val="0"/>
        <c:ser>
          <c:idx val="1"/>
          <c:order val="1"/>
          <c:tx>
            <c:strRef>
              <c:f>'Prog a décembre 2020'!$F$9</c:f>
              <c:strCache>
                <c:ptCount val="1"/>
                <c:pt idx="0">
                  <c:v>Programmation</c:v>
                </c:pt>
              </c:strCache>
            </c:strRef>
          </c:tx>
          <c:spPr>
            <a:solidFill>
              <a:schemeClr val="accent2"/>
            </a:solidFill>
            <a:ln>
              <a:noFill/>
            </a:ln>
            <a:effectLst/>
          </c:spPr>
          <c:invertIfNegative val="0"/>
          <c:cat>
            <c:strRef>
              <c:f>'Prog a décembre 2020'!$D$10:$D$12</c:f>
              <c:strCache>
                <c:ptCount val="1"/>
                <c:pt idx="0">
                  <c:v>FEDER</c:v>
                </c:pt>
              </c:strCache>
            </c:strRef>
          </c:cat>
          <c:val>
            <c:numRef>
              <c:f>'Prog a décembre 2020'!$F$10:$F$12</c:f>
              <c:numCache>
                <c:formatCode>_(* #,##0.00_);_(* \(#,##0.00\);_(* "-"??_);_(@_)</c:formatCode>
                <c:ptCount val="1"/>
                <c:pt idx="0">
                  <c:v>398438408.49199998</c:v>
                </c:pt>
              </c:numCache>
            </c:numRef>
          </c:val>
          <c:extLst>
            <c:ext xmlns:c16="http://schemas.microsoft.com/office/drawing/2014/chart" uri="{C3380CC4-5D6E-409C-BE32-E72D297353CC}">
              <c16:uniqueId val="{00000001-E446-40BC-B88F-5816B0D7A0E5}"/>
            </c:ext>
          </c:extLst>
        </c:ser>
        <c:ser>
          <c:idx val="2"/>
          <c:order val="2"/>
          <c:tx>
            <c:strRef>
              <c:f>'Prog a décembre 2020'!$H$9</c:f>
              <c:strCache>
                <c:ptCount val="1"/>
                <c:pt idx="0">
                  <c:v>Stock</c:v>
                </c:pt>
              </c:strCache>
            </c:strRef>
          </c:tx>
          <c:spPr>
            <a:solidFill>
              <a:schemeClr val="accent3"/>
            </a:solidFill>
            <a:ln>
              <a:noFill/>
            </a:ln>
            <a:effectLst/>
          </c:spPr>
          <c:invertIfNegative val="0"/>
          <c:cat>
            <c:strRef>
              <c:f>'Prog a décembre 2020'!$D$10:$D$12</c:f>
              <c:strCache>
                <c:ptCount val="1"/>
                <c:pt idx="0">
                  <c:v>FEDER</c:v>
                </c:pt>
              </c:strCache>
            </c:strRef>
          </c:cat>
          <c:val>
            <c:numRef>
              <c:f>'Prog a décembre 2020'!$H$10:$H$12</c:f>
              <c:numCache>
                <c:formatCode>_(* #,##0.00_);_(* \(#,##0.00\);_(* "-"??_);_(@_)</c:formatCode>
                <c:ptCount val="1"/>
                <c:pt idx="0">
                  <c:v>120040245.48</c:v>
                </c:pt>
              </c:numCache>
            </c:numRef>
          </c:val>
          <c:extLst>
            <c:ext xmlns:c16="http://schemas.microsoft.com/office/drawing/2014/chart" uri="{C3380CC4-5D6E-409C-BE32-E72D297353CC}">
              <c16:uniqueId val="{00000002-E446-40BC-B88F-5816B0D7A0E5}"/>
            </c:ext>
          </c:extLst>
        </c:ser>
        <c:dLbls>
          <c:showLegendKey val="0"/>
          <c:showVal val="0"/>
          <c:showCatName val="0"/>
          <c:showSerName val="0"/>
          <c:showPercent val="0"/>
          <c:showBubbleSize val="0"/>
        </c:dLbls>
        <c:gapWidth val="100"/>
        <c:overlap val="100"/>
        <c:axId val="219064672"/>
        <c:axId val="219065064"/>
      </c:barChart>
      <c:catAx>
        <c:axId val="14440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4405832"/>
        <c:crosses val="autoZero"/>
        <c:auto val="1"/>
        <c:lblAlgn val="ctr"/>
        <c:lblOffset val="100"/>
        <c:noMultiLvlLbl val="0"/>
      </c:catAx>
      <c:valAx>
        <c:axId val="144405832"/>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4407008"/>
        <c:crosses val="autoZero"/>
        <c:crossBetween val="between"/>
      </c:valAx>
      <c:valAx>
        <c:axId val="219065064"/>
        <c:scaling>
          <c:orientation val="minMax"/>
        </c:scaling>
        <c:delete val="1"/>
        <c:axPos val="r"/>
        <c:numFmt formatCode="_(* #,##0.00_);_(* \(#,##0.00\);_(* &quot;-&quot;??_);_(@_)" sourceLinked="1"/>
        <c:majorTickMark val="out"/>
        <c:minorTickMark val="none"/>
        <c:tickLblPos val="nextTo"/>
        <c:crossAx val="219064672"/>
        <c:crosses val="max"/>
        <c:crossBetween val="between"/>
      </c:valAx>
      <c:catAx>
        <c:axId val="219064672"/>
        <c:scaling>
          <c:orientation val="minMax"/>
        </c:scaling>
        <c:delete val="1"/>
        <c:axPos val="b"/>
        <c:numFmt formatCode="General" sourceLinked="1"/>
        <c:majorTickMark val="out"/>
        <c:minorTickMark val="none"/>
        <c:tickLblPos val="nextTo"/>
        <c:crossAx val="219065064"/>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74844713325793"/>
          <c:y val="0.11099246072997111"/>
          <c:w val="0.85825155286674215"/>
          <c:h val="0.48568514375330474"/>
        </c:manualLayout>
      </c:layout>
      <c:barChart>
        <c:barDir val="col"/>
        <c:grouping val="stacked"/>
        <c:varyColors val="0"/>
        <c:ser>
          <c:idx val="0"/>
          <c:order val="0"/>
          <c:tx>
            <c:strRef>
              <c:f>'Prog par dommaine d''activité'!$F$11</c:f>
              <c:strCache>
                <c:ptCount val="1"/>
                <c:pt idx="0">
                  <c:v>Maquette UE</c:v>
                </c:pt>
              </c:strCache>
            </c:strRef>
          </c:tx>
          <c:spPr>
            <a:solidFill>
              <a:schemeClr val="accent1"/>
            </a:solidFill>
            <a:ln>
              <a:noFill/>
            </a:ln>
            <a:effectLst/>
          </c:spPr>
          <c:invertIfNegative val="0"/>
          <c:cat>
            <c:strRef>
              <c:f>'Prog par dommaine d''activité'!$D$12:$D$25</c:f>
              <c:strCache>
                <c:ptCount val="14"/>
                <c:pt idx="0">
                  <c:v>Innovation</c:v>
                </c:pt>
                <c:pt idx="1">
                  <c:v>TIC</c:v>
                </c:pt>
                <c:pt idx="2">
                  <c:v>Aides aux entreprises</c:v>
                </c:pt>
                <c:pt idx="3">
                  <c:v>Tourisme</c:v>
                </c:pt>
                <c:pt idx="4">
                  <c:v>Energie</c:v>
                </c:pt>
                <c:pt idx="5">
                  <c:v>Déchets</c:v>
                </c:pt>
                <c:pt idx="6">
                  <c:v>Eau et assainissement</c:v>
                </c:pt>
                <c:pt idx="7">
                  <c:v>Patrimoine et biodiversité</c:v>
                </c:pt>
                <c:pt idx="8">
                  <c:v>Transports</c:v>
                </c:pt>
                <c:pt idx="9">
                  <c:v>Risque majeurs</c:v>
                </c:pt>
                <c:pt idx="10">
                  <c:v>Emploi</c:v>
                </c:pt>
                <c:pt idx="11">
                  <c:v>Attractivité et inclusion dans le territoire</c:v>
                </c:pt>
                <c:pt idx="12">
                  <c:v>Formation professionnelle</c:v>
                </c:pt>
                <c:pt idx="13">
                  <c:v>Performance administartive</c:v>
                </c:pt>
              </c:strCache>
            </c:strRef>
          </c:cat>
          <c:val>
            <c:numRef>
              <c:f>'Prog par dommaine d''activité'!$F$12:$F$25</c:f>
              <c:numCache>
                <c:formatCode>_-* #\ ##0\ _€_-;\-* #\ ##0\ _€_-;_-* "-"??\ _€_-;_-@_-</c:formatCode>
                <c:ptCount val="14"/>
                <c:pt idx="0">
                  <c:v>10314700</c:v>
                </c:pt>
                <c:pt idx="1">
                  <c:v>40542408</c:v>
                </c:pt>
                <c:pt idx="2">
                  <c:v>114000000</c:v>
                </c:pt>
                <c:pt idx="3">
                  <c:v>50827752</c:v>
                </c:pt>
                <c:pt idx="4">
                  <c:v>40437437</c:v>
                </c:pt>
                <c:pt idx="5">
                  <c:v>34000000</c:v>
                </c:pt>
                <c:pt idx="6">
                  <c:v>12000000</c:v>
                </c:pt>
                <c:pt idx="7">
                  <c:v>8600000</c:v>
                </c:pt>
                <c:pt idx="8">
                  <c:v>44000000</c:v>
                </c:pt>
                <c:pt idx="9">
                  <c:v>46600000</c:v>
                </c:pt>
                <c:pt idx="10">
                  <c:v>36071128</c:v>
                </c:pt>
                <c:pt idx="11">
                  <c:v>18020111</c:v>
                </c:pt>
                <c:pt idx="12">
                  <c:v>42260773</c:v>
                </c:pt>
                <c:pt idx="13">
                  <c:v>3749200</c:v>
                </c:pt>
              </c:numCache>
            </c:numRef>
          </c:val>
          <c:extLst>
            <c:ext xmlns:c16="http://schemas.microsoft.com/office/drawing/2014/chart" uri="{C3380CC4-5D6E-409C-BE32-E72D297353CC}">
              <c16:uniqueId val="{00000000-F3B3-4461-93E3-C41707D424D4}"/>
            </c:ext>
          </c:extLst>
        </c:ser>
        <c:dLbls>
          <c:showLegendKey val="0"/>
          <c:showVal val="0"/>
          <c:showCatName val="0"/>
          <c:showSerName val="0"/>
          <c:showPercent val="0"/>
          <c:showBubbleSize val="0"/>
        </c:dLbls>
        <c:gapWidth val="100"/>
        <c:overlap val="100"/>
        <c:axId val="337719224"/>
        <c:axId val="343153048"/>
      </c:barChart>
      <c:barChart>
        <c:barDir val="col"/>
        <c:grouping val="stacked"/>
        <c:varyColors val="0"/>
        <c:ser>
          <c:idx val="1"/>
          <c:order val="1"/>
          <c:tx>
            <c:strRef>
              <c:f>'Prog par dommaine d''activité'!$G$11</c:f>
              <c:strCache>
                <c:ptCount val="1"/>
                <c:pt idx="0">
                  <c:v>Programmé UE</c:v>
                </c:pt>
              </c:strCache>
            </c:strRef>
          </c:tx>
          <c:spPr>
            <a:solidFill>
              <a:schemeClr val="accent2"/>
            </a:solidFill>
            <a:ln>
              <a:noFill/>
            </a:ln>
            <a:effectLst/>
          </c:spPr>
          <c:invertIfNegative val="0"/>
          <c:cat>
            <c:strRef>
              <c:f>'Prog par dommaine d''activité'!$D$12:$D$25</c:f>
              <c:strCache>
                <c:ptCount val="14"/>
                <c:pt idx="0">
                  <c:v>Innovation</c:v>
                </c:pt>
                <c:pt idx="1">
                  <c:v>TIC</c:v>
                </c:pt>
                <c:pt idx="2">
                  <c:v>Aides aux entreprises</c:v>
                </c:pt>
                <c:pt idx="3">
                  <c:v>Tourisme</c:v>
                </c:pt>
                <c:pt idx="4">
                  <c:v>Energie</c:v>
                </c:pt>
                <c:pt idx="5">
                  <c:v>Déchets</c:v>
                </c:pt>
                <c:pt idx="6">
                  <c:v>Eau et assainissement</c:v>
                </c:pt>
                <c:pt idx="7">
                  <c:v>Patrimoine et biodiversité</c:v>
                </c:pt>
                <c:pt idx="8">
                  <c:v>Transports</c:v>
                </c:pt>
                <c:pt idx="9">
                  <c:v>Risque majeurs</c:v>
                </c:pt>
                <c:pt idx="10">
                  <c:v>Emploi</c:v>
                </c:pt>
                <c:pt idx="11">
                  <c:v>Attractivité et inclusion dans le territoire</c:v>
                </c:pt>
                <c:pt idx="12">
                  <c:v>Formation professionnelle</c:v>
                </c:pt>
                <c:pt idx="13">
                  <c:v>Performance administartive</c:v>
                </c:pt>
              </c:strCache>
            </c:strRef>
          </c:cat>
          <c:val>
            <c:numRef>
              <c:f>'Prog par dommaine d''activité'!$G$12:$G$25</c:f>
              <c:numCache>
                <c:formatCode>_-* #\ ##0\ _€_-;\-* #\ ##0\ _€_-;_-* "-"??\ _€_-;_-@_-</c:formatCode>
                <c:ptCount val="14"/>
                <c:pt idx="0">
                  <c:v>13716855.1</c:v>
                </c:pt>
                <c:pt idx="1">
                  <c:v>36793017.469999999</c:v>
                </c:pt>
                <c:pt idx="2">
                  <c:v>97875527.139999986</c:v>
                </c:pt>
                <c:pt idx="3">
                  <c:v>39240669.189999998</c:v>
                </c:pt>
                <c:pt idx="4">
                  <c:v>42438954.590000004</c:v>
                </c:pt>
                <c:pt idx="5">
                  <c:v>20512772</c:v>
                </c:pt>
                <c:pt idx="6">
                  <c:v>7838452.8700000001</c:v>
                </c:pt>
                <c:pt idx="7">
                  <c:v>12308327.25</c:v>
                </c:pt>
                <c:pt idx="8">
                  <c:v>53333896</c:v>
                </c:pt>
                <c:pt idx="9">
                  <c:v>40904989.700000003</c:v>
                </c:pt>
                <c:pt idx="10">
                  <c:v>17557922.490000002</c:v>
                </c:pt>
                <c:pt idx="11">
                  <c:v>13626262.75</c:v>
                </c:pt>
                <c:pt idx="12">
                  <c:v>35861027.560000002</c:v>
                </c:pt>
                <c:pt idx="13">
                  <c:v>6053402.5199999996</c:v>
                </c:pt>
              </c:numCache>
            </c:numRef>
          </c:val>
          <c:extLst>
            <c:ext xmlns:c16="http://schemas.microsoft.com/office/drawing/2014/chart" uri="{C3380CC4-5D6E-409C-BE32-E72D297353CC}">
              <c16:uniqueId val="{00000001-F3B3-4461-93E3-C41707D424D4}"/>
            </c:ext>
          </c:extLst>
        </c:ser>
        <c:dLbls>
          <c:showLegendKey val="0"/>
          <c:showVal val="0"/>
          <c:showCatName val="0"/>
          <c:showSerName val="0"/>
          <c:showPercent val="0"/>
          <c:showBubbleSize val="0"/>
        </c:dLbls>
        <c:gapWidth val="400"/>
        <c:overlap val="100"/>
        <c:axId val="346013256"/>
        <c:axId val="346012864"/>
      </c:barChart>
      <c:catAx>
        <c:axId val="337719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3153048"/>
        <c:crosses val="autoZero"/>
        <c:auto val="1"/>
        <c:lblAlgn val="ctr"/>
        <c:lblOffset val="100"/>
        <c:noMultiLvlLbl val="0"/>
      </c:catAx>
      <c:valAx>
        <c:axId val="343153048"/>
        <c:scaling>
          <c:orientation val="minMax"/>
        </c:scaling>
        <c:delete val="0"/>
        <c:axPos val="l"/>
        <c:majorGridlines>
          <c:spPr>
            <a:ln w="9525" cap="flat" cmpd="sng" algn="ctr">
              <a:solidFill>
                <a:schemeClr val="tx1">
                  <a:lumMod val="15000"/>
                  <a:lumOff val="85000"/>
                </a:schemeClr>
              </a:solidFill>
              <a:round/>
            </a:ln>
            <a:effectLst/>
          </c:spPr>
        </c:majorGridlines>
        <c:numFmt formatCode="_-* #\ ##0\ _€_-;\-* #\ ##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37719224"/>
        <c:crosses val="autoZero"/>
        <c:crossBetween val="between"/>
      </c:valAx>
      <c:valAx>
        <c:axId val="346012864"/>
        <c:scaling>
          <c:orientation val="minMax"/>
        </c:scaling>
        <c:delete val="1"/>
        <c:axPos val="r"/>
        <c:numFmt formatCode="_-* #\ ##0\ _€_-;\-* #\ ##0\ _€_-;_-* &quot;-&quot;??\ _€_-;_-@_-" sourceLinked="1"/>
        <c:majorTickMark val="out"/>
        <c:minorTickMark val="none"/>
        <c:tickLblPos val="nextTo"/>
        <c:crossAx val="346013256"/>
        <c:crosses val="max"/>
        <c:crossBetween val="between"/>
      </c:valAx>
      <c:catAx>
        <c:axId val="346013256"/>
        <c:scaling>
          <c:orientation val="minMax"/>
        </c:scaling>
        <c:delete val="1"/>
        <c:axPos val="b"/>
        <c:numFmt formatCode="General" sourceLinked="1"/>
        <c:majorTickMark val="out"/>
        <c:minorTickMark val="none"/>
        <c:tickLblPos val="nextTo"/>
        <c:crossAx val="346012864"/>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'Réalisation au 02 12 2020'!$B$9</c:f>
              <c:strCache>
                <c:ptCount val="1"/>
                <c:pt idx="0">
                  <c:v>Programmation </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8521-49A3-9EEE-BB367FDB308E}"/>
              </c:ext>
            </c:extLst>
          </c:dPt>
          <c:val>
            <c:numRef>
              <c:f>'Réalisation au 02 12 2020'!$C$9</c:f>
              <c:numCache>
                <c:formatCode>_(* #,##0.00_);_(* \(#,##0.00\);_(* "-"??_);_(@_)</c:formatCode>
                <c:ptCount val="1"/>
                <c:pt idx="0">
                  <c:v>456253174.27199996</c:v>
                </c:pt>
              </c:numCache>
            </c:numRef>
          </c:val>
          <c:extLst>
            <c:ext xmlns:c16="http://schemas.microsoft.com/office/drawing/2014/chart" uri="{C3380CC4-5D6E-409C-BE32-E72D297353CC}">
              <c16:uniqueId val="{00000002-8521-49A3-9EEE-BB367FDB308E}"/>
            </c:ext>
          </c:extLst>
        </c:ser>
        <c:ser>
          <c:idx val="1"/>
          <c:order val="1"/>
          <c:tx>
            <c:strRef>
              <c:f>'Réalisation au 02 12 2020'!$B$10</c:f>
              <c:strCache>
                <c:ptCount val="1"/>
                <c:pt idx="0">
                  <c:v>Certitfié AG (taux moyen maquette)</c:v>
                </c:pt>
              </c:strCache>
            </c:strRef>
          </c:tx>
          <c:spPr>
            <a:solidFill>
              <a:schemeClr val="accent1"/>
            </a:solidFill>
            <a:ln>
              <a:noFill/>
            </a:ln>
            <a:effectLst/>
          </c:spPr>
          <c:invertIfNegative val="0"/>
          <c:val>
            <c:numRef>
              <c:f>'Réalisation au 02 12 2020'!$C$10</c:f>
              <c:numCache>
                <c:formatCode>_(* #,##0.00_);_(* \(#,##0.00\);_(* "-"??_);_(@_)</c:formatCode>
                <c:ptCount val="1"/>
                <c:pt idx="0">
                  <c:v>193745718.108982</c:v>
                </c:pt>
              </c:numCache>
            </c:numRef>
          </c:val>
          <c:extLst>
            <c:ext xmlns:c16="http://schemas.microsoft.com/office/drawing/2014/chart" uri="{C3380CC4-5D6E-409C-BE32-E72D297353CC}">
              <c16:uniqueId val="{00000003-8521-49A3-9EEE-BB367FDB308E}"/>
            </c:ext>
          </c:extLst>
        </c:ser>
        <c:dLbls>
          <c:showLegendKey val="0"/>
          <c:showVal val="0"/>
          <c:showCatName val="0"/>
          <c:showSerName val="0"/>
          <c:showPercent val="0"/>
          <c:showBubbleSize val="0"/>
        </c:dLbls>
        <c:gapWidth val="150"/>
        <c:overlap val="100"/>
        <c:axId val="327859616"/>
        <c:axId val="334873664"/>
      </c:barChart>
      <c:catAx>
        <c:axId val="327859616"/>
        <c:scaling>
          <c:orientation val="minMax"/>
        </c:scaling>
        <c:delete val="1"/>
        <c:axPos val="b"/>
        <c:numFmt formatCode="General" sourceLinked="1"/>
        <c:majorTickMark val="none"/>
        <c:minorTickMark val="none"/>
        <c:tickLblPos val="nextTo"/>
        <c:crossAx val="334873664"/>
        <c:crosses val="autoZero"/>
        <c:auto val="1"/>
        <c:lblAlgn val="ctr"/>
        <c:lblOffset val="100"/>
        <c:noMultiLvlLbl val="0"/>
      </c:catAx>
      <c:valAx>
        <c:axId val="334873664"/>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7859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'Réalisation au 02 12 2020'!$J$36</c:f>
              <c:strCache>
                <c:ptCount val="1"/>
                <c:pt idx="0">
                  <c:v>Programmation UE</c:v>
                </c:pt>
              </c:strCache>
            </c:strRef>
          </c:tx>
          <c:spPr>
            <a:solidFill>
              <a:schemeClr val="accent1"/>
            </a:solidFill>
            <a:ln>
              <a:noFill/>
            </a:ln>
            <a:effectLst/>
          </c:spPr>
          <c:invertIfNegative val="0"/>
          <c:val>
            <c:numRef>
              <c:f>'Réalisation au 02 12 2020'!$K$36</c:f>
              <c:numCache>
                <c:formatCode>_(* #,##0.00_);_(* \(#,##0.00\);_(* "-"??_);_(@_)</c:formatCode>
                <c:ptCount val="1"/>
                <c:pt idx="0">
                  <c:v>204729921.82999998</c:v>
                </c:pt>
              </c:numCache>
            </c:numRef>
          </c:val>
          <c:extLst>
            <c:ext xmlns:c16="http://schemas.microsoft.com/office/drawing/2014/chart" uri="{C3380CC4-5D6E-409C-BE32-E72D297353CC}">
              <c16:uniqueId val="{00000000-9842-4591-B1AE-236B1B8EBB9F}"/>
            </c:ext>
          </c:extLst>
        </c:ser>
        <c:dLbls>
          <c:showLegendKey val="0"/>
          <c:showVal val="0"/>
          <c:showCatName val="0"/>
          <c:showSerName val="0"/>
          <c:showPercent val="0"/>
          <c:showBubbleSize val="0"/>
        </c:dLbls>
        <c:gapWidth val="100"/>
        <c:overlap val="100"/>
        <c:axId val="321368680"/>
        <c:axId val="321369072"/>
      </c:barChart>
      <c:barChart>
        <c:barDir val="col"/>
        <c:grouping val="stacked"/>
        <c:varyColors val="0"/>
        <c:ser>
          <c:idx val="1"/>
          <c:order val="1"/>
          <c:tx>
            <c:strRef>
              <c:f>'Réalisation au 02 12 2020'!$J$37</c:f>
              <c:strCache>
                <c:ptCount val="1"/>
                <c:pt idx="0">
                  <c:v>Certitfié AG (taux moyen maquette)</c:v>
                </c:pt>
              </c:strCache>
            </c:strRef>
          </c:tx>
          <c:spPr>
            <a:solidFill>
              <a:schemeClr val="accent2"/>
            </a:solidFill>
            <a:ln>
              <a:noFill/>
            </a:ln>
            <a:effectLst/>
          </c:spPr>
          <c:invertIfNegative val="0"/>
          <c:val>
            <c:numRef>
              <c:f>'Réalisation au 02 12 2020'!$K$37</c:f>
              <c:numCache>
                <c:formatCode>_(* #,##0.00_);_(* \(#,##0.00\);_(* "-"??_);_(@_)</c:formatCode>
                <c:ptCount val="1"/>
                <c:pt idx="0">
                  <c:v>193745718.108982</c:v>
                </c:pt>
              </c:numCache>
            </c:numRef>
          </c:val>
          <c:extLst>
            <c:ext xmlns:c16="http://schemas.microsoft.com/office/drawing/2014/chart" uri="{C3380CC4-5D6E-409C-BE32-E72D297353CC}">
              <c16:uniqueId val="{00000001-9842-4591-B1AE-236B1B8EBB9F}"/>
            </c:ext>
          </c:extLst>
        </c:ser>
        <c:dLbls>
          <c:showLegendKey val="0"/>
          <c:showVal val="0"/>
          <c:showCatName val="0"/>
          <c:showSerName val="0"/>
          <c:showPercent val="0"/>
          <c:showBubbleSize val="0"/>
        </c:dLbls>
        <c:gapWidth val="100"/>
        <c:overlap val="100"/>
        <c:axId val="321369856"/>
        <c:axId val="321369464"/>
      </c:barChart>
      <c:catAx>
        <c:axId val="321368680"/>
        <c:scaling>
          <c:orientation val="minMax"/>
        </c:scaling>
        <c:delete val="1"/>
        <c:axPos val="b"/>
        <c:majorTickMark val="none"/>
        <c:minorTickMark val="none"/>
        <c:tickLblPos val="nextTo"/>
        <c:crossAx val="321369072"/>
        <c:crosses val="autoZero"/>
        <c:auto val="1"/>
        <c:lblAlgn val="ctr"/>
        <c:lblOffset val="100"/>
        <c:noMultiLvlLbl val="0"/>
      </c:catAx>
      <c:valAx>
        <c:axId val="321369072"/>
        <c:scaling>
          <c:orientation val="minMax"/>
          <c:max val="300000000"/>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1368680"/>
        <c:crosses val="autoZero"/>
        <c:crossBetween val="between"/>
      </c:valAx>
      <c:valAx>
        <c:axId val="321369464"/>
        <c:scaling>
          <c:orientation val="minMax"/>
          <c:max val="300000000"/>
        </c:scaling>
        <c:delete val="1"/>
        <c:axPos val="r"/>
        <c:numFmt formatCode="_(* #,##0.00_);_(* \(#,##0.00\);_(* &quot;-&quot;??_);_(@_)" sourceLinked="1"/>
        <c:majorTickMark val="none"/>
        <c:minorTickMark val="none"/>
        <c:tickLblPos val="nextTo"/>
        <c:crossAx val="321369856"/>
        <c:crosses val="max"/>
        <c:crossBetween val="between"/>
      </c:valAx>
      <c:catAx>
        <c:axId val="321369856"/>
        <c:scaling>
          <c:orientation val="minMax"/>
        </c:scaling>
        <c:delete val="1"/>
        <c:axPos val="b"/>
        <c:majorTickMark val="none"/>
        <c:minorTickMark val="none"/>
        <c:tickLblPos val="nextTo"/>
        <c:crossAx val="321369464"/>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265940708556969E-2"/>
          <c:y val="5.3537274147779736E-2"/>
          <c:w val="0.91256016797320827"/>
          <c:h val="0.54075517466761525"/>
        </c:manualLayout>
      </c:layout>
      <c:barChart>
        <c:barDir val="col"/>
        <c:grouping val="stacked"/>
        <c:varyColors val="0"/>
        <c:ser>
          <c:idx val="1"/>
          <c:order val="0"/>
          <c:tx>
            <c:strRef>
              <c:f>'Réalisation au 02 12 2020'!$E$51</c:f>
              <c:strCache>
                <c:ptCount val="1"/>
                <c:pt idx="0">
                  <c:v>Programmé UE</c:v>
                </c:pt>
              </c:strCache>
            </c:strRef>
          </c:tx>
          <c:spPr>
            <a:solidFill>
              <a:srgbClr val="0070C0"/>
            </a:solidFill>
            <a:ln w="0">
              <a:solidFill>
                <a:schemeClr val="tx1">
                  <a:lumMod val="15000"/>
                  <a:lumOff val="85000"/>
                </a:schemeClr>
              </a:solidFill>
            </a:ln>
            <a:effectLst/>
          </c:spPr>
          <c:invertIfNegative val="0"/>
          <c:cat>
            <c:strRef>
              <c:f>'Réalisation au 02 12 2020'!$D$73:$D$86</c:f>
              <c:strCache>
                <c:ptCount val="14"/>
                <c:pt idx="0">
                  <c:v>Innovation</c:v>
                </c:pt>
                <c:pt idx="1">
                  <c:v>TIC</c:v>
                </c:pt>
                <c:pt idx="2">
                  <c:v>Aides aux entreprises</c:v>
                </c:pt>
                <c:pt idx="3">
                  <c:v>Tourisme</c:v>
                </c:pt>
                <c:pt idx="4">
                  <c:v>Energie</c:v>
                </c:pt>
                <c:pt idx="5">
                  <c:v>Déchets</c:v>
                </c:pt>
                <c:pt idx="6">
                  <c:v>Eau et assainissement</c:v>
                </c:pt>
                <c:pt idx="7">
                  <c:v>Patrimoine et biodiversité</c:v>
                </c:pt>
                <c:pt idx="8">
                  <c:v>Transports</c:v>
                </c:pt>
                <c:pt idx="9">
                  <c:v>Risques majeurs</c:v>
                </c:pt>
                <c:pt idx="10">
                  <c:v>Emploi</c:v>
                </c:pt>
                <c:pt idx="11">
                  <c:v>Attractivité et inclusion dans le territoire</c:v>
                </c:pt>
                <c:pt idx="12">
                  <c:v>Formation professionnelle</c:v>
                </c:pt>
                <c:pt idx="13">
                  <c:v>Performance administrative</c:v>
                </c:pt>
              </c:strCache>
            </c:strRef>
          </c:cat>
          <c:val>
            <c:numRef>
              <c:f>'Réalisation au 02 12 2020'!$E$73:$E$86</c:f>
              <c:numCache>
                <c:formatCode>_-* #\ ##0\ _€_-;\-* #\ ##0\ _€_-;_-* "-"??\ _€_-;_-@_-</c:formatCode>
                <c:ptCount val="14"/>
                <c:pt idx="0">
                  <c:v>13716855.1</c:v>
                </c:pt>
                <c:pt idx="1">
                  <c:v>36793017.469999999</c:v>
                </c:pt>
                <c:pt idx="2">
                  <c:v>97875527.140000001</c:v>
                </c:pt>
                <c:pt idx="3">
                  <c:v>39240669.189999998</c:v>
                </c:pt>
                <c:pt idx="4">
                  <c:v>42438954.590000004</c:v>
                </c:pt>
                <c:pt idx="5">
                  <c:v>20512772</c:v>
                </c:pt>
                <c:pt idx="6">
                  <c:v>7838452.8700000001</c:v>
                </c:pt>
                <c:pt idx="7">
                  <c:v>12308327.25</c:v>
                </c:pt>
                <c:pt idx="8">
                  <c:v>53333896</c:v>
                </c:pt>
                <c:pt idx="9">
                  <c:v>40904989.700000003</c:v>
                </c:pt>
                <c:pt idx="10">
                  <c:v>17557922.490000002</c:v>
                </c:pt>
                <c:pt idx="11">
                  <c:v>13626262.75</c:v>
                </c:pt>
                <c:pt idx="12">
                  <c:v>35861027.560000002</c:v>
                </c:pt>
                <c:pt idx="13">
                  <c:v>6053402.5199999996</c:v>
                </c:pt>
              </c:numCache>
            </c:numRef>
          </c:val>
          <c:extLst>
            <c:ext xmlns:c16="http://schemas.microsoft.com/office/drawing/2014/chart" uri="{C3380CC4-5D6E-409C-BE32-E72D297353CC}">
              <c16:uniqueId val="{00000000-7F46-4FE9-91A1-79E6A77E77F5}"/>
            </c:ext>
          </c:extLst>
        </c:ser>
        <c:dLbls>
          <c:showLegendKey val="0"/>
          <c:showVal val="0"/>
          <c:showCatName val="0"/>
          <c:showSerName val="0"/>
          <c:showPercent val="0"/>
          <c:showBubbleSize val="0"/>
        </c:dLbls>
        <c:gapWidth val="150"/>
        <c:overlap val="100"/>
        <c:axId val="335584744"/>
        <c:axId val="340538848"/>
        <c:extLst>
          <c:ext xmlns:c15="http://schemas.microsoft.com/office/drawing/2012/chart" uri="{02D57815-91ED-43cb-92C2-25804820EDAC}">
            <c15:filteredBarSeries>
              <c15:ser>
                <c:idx val="2"/>
                <c:order val="2"/>
                <c:tx>
                  <c:strRef>
                    <c:extLst>
                      <c:ext uri="{02D57815-91ED-43cb-92C2-25804820EDAC}">
                        <c15:formulaRef>
                          <c15:sqref>'Réalisation au 02 12 2020'!$E$51</c15:sqref>
                        </c15:formulaRef>
                      </c:ext>
                    </c:extLst>
                    <c:strCache>
                      <c:ptCount val="1"/>
                      <c:pt idx="0">
                        <c:v>Programmé UE</c:v>
                      </c:pt>
                    </c:strCache>
                  </c:strRef>
                </c:tx>
                <c:spPr>
                  <a:solidFill>
                    <a:schemeClr val="accent3"/>
                  </a:solidFill>
                  <a:ln>
                    <a:noFill/>
                  </a:ln>
                  <a:effectLst/>
                </c:spPr>
                <c:invertIfNegative val="0"/>
                <c:cat>
                  <c:strRef>
                    <c:extLst>
                      <c:ext uri="{02D57815-91ED-43cb-92C2-25804820EDAC}">
                        <c15:formulaRef>
                          <c15:sqref>'Réalisation au 02 12 2020'!$D$73:$D$86</c15:sqref>
                        </c15:formulaRef>
                      </c:ext>
                    </c:extLst>
                    <c:strCache>
                      <c:ptCount val="14"/>
                      <c:pt idx="0">
                        <c:v>Innovation</c:v>
                      </c:pt>
                      <c:pt idx="1">
                        <c:v>TIC</c:v>
                      </c:pt>
                      <c:pt idx="2">
                        <c:v>Aides aux entreprises</c:v>
                      </c:pt>
                      <c:pt idx="3">
                        <c:v>Tourisme</c:v>
                      </c:pt>
                      <c:pt idx="4">
                        <c:v>Energie</c:v>
                      </c:pt>
                      <c:pt idx="5">
                        <c:v>Déchets</c:v>
                      </c:pt>
                      <c:pt idx="6">
                        <c:v>Eau et assainissement</c:v>
                      </c:pt>
                      <c:pt idx="7">
                        <c:v>Patrimoine et biodiversité</c:v>
                      </c:pt>
                      <c:pt idx="8">
                        <c:v>Transports</c:v>
                      </c:pt>
                      <c:pt idx="9">
                        <c:v>Risques majeurs</c:v>
                      </c:pt>
                      <c:pt idx="10">
                        <c:v>Emploi</c:v>
                      </c:pt>
                      <c:pt idx="11">
                        <c:v>Attractivité et inclusion dans le territoire</c:v>
                      </c:pt>
                      <c:pt idx="12">
                        <c:v>Formation professionnelle</c:v>
                      </c:pt>
                      <c:pt idx="13">
                        <c:v>Performance administrative</c:v>
                      </c:pt>
                    </c:strCache>
                  </c:strRef>
                </c:cat>
                <c:val>
                  <c:numRef>
                    <c:extLst>
                      <c:ext uri="{02D57815-91ED-43cb-92C2-25804820EDAC}">
                        <c15:formulaRef>
                          <c15:sqref>'Réalisation au 02 12 2020'!$E$52:$E$67</c15:sqref>
                        </c15:formulaRef>
                      </c:ext>
                    </c:extLst>
                    <c:numCache>
                      <c:formatCode>_-* #\ ##0\ _€_-;\-* #\ ##0\ _€_-;_-* "-"??\ _€_-;_-@_-</c:formatCode>
                      <c:ptCount val="16"/>
                      <c:pt idx="0">
                        <c:v>12716855.1</c:v>
                      </c:pt>
                      <c:pt idx="1">
                        <c:v>36515517.469999999</c:v>
                      </c:pt>
                      <c:pt idx="2">
                        <c:v>82206581.840000004</c:v>
                      </c:pt>
                      <c:pt idx="3">
                        <c:v>39684014.590000004</c:v>
                      </c:pt>
                      <c:pt idx="4">
                        <c:v>76008800.071999997</c:v>
                      </c:pt>
                      <c:pt idx="5">
                        <c:v>38259552.119999997</c:v>
                      </c:pt>
                      <c:pt idx="6">
                        <c:v>54453525</c:v>
                      </c:pt>
                      <c:pt idx="7">
                        <c:v>12154741.609999999</c:v>
                      </c:pt>
                      <c:pt idx="8">
                        <c:v>5023390</c:v>
                      </c:pt>
                      <c:pt idx="9">
                        <c:v>19798130.690000001</c:v>
                      </c:pt>
                      <c:pt idx="10">
                        <c:v>13626262.75</c:v>
                      </c:pt>
                      <c:pt idx="11">
                        <c:v>29720313.600000001</c:v>
                      </c:pt>
                      <c:pt idx="12">
                        <c:v>4209384.9800000004</c:v>
                      </c:pt>
                      <c:pt idx="13">
                        <c:v>2934650.52</c:v>
                      </c:pt>
                      <c:pt idx="14">
                        <c:v>15639299.08</c:v>
                      </c:pt>
                      <c:pt idx="15">
                        <c:v>2551798.19</c:v>
                      </c:pt>
                    </c:numCache>
                  </c:numRef>
                </c:val>
                <c:extLst>
                  <c:ext xmlns:c16="http://schemas.microsoft.com/office/drawing/2014/chart" uri="{C3380CC4-5D6E-409C-BE32-E72D297353CC}">
                    <c16:uniqueId val="{00000002-7F46-4FE9-91A1-79E6A77E77F5}"/>
                  </c:ext>
                </c:extLst>
              </c15:ser>
            </c15:filteredBarSeries>
            <c15:filteredBarSeries>
              <c15:ser>
                <c:idx val="0"/>
                <c:order val="3"/>
                <c:tx>
                  <c:strRef>
                    <c:extLst xmlns:c15="http://schemas.microsoft.com/office/drawing/2012/chart">
                      <c:ext xmlns:c15="http://schemas.microsoft.com/office/drawing/2012/chart" uri="{02D57815-91ED-43cb-92C2-25804820EDAC}">
                        <c15:formulaRef>
                          <c15:sqref>'Prog par dommaine d''activité'!$F$11</c15:sqref>
                        </c15:formulaRef>
                      </c:ext>
                    </c:extLst>
                    <c:strCache>
                      <c:ptCount val="1"/>
                      <c:pt idx="0">
                        <c:v>Maquette UE</c:v>
                      </c:pt>
                    </c:strCache>
                  </c:strRef>
                </c:tx>
                <c:spPr>
                  <a:solidFill>
                    <a:schemeClr val="accent1"/>
                  </a:solidFill>
                  <a:ln>
                    <a:noFill/>
                  </a:ln>
                  <a:effectLst/>
                </c:spPr>
                <c:invertIfNegative val="0"/>
                <c:cat>
                  <c:strRef>
                    <c:extLst xmlns:c15="http://schemas.microsoft.com/office/drawing/2012/chart">
                      <c:ext xmlns:c15="http://schemas.microsoft.com/office/drawing/2012/chart" uri="{02D57815-91ED-43cb-92C2-25804820EDAC}">
                        <c15:formulaRef>
                          <c15:sqref>'Réalisation au 02 12 2020'!$D$73:$D$86</c15:sqref>
                        </c15:formulaRef>
                      </c:ext>
                    </c:extLst>
                    <c:strCache>
                      <c:ptCount val="14"/>
                      <c:pt idx="0">
                        <c:v>Innovation</c:v>
                      </c:pt>
                      <c:pt idx="1">
                        <c:v>TIC</c:v>
                      </c:pt>
                      <c:pt idx="2">
                        <c:v>Aides aux entreprises</c:v>
                      </c:pt>
                      <c:pt idx="3">
                        <c:v>Tourisme</c:v>
                      </c:pt>
                      <c:pt idx="4">
                        <c:v>Energie</c:v>
                      </c:pt>
                      <c:pt idx="5">
                        <c:v>Déchets</c:v>
                      </c:pt>
                      <c:pt idx="6">
                        <c:v>Eau et assainissement</c:v>
                      </c:pt>
                      <c:pt idx="7">
                        <c:v>Patrimoine et biodiversité</c:v>
                      </c:pt>
                      <c:pt idx="8">
                        <c:v>Transports</c:v>
                      </c:pt>
                      <c:pt idx="9">
                        <c:v>Risques majeurs</c:v>
                      </c:pt>
                      <c:pt idx="10">
                        <c:v>Emploi</c:v>
                      </c:pt>
                      <c:pt idx="11">
                        <c:v>Attractivité et inclusion dans le territoire</c:v>
                      </c:pt>
                      <c:pt idx="12">
                        <c:v>Formation professionnelle</c:v>
                      </c:pt>
                      <c:pt idx="13">
                        <c:v>Performance administrative</c:v>
                      </c:pt>
                    </c:strCache>
                  </c:strRef>
                </c:cat>
                <c:val>
                  <c:numRef>
                    <c:extLst xmlns:c15="http://schemas.microsoft.com/office/drawing/2012/chart">
                      <c:ext xmlns:c15="http://schemas.microsoft.com/office/drawing/2012/chart" uri="{02D57815-91ED-43cb-92C2-25804820EDAC}">
                        <c15:formulaRef>
                          <c15:sqref>'Prog par dommaine d''activité'!$F$12:$F$25</c15:sqref>
                        </c15:formulaRef>
                      </c:ext>
                    </c:extLst>
                    <c:numCache>
                      <c:formatCode>_-* #\ ##0\ _€_-;\-* #\ ##0\ _€_-;_-* "-"??\ _€_-;_-@_-</c:formatCode>
                      <c:ptCount val="14"/>
                      <c:pt idx="0">
                        <c:v>10314700</c:v>
                      </c:pt>
                      <c:pt idx="1">
                        <c:v>40542408</c:v>
                      </c:pt>
                      <c:pt idx="2">
                        <c:v>114000000</c:v>
                      </c:pt>
                      <c:pt idx="3">
                        <c:v>50827752</c:v>
                      </c:pt>
                      <c:pt idx="4">
                        <c:v>40437437</c:v>
                      </c:pt>
                      <c:pt idx="5">
                        <c:v>34000000</c:v>
                      </c:pt>
                      <c:pt idx="6">
                        <c:v>12000000</c:v>
                      </c:pt>
                      <c:pt idx="7">
                        <c:v>8600000</c:v>
                      </c:pt>
                      <c:pt idx="8">
                        <c:v>44000000</c:v>
                      </c:pt>
                      <c:pt idx="9">
                        <c:v>46600000</c:v>
                      </c:pt>
                      <c:pt idx="10">
                        <c:v>36071128</c:v>
                      </c:pt>
                      <c:pt idx="11">
                        <c:v>18020111</c:v>
                      </c:pt>
                      <c:pt idx="12">
                        <c:v>42260773</c:v>
                      </c:pt>
                      <c:pt idx="13">
                        <c:v>3749200</c:v>
                      </c:pt>
                    </c:numCache>
                  </c:numRef>
                </c:val>
                <c:extLst xmlns:c15="http://schemas.microsoft.com/office/drawing/2012/chart">
                  <c:ext xmlns:c16="http://schemas.microsoft.com/office/drawing/2014/chart" uri="{C3380CC4-5D6E-409C-BE32-E72D297353CC}">
                    <c16:uniqueId val="{00000003-7F46-4FE9-91A1-79E6A77E77F5}"/>
                  </c:ext>
                </c:extLst>
              </c15:ser>
            </c15:filteredBarSeries>
          </c:ext>
        </c:extLst>
      </c:barChart>
      <c:barChart>
        <c:barDir val="col"/>
        <c:grouping val="stacked"/>
        <c:varyColors val="0"/>
        <c:ser>
          <c:idx val="3"/>
          <c:order val="1"/>
          <c:tx>
            <c:strRef>
              <c:f>'Réalisation au 02 12 2020'!$F$51</c:f>
              <c:strCache>
                <c:ptCount val="1"/>
                <c:pt idx="0">
                  <c:v>Réalisé UE</c:v>
                </c:pt>
              </c:strCache>
            </c:strRef>
          </c:tx>
          <c:spPr>
            <a:solidFill>
              <a:schemeClr val="accent2"/>
            </a:solidFill>
            <a:ln>
              <a:noFill/>
            </a:ln>
            <a:effectLst/>
          </c:spPr>
          <c:invertIfNegative val="0"/>
          <c:cat>
            <c:strRef>
              <c:f>'Réalisation au 02 12 2020'!$D$73:$D$86</c:f>
              <c:strCache>
                <c:ptCount val="14"/>
                <c:pt idx="0">
                  <c:v>Innovation</c:v>
                </c:pt>
                <c:pt idx="1">
                  <c:v>TIC</c:v>
                </c:pt>
                <c:pt idx="2">
                  <c:v>Aides aux entreprises</c:v>
                </c:pt>
                <c:pt idx="3">
                  <c:v>Tourisme</c:v>
                </c:pt>
                <c:pt idx="4">
                  <c:v>Energie</c:v>
                </c:pt>
                <c:pt idx="5">
                  <c:v>Déchets</c:v>
                </c:pt>
                <c:pt idx="6">
                  <c:v>Eau et assainissement</c:v>
                </c:pt>
                <c:pt idx="7">
                  <c:v>Patrimoine et biodiversité</c:v>
                </c:pt>
                <c:pt idx="8">
                  <c:v>Transports</c:v>
                </c:pt>
                <c:pt idx="9">
                  <c:v>Risques majeurs</c:v>
                </c:pt>
                <c:pt idx="10">
                  <c:v>Emploi</c:v>
                </c:pt>
                <c:pt idx="11">
                  <c:v>Attractivité et inclusion dans le territoire</c:v>
                </c:pt>
                <c:pt idx="12">
                  <c:v>Formation professionnelle</c:v>
                </c:pt>
                <c:pt idx="13">
                  <c:v>Performance administrative</c:v>
                </c:pt>
              </c:strCache>
            </c:strRef>
          </c:cat>
          <c:val>
            <c:numRef>
              <c:f>'Réalisation au 02 12 2020'!$F$73:$F$86</c:f>
              <c:numCache>
                <c:formatCode>_-* #\ ##0\ _€_-;\-* #\ ##0\ _€_-;_-* "-"??\ _€_-;_-@_-</c:formatCode>
                <c:ptCount val="14"/>
                <c:pt idx="0">
                  <c:v>1699289.2455000002</c:v>
                </c:pt>
                <c:pt idx="1">
                  <c:v>3328225.7074445505</c:v>
                </c:pt>
                <c:pt idx="2">
                  <c:v>61250898.234894998</c:v>
                </c:pt>
                <c:pt idx="3">
                  <c:v>6997855.2063663788</c:v>
                </c:pt>
                <c:pt idx="4">
                  <c:v>23442330.392521389</c:v>
                </c:pt>
                <c:pt idx="5">
                  <c:v>18431017.967025001</c:v>
                </c:pt>
                <c:pt idx="6">
                  <c:v>3017059.1825999999</c:v>
                </c:pt>
                <c:pt idx="7">
                  <c:v>3712440.0957000004</c:v>
                </c:pt>
                <c:pt idx="8">
                  <c:v>12583874.574808896</c:v>
                </c:pt>
                <c:pt idx="9">
                  <c:v>23488512.878288001</c:v>
                </c:pt>
                <c:pt idx="10">
                  <c:v>8408274.5133686773</c:v>
                </c:pt>
                <c:pt idx="11">
                  <c:v>2976550.6792158661</c:v>
                </c:pt>
                <c:pt idx="12">
                  <c:v>17657581.645178884</c:v>
                </c:pt>
                <c:pt idx="13">
                  <c:v>0</c:v>
                </c:pt>
              </c:numCache>
            </c:numRef>
          </c:val>
          <c:extLst>
            <c:ext xmlns:c16="http://schemas.microsoft.com/office/drawing/2014/chart" uri="{C3380CC4-5D6E-409C-BE32-E72D297353CC}">
              <c16:uniqueId val="{00000001-7F46-4FE9-91A1-79E6A77E77F5}"/>
            </c:ext>
          </c:extLst>
        </c:ser>
        <c:dLbls>
          <c:showLegendKey val="0"/>
          <c:showVal val="0"/>
          <c:showCatName val="0"/>
          <c:showSerName val="0"/>
          <c:showPercent val="0"/>
          <c:showBubbleSize val="0"/>
        </c:dLbls>
        <c:gapWidth val="400"/>
        <c:overlap val="100"/>
        <c:axId val="334873272"/>
        <c:axId val="477047576"/>
      </c:barChart>
      <c:catAx>
        <c:axId val="335584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6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0538848"/>
        <c:crosses val="autoZero"/>
        <c:auto val="1"/>
        <c:lblAlgn val="ctr"/>
        <c:lblOffset val="100"/>
        <c:noMultiLvlLbl val="0"/>
      </c:catAx>
      <c:valAx>
        <c:axId val="340538848"/>
        <c:scaling>
          <c:orientation val="minMax"/>
        </c:scaling>
        <c:delete val="1"/>
        <c:axPos val="l"/>
        <c:majorGridlines>
          <c:spPr>
            <a:ln w="9525" cap="flat" cmpd="sng" algn="ctr">
              <a:solidFill>
                <a:schemeClr val="tx1">
                  <a:lumMod val="15000"/>
                  <a:lumOff val="85000"/>
                </a:schemeClr>
              </a:solidFill>
              <a:round/>
            </a:ln>
            <a:effectLst/>
          </c:spPr>
        </c:majorGridlines>
        <c:numFmt formatCode="_-* #\ ##0\ _€_-;\-* #\ ##0\ _€_-;_-* &quot;-&quot;??\ _€_-;_-@_-" sourceLinked="1"/>
        <c:majorTickMark val="none"/>
        <c:minorTickMark val="none"/>
        <c:tickLblPos val="nextTo"/>
        <c:crossAx val="335584744"/>
        <c:crosses val="autoZero"/>
        <c:crossBetween val="between"/>
      </c:valAx>
      <c:valAx>
        <c:axId val="477047576"/>
        <c:scaling>
          <c:orientation val="minMax"/>
          <c:max val="100000000"/>
        </c:scaling>
        <c:delete val="0"/>
        <c:axPos val="r"/>
        <c:numFmt formatCode="_-* #\ ##0\ _€_-;\-* #\ ##0\ _€_-;_-* &quot;-&quot;??\ _€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34873272"/>
        <c:crosses val="max"/>
        <c:crossBetween val="between"/>
      </c:valAx>
      <c:catAx>
        <c:axId val="334873272"/>
        <c:scaling>
          <c:orientation val="minMax"/>
        </c:scaling>
        <c:delete val="1"/>
        <c:axPos val="b"/>
        <c:numFmt formatCode="General" sourceLinked="1"/>
        <c:majorTickMark val="out"/>
        <c:minorTickMark val="none"/>
        <c:tickLblPos val="nextTo"/>
        <c:crossAx val="47704757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41275" cap="flat" cmpd="sng" algn="ctr">
      <a:solidFill>
        <a:schemeClr val="tx1">
          <a:lumMod val="15000"/>
          <a:lumOff val="85000"/>
        </a:schemeClr>
      </a:solidFill>
      <a:round/>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dirty="0">
                <a:latin typeface="Myriad Pro" panose="020B0503030403020204"/>
              </a:rPr>
              <a:t>TYPES DE </a:t>
            </a:r>
            <a:r>
              <a:rPr lang="fr-FR" dirty="0" smtClean="0">
                <a:latin typeface="Myriad Pro" panose="020B0503030403020204"/>
              </a:rPr>
              <a:t>PROJETS FINANCES</a:t>
            </a:r>
            <a:endParaRPr lang="fr-FR" dirty="0">
              <a:latin typeface="Myriad Pro" panose="020B0503030403020204"/>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6005298220247769E-2"/>
          <c:y val="0.18995948875955723"/>
          <c:w val="0.96258501022803367"/>
          <c:h val="0.77969944305742267"/>
        </c:manualLayout>
      </c:layout>
      <c:pie3DChart>
        <c:varyColors val="1"/>
        <c:ser>
          <c:idx val="0"/>
          <c:order val="0"/>
          <c:tx>
            <c:strRef>
              <c:f>Feuil1!$B$1</c:f>
              <c:strCache>
                <c:ptCount val="1"/>
                <c:pt idx="0">
                  <c:v>TYPES DE PROJETS</c:v>
                </c:pt>
              </c:strCache>
            </c:strRef>
          </c:tx>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8A6B-46C9-A50C-ECDC1410F88D}"/>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8A6B-46C9-A50C-ECDC1410F88D}"/>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5-8A6B-46C9-A50C-ECDC1410F88D}"/>
              </c:ext>
            </c:extLst>
          </c:dPt>
          <c:dPt>
            <c:idx val="3"/>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8A6B-46C9-A50C-ECDC1410F88D}"/>
              </c:ext>
            </c:extLst>
          </c:dPt>
          <c:dPt>
            <c:idx val="4"/>
            <c:bubble3D val="0"/>
            <c:spPr>
              <a:solidFill>
                <a:schemeClr val="accent5">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8A6B-46C9-A50C-ECDC1410F88D}"/>
              </c:ext>
            </c:extLst>
          </c:dPt>
          <c:dPt>
            <c:idx val="5"/>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8A6B-46C9-A50C-ECDC1410F88D}"/>
              </c:ext>
            </c:extLst>
          </c:dPt>
          <c:dPt>
            <c:idx val="6"/>
            <c:bubble3D val="0"/>
            <c:spPr>
              <a:solidFill>
                <a:schemeClr val="accent6">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8A6B-46C9-A50C-ECDC1410F88D}"/>
              </c:ext>
            </c:extLst>
          </c:dPt>
          <c:dPt>
            <c:idx val="7"/>
            <c:bubble3D val="0"/>
            <c:spPr>
              <a:solidFill>
                <a:schemeClr val="accent5">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8A6B-46C9-A50C-ECDC1410F88D}"/>
              </c:ext>
            </c:extLst>
          </c:dPt>
          <c:dPt>
            <c:idx val="8"/>
            <c:bubble3D val="0"/>
            <c:spPr>
              <a:solidFill>
                <a:schemeClr val="accent4">
                  <a:lumMod val="80000"/>
                  <a:lumOff val="2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8A6B-46C9-A50C-ECDC1410F88D}"/>
              </c:ext>
            </c:extLst>
          </c:dPt>
          <c:dLbls>
            <c:dLbl>
              <c:idx val="0"/>
              <c:layout>
                <c:manualLayout>
                  <c:x val="-0.10995594103404549"/>
                  <c:y val="-0.34499828825744611"/>
                </c:manualLayout>
              </c:layout>
              <c:spPr>
                <a:noFill/>
                <a:ln w="9525" cap="flat" cmpd="sng" algn="ctr">
                  <a:no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46204"/>
                        <a:gd name="adj2" fmla="val 3355"/>
                        <a:gd name="adj3" fmla="val 49494"/>
                        <a:gd name="adj4" fmla="val -287"/>
                      </a:avLst>
                    </a:prstGeom>
                    <a:noFill/>
                    <a:ln>
                      <a:noFill/>
                    </a:ln>
                  </c15:spPr>
                  <c15:layout/>
                </c:ext>
                <c:ext xmlns:c16="http://schemas.microsoft.com/office/drawing/2014/chart" uri="{C3380CC4-5D6E-409C-BE32-E72D297353CC}">
                  <c16:uniqueId val="{00000001-8A6B-46C9-A50C-ECDC1410F88D}"/>
                </c:ext>
              </c:extLst>
            </c:dLbl>
            <c:dLbl>
              <c:idx val="1"/>
              <c:layout>
                <c:manualLayout>
                  <c:x val="-2.678413948265208E-2"/>
                  <c:y val="0.37168606641561108"/>
                </c:manualLayout>
              </c:layout>
              <c:tx>
                <c:rich>
                  <a:bodyPr rot="0" spcFirstLastPara="1" vertOverflow="clip" horzOverflow="clip" vert="horz" wrap="square" lIns="36576" tIns="18288" rIns="36576" bIns="18288" anchor="ctr" anchorCtr="1">
                    <a:spAutoFit/>
                  </a:bodyPr>
                  <a:lstStyle/>
                  <a:p>
                    <a:pPr>
                      <a:defRPr sz="1197" b="1" i="0" u="none" strike="noStrike" kern="1200" baseline="0">
                        <a:ln>
                          <a:noFill/>
                        </a:ln>
                        <a:solidFill>
                          <a:schemeClr val="tx1"/>
                        </a:solidFill>
                        <a:latin typeface="+mn-lt"/>
                        <a:ea typeface="+mn-ea"/>
                        <a:cs typeface="+mn-cs"/>
                      </a:defRPr>
                    </a:pPr>
                    <a:fld id="{35C213DC-64D0-494B-B74D-C71154184A8F}" type="CATEGORYNAME">
                      <a:rPr lang="en-US">
                        <a:latin typeface="Myriad Pro" panose="020B0503030403020204"/>
                      </a:rPr>
                      <a:pPr>
                        <a:defRPr b="1">
                          <a:ln>
                            <a:noFill/>
                          </a:ln>
                          <a:solidFill>
                            <a:schemeClr val="tx1"/>
                          </a:solidFill>
                        </a:defRPr>
                      </a:pPr>
                      <a:t>[NOM DE CATÉGORIE]</a:t>
                    </a:fld>
                    <a:r>
                      <a:rPr lang="en-US" baseline="0" dirty="0">
                        <a:latin typeface="Myriad Pro" panose="020B0503030403020204"/>
                      </a:rPr>
                      <a:t>
</a:t>
                    </a:r>
                    <a:fld id="{0025658A-AB62-40AC-B684-2CF827FDBE32}" type="PERCENTAGE">
                      <a:rPr lang="en-US" baseline="0">
                        <a:latin typeface="Myriad Pro" panose="020B0503030403020204"/>
                      </a:rPr>
                      <a:pPr>
                        <a:defRPr b="1">
                          <a:ln>
                            <a:noFill/>
                          </a:ln>
                          <a:solidFill>
                            <a:schemeClr val="tx1"/>
                          </a:solidFill>
                        </a:defRPr>
                      </a:pPr>
                      <a:t>[POURCENTAGE]</a:t>
                    </a:fld>
                    <a:endParaRPr lang="en-US" baseline="0" dirty="0">
                      <a:latin typeface="Myriad Pro" panose="020B0503030403020204"/>
                    </a:endParaRPr>
                  </a:p>
                </c:rich>
              </c:tx>
              <c:spPr>
                <a:noFill/>
                <a:ln w="9525" cap="flat" cmpd="sng" algn="ctr">
                  <a:solidFill>
                    <a:prstClr val="black"/>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97" b="1" i="0" u="none" strike="noStrike" kern="1200" baseline="0">
                      <a:ln>
                        <a:noFill/>
                      </a:ln>
                      <a:solidFill>
                        <a:schemeClr val="tx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4414"/>
                        <a:gd name="adj2" fmla="val 99748"/>
                        <a:gd name="adj3" fmla="val -258285"/>
                        <a:gd name="adj4" fmla="val 213847"/>
                      </a:avLst>
                    </a:prstGeom>
                    <a:noFill/>
                    <a:ln>
                      <a:noFill/>
                    </a:ln>
                  </c15:spPr>
                  <c15:layout/>
                  <c15:dlblFieldTable/>
                  <c15:showDataLabelsRange val="0"/>
                </c:ext>
                <c:ext xmlns:c16="http://schemas.microsoft.com/office/drawing/2014/chart" uri="{C3380CC4-5D6E-409C-BE32-E72D297353CC}">
                  <c16:uniqueId val="{00000003-8A6B-46C9-A50C-ECDC1410F88D}"/>
                </c:ext>
              </c:extLst>
            </c:dLbl>
            <c:dLbl>
              <c:idx val="2"/>
              <c:delete val="1"/>
              <c:extLst>
                <c:ext xmlns:c15="http://schemas.microsoft.com/office/drawing/2012/chart" uri="{CE6537A1-D6FC-4f65-9D91-7224C49458BB}"/>
                <c:ext xmlns:c16="http://schemas.microsoft.com/office/drawing/2014/chart" uri="{C3380CC4-5D6E-409C-BE32-E72D297353CC}">
                  <c16:uniqueId val="{00000005-8A6B-46C9-A50C-ECDC1410F88D}"/>
                </c:ext>
              </c:extLst>
            </c:dLbl>
            <c:dLbl>
              <c:idx val="3"/>
              <c:layout>
                <c:manualLayout>
                  <c:x val="-6.0616736723896829E-2"/>
                  <c:y val="0.21774477918521049"/>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fld id="{9F168510-582D-4F5B-8C12-2C71DAC84E11}" type="CATEGORYNAME">
                      <a:rPr lang="en-US">
                        <a:latin typeface="Myriad Pro" panose="020B0503030403020204"/>
                      </a:rPr>
                      <a:pPr>
                        <a:defRPr b="1">
                          <a:solidFill>
                            <a:schemeClr val="tx1"/>
                          </a:solidFill>
                        </a:defRPr>
                      </a:pPr>
                      <a:t>[NOM DE CATÉGORIE]</a:t>
                    </a:fld>
                    <a:r>
                      <a:rPr lang="en-US" baseline="0" dirty="0">
                        <a:latin typeface="Myriad Pro" panose="020B0503030403020204"/>
                      </a:rPr>
                      <a:t>
</a:t>
                    </a:r>
                    <a:fld id="{FFD48A2C-B0BF-4D24-91D0-985A9929AA45}" type="PERCENTAGE">
                      <a:rPr lang="en-US" baseline="0">
                        <a:latin typeface="Myriad Pro" panose="020B0503030403020204"/>
                      </a:rPr>
                      <a:pPr>
                        <a:defRPr b="1">
                          <a:solidFill>
                            <a:schemeClr val="tx1"/>
                          </a:solidFill>
                        </a:defRPr>
                      </a:pPr>
                      <a:t>[POURCENTAGE]</a:t>
                    </a:fld>
                    <a:endParaRPr lang="en-US" baseline="0" dirty="0">
                      <a:latin typeface="Myriad Pro" panose="020B0503030403020204"/>
                    </a:endParaRPr>
                  </a:p>
                </c:rich>
              </c:tx>
              <c:spPr>
                <a:noFill/>
                <a:ln w="9525" cap="flat" cmpd="sng" algn="ctr">
                  <a:solidFill>
                    <a:prstClr val="black"/>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46205"/>
                        <a:gd name="adj2" fmla="val 100425"/>
                        <a:gd name="adj3" fmla="val -113196"/>
                        <a:gd name="adj4" fmla="val 203035"/>
                      </a:avLst>
                    </a:prstGeom>
                    <a:noFill/>
                    <a:ln>
                      <a:noFill/>
                    </a:ln>
                  </c15:spPr>
                  <c15:layout/>
                  <c15:dlblFieldTable/>
                  <c15:showDataLabelsRange val="0"/>
                </c:ext>
                <c:ext xmlns:c16="http://schemas.microsoft.com/office/drawing/2014/chart" uri="{C3380CC4-5D6E-409C-BE32-E72D297353CC}">
                  <c16:uniqueId val="{00000007-8A6B-46C9-A50C-ECDC1410F88D}"/>
                </c:ext>
              </c:extLst>
            </c:dLbl>
            <c:dLbl>
              <c:idx val="4"/>
              <c:layout>
                <c:manualLayout>
                  <c:x val="-3.1013214137807672E-2"/>
                  <c:y val="0.11231884057971014"/>
                </c:manualLayout>
              </c:layout>
              <c:tx>
                <c:rich>
                  <a:bodyPr rot="0" spcFirstLastPara="1" vertOverflow="clip" horzOverflow="clip"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fld id="{F8C2DAE6-D135-491A-9035-31570899E078}" type="CATEGORYNAME">
                      <a:rPr lang="en-US">
                        <a:latin typeface="Myriad Pro" panose="020B0503030403020204"/>
                      </a:rPr>
                      <a:pPr>
                        <a:defRPr b="1">
                          <a:solidFill>
                            <a:schemeClr val="tx1"/>
                          </a:solidFill>
                        </a:defRPr>
                      </a:pPr>
                      <a:t>[NOM DE CATÉGORIE]</a:t>
                    </a:fld>
                    <a:r>
                      <a:rPr lang="en-US" baseline="0" dirty="0">
                        <a:latin typeface="Myriad Pro" panose="020B0503030403020204"/>
                      </a:rPr>
                      <a:t>
</a:t>
                    </a:r>
                    <a:fld id="{78D9A67D-3B34-434B-8880-955B5C660400}" type="PERCENTAGE">
                      <a:rPr lang="en-US" baseline="0">
                        <a:latin typeface="Myriad Pro" panose="020B0503030403020204"/>
                      </a:rPr>
                      <a:pPr>
                        <a:defRPr b="1">
                          <a:solidFill>
                            <a:schemeClr val="tx1"/>
                          </a:solidFill>
                        </a:defRPr>
                      </a:pPr>
                      <a:t>[POURCENTAGE]</a:t>
                    </a:fld>
                    <a:endParaRPr lang="en-US" baseline="0" dirty="0">
                      <a:latin typeface="Myriad Pro" panose="020B0503030403020204"/>
                    </a:endParaRPr>
                  </a:p>
                </c:rich>
              </c:tx>
              <c:spPr>
                <a:noFill/>
                <a:ln w="9525" cap="flat" cmpd="sng" algn="ctr">
                  <a:solidFill>
                    <a:prstClr val="black"/>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3831"/>
                        <a:gd name="adj2" fmla="val 50489"/>
                        <a:gd name="adj3" fmla="val -31669"/>
                        <a:gd name="adj4" fmla="val 135997"/>
                      </a:avLst>
                    </a:prstGeom>
                    <a:noFill/>
                    <a:ln>
                      <a:noFill/>
                    </a:ln>
                  </c15:spPr>
                  <c15:layout/>
                  <c15:dlblFieldTable/>
                  <c15:showDataLabelsRange val="0"/>
                </c:ext>
                <c:ext xmlns:c16="http://schemas.microsoft.com/office/drawing/2014/chart" uri="{C3380CC4-5D6E-409C-BE32-E72D297353CC}">
                  <c16:uniqueId val="{00000009-8A6B-46C9-A50C-ECDC1410F88D}"/>
                </c:ext>
              </c:extLst>
            </c:dLbl>
            <c:dLbl>
              <c:idx val="5"/>
              <c:layout>
                <c:manualLayout>
                  <c:x val="-0.10431717482717127"/>
                  <c:y val="-1.8115942028985508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fld id="{8B76E943-CCB5-4525-BF16-9B2D6913B94A}" type="CATEGORYNAME">
                      <a:rPr lang="en-US">
                        <a:latin typeface="Myriad Pro" panose="020B0503030403020204"/>
                      </a:rPr>
                      <a:pPr>
                        <a:defRPr b="1">
                          <a:solidFill>
                            <a:schemeClr val="tx1"/>
                          </a:solidFill>
                        </a:defRPr>
                      </a:pPr>
                      <a:t>[NOM DE CATÉGORIE]</a:t>
                    </a:fld>
                    <a:r>
                      <a:rPr lang="en-US" baseline="0" dirty="0">
                        <a:latin typeface="Myriad Pro" panose="020B0503030403020204"/>
                      </a:rPr>
                      <a:t>
</a:t>
                    </a:r>
                    <a:fld id="{558C2738-DC90-4307-B093-C64884261245}" type="PERCENTAGE">
                      <a:rPr lang="en-US" baseline="0">
                        <a:latin typeface="Myriad Pro" panose="020B0503030403020204"/>
                      </a:rPr>
                      <a:pPr>
                        <a:defRPr b="1">
                          <a:solidFill>
                            <a:schemeClr val="tx1"/>
                          </a:solidFill>
                        </a:defRPr>
                      </a:pPr>
                      <a:t>[POURCENTAGE]</a:t>
                    </a:fld>
                    <a:endParaRPr lang="en-US" baseline="0" dirty="0">
                      <a:latin typeface="Myriad Pro" panose="020B0503030403020204"/>
                    </a:endParaRPr>
                  </a:p>
                </c:rich>
              </c:tx>
              <c:spPr>
                <a:noFill/>
                <a:ln w="9525" cap="flat" cmpd="sng" algn="ctr">
                  <a:solidFill>
                    <a:prstClr val="black"/>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96517"/>
                        <a:gd name="adj2" fmla="val 200372"/>
                        <a:gd name="adj3" fmla="val 51055"/>
                        <a:gd name="adj4" fmla="val 98650"/>
                      </a:avLst>
                    </a:prstGeom>
                    <a:noFill/>
                    <a:ln>
                      <a:noFill/>
                    </a:ln>
                  </c15:spPr>
                  <c15:layout/>
                  <c15:dlblFieldTable/>
                  <c15:showDataLabelsRange val="0"/>
                </c:ext>
                <c:ext xmlns:c16="http://schemas.microsoft.com/office/drawing/2014/chart" uri="{C3380CC4-5D6E-409C-BE32-E72D297353CC}">
                  <c16:uniqueId val="{0000000B-8A6B-46C9-A50C-ECDC1410F88D}"/>
                </c:ext>
              </c:extLst>
            </c:dLbl>
            <c:dLbl>
              <c:idx val="6"/>
              <c:layout>
                <c:manualLayout>
                  <c:x val="2.537444793093355E-2"/>
                  <c:y val="-6.1594202898550728E-2"/>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fld id="{B0D0CDB9-2269-4329-99C7-80703D0B887B}" type="CATEGORYNAME">
                      <a:rPr lang="en-US">
                        <a:latin typeface="Myriad Pro" panose="020B0503030403020204"/>
                      </a:rPr>
                      <a:pPr>
                        <a:defRPr b="1">
                          <a:solidFill>
                            <a:schemeClr val="tx1"/>
                          </a:solidFill>
                        </a:defRPr>
                      </a:pPr>
                      <a:t>[NOM DE CATÉGORIE]</a:t>
                    </a:fld>
                    <a:r>
                      <a:rPr lang="en-US" baseline="0" dirty="0"/>
                      <a:t>
</a:t>
                    </a:r>
                    <a:fld id="{9D88AD38-DABE-4E1A-8382-7299C44D66E2}" type="PERCENTAGE">
                      <a:rPr lang="en-US" baseline="0"/>
                      <a:pPr>
                        <a:defRPr b="1">
                          <a:solidFill>
                            <a:schemeClr val="tx1"/>
                          </a:solidFill>
                        </a:defRPr>
                      </a:pPr>
                      <a:t>[POURCENTAGE]</a:t>
                    </a:fld>
                    <a:endParaRPr lang="en-US" baseline="0" dirty="0"/>
                  </a:p>
                </c:rich>
              </c:tx>
              <c:spPr>
                <a:noFill/>
                <a:ln w="9525" cap="flat" cmpd="sng" algn="ctr">
                  <a:solidFill>
                    <a:prstClr val="black"/>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tx1"/>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borderCallout1">
                      <a:avLst>
                        <a:gd name="adj1" fmla="val 91890"/>
                        <a:gd name="adj2" fmla="val 98755"/>
                        <a:gd name="adj3" fmla="val 160719"/>
                        <a:gd name="adj4" fmla="val 115800"/>
                      </a:avLst>
                    </a:prstGeom>
                    <a:noFill/>
                    <a:ln>
                      <a:noFill/>
                    </a:ln>
                  </c15:spPr>
                  <c15:layout/>
                  <c15:dlblFieldTable/>
                  <c15:showDataLabelsRange val="0"/>
                </c:ext>
                <c:ext xmlns:c16="http://schemas.microsoft.com/office/drawing/2014/chart" uri="{C3380CC4-5D6E-409C-BE32-E72D297353CC}">
                  <c16:uniqueId val="{0000000D-8A6B-46C9-A50C-ECDC1410F88D}"/>
                </c:ext>
              </c:extLst>
            </c:dLbl>
            <c:dLbl>
              <c:idx val="7"/>
              <c:delete val="1"/>
              <c:extLst>
                <c:ext xmlns:c15="http://schemas.microsoft.com/office/drawing/2012/chart" uri="{CE6537A1-D6FC-4f65-9D91-7224C49458BB}"/>
                <c:ext xmlns:c16="http://schemas.microsoft.com/office/drawing/2014/chart" uri="{C3380CC4-5D6E-409C-BE32-E72D297353CC}">
                  <c16:uniqueId val="{0000000F-8A6B-46C9-A50C-ECDC1410F88D}"/>
                </c:ext>
              </c:extLst>
            </c:dLbl>
            <c:dLbl>
              <c:idx val="8"/>
              <c:layout>
                <c:manualLayout>
                  <c:x val="7.1894380136979824E-2"/>
                  <c:y val="0.10692842063220356"/>
                </c:manualLayout>
              </c:layout>
              <c:tx>
                <c:rich>
                  <a:bodyPr rot="0" spcFirstLastPara="1" vertOverflow="clip" horzOverflow="clip" vert="horz" wrap="square" lIns="36576" tIns="18288" rIns="36576" bIns="18288" anchor="ctr" anchorCtr="1">
                    <a:spAutoFit/>
                  </a:bodyPr>
                  <a:lstStyle/>
                  <a:p>
                    <a:pPr>
                      <a:defRPr sz="1197" b="1" i="0" u="none" strike="noStrike" kern="1200" baseline="0">
                        <a:solidFill>
                          <a:schemeClr val="bg1"/>
                        </a:solidFill>
                        <a:latin typeface="+mn-lt"/>
                        <a:ea typeface="+mn-ea"/>
                        <a:cs typeface="+mn-cs"/>
                      </a:defRPr>
                    </a:pPr>
                    <a:fld id="{B2354EB6-ECE8-41C4-9DF1-B2EAC52C2E11}" type="CATEGORYNAME">
                      <a:rPr lang="en-US" b="1" smtClean="0">
                        <a:solidFill>
                          <a:schemeClr val="bg1"/>
                        </a:solidFill>
                      </a:rPr>
                      <a:pPr>
                        <a:defRPr b="1">
                          <a:solidFill>
                            <a:schemeClr val="bg1"/>
                          </a:solidFill>
                        </a:defRPr>
                      </a:pPr>
                      <a:t>[NOM DE CATÉGORIE]</a:t>
                    </a:fld>
                    <a:endParaRPr lang="en-US" b="1" baseline="0" dirty="0" smtClean="0">
                      <a:solidFill>
                        <a:schemeClr val="bg1"/>
                      </a:solidFill>
                    </a:endParaRPr>
                  </a:p>
                  <a:p>
                    <a:pPr>
                      <a:defRPr b="1">
                        <a:solidFill>
                          <a:schemeClr val="bg1"/>
                        </a:solidFill>
                      </a:defRPr>
                    </a:pPr>
                    <a:r>
                      <a:rPr lang="en-US" b="1" baseline="0" dirty="0" smtClean="0">
                        <a:solidFill>
                          <a:schemeClr val="bg1"/>
                        </a:solidFill>
                      </a:rPr>
                      <a:t> </a:t>
                    </a:r>
                    <a:fld id="{16D49145-0214-4ACE-88EA-E3A06D32CA22}" type="PERCENTAGE">
                      <a:rPr lang="en-US" b="1" baseline="0">
                        <a:solidFill>
                          <a:schemeClr val="bg1"/>
                        </a:solidFill>
                      </a:rPr>
                      <a:pPr>
                        <a:defRPr b="1">
                          <a:solidFill>
                            <a:schemeClr val="bg1"/>
                          </a:solidFill>
                        </a:defRPr>
                      </a:pPr>
                      <a:t>[POURCENTAGE]</a:t>
                    </a:fld>
                    <a:endParaRPr lang="en-US" b="1" baseline="0" dirty="0" smtClean="0">
                      <a:solidFill>
                        <a:schemeClr val="bg1"/>
                      </a:solidFill>
                    </a:endParaRPr>
                  </a:p>
                </c:rich>
              </c:tx>
              <c:spPr>
                <a:xfrm>
                  <a:off x="5208919" y="419714"/>
                  <a:ext cx="1099554" cy="245951"/>
                </a:xfrm>
                <a:noFill/>
                <a:ln w="9525" cap="flat" cmpd="sng" algn="ctr">
                  <a:no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97" b="1" i="0" u="none" strike="noStrike" kern="1200" baseline="0">
                      <a:solidFill>
                        <a:schemeClr val="bg1"/>
                      </a:solidFill>
                      <a:latin typeface="+mn-lt"/>
                      <a:ea typeface="+mn-ea"/>
                      <a:cs typeface="+mn-cs"/>
                    </a:defRPr>
                  </a:pPr>
                  <a:endParaRPr lang="fr-FR"/>
                </a:p>
              </c:tx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borderCallout1">
                      <a:avLst>
                        <a:gd name="adj1" fmla="val 102297"/>
                        <a:gd name="adj2" fmla="val 22502"/>
                        <a:gd name="adj3" fmla="val 179478"/>
                        <a:gd name="adj4" fmla="val -89838"/>
                      </a:avLst>
                    </a:prstGeom>
                    <a:noFill/>
                    <a:ln>
                      <a:noFill/>
                    </a:ln>
                  </c15:spPr>
                  <c15:layout>
                    <c:manualLayout>
                      <c:w val="5.7203951176720592E-2"/>
                      <c:h val="0.13176195366883484"/>
                    </c:manualLayout>
                  </c15:layout>
                  <c15:dlblFieldTable/>
                  <c15:showDataLabelsRange val="0"/>
                </c:ext>
                <c:ext xmlns:c16="http://schemas.microsoft.com/office/drawing/2014/chart" uri="{C3380CC4-5D6E-409C-BE32-E72D297353CC}">
                  <c16:uniqueId val="{00000011-8A6B-46C9-A50C-ECDC1410F88D}"/>
                </c:ext>
              </c:extLst>
            </c:dLbl>
            <c:spPr>
              <a:noFill/>
              <a:ln>
                <a:solidFill>
                  <a:schemeClr val="tx1"/>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borderCallout1">
                    <a:avLst/>
                  </a:prstGeom>
                  <a:noFill/>
                  <a:ln>
                    <a:noFill/>
                  </a:ln>
                </c15:spPr>
              </c:ext>
            </c:extLst>
          </c:dLbls>
          <c:cat>
            <c:strRef>
              <c:f>Feuil1!$A$2:$A$10</c:f>
              <c:strCache>
                <c:ptCount val="9"/>
                <c:pt idx="0">
                  <c:v>PORTS ET APITS</c:v>
                </c:pt>
                <c:pt idx="1">
                  <c:v>SANTE SECURITE</c:v>
                </c:pt>
                <c:pt idx="2">
                  <c:v>QUALITE DES PRODUITS</c:v>
                </c:pt>
                <c:pt idx="3">
                  <c:v>AQUACULTURE</c:v>
                </c:pt>
                <c:pt idx="4">
                  <c:v>COMMERCIALISATION</c:v>
                </c:pt>
                <c:pt idx="5">
                  <c:v>TRANSFORMATION</c:v>
                </c:pt>
                <c:pt idx="6">
                  <c:v>REMOTORISATION</c:v>
                </c:pt>
                <c:pt idx="7">
                  <c:v>LIMITATION DE L'INCIDENCE DE LA PECHE</c:v>
                </c:pt>
                <c:pt idx="8">
                  <c:v>AT</c:v>
                </c:pt>
              </c:strCache>
            </c:strRef>
          </c:cat>
          <c:val>
            <c:numRef>
              <c:f>Feuil1!$B$2:$B$10</c:f>
              <c:numCache>
                <c:formatCode>General</c:formatCode>
                <c:ptCount val="9"/>
                <c:pt idx="0" formatCode="#,##0">
                  <c:v>4048261</c:v>
                </c:pt>
                <c:pt idx="1">
                  <c:v>13954</c:v>
                </c:pt>
                <c:pt idx="3">
                  <c:v>197271</c:v>
                </c:pt>
                <c:pt idx="4">
                  <c:v>74006</c:v>
                </c:pt>
                <c:pt idx="5">
                  <c:v>240901</c:v>
                </c:pt>
                <c:pt idx="6">
                  <c:v>38802</c:v>
                </c:pt>
                <c:pt idx="7">
                  <c:v>0</c:v>
                </c:pt>
                <c:pt idx="8">
                  <c:v>704230</c:v>
                </c:pt>
              </c:numCache>
            </c:numRef>
          </c:val>
          <c:extLst>
            <c:ext xmlns:c16="http://schemas.microsoft.com/office/drawing/2014/chart" uri="{C3380CC4-5D6E-409C-BE32-E72D297353CC}">
              <c16:uniqueId val="{00000012-8A6B-46C9-A50C-ECDC1410F88D}"/>
            </c:ext>
          </c:extLst>
        </c:ser>
        <c:dLbls>
          <c:dLblPos val="bestFit"/>
          <c:showLegendKey val="0"/>
          <c:showVal val="1"/>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latin typeface="+mn-lt"/>
              </a:rPr>
              <a:t>Nombre</a:t>
            </a:r>
            <a:r>
              <a:rPr lang="en-US" dirty="0">
                <a:latin typeface="+mn-lt"/>
              </a:rPr>
              <a:t> de dossiers hors </a:t>
            </a:r>
            <a:r>
              <a:rPr lang="en-US" dirty="0" err="1">
                <a:latin typeface="+mn-lt"/>
              </a:rPr>
              <a:t>mesures</a:t>
            </a:r>
            <a:r>
              <a:rPr lang="en-US" dirty="0">
                <a:latin typeface="+mn-lt"/>
              </a:rPr>
              <a:t> </a:t>
            </a:r>
            <a:r>
              <a:rPr lang="en-US" dirty="0" err="1">
                <a:latin typeface="+mn-lt"/>
              </a:rPr>
              <a:t>surfaciques</a:t>
            </a:r>
            <a:endParaRPr lang="en-US" dirty="0">
              <a:latin typeface="+mn-l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Feuil1!$Q$8</c:f>
              <c:strCache>
                <c:ptCount val="1"/>
                <c:pt idx="0">
                  <c:v>nombre de dossier</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877A-4B65-A702-C26393F94B18}"/>
              </c:ext>
            </c:extLst>
          </c:dPt>
          <c:cat>
            <c:strRef>
              <c:f>Feuil1!$R$9:$S$9</c:f>
              <c:strCache>
                <c:ptCount val="2"/>
                <c:pt idx="0">
                  <c:v>Programmation</c:v>
                </c:pt>
                <c:pt idx="1">
                  <c:v>Paiement</c:v>
                </c:pt>
              </c:strCache>
            </c:strRef>
          </c:cat>
          <c:val>
            <c:numRef>
              <c:f>Feuil1!$R$12:$S$12</c:f>
              <c:numCache>
                <c:formatCode>General</c:formatCode>
                <c:ptCount val="2"/>
                <c:pt idx="0">
                  <c:v>1064</c:v>
                </c:pt>
                <c:pt idx="1">
                  <c:v>635</c:v>
                </c:pt>
              </c:numCache>
            </c:numRef>
          </c:val>
          <c:extLst>
            <c:ext xmlns:c16="http://schemas.microsoft.com/office/drawing/2014/chart" uri="{C3380CC4-5D6E-409C-BE32-E72D297353CC}">
              <c16:uniqueId val="{00000002-877A-4B65-A702-C26393F94B18}"/>
            </c:ext>
          </c:extLst>
        </c:ser>
        <c:dLbls>
          <c:showLegendKey val="0"/>
          <c:showVal val="0"/>
          <c:showCatName val="0"/>
          <c:showSerName val="0"/>
          <c:showPercent val="0"/>
          <c:showBubbleSize val="0"/>
        </c:dLbls>
        <c:gapWidth val="219"/>
        <c:overlap val="-27"/>
        <c:axId val="182530800"/>
        <c:axId val="87000944"/>
      </c:barChart>
      <c:catAx>
        <c:axId val="18253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crossAx val="87000944"/>
        <c:crosses val="autoZero"/>
        <c:auto val="1"/>
        <c:lblAlgn val="ctr"/>
        <c:lblOffset val="100"/>
        <c:noMultiLvlLbl val="0"/>
      </c:catAx>
      <c:valAx>
        <c:axId val="87000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2530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2800" b="1"/>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Feuil2!$A$4</c:f>
              <c:strCache>
                <c:ptCount val="1"/>
                <c:pt idx="0">
                  <c:v>DP2A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B16-4B02-ADE2-E987F927A7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B16-4B02-ADE2-E987F927A7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B16-4B02-ADE2-E987F927A7C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B16-4B02-ADE2-E987F927A7C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B16-4B02-ADE2-E987F927A7C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B16-4B02-ADE2-E987F927A7C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45A-463B-95FC-9CEDEA448A4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45A-463B-95FC-9CEDEA448A4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45A-463B-95FC-9CEDEA448A4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945A-463B-95FC-9CEDEA448A4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945A-463B-95FC-9CEDEA448A46}"/>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945A-463B-95FC-9CEDEA448A46}"/>
              </c:ext>
            </c:extLst>
          </c:dPt>
          <c:cat>
            <c:strRef>
              <c:f>Feuil2!$B$4:$B$15</c:f>
              <c:strCache>
                <c:ptCount val="12"/>
                <c:pt idx="0">
                  <c:v>1.2.1 : Information et diffusion de connaissances scientifiques et de pratiques novatrices</c:v>
                </c:pt>
                <c:pt idx="1">
                  <c:v>1.3.1 : Echanges et visites d'exploitations agricoles et forestières</c:v>
                </c:pt>
                <c:pt idx="2">
                  <c:v>2.1.1 : Conseil et encadrement technique</c:v>
                </c:pt>
                <c:pt idx="3">
                  <c:v>2.2.1 : Mise en place de service de remplacement</c:v>
                </c:pt>
                <c:pt idx="4">
                  <c:v>2.2.2 : Promouvoir les services de conseil dans les secteurs agricoles, agroforestiers et sylvicoles</c:v>
                </c:pt>
                <c:pt idx="5">
                  <c:v>2.3.1 : Formation des conseillers</c:v>
                </c:pt>
                <c:pt idx="6">
                  <c:v>4.1.1 : Modernisation des exploitations agricoles( Hors JA)</c:v>
                </c:pt>
                <c:pt idx="7">
                  <c:v>4.3.2 : Création et rénovation de voiries rurales et forestières et aménagements fonciers</c:v>
                </c:pt>
                <c:pt idx="8">
                  <c:v>6.3.1 : Accompagnement du développement des petites exploitations</c:v>
                </c:pt>
                <c:pt idx="9">
                  <c:v>16.1.1 : Mise en place t et fonctionnement des groupes opérationnels du PEI</c:v>
                </c:pt>
                <c:pt idx="10">
                  <c:v>16.1.2 : soutien au projet des groupes</c:v>
                </c:pt>
                <c:pt idx="11">
                  <c:v>16.2.1 : Mise au point de nouveaux produits, pratiques, procédés et techniques dans les secteurs de l'agriculture, de l'alimentation et de la foresterie</c:v>
                </c:pt>
              </c:strCache>
            </c:strRef>
          </c:cat>
          <c:val>
            <c:numRef>
              <c:f>Feuil2!$E$4:$E$15</c:f>
              <c:numCache>
                <c:formatCode>#,##0</c:formatCode>
                <c:ptCount val="12"/>
                <c:pt idx="0">
                  <c:v>23</c:v>
                </c:pt>
                <c:pt idx="1">
                  <c:v>4</c:v>
                </c:pt>
                <c:pt idx="2">
                  <c:v>12</c:v>
                </c:pt>
                <c:pt idx="4">
                  <c:v>1</c:v>
                </c:pt>
                <c:pt idx="6">
                  <c:v>687</c:v>
                </c:pt>
                <c:pt idx="7">
                  <c:v>1</c:v>
                </c:pt>
                <c:pt idx="8">
                  <c:v>42</c:v>
                </c:pt>
                <c:pt idx="9">
                  <c:v>3</c:v>
                </c:pt>
                <c:pt idx="10">
                  <c:v>18</c:v>
                </c:pt>
                <c:pt idx="11">
                  <c:v>9</c:v>
                </c:pt>
              </c:numCache>
            </c:numRef>
          </c:val>
          <c:extLst>
            <c:ext xmlns:c16="http://schemas.microsoft.com/office/drawing/2014/chart" uri="{C3380CC4-5D6E-409C-BE32-E72D297353CC}">
              <c16:uniqueId val="{0000000C-6B16-4B02-ADE2-E987F927A7CF}"/>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6"/>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n-lt"/>
                <a:ea typeface="+mn-ea"/>
                <a:cs typeface="+mn-cs"/>
              </a:defRPr>
            </a:pPr>
            <a:endParaRPr lang="fr-FR"/>
          </a:p>
        </c:txPr>
      </c:legendEntry>
      <c:layout/>
      <c:overlay val="0"/>
      <c:spPr>
        <a:noFill/>
        <a:ln>
          <a:noFill/>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Feuil2!$E$2</c:f>
              <c:strCache>
                <c:ptCount val="1"/>
                <c:pt idx="0">
                  <c:v>Programmation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38-4198-9D53-76DBB5CE4F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38-4198-9D53-76DBB5CE4F8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538-4198-9D53-76DBB5CE4F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538-4198-9D53-76DBB5CE4F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538-4198-9D53-76DBB5CE4F8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538-4198-9D53-76DBB5CE4F8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538-4198-9D53-76DBB5CE4F8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538-4198-9D53-76DBB5CE4F8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538-4198-9D53-76DBB5CE4F8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538-4198-9D53-76DBB5CE4F8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CDC-4E7E-9780-B69ACB83B325}"/>
              </c:ext>
            </c:extLst>
          </c:dPt>
          <c:cat>
            <c:strRef>
              <c:f>(Feuil2!$A$4,Feuil2!$A$17,Feuil2!$A$21,Feuil2!$A$26,Feuil2!$A$30,Feuil2!$A$38,Feuil2!$A$41,Feuil2!$A$43,Feuil2!$A$46,Feuil2!$A$51,Feuil2!$A$58)</c:f>
              <c:strCache>
                <c:ptCount val="11"/>
                <c:pt idx="0">
                  <c:v>DP2A</c:v>
                </c:pt>
                <c:pt idx="1">
                  <c:v>DP 2B</c:v>
                </c:pt>
                <c:pt idx="2">
                  <c:v>DP 3A</c:v>
                </c:pt>
                <c:pt idx="3">
                  <c:v>DP 3B</c:v>
                </c:pt>
                <c:pt idx="4">
                  <c:v>DP 4A</c:v>
                </c:pt>
                <c:pt idx="5">
                  <c:v>DP4B</c:v>
                </c:pt>
                <c:pt idx="6">
                  <c:v>DP5A</c:v>
                </c:pt>
                <c:pt idx="7">
                  <c:v>DP5B</c:v>
                </c:pt>
                <c:pt idx="8">
                  <c:v>DP6A</c:v>
                </c:pt>
                <c:pt idx="9">
                  <c:v>DP6B</c:v>
                </c:pt>
                <c:pt idx="10">
                  <c:v>DP6C</c:v>
                </c:pt>
              </c:strCache>
            </c:strRef>
          </c:cat>
          <c:val>
            <c:numRef>
              <c:f>(Feuil2!$E$16,Feuil2!$E$19,Feuil2!$E$25,Feuil2!$E$28,Feuil2!$E$37,Feuil2!$E$39,Feuil2!$E$42,Feuil2!$E$44,Feuil2!$E$50,Feuil2!$E$57,Feuil2!$E$59)</c:f>
              <c:numCache>
                <c:formatCode>#,##0</c:formatCode>
                <c:ptCount val="11"/>
                <c:pt idx="0">
                  <c:v>800</c:v>
                </c:pt>
                <c:pt idx="1">
                  <c:v>102</c:v>
                </c:pt>
                <c:pt idx="2">
                  <c:v>38</c:v>
                </c:pt>
                <c:pt idx="3">
                  <c:v>16</c:v>
                </c:pt>
                <c:pt idx="4">
                  <c:v>5</c:v>
                </c:pt>
                <c:pt idx="5">
                  <c:v>0</c:v>
                </c:pt>
                <c:pt idx="6">
                  <c:v>4</c:v>
                </c:pt>
                <c:pt idx="7">
                  <c:v>5</c:v>
                </c:pt>
                <c:pt idx="8">
                  <c:v>15</c:v>
                </c:pt>
                <c:pt idx="9">
                  <c:v>74</c:v>
                </c:pt>
                <c:pt idx="10">
                  <c:v>1</c:v>
                </c:pt>
              </c:numCache>
            </c:numRef>
          </c:val>
          <c:extLst>
            <c:ext xmlns:c16="http://schemas.microsoft.com/office/drawing/2014/chart" uri="{C3380CC4-5D6E-409C-BE32-E72D297353CC}">
              <c16:uniqueId val="{00000014-2538-4198-9D53-76DBB5CE4F8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Taux de réalisation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Feuil2!$E$2</c:f>
              <c:strCache>
                <c:ptCount val="1"/>
                <c:pt idx="0">
                  <c:v>Programmation</c:v>
                </c:pt>
              </c:strCache>
            </c:strRef>
          </c:tx>
          <c:spPr>
            <a:solidFill>
              <a:schemeClr val="accent1"/>
            </a:solidFill>
            <a:ln>
              <a:noFill/>
            </a:ln>
            <a:effectLst/>
          </c:spPr>
          <c:invertIfNegative val="0"/>
          <c:cat>
            <c:strRef>
              <c:f>Feuil2!$J$3</c:f>
              <c:strCache>
                <c:ptCount val="1"/>
                <c:pt idx="0">
                  <c:v>Montant</c:v>
                </c:pt>
              </c:strCache>
            </c:strRef>
          </c:cat>
          <c:val>
            <c:numRef>
              <c:f>Feuil2!$F$62</c:f>
              <c:numCache>
                <c:formatCode>#\ ##0_ ;[Red]\-#\ ##0\ </c:formatCode>
                <c:ptCount val="1"/>
                <c:pt idx="0">
                  <c:v>83016966.530000001</c:v>
                </c:pt>
              </c:numCache>
            </c:numRef>
          </c:val>
          <c:extLst>
            <c:ext xmlns:c16="http://schemas.microsoft.com/office/drawing/2014/chart" uri="{C3380CC4-5D6E-409C-BE32-E72D297353CC}">
              <c16:uniqueId val="{00000000-20D4-4D87-BD17-75DABDB3F249}"/>
            </c:ext>
          </c:extLst>
        </c:ser>
        <c:dLbls>
          <c:showLegendKey val="0"/>
          <c:showVal val="0"/>
          <c:showCatName val="0"/>
          <c:showSerName val="0"/>
          <c:showPercent val="0"/>
          <c:showBubbleSize val="0"/>
        </c:dLbls>
        <c:gapWidth val="55"/>
        <c:overlap val="100"/>
        <c:axId val="182817176"/>
        <c:axId val="182816784"/>
      </c:barChart>
      <c:barChart>
        <c:barDir val="col"/>
        <c:grouping val="stacked"/>
        <c:varyColors val="0"/>
        <c:ser>
          <c:idx val="1"/>
          <c:order val="1"/>
          <c:tx>
            <c:strRef>
              <c:f>Feuil2!$I$2</c:f>
              <c:strCache>
                <c:ptCount val="1"/>
                <c:pt idx="0">
                  <c:v>Paiement </c:v>
                </c:pt>
              </c:strCache>
            </c:strRef>
          </c:tx>
          <c:spPr>
            <a:solidFill>
              <a:schemeClr val="accent2"/>
            </a:solidFill>
            <a:ln>
              <a:noFill/>
            </a:ln>
            <a:effectLst/>
          </c:spPr>
          <c:invertIfNegative val="0"/>
          <c:cat>
            <c:strRef>
              <c:f>Feuil2!$J$3</c:f>
              <c:strCache>
                <c:ptCount val="1"/>
                <c:pt idx="0">
                  <c:v>Montant</c:v>
                </c:pt>
              </c:strCache>
            </c:strRef>
          </c:cat>
          <c:val>
            <c:numRef>
              <c:f>Feuil2!$J$62</c:f>
              <c:numCache>
                <c:formatCode>"€"#,##0.00_);[Red]\("€"#,##0.00\)</c:formatCode>
                <c:ptCount val="1"/>
                <c:pt idx="0">
                  <c:v>37832382.789999999</c:v>
                </c:pt>
              </c:numCache>
            </c:numRef>
          </c:val>
          <c:extLst>
            <c:ext xmlns:c16="http://schemas.microsoft.com/office/drawing/2014/chart" uri="{C3380CC4-5D6E-409C-BE32-E72D297353CC}">
              <c16:uniqueId val="{00000001-20D4-4D87-BD17-75DABDB3F249}"/>
            </c:ext>
          </c:extLst>
        </c:ser>
        <c:dLbls>
          <c:showLegendKey val="0"/>
          <c:showVal val="0"/>
          <c:showCatName val="0"/>
          <c:showSerName val="0"/>
          <c:showPercent val="0"/>
          <c:showBubbleSize val="0"/>
        </c:dLbls>
        <c:gapWidth val="55"/>
        <c:overlap val="100"/>
        <c:axId val="182814040"/>
        <c:axId val="182816392"/>
      </c:barChart>
      <c:catAx>
        <c:axId val="182817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2816784"/>
        <c:crosses val="autoZero"/>
        <c:auto val="1"/>
        <c:lblAlgn val="ctr"/>
        <c:lblOffset val="100"/>
        <c:noMultiLvlLbl val="0"/>
      </c:catAx>
      <c:valAx>
        <c:axId val="182816784"/>
        <c:scaling>
          <c:orientation val="minMax"/>
        </c:scaling>
        <c:delete val="1"/>
        <c:axPos val="l"/>
        <c:majorGridlines>
          <c:spPr>
            <a:ln w="9525" cap="flat" cmpd="sng" algn="ctr">
              <a:solidFill>
                <a:schemeClr val="tx1">
                  <a:lumMod val="15000"/>
                  <a:lumOff val="85000"/>
                </a:schemeClr>
              </a:solidFill>
              <a:round/>
            </a:ln>
            <a:effectLst/>
          </c:spPr>
        </c:majorGridlines>
        <c:numFmt formatCode="#\ ##0_ ;[Red]\-#\ ##0\ " sourceLinked="1"/>
        <c:majorTickMark val="none"/>
        <c:minorTickMark val="none"/>
        <c:tickLblPos val="nextTo"/>
        <c:crossAx val="182817176"/>
        <c:crosses val="autoZero"/>
        <c:crossBetween val="between"/>
      </c:valAx>
      <c:valAx>
        <c:axId val="182816392"/>
        <c:scaling>
          <c:orientation val="minMax"/>
          <c:max val="90000000"/>
        </c:scaling>
        <c:delete val="0"/>
        <c:axPos val="r"/>
        <c:numFmt formatCode="&quot;€&quot;#,##0.00_);[Red]\(&quot;€&quot;#,##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2814040"/>
        <c:crosses val="max"/>
        <c:crossBetween val="between"/>
      </c:valAx>
      <c:catAx>
        <c:axId val="182814040"/>
        <c:scaling>
          <c:orientation val="minMax"/>
        </c:scaling>
        <c:delete val="1"/>
        <c:axPos val="b"/>
        <c:numFmt formatCode="General" sourceLinked="1"/>
        <c:majorTickMark val="out"/>
        <c:minorTickMark val="none"/>
        <c:tickLblPos val="nextTo"/>
        <c:crossAx val="182816392"/>
        <c:crosses val="autoZero"/>
        <c:auto val="1"/>
        <c:lblAlgn val="ctr"/>
        <c:lblOffset val="100"/>
        <c:noMultiLvlLbl val="0"/>
      </c:cat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latin typeface="+mn-lt"/>
        </a:defRPr>
      </a:pPr>
      <a:endParaRPr lang="fr-FR"/>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4743636087405243"/>
          <c:y val="0.17171296296296298"/>
          <c:w val="0.82328885536014584"/>
          <c:h val="0.72088764946048411"/>
        </c:manualLayout>
      </c:layout>
      <c:barChart>
        <c:barDir val="col"/>
        <c:grouping val="clustered"/>
        <c:varyColors val="0"/>
        <c:ser>
          <c:idx val="0"/>
          <c:order val="0"/>
          <c:tx>
            <c:strRef>
              <c:f>Feuil5!$C$10</c:f>
              <c:strCache>
                <c:ptCount val="1"/>
                <c:pt idx="0">
                  <c:v>Etat paiement</c:v>
                </c:pt>
              </c:strCache>
            </c:strRef>
          </c:tx>
          <c:spPr>
            <a:solidFill>
              <a:schemeClr val="accent1"/>
            </a:solidFill>
            <a:ln>
              <a:noFill/>
            </a:ln>
            <a:effectLst/>
          </c:spPr>
          <c:invertIfNegative val="0"/>
          <c:cat>
            <c:strRef>
              <c:f>Feuil5!$D$8</c:f>
              <c:strCache>
                <c:ptCount val="1"/>
                <c:pt idx="0">
                  <c:v>Montant  UE payé(€)</c:v>
                </c:pt>
              </c:strCache>
            </c:strRef>
          </c:cat>
          <c:val>
            <c:numRef>
              <c:f>Feuil5!$D$10</c:f>
              <c:numCache>
                <c:formatCode>#,##0</c:formatCode>
                <c:ptCount val="1"/>
                <c:pt idx="0">
                  <c:v>56646377.119999997</c:v>
                </c:pt>
              </c:numCache>
            </c:numRef>
          </c:val>
          <c:extLst>
            <c:ext xmlns:c16="http://schemas.microsoft.com/office/drawing/2014/chart" uri="{C3380CC4-5D6E-409C-BE32-E72D297353CC}">
              <c16:uniqueId val="{00000000-6B95-409B-9C52-08E2B520A628}"/>
            </c:ext>
          </c:extLst>
        </c:ser>
        <c:dLbls>
          <c:showLegendKey val="0"/>
          <c:showVal val="0"/>
          <c:showCatName val="0"/>
          <c:showSerName val="0"/>
          <c:showPercent val="0"/>
          <c:showBubbleSize val="0"/>
        </c:dLbls>
        <c:gapWidth val="219"/>
        <c:axId val="182818352"/>
        <c:axId val="182818744"/>
      </c:barChart>
      <c:catAx>
        <c:axId val="18281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2818744"/>
        <c:crosses val="autoZero"/>
        <c:auto val="1"/>
        <c:lblAlgn val="ctr"/>
        <c:lblOffset val="100"/>
        <c:noMultiLvlLbl val="0"/>
      </c:catAx>
      <c:valAx>
        <c:axId val="182818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281835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yriad Pro" panose="020B0503030403020204"/>
        </a:defRPr>
      </a:pPr>
      <a:endParaRPr lang="fr-FR"/>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Feuil6!$C$1</c:f>
              <c:strCache>
                <c:ptCount val="1"/>
                <c:pt idx="0">
                  <c:v>Montant FEADER payé</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Feuil6!$A$2:$A$13</c:f>
              <c:strCache>
                <c:ptCount val="12"/>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strCache>
            </c:strRef>
          </c:cat>
          <c:val>
            <c:numRef>
              <c:f>Feuil6!$D$2:$D$13</c:f>
              <c:numCache>
                <c:formatCode>General</c:formatCode>
                <c:ptCount val="12"/>
                <c:pt idx="0">
                  <c:v>447120.02</c:v>
                </c:pt>
                <c:pt idx="1">
                  <c:v>812228.1100000001</c:v>
                </c:pt>
                <c:pt idx="2">
                  <c:v>981937.7300000001</c:v>
                </c:pt>
                <c:pt idx="3">
                  <c:v>1499680.33</c:v>
                </c:pt>
                <c:pt idx="4">
                  <c:v>1983647.3800000001</c:v>
                </c:pt>
                <c:pt idx="5">
                  <c:v>3835797.33</c:v>
                </c:pt>
                <c:pt idx="6">
                  <c:v>5062080.66</c:v>
                </c:pt>
                <c:pt idx="7">
                  <c:v>5884600.0499999998</c:v>
                </c:pt>
                <c:pt idx="8">
                  <c:v>7315672.8099999996</c:v>
                </c:pt>
                <c:pt idx="9">
                  <c:v>7416397.0599999996</c:v>
                </c:pt>
                <c:pt idx="10">
                  <c:v>8932601.7999999989</c:v>
                </c:pt>
              </c:numCache>
            </c:numRef>
          </c:val>
          <c:smooth val="1"/>
          <c:extLst>
            <c:ext xmlns:c16="http://schemas.microsoft.com/office/drawing/2014/chart" uri="{C3380CC4-5D6E-409C-BE32-E72D297353CC}">
              <c16:uniqueId val="{00000000-1E5B-446C-BAFD-037DC7539DD5}"/>
            </c:ext>
          </c:extLst>
        </c:ser>
        <c:dLbls>
          <c:showLegendKey val="0"/>
          <c:showVal val="0"/>
          <c:showCatName val="0"/>
          <c:showSerName val="0"/>
          <c:showPercent val="0"/>
          <c:showBubbleSize val="0"/>
        </c:dLbls>
        <c:marker val="1"/>
        <c:smooth val="0"/>
        <c:axId val="182819528"/>
        <c:axId val="185852888"/>
      </c:lineChart>
      <c:catAx>
        <c:axId val="182819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5852888"/>
        <c:crosses val="autoZero"/>
        <c:auto val="1"/>
        <c:lblAlgn val="ctr"/>
        <c:lblOffset val="100"/>
        <c:noMultiLvlLbl val="0"/>
      </c:catAx>
      <c:valAx>
        <c:axId val="185852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281952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yriad Pro" panose="020B0503030403020204"/>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ACA3E9-8FCD-484B-A382-F443D0A09A6D}" type="doc">
      <dgm:prSet loTypeId="urn:microsoft.com/office/officeart/2005/8/layout/process1" loCatId="process" qsTypeId="urn:microsoft.com/office/officeart/2005/8/quickstyle/simple1" qsCatId="simple" csTypeId="urn:microsoft.com/office/officeart/2005/8/colors/accent1_3" csCatId="accent1" phldr="1"/>
      <dgm:spPr/>
    </dgm:pt>
    <dgm:pt modelId="{A7A1DE30-578C-4E9E-B35F-2F7619CFBD18}">
      <dgm:prSet phldrT="[Texte]"/>
      <dgm:spPr/>
      <dgm:t>
        <a:bodyPr/>
        <a:lstStyle/>
        <a:p>
          <a:r>
            <a:rPr lang="fr-FR" dirty="0" smtClean="0">
              <a:latin typeface="+mn-lt"/>
            </a:rPr>
            <a:t>Création d’une enveloppe nationale COVID</a:t>
          </a:r>
          <a:endParaRPr lang="fr-FR" dirty="0">
            <a:latin typeface="+mn-lt"/>
          </a:endParaRPr>
        </a:p>
      </dgm:t>
    </dgm:pt>
    <dgm:pt modelId="{1D7DFB4D-7844-4639-BE0D-DCC76ED006E2}" type="parTrans" cxnId="{9E60F70B-B2E7-4840-83FF-449B090D860E}">
      <dgm:prSet/>
      <dgm:spPr/>
      <dgm:t>
        <a:bodyPr/>
        <a:lstStyle/>
        <a:p>
          <a:endParaRPr lang="fr-FR"/>
        </a:p>
      </dgm:t>
    </dgm:pt>
    <dgm:pt modelId="{1FB0CD0E-BBF6-490C-95DC-1282888E3497}" type="sibTrans" cxnId="{9E60F70B-B2E7-4840-83FF-449B090D860E}">
      <dgm:prSet/>
      <dgm:spPr/>
      <dgm:t>
        <a:bodyPr/>
        <a:lstStyle/>
        <a:p>
          <a:endParaRPr lang="fr-FR"/>
        </a:p>
      </dgm:t>
    </dgm:pt>
    <dgm:pt modelId="{43924143-49FA-40A4-A024-7530E24E588A}">
      <dgm:prSet phldrT="[Texte]"/>
      <dgm:spPr/>
      <dgm:t>
        <a:bodyPr/>
        <a:lstStyle/>
        <a:p>
          <a:r>
            <a:rPr lang="fr-FR" dirty="0" smtClean="0">
              <a:latin typeface="+mn-lt"/>
            </a:rPr>
            <a:t>Contribution de l’ensemble des régions OI</a:t>
          </a:r>
          <a:endParaRPr lang="fr-FR" dirty="0">
            <a:latin typeface="+mn-lt"/>
          </a:endParaRPr>
        </a:p>
      </dgm:t>
    </dgm:pt>
    <dgm:pt modelId="{237064B1-C045-4E0C-9208-0A0FECD497A3}" type="parTrans" cxnId="{7D33FE64-7D0B-4EBE-8319-71CC1BDA569F}">
      <dgm:prSet/>
      <dgm:spPr/>
      <dgm:t>
        <a:bodyPr/>
        <a:lstStyle/>
        <a:p>
          <a:endParaRPr lang="fr-FR"/>
        </a:p>
      </dgm:t>
    </dgm:pt>
    <dgm:pt modelId="{0CCF57DE-B5D3-45BF-8E28-DE1EFAB69F05}" type="sibTrans" cxnId="{7D33FE64-7D0B-4EBE-8319-71CC1BDA569F}">
      <dgm:prSet/>
      <dgm:spPr/>
      <dgm:t>
        <a:bodyPr/>
        <a:lstStyle/>
        <a:p>
          <a:endParaRPr lang="fr-FR"/>
        </a:p>
      </dgm:t>
    </dgm:pt>
    <dgm:pt modelId="{FA1F272F-DFE8-4371-94A1-E4B8C529906C}">
      <dgm:prSet phldrT="[Texte]"/>
      <dgm:spPr/>
      <dgm:t>
        <a:bodyPr/>
        <a:lstStyle/>
        <a:p>
          <a:r>
            <a:rPr lang="fr-FR" dirty="0" smtClean="0">
              <a:latin typeface="+mn-lt"/>
            </a:rPr>
            <a:t>Contribution Martinique =</a:t>
          </a:r>
        </a:p>
        <a:p>
          <a:r>
            <a:rPr lang="fr-FR" dirty="0" smtClean="0">
              <a:latin typeface="+mn-lt"/>
            </a:rPr>
            <a:t>700 000 €</a:t>
          </a:r>
          <a:endParaRPr lang="fr-FR" dirty="0">
            <a:latin typeface="+mn-lt"/>
          </a:endParaRPr>
        </a:p>
      </dgm:t>
    </dgm:pt>
    <dgm:pt modelId="{DF34D068-B5BC-4919-BABB-1A1AAE573D83}" type="parTrans" cxnId="{3F78C5A6-205C-440C-8137-04B7777BD7FB}">
      <dgm:prSet/>
      <dgm:spPr/>
      <dgm:t>
        <a:bodyPr/>
        <a:lstStyle/>
        <a:p>
          <a:endParaRPr lang="fr-FR"/>
        </a:p>
      </dgm:t>
    </dgm:pt>
    <dgm:pt modelId="{B9FA4684-EF6E-4166-AF31-F0E33C45D06B}" type="sibTrans" cxnId="{3F78C5A6-205C-440C-8137-04B7777BD7FB}">
      <dgm:prSet/>
      <dgm:spPr/>
      <dgm:t>
        <a:bodyPr/>
        <a:lstStyle/>
        <a:p>
          <a:endParaRPr lang="fr-FR"/>
        </a:p>
      </dgm:t>
    </dgm:pt>
    <dgm:pt modelId="{8BE3E8F3-41FB-4D70-B241-5F2140F74AC1}">
      <dgm:prSet phldrT="[Texte]"/>
      <dgm:spPr/>
      <dgm:t>
        <a:bodyPr/>
        <a:lstStyle/>
        <a:p>
          <a:r>
            <a:rPr lang="fr-FR" dirty="0" smtClean="0">
              <a:latin typeface="+mn-lt"/>
            </a:rPr>
            <a:t>Nouvelle Maquette =</a:t>
          </a:r>
        </a:p>
        <a:p>
          <a:r>
            <a:rPr lang="fr-FR" dirty="0" smtClean="0">
              <a:latin typeface="+mn-lt"/>
            </a:rPr>
            <a:t> 10 214 099 €</a:t>
          </a:r>
          <a:endParaRPr lang="fr-FR" dirty="0">
            <a:latin typeface="+mn-lt"/>
          </a:endParaRPr>
        </a:p>
      </dgm:t>
    </dgm:pt>
    <dgm:pt modelId="{D5240F6A-0DD9-44AF-BF44-E3628EC8484D}" type="parTrans" cxnId="{2541B6DF-6236-447A-AFC1-1E4714F21D98}">
      <dgm:prSet/>
      <dgm:spPr/>
      <dgm:t>
        <a:bodyPr/>
        <a:lstStyle/>
        <a:p>
          <a:endParaRPr lang="fr-FR"/>
        </a:p>
      </dgm:t>
    </dgm:pt>
    <dgm:pt modelId="{F39DCA93-A4DA-4C3C-9F5B-D688E2E700FF}" type="sibTrans" cxnId="{2541B6DF-6236-447A-AFC1-1E4714F21D98}">
      <dgm:prSet/>
      <dgm:spPr/>
      <dgm:t>
        <a:bodyPr/>
        <a:lstStyle/>
        <a:p>
          <a:endParaRPr lang="fr-FR"/>
        </a:p>
      </dgm:t>
    </dgm:pt>
    <dgm:pt modelId="{5B40F544-8044-4927-B4ED-8A280BB081A5}" type="pres">
      <dgm:prSet presAssocID="{E8ACA3E9-8FCD-484B-A382-F443D0A09A6D}" presName="Name0" presStyleCnt="0">
        <dgm:presLayoutVars>
          <dgm:dir/>
          <dgm:resizeHandles val="exact"/>
        </dgm:presLayoutVars>
      </dgm:prSet>
      <dgm:spPr/>
    </dgm:pt>
    <dgm:pt modelId="{3ECB822C-1DC6-4EB2-84B4-12188672D354}" type="pres">
      <dgm:prSet presAssocID="{A7A1DE30-578C-4E9E-B35F-2F7619CFBD18}" presName="node" presStyleLbl="node1" presStyleIdx="0" presStyleCnt="4">
        <dgm:presLayoutVars>
          <dgm:bulletEnabled val="1"/>
        </dgm:presLayoutVars>
      </dgm:prSet>
      <dgm:spPr/>
      <dgm:t>
        <a:bodyPr/>
        <a:lstStyle/>
        <a:p>
          <a:endParaRPr lang="fr-FR"/>
        </a:p>
      </dgm:t>
    </dgm:pt>
    <dgm:pt modelId="{317AF798-E557-47BA-AE2C-732BA0171022}" type="pres">
      <dgm:prSet presAssocID="{1FB0CD0E-BBF6-490C-95DC-1282888E3497}" presName="sibTrans" presStyleLbl="sibTrans2D1" presStyleIdx="0" presStyleCnt="3"/>
      <dgm:spPr/>
      <dgm:t>
        <a:bodyPr/>
        <a:lstStyle/>
        <a:p>
          <a:endParaRPr lang="fr-FR"/>
        </a:p>
      </dgm:t>
    </dgm:pt>
    <dgm:pt modelId="{7107A6CE-F7D0-4671-98B3-AC883676657A}" type="pres">
      <dgm:prSet presAssocID="{1FB0CD0E-BBF6-490C-95DC-1282888E3497}" presName="connectorText" presStyleLbl="sibTrans2D1" presStyleIdx="0" presStyleCnt="3"/>
      <dgm:spPr/>
      <dgm:t>
        <a:bodyPr/>
        <a:lstStyle/>
        <a:p>
          <a:endParaRPr lang="fr-FR"/>
        </a:p>
      </dgm:t>
    </dgm:pt>
    <dgm:pt modelId="{2C4C4A9E-C123-4C8E-8535-36FE471C9908}" type="pres">
      <dgm:prSet presAssocID="{43924143-49FA-40A4-A024-7530E24E588A}" presName="node" presStyleLbl="node1" presStyleIdx="1" presStyleCnt="4">
        <dgm:presLayoutVars>
          <dgm:bulletEnabled val="1"/>
        </dgm:presLayoutVars>
      </dgm:prSet>
      <dgm:spPr/>
      <dgm:t>
        <a:bodyPr/>
        <a:lstStyle/>
        <a:p>
          <a:endParaRPr lang="fr-FR"/>
        </a:p>
      </dgm:t>
    </dgm:pt>
    <dgm:pt modelId="{DB352D64-7955-4F15-9D71-333E4C5DCCFF}" type="pres">
      <dgm:prSet presAssocID="{0CCF57DE-B5D3-45BF-8E28-DE1EFAB69F05}" presName="sibTrans" presStyleLbl="sibTrans2D1" presStyleIdx="1" presStyleCnt="3"/>
      <dgm:spPr/>
      <dgm:t>
        <a:bodyPr/>
        <a:lstStyle/>
        <a:p>
          <a:endParaRPr lang="fr-FR"/>
        </a:p>
      </dgm:t>
    </dgm:pt>
    <dgm:pt modelId="{BE2E536B-DD21-4F99-8B80-04F229762AE8}" type="pres">
      <dgm:prSet presAssocID="{0CCF57DE-B5D3-45BF-8E28-DE1EFAB69F05}" presName="connectorText" presStyleLbl="sibTrans2D1" presStyleIdx="1" presStyleCnt="3"/>
      <dgm:spPr/>
      <dgm:t>
        <a:bodyPr/>
        <a:lstStyle/>
        <a:p>
          <a:endParaRPr lang="fr-FR"/>
        </a:p>
      </dgm:t>
    </dgm:pt>
    <dgm:pt modelId="{5482A76E-14A1-4FAF-86D7-CB8F6BCA9ACF}" type="pres">
      <dgm:prSet presAssocID="{FA1F272F-DFE8-4371-94A1-E4B8C529906C}" presName="node" presStyleLbl="node1" presStyleIdx="2" presStyleCnt="4">
        <dgm:presLayoutVars>
          <dgm:bulletEnabled val="1"/>
        </dgm:presLayoutVars>
      </dgm:prSet>
      <dgm:spPr/>
      <dgm:t>
        <a:bodyPr/>
        <a:lstStyle/>
        <a:p>
          <a:endParaRPr lang="fr-FR"/>
        </a:p>
      </dgm:t>
    </dgm:pt>
    <dgm:pt modelId="{F15784BE-6412-4ACA-AEB0-862AD15F7E43}" type="pres">
      <dgm:prSet presAssocID="{B9FA4684-EF6E-4166-AF31-F0E33C45D06B}" presName="sibTrans" presStyleLbl="sibTrans2D1" presStyleIdx="2" presStyleCnt="3"/>
      <dgm:spPr/>
      <dgm:t>
        <a:bodyPr/>
        <a:lstStyle/>
        <a:p>
          <a:endParaRPr lang="fr-FR"/>
        </a:p>
      </dgm:t>
    </dgm:pt>
    <dgm:pt modelId="{3F7E8E68-DA3C-437F-81A7-BDE3F05CFFD8}" type="pres">
      <dgm:prSet presAssocID="{B9FA4684-EF6E-4166-AF31-F0E33C45D06B}" presName="connectorText" presStyleLbl="sibTrans2D1" presStyleIdx="2" presStyleCnt="3"/>
      <dgm:spPr/>
      <dgm:t>
        <a:bodyPr/>
        <a:lstStyle/>
        <a:p>
          <a:endParaRPr lang="fr-FR"/>
        </a:p>
      </dgm:t>
    </dgm:pt>
    <dgm:pt modelId="{363CE6EC-C92C-41C4-90E7-555CFA8EDCDB}" type="pres">
      <dgm:prSet presAssocID="{8BE3E8F3-41FB-4D70-B241-5F2140F74AC1}" presName="node" presStyleLbl="node1" presStyleIdx="3" presStyleCnt="4">
        <dgm:presLayoutVars>
          <dgm:bulletEnabled val="1"/>
        </dgm:presLayoutVars>
      </dgm:prSet>
      <dgm:spPr/>
      <dgm:t>
        <a:bodyPr/>
        <a:lstStyle/>
        <a:p>
          <a:endParaRPr lang="fr-FR"/>
        </a:p>
      </dgm:t>
    </dgm:pt>
  </dgm:ptLst>
  <dgm:cxnLst>
    <dgm:cxn modelId="{7D33FE64-7D0B-4EBE-8319-71CC1BDA569F}" srcId="{E8ACA3E9-8FCD-484B-A382-F443D0A09A6D}" destId="{43924143-49FA-40A4-A024-7530E24E588A}" srcOrd="1" destOrd="0" parTransId="{237064B1-C045-4E0C-9208-0A0FECD497A3}" sibTransId="{0CCF57DE-B5D3-45BF-8E28-DE1EFAB69F05}"/>
    <dgm:cxn modelId="{3F78C5A6-205C-440C-8137-04B7777BD7FB}" srcId="{E8ACA3E9-8FCD-484B-A382-F443D0A09A6D}" destId="{FA1F272F-DFE8-4371-94A1-E4B8C529906C}" srcOrd="2" destOrd="0" parTransId="{DF34D068-B5BC-4919-BABB-1A1AAE573D83}" sibTransId="{B9FA4684-EF6E-4166-AF31-F0E33C45D06B}"/>
    <dgm:cxn modelId="{541FC2AA-0675-4617-AF85-3192381FF8AC}" type="presOf" srcId="{0CCF57DE-B5D3-45BF-8E28-DE1EFAB69F05}" destId="{BE2E536B-DD21-4F99-8B80-04F229762AE8}" srcOrd="1" destOrd="0" presId="urn:microsoft.com/office/officeart/2005/8/layout/process1"/>
    <dgm:cxn modelId="{7F526907-0AA2-4BA5-AC1A-6F3692AAC5CB}" type="presOf" srcId="{0CCF57DE-B5D3-45BF-8E28-DE1EFAB69F05}" destId="{DB352D64-7955-4F15-9D71-333E4C5DCCFF}" srcOrd="0" destOrd="0" presId="urn:microsoft.com/office/officeart/2005/8/layout/process1"/>
    <dgm:cxn modelId="{9E60F70B-B2E7-4840-83FF-449B090D860E}" srcId="{E8ACA3E9-8FCD-484B-A382-F443D0A09A6D}" destId="{A7A1DE30-578C-4E9E-B35F-2F7619CFBD18}" srcOrd="0" destOrd="0" parTransId="{1D7DFB4D-7844-4639-BE0D-DCC76ED006E2}" sibTransId="{1FB0CD0E-BBF6-490C-95DC-1282888E3497}"/>
    <dgm:cxn modelId="{E6716206-92E7-4952-BBBD-27F6990CB763}" type="presOf" srcId="{B9FA4684-EF6E-4166-AF31-F0E33C45D06B}" destId="{F15784BE-6412-4ACA-AEB0-862AD15F7E43}" srcOrd="0" destOrd="0" presId="urn:microsoft.com/office/officeart/2005/8/layout/process1"/>
    <dgm:cxn modelId="{49381A07-87C9-411A-A756-5C0231C6209C}" type="presOf" srcId="{1FB0CD0E-BBF6-490C-95DC-1282888E3497}" destId="{7107A6CE-F7D0-4671-98B3-AC883676657A}" srcOrd="1" destOrd="0" presId="urn:microsoft.com/office/officeart/2005/8/layout/process1"/>
    <dgm:cxn modelId="{D8F01F53-972A-46D5-9FA9-164DFD6D6469}" type="presOf" srcId="{E8ACA3E9-8FCD-484B-A382-F443D0A09A6D}" destId="{5B40F544-8044-4927-B4ED-8A280BB081A5}" srcOrd="0" destOrd="0" presId="urn:microsoft.com/office/officeart/2005/8/layout/process1"/>
    <dgm:cxn modelId="{A6FC5C3E-E1B6-4527-9339-17D3A626FDD3}" type="presOf" srcId="{43924143-49FA-40A4-A024-7530E24E588A}" destId="{2C4C4A9E-C123-4C8E-8535-36FE471C9908}" srcOrd="0" destOrd="0" presId="urn:microsoft.com/office/officeart/2005/8/layout/process1"/>
    <dgm:cxn modelId="{5E3318C7-5307-47CF-ACC0-086C9EFC3AA0}" type="presOf" srcId="{FA1F272F-DFE8-4371-94A1-E4B8C529906C}" destId="{5482A76E-14A1-4FAF-86D7-CB8F6BCA9ACF}" srcOrd="0" destOrd="0" presId="urn:microsoft.com/office/officeart/2005/8/layout/process1"/>
    <dgm:cxn modelId="{84FD7102-0C4E-426E-84E3-A032299DE580}" type="presOf" srcId="{A7A1DE30-578C-4E9E-B35F-2F7619CFBD18}" destId="{3ECB822C-1DC6-4EB2-84B4-12188672D354}" srcOrd="0" destOrd="0" presId="urn:microsoft.com/office/officeart/2005/8/layout/process1"/>
    <dgm:cxn modelId="{BA25DC61-E100-48EA-B55A-DC37E7A8F64F}" type="presOf" srcId="{1FB0CD0E-BBF6-490C-95DC-1282888E3497}" destId="{317AF798-E557-47BA-AE2C-732BA0171022}" srcOrd="0" destOrd="0" presId="urn:microsoft.com/office/officeart/2005/8/layout/process1"/>
    <dgm:cxn modelId="{2541B6DF-6236-447A-AFC1-1E4714F21D98}" srcId="{E8ACA3E9-8FCD-484B-A382-F443D0A09A6D}" destId="{8BE3E8F3-41FB-4D70-B241-5F2140F74AC1}" srcOrd="3" destOrd="0" parTransId="{D5240F6A-0DD9-44AF-BF44-E3628EC8484D}" sibTransId="{F39DCA93-A4DA-4C3C-9F5B-D688E2E700FF}"/>
    <dgm:cxn modelId="{59074AB8-D006-4BB1-ADD7-7516B8B9BEF9}" type="presOf" srcId="{B9FA4684-EF6E-4166-AF31-F0E33C45D06B}" destId="{3F7E8E68-DA3C-437F-81A7-BDE3F05CFFD8}" srcOrd="1" destOrd="0" presId="urn:microsoft.com/office/officeart/2005/8/layout/process1"/>
    <dgm:cxn modelId="{624D9E65-7B65-4599-B4A9-752A5D515A94}" type="presOf" srcId="{8BE3E8F3-41FB-4D70-B241-5F2140F74AC1}" destId="{363CE6EC-C92C-41C4-90E7-555CFA8EDCDB}" srcOrd="0" destOrd="0" presId="urn:microsoft.com/office/officeart/2005/8/layout/process1"/>
    <dgm:cxn modelId="{504AF099-6445-4356-8319-35A0BFBC9B91}" type="presParOf" srcId="{5B40F544-8044-4927-B4ED-8A280BB081A5}" destId="{3ECB822C-1DC6-4EB2-84B4-12188672D354}" srcOrd="0" destOrd="0" presId="urn:microsoft.com/office/officeart/2005/8/layout/process1"/>
    <dgm:cxn modelId="{AC9DD6DE-0816-4139-A581-E57643D1E350}" type="presParOf" srcId="{5B40F544-8044-4927-B4ED-8A280BB081A5}" destId="{317AF798-E557-47BA-AE2C-732BA0171022}" srcOrd="1" destOrd="0" presId="urn:microsoft.com/office/officeart/2005/8/layout/process1"/>
    <dgm:cxn modelId="{1AD3E66F-354C-42C2-A3F2-BCF6DC35915E}" type="presParOf" srcId="{317AF798-E557-47BA-AE2C-732BA0171022}" destId="{7107A6CE-F7D0-4671-98B3-AC883676657A}" srcOrd="0" destOrd="0" presId="urn:microsoft.com/office/officeart/2005/8/layout/process1"/>
    <dgm:cxn modelId="{EAE32B4A-D1AE-449C-9D7F-DE2C6F6E367B}" type="presParOf" srcId="{5B40F544-8044-4927-B4ED-8A280BB081A5}" destId="{2C4C4A9E-C123-4C8E-8535-36FE471C9908}" srcOrd="2" destOrd="0" presId="urn:microsoft.com/office/officeart/2005/8/layout/process1"/>
    <dgm:cxn modelId="{AA925520-E016-45E8-AA49-27942B90DC38}" type="presParOf" srcId="{5B40F544-8044-4927-B4ED-8A280BB081A5}" destId="{DB352D64-7955-4F15-9D71-333E4C5DCCFF}" srcOrd="3" destOrd="0" presId="urn:microsoft.com/office/officeart/2005/8/layout/process1"/>
    <dgm:cxn modelId="{79F78847-F739-4407-88DD-455CA46641F0}" type="presParOf" srcId="{DB352D64-7955-4F15-9D71-333E4C5DCCFF}" destId="{BE2E536B-DD21-4F99-8B80-04F229762AE8}" srcOrd="0" destOrd="0" presId="urn:microsoft.com/office/officeart/2005/8/layout/process1"/>
    <dgm:cxn modelId="{166A15E1-B87D-4997-9552-00B9C157E49B}" type="presParOf" srcId="{5B40F544-8044-4927-B4ED-8A280BB081A5}" destId="{5482A76E-14A1-4FAF-86D7-CB8F6BCA9ACF}" srcOrd="4" destOrd="0" presId="urn:microsoft.com/office/officeart/2005/8/layout/process1"/>
    <dgm:cxn modelId="{95E974A8-2D66-4AED-A3B8-4660F84E4879}" type="presParOf" srcId="{5B40F544-8044-4927-B4ED-8A280BB081A5}" destId="{F15784BE-6412-4ACA-AEB0-862AD15F7E43}" srcOrd="5" destOrd="0" presId="urn:microsoft.com/office/officeart/2005/8/layout/process1"/>
    <dgm:cxn modelId="{68B84C2A-018F-4534-A9FC-EE390E0238BB}" type="presParOf" srcId="{F15784BE-6412-4ACA-AEB0-862AD15F7E43}" destId="{3F7E8E68-DA3C-437F-81A7-BDE3F05CFFD8}" srcOrd="0" destOrd="0" presId="urn:microsoft.com/office/officeart/2005/8/layout/process1"/>
    <dgm:cxn modelId="{FD853613-E54D-47DE-BB67-0F461CC77F90}" type="presParOf" srcId="{5B40F544-8044-4927-B4ED-8A280BB081A5}" destId="{363CE6EC-C92C-41C4-90E7-555CFA8EDCDB}"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824651-0313-4948-BEF8-249D7DF5E6CE}" type="doc">
      <dgm:prSet loTypeId="urn:microsoft.com/office/officeart/2005/8/layout/StepDownProcess" loCatId="process" qsTypeId="urn:microsoft.com/office/officeart/2005/8/quickstyle/simple1" qsCatId="simple" csTypeId="urn:microsoft.com/office/officeart/2005/8/colors/accent1_3" csCatId="accent1" phldr="1"/>
      <dgm:spPr/>
      <dgm:t>
        <a:bodyPr/>
        <a:lstStyle/>
        <a:p>
          <a:endParaRPr lang="fr-FR"/>
        </a:p>
      </dgm:t>
    </dgm:pt>
    <dgm:pt modelId="{8417FA9D-7F66-4E21-B621-4C98F9A5DFA4}">
      <dgm:prSet phldrT="[Texte]"/>
      <dgm:spPr/>
      <dgm:t>
        <a:bodyPr/>
        <a:lstStyle/>
        <a:p>
          <a:r>
            <a:rPr lang="fr-FR" dirty="0" smtClean="0">
              <a:latin typeface="+mn-lt"/>
            </a:rPr>
            <a:t>M51 augmentation du potentiel des sites aquacoles</a:t>
          </a:r>
          <a:endParaRPr lang="fr-FR" dirty="0">
            <a:latin typeface="+mn-lt"/>
          </a:endParaRPr>
        </a:p>
      </dgm:t>
    </dgm:pt>
    <dgm:pt modelId="{6E04176E-CF3B-4AE3-B65E-84F52CDAB610}" type="parTrans" cxnId="{016B32CF-8190-4CA6-BBFD-ADE13C4DF359}">
      <dgm:prSet/>
      <dgm:spPr/>
      <dgm:t>
        <a:bodyPr/>
        <a:lstStyle/>
        <a:p>
          <a:endParaRPr lang="fr-FR"/>
        </a:p>
      </dgm:t>
    </dgm:pt>
    <dgm:pt modelId="{06940368-6DA0-4CDB-866A-5176B97BFEC4}" type="sibTrans" cxnId="{016B32CF-8190-4CA6-BBFD-ADE13C4DF359}">
      <dgm:prSet/>
      <dgm:spPr/>
      <dgm:t>
        <a:bodyPr/>
        <a:lstStyle/>
        <a:p>
          <a:endParaRPr lang="fr-FR"/>
        </a:p>
      </dgm:t>
    </dgm:pt>
    <dgm:pt modelId="{2360B9D6-E2D5-4D92-A303-E1C79538D4EE}">
      <dgm:prSet phldrT="[Texte]" custT="1"/>
      <dgm:spPr/>
      <dgm:t>
        <a:bodyPr/>
        <a:lstStyle/>
        <a:p>
          <a:r>
            <a:rPr lang="fr-FR" sz="1800" dirty="0" smtClean="0">
              <a:latin typeface="+mn-lt"/>
            </a:rPr>
            <a:t> - 600 000 €, retard de démarrage de l’opération ciblée : centre </a:t>
          </a:r>
          <a:r>
            <a:rPr lang="fr-FR" sz="1800" dirty="0" err="1" smtClean="0">
              <a:latin typeface="+mn-lt"/>
            </a:rPr>
            <a:t>techhnique</a:t>
          </a:r>
          <a:r>
            <a:rPr lang="fr-FR" sz="1800" dirty="0" smtClean="0">
              <a:latin typeface="+mn-lt"/>
            </a:rPr>
            <a:t> Aquacole Territorial</a:t>
          </a:r>
          <a:endParaRPr lang="fr-FR" sz="1800" dirty="0">
            <a:latin typeface="+mn-lt"/>
          </a:endParaRPr>
        </a:p>
      </dgm:t>
    </dgm:pt>
    <dgm:pt modelId="{3308A68E-8C6B-4C7D-BAF4-5857F59B26E0}" type="parTrans" cxnId="{59C1FF19-0EDC-4128-A668-FCA3D7F823A2}">
      <dgm:prSet/>
      <dgm:spPr/>
      <dgm:t>
        <a:bodyPr/>
        <a:lstStyle/>
        <a:p>
          <a:endParaRPr lang="fr-FR"/>
        </a:p>
      </dgm:t>
    </dgm:pt>
    <dgm:pt modelId="{3085B881-D7EF-4F87-8289-88DA5BD0FF0B}" type="sibTrans" cxnId="{59C1FF19-0EDC-4128-A668-FCA3D7F823A2}">
      <dgm:prSet/>
      <dgm:spPr/>
      <dgm:t>
        <a:bodyPr/>
        <a:lstStyle/>
        <a:p>
          <a:endParaRPr lang="fr-FR"/>
        </a:p>
      </dgm:t>
    </dgm:pt>
    <dgm:pt modelId="{4AB9E640-2A3D-4CAF-BC82-99E40007ADF1}">
      <dgm:prSet phldrT="[Texte]"/>
      <dgm:spPr/>
      <dgm:t>
        <a:bodyPr/>
        <a:lstStyle/>
        <a:p>
          <a:r>
            <a:rPr lang="fr-FR" dirty="0" smtClean="0">
              <a:latin typeface="+mn-lt"/>
            </a:rPr>
            <a:t>M32</a:t>
          </a:r>
        </a:p>
        <a:p>
          <a:r>
            <a:rPr lang="fr-FR" dirty="0" smtClean="0">
              <a:latin typeface="+mn-lt"/>
            </a:rPr>
            <a:t>Santé et Sécurité </a:t>
          </a:r>
          <a:endParaRPr lang="fr-FR" dirty="0">
            <a:latin typeface="+mn-lt"/>
          </a:endParaRPr>
        </a:p>
      </dgm:t>
    </dgm:pt>
    <dgm:pt modelId="{54310A97-761C-4DD2-A67B-C94A64F65296}" type="parTrans" cxnId="{527F6B7E-C3DB-4C9A-81F3-325F6C52CD63}">
      <dgm:prSet/>
      <dgm:spPr/>
      <dgm:t>
        <a:bodyPr/>
        <a:lstStyle/>
        <a:p>
          <a:endParaRPr lang="fr-FR"/>
        </a:p>
      </dgm:t>
    </dgm:pt>
    <dgm:pt modelId="{34305CEC-18CE-412F-89E1-C42C0105341E}" type="sibTrans" cxnId="{527F6B7E-C3DB-4C9A-81F3-325F6C52CD63}">
      <dgm:prSet/>
      <dgm:spPr/>
      <dgm:t>
        <a:bodyPr/>
        <a:lstStyle/>
        <a:p>
          <a:endParaRPr lang="fr-FR"/>
        </a:p>
      </dgm:t>
    </dgm:pt>
    <dgm:pt modelId="{A2D0EBC8-B677-47D4-846F-B71EAC85DF8A}">
      <dgm:prSet phldrT="[Texte]" custT="1"/>
      <dgm:spPr/>
      <dgm:t>
        <a:bodyPr/>
        <a:lstStyle/>
        <a:p>
          <a:r>
            <a:rPr lang="fr-FR" sz="1800" dirty="0" smtClean="0">
              <a:latin typeface="+mn-lt"/>
            </a:rPr>
            <a:t>- 80 000 €, dossiers de faibles volumes financiers compte tenu de la taille des navires à équiper</a:t>
          </a:r>
          <a:endParaRPr lang="fr-FR" sz="1800" dirty="0">
            <a:latin typeface="+mn-lt"/>
          </a:endParaRPr>
        </a:p>
      </dgm:t>
    </dgm:pt>
    <dgm:pt modelId="{EE3E16F1-CC6E-4267-BEF2-BF48A4C28495}" type="parTrans" cxnId="{753929FD-342E-434E-B1B7-DE938FDA16D7}">
      <dgm:prSet/>
      <dgm:spPr/>
      <dgm:t>
        <a:bodyPr/>
        <a:lstStyle/>
        <a:p>
          <a:endParaRPr lang="fr-FR"/>
        </a:p>
      </dgm:t>
    </dgm:pt>
    <dgm:pt modelId="{7AE1D0ED-5337-43F4-820A-9274BC1D09E0}" type="sibTrans" cxnId="{753929FD-342E-434E-B1B7-DE938FDA16D7}">
      <dgm:prSet/>
      <dgm:spPr/>
      <dgm:t>
        <a:bodyPr/>
        <a:lstStyle/>
        <a:p>
          <a:endParaRPr lang="fr-FR"/>
        </a:p>
      </dgm:t>
    </dgm:pt>
    <dgm:pt modelId="{561F307F-D5C2-49FD-8933-22D2C893DC1E}">
      <dgm:prSet phldrT="[Texte]"/>
      <dgm:spPr/>
      <dgm:t>
        <a:bodyPr/>
        <a:lstStyle/>
        <a:p>
          <a:r>
            <a:rPr lang="fr-FR" dirty="0" smtClean="0">
              <a:latin typeface="+mn-lt"/>
            </a:rPr>
            <a:t>M41.1.a </a:t>
          </a:r>
        </a:p>
        <a:p>
          <a:r>
            <a:rPr lang="fr-FR" dirty="0" smtClean="0">
              <a:latin typeface="+mn-lt"/>
            </a:rPr>
            <a:t>Remotorisation</a:t>
          </a:r>
          <a:endParaRPr lang="fr-FR" dirty="0">
            <a:latin typeface="+mn-lt"/>
          </a:endParaRPr>
        </a:p>
      </dgm:t>
    </dgm:pt>
    <dgm:pt modelId="{14334EE0-DF41-4230-AB06-7D1D8171CD66}" type="parTrans" cxnId="{E5342AB7-1239-4C34-8555-0F6DD8EE9F7B}">
      <dgm:prSet/>
      <dgm:spPr/>
      <dgm:t>
        <a:bodyPr/>
        <a:lstStyle/>
        <a:p>
          <a:endParaRPr lang="fr-FR"/>
        </a:p>
      </dgm:t>
    </dgm:pt>
    <dgm:pt modelId="{B5D4C52A-E395-47C9-B4C0-BFC13560B3FF}" type="sibTrans" cxnId="{E5342AB7-1239-4C34-8555-0F6DD8EE9F7B}">
      <dgm:prSet/>
      <dgm:spPr/>
      <dgm:t>
        <a:bodyPr/>
        <a:lstStyle/>
        <a:p>
          <a:endParaRPr lang="fr-FR"/>
        </a:p>
      </dgm:t>
    </dgm:pt>
    <dgm:pt modelId="{8D289B47-DE26-425F-8BF9-AAAA1F6AEBBD}">
      <dgm:prSet phldrT="[Texte]" custT="1"/>
      <dgm:spPr/>
      <dgm:t>
        <a:bodyPr/>
        <a:lstStyle/>
        <a:p>
          <a:r>
            <a:rPr lang="fr-FR" sz="1800" dirty="0" smtClean="0">
              <a:latin typeface="+mn-lt"/>
            </a:rPr>
            <a:t>-20 000 €, doublon avec un dispositif de défiscalisation</a:t>
          </a:r>
          <a:endParaRPr lang="fr-FR" sz="1800" dirty="0">
            <a:latin typeface="+mn-lt"/>
          </a:endParaRPr>
        </a:p>
      </dgm:t>
    </dgm:pt>
    <dgm:pt modelId="{BDFD93AF-EC4F-45C5-895C-C8DD886987D5}" type="parTrans" cxnId="{66236BF0-9423-4E12-9658-1CED105CCF09}">
      <dgm:prSet/>
      <dgm:spPr/>
      <dgm:t>
        <a:bodyPr/>
        <a:lstStyle/>
        <a:p>
          <a:endParaRPr lang="fr-FR"/>
        </a:p>
      </dgm:t>
    </dgm:pt>
    <dgm:pt modelId="{802589AE-D029-477C-8A43-4418FA35FCBC}" type="sibTrans" cxnId="{66236BF0-9423-4E12-9658-1CED105CCF09}">
      <dgm:prSet/>
      <dgm:spPr/>
      <dgm:t>
        <a:bodyPr/>
        <a:lstStyle/>
        <a:p>
          <a:endParaRPr lang="fr-FR"/>
        </a:p>
      </dgm:t>
    </dgm:pt>
    <dgm:pt modelId="{7F9BB86A-BCA4-428B-84D0-BECB9F5F4123}" type="pres">
      <dgm:prSet presAssocID="{44824651-0313-4948-BEF8-249D7DF5E6CE}" presName="rootnode" presStyleCnt="0">
        <dgm:presLayoutVars>
          <dgm:chMax/>
          <dgm:chPref/>
          <dgm:dir/>
          <dgm:animLvl val="lvl"/>
        </dgm:presLayoutVars>
      </dgm:prSet>
      <dgm:spPr/>
      <dgm:t>
        <a:bodyPr/>
        <a:lstStyle/>
        <a:p>
          <a:endParaRPr lang="fr-FR"/>
        </a:p>
      </dgm:t>
    </dgm:pt>
    <dgm:pt modelId="{E894EA7D-859D-4C4A-9EB2-E847378E7EBE}" type="pres">
      <dgm:prSet presAssocID="{8417FA9D-7F66-4E21-B621-4C98F9A5DFA4}" presName="composite" presStyleCnt="0"/>
      <dgm:spPr/>
    </dgm:pt>
    <dgm:pt modelId="{BDB7F225-ECF2-457C-929D-F7FF10477D68}" type="pres">
      <dgm:prSet presAssocID="{8417FA9D-7F66-4E21-B621-4C98F9A5DFA4}" presName="bentUpArrow1" presStyleLbl="alignImgPlace1" presStyleIdx="0" presStyleCnt="2" custLinFactNeighborX="-88170" custLinFactNeighborY="-1098"/>
      <dgm:spPr/>
    </dgm:pt>
    <dgm:pt modelId="{46324D84-96AE-44E4-A9FF-560F9E28E816}" type="pres">
      <dgm:prSet presAssocID="{8417FA9D-7F66-4E21-B621-4C98F9A5DFA4}" presName="ParentText" presStyleLbl="node1" presStyleIdx="0" presStyleCnt="3" custScaleX="124714" custScaleY="131145" custLinFactNeighborX="-86565" custLinFactNeighborY="-36192">
        <dgm:presLayoutVars>
          <dgm:chMax val="1"/>
          <dgm:chPref val="1"/>
          <dgm:bulletEnabled val="1"/>
        </dgm:presLayoutVars>
      </dgm:prSet>
      <dgm:spPr/>
      <dgm:t>
        <a:bodyPr/>
        <a:lstStyle/>
        <a:p>
          <a:endParaRPr lang="fr-FR"/>
        </a:p>
      </dgm:t>
    </dgm:pt>
    <dgm:pt modelId="{44555826-964E-44D0-AA0D-2C3B24A74E50}" type="pres">
      <dgm:prSet presAssocID="{8417FA9D-7F66-4E21-B621-4C98F9A5DFA4}" presName="ChildText" presStyleLbl="revTx" presStyleIdx="0" presStyleCnt="3" custScaleX="681064" custLinFactX="100000" custLinFactNeighborX="163843" custLinFactNeighborY="-60943">
        <dgm:presLayoutVars>
          <dgm:chMax val="0"/>
          <dgm:chPref val="0"/>
          <dgm:bulletEnabled val="1"/>
        </dgm:presLayoutVars>
      </dgm:prSet>
      <dgm:spPr/>
      <dgm:t>
        <a:bodyPr/>
        <a:lstStyle/>
        <a:p>
          <a:endParaRPr lang="fr-FR"/>
        </a:p>
      </dgm:t>
    </dgm:pt>
    <dgm:pt modelId="{4E5261B6-C297-40D1-9FA3-F22633FB89A8}" type="pres">
      <dgm:prSet presAssocID="{06940368-6DA0-4CDB-866A-5176B97BFEC4}" presName="sibTrans" presStyleCnt="0"/>
      <dgm:spPr/>
    </dgm:pt>
    <dgm:pt modelId="{CA6430EB-65BC-4DBE-A6BE-621880157541}" type="pres">
      <dgm:prSet presAssocID="{4AB9E640-2A3D-4CAF-BC82-99E40007ADF1}" presName="composite" presStyleCnt="0"/>
      <dgm:spPr/>
    </dgm:pt>
    <dgm:pt modelId="{4ACF6574-FE1E-4F73-9FB7-6201B560ED9D}" type="pres">
      <dgm:prSet presAssocID="{4AB9E640-2A3D-4CAF-BC82-99E40007ADF1}" presName="bentUpArrow1" presStyleLbl="alignImgPlace1" presStyleIdx="1" presStyleCnt="2" custLinFactX="-69436" custLinFactNeighborX="-100000" custLinFactNeighborY="7900"/>
      <dgm:spPr/>
    </dgm:pt>
    <dgm:pt modelId="{B1A85F69-979B-45EE-9CC4-44413D3599EC}" type="pres">
      <dgm:prSet presAssocID="{4AB9E640-2A3D-4CAF-BC82-99E40007ADF1}" presName="ParentText" presStyleLbl="node1" presStyleIdx="1" presStyleCnt="3" custScaleX="123909" custScaleY="127165" custLinFactX="-53354" custLinFactNeighborX="-100000" custLinFactNeighborY="-19816">
        <dgm:presLayoutVars>
          <dgm:chMax val="1"/>
          <dgm:chPref val="1"/>
          <dgm:bulletEnabled val="1"/>
        </dgm:presLayoutVars>
      </dgm:prSet>
      <dgm:spPr/>
      <dgm:t>
        <a:bodyPr/>
        <a:lstStyle/>
        <a:p>
          <a:endParaRPr lang="fr-FR"/>
        </a:p>
      </dgm:t>
    </dgm:pt>
    <dgm:pt modelId="{71CFBF53-FEE7-4CB1-AA7E-39CAD6FC735E}" type="pres">
      <dgm:prSet presAssocID="{4AB9E640-2A3D-4CAF-BC82-99E40007ADF1}" presName="ChildText" presStyleLbl="revTx" presStyleIdx="1" presStyleCnt="3" custScaleX="596992" custLinFactX="6153" custLinFactNeighborX="100000" custLinFactNeighborY="-29843">
        <dgm:presLayoutVars>
          <dgm:chMax val="0"/>
          <dgm:chPref val="0"/>
          <dgm:bulletEnabled val="1"/>
        </dgm:presLayoutVars>
      </dgm:prSet>
      <dgm:spPr/>
      <dgm:t>
        <a:bodyPr/>
        <a:lstStyle/>
        <a:p>
          <a:endParaRPr lang="fr-FR"/>
        </a:p>
      </dgm:t>
    </dgm:pt>
    <dgm:pt modelId="{F45B4983-37DF-4860-8334-8923BD92642F}" type="pres">
      <dgm:prSet presAssocID="{34305CEC-18CE-412F-89E1-C42C0105341E}" presName="sibTrans" presStyleCnt="0"/>
      <dgm:spPr/>
    </dgm:pt>
    <dgm:pt modelId="{A4AEB027-CB45-40FD-B328-7C8348425F1B}" type="pres">
      <dgm:prSet presAssocID="{561F307F-D5C2-49FD-8933-22D2C893DC1E}" presName="composite" presStyleCnt="0"/>
      <dgm:spPr/>
    </dgm:pt>
    <dgm:pt modelId="{ABB8203B-9BF7-4DC2-B57D-8DCB1E5855A4}" type="pres">
      <dgm:prSet presAssocID="{561F307F-D5C2-49FD-8933-22D2C893DC1E}" presName="ParentText" presStyleLbl="node1" presStyleIdx="2" presStyleCnt="3" custScaleX="119124" custLinFactX="-100000" custLinFactNeighborX="-118077" custLinFactNeighborY="35632">
        <dgm:presLayoutVars>
          <dgm:chMax val="1"/>
          <dgm:chPref val="1"/>
          <dgm:bulletEnabled val="1"/>
        </dgm:presLayoutVars>
      </dgm:prSet>
      <dgm:spPr/>
      <dgm:t>
        <a:bodyPr/>
        <a:lstStyle/>
        <a:p>
          <a:endParaRPr lang="fr-FR"/>
        </a:p>
      </dgm:t>
    </dgm:pt>
    <dgm:pt modelId="{1FFBEECC-50A1-426B-9177-F0410CAC6D0D}" type="pres">
      <dgm:prSet presAssocID="{561F307F-D5C2-49FD-8933-22D2C893DC1E}" presName="FinalChildText" presStyleLbl="revTx" presStyleIdx="2" presStyleCnt="3" custScaleX="484370" custLinFactNeighborX="-65008" custLinFactNeighborY="43112">
        <dgm:presLayoutVars>
          <dgm:chMax val="0"/>
          <dgm:chPref val="0"/>
          <dgm:bulletEnabled val="1"/>
        </dgm:presLayoutVars>
      </dgm:prSet>
      <dgm:spPr/>
      <dgm:t>
        <a:bodyPr/>
        <a:lstStyle/>
        <a:p>
          <a:endParaRPr lang="fr-FR"/>
        </a:p>
      </dgm:t>
    </dgm:pt>
  </dgm:ptLst>
  <dgm:cxnLst>
    <dgm:cxn modelId="{867B6E72-55BC-4E75-B09E-47FBF23E9243}" type="presOf" srcId="{2360B9D6-E2D5-4D92-A303-E1C79538D4EE}" destId="{44555826-964E-44D0-AA0D-2C3B24A74E50}" srcOrd="0" destOrd="0" presId="urn:microsoft.com/office/officeart/2005/8/layout/StepDownProcess"/>
    <dgm:cxn modelId="{59C1FF19-0EDC-4128-A668-FCA3D7F823A2}" srcId="{8417FA9D-7F66-4E21-B621-4C98F9A5DFA4}" destId="{2360B9D6-E2D5-4D92-A303-E1C79538D4EE}" srcOrd="0" destOrd="0" parTransId="{3308A68E-8C6B-4C7D-BAF4-5857F59B26E0}" sibTransId="{3085B881-D7EF-4F87-8289-88DA5BD0FF0B}"/>
    <dgm:cxn modelId="{016B32CF-8190-4CA6-BBFD-ADE13C4DF359}" srcId="{44824651-0313-4948-BEF8-249D7DF5E6CE}" destId="{8417FA9D-7F66-4E21-B621-4C98F9A5DFA4}" srcOrd="0" destOrd="0" parTransId="{6E04176E-CF3B-4AE3-B65E-84F52CDAB610}" sibTransId="{06940368-6DA0-4CDB-866A-5176B97BFEC4}"/>
    <dgm:cxn modelId="{130C6615-CA98-4924-8DA1-9EFE3F0A9FF6}" type="presOf" srcId="{8D289B47-DE26-425F-8BF9-AAAA1F6AEBBD}" destId="{1FFBEECC-50A1-426B-9177-F0410CAC6D0D}" srcOrd="0" destOrd="0" presId="urn:microsoft.com/office/officeart/2005/8/layout/StepDownProcess"/>
    <dgm:cxn modelId="{D3DABE35-F6BE-4FF7-BD31-C420A2D09FCD}" type="presOf" srcId="{561F307F-D5C2-49FD-8933-22D2C893DC1E}" destId="{ABB8203B-9BF7-4DC2-B57D-8DCB1E5855A4}" srcOrd="0" destOrd="0" presId="urn:microsoft.com/office/officeart/2005/8/layout/StepDownProcess"/>
    <dgm:cxn modelId="{6C1B8DC5-7156-45E7-A9A8-71FF7273AE06}" type="presOf" srcId="{8417FA9D-7F66-4E21-B621-4C98F9A5DFA4}" destId="{46324D84-96AE-44E4-A9FF-560F9E28E816}" srcOrd="0" destOrd="0" presId="urn:microsoft.com/office/officeart/2005/8/layout/StepDownProcess"/>
    <dgm:cxn modelId="{753929FD-342E-434E-B1B7-DE938FDA16D7}" srcId="{4AB9E640-2A3D-4CAF-BC82-99E40007ADF1}" destId="{A2D0EBC8-B677-47D4-846F-B71EAC85DF8A}" srcOrd="0" destOrd="0" parTransId="{EE3E16F1-CC6E-4267-BEF2-BF48A4C28495}" sibTransId="{7AE1D0ED-5337-43F4-820A-9274BC1D09E0}"/>
    <dgm:cxn modelId="{527F6B7E-C3DB-4C9A-81F3-325F6C52CD63}" srcId="{44824651-0313-4948-BEF8-249D7DF5E6CE}" destId="{4AB9E640-2A3D-4CAF-BC82-99E40007ADF1}" srcOrd="1" destOrd="0" parTransId="{54310A97-761C-4DD2-A67B-C94A64F65296}" sibTransId="{34305CEC-18CE-412F-89E1-C42C0105341E}"/>
    <dgm:cxn modelId="{E5342AB7-1239-4C34-8555-0F6DD8EE9F7B}" srcId="{44824651-0313-4948-BEF8-249D7DF5E6CE}" destId="{561F307F-D5C2-49FD-8933-22D2C893DC1E}" srcOrd="2" destOrd="0" parTransId="{14334EE0-DF41-4230-AB06-7D1D8171CD66}" sibTransId="{B5D4C52A-E395-47C9-B4C0-BFC13560B3FF}"/>
    <dgm:cxn modelId="{55E0E7BF-5333-44D5-967B-3444F22728B5}" type="presOf" srcId="{4AB9E640-2A3D-4CAF-BC82-99E40007ADF1}" destId="{B1A85F69-979B-45EE-9CC4-44413D3599EC}" srcOrd="0" destOrd="0" presId="urn:microsoft.com/office/officeart/2005/8/layout/StepDownProcess"/>
    <dgm:cxn modelId="{BCBEDB36-3CAF-4541-9B55-1D77E5302D91}" type="presOf" srcId="{A2D0EBC8-B677-47D4-846F-B71EAC85DF8A}" destId="{71CFBF53-FEE7-4CB1-AA7E-39CAD6FC735E}" srcOrd="0" destOrd="0" presId="urn:microsoft.com/office/officeart/2005/8/layout/StepDownProcess"/>
    <dgm:cxn modelId="{66236BF0-9423-4E12-9658-1CED105CCF09}" srcId="{561F307F-D5C2-49FD-8933-22D2C893DC1E}" destId="{8D289B47-DE26-425F-8BF9-AAAA1F6AEBBD}" srcOrd="0" destOrd="0" parTransId="{BDFD93AF-EC4F-45C5-895C-C8DD886987D5}" sibTransId="{802589AE-D029-477C-8A43-4418FA35FCBC}"/>
    <dgm:cxn modelId="{200D640D-C21B-409B-8C29-26C0D4299146}" type="presOf" srcId="{44824651-0313-4948-BEF8-249D7DF5E6CE}" destId="{7F9BB86A-BCA4-428B-84D0-BECB9F5F4123}" srcOrd="0" destOrd="0" presId="urn:microsoft.com/office/officeart/2005/8/layout/StepDownProcess"/>
    <dgm:cxn modelId="{7E035EC9-D2A5-42DD-8B57-28EA233442B9}" type="presParOf" srcId="{7F9BB86A-BCA4-428B-84D0-BECB9F5F4123}" destId="{E894EA7D-859D-4C4A-9EB2-E847378E7EBE}" srcOrd="0" destOrd="0" presId="urn:microsoft.com/office/officeart/2005/8/layout/StepDownProcess"/>
    <dgm:cxn modelId="{5F9FEA0C-AEDC-4309-ABA8-59482350C770}" type="presParOf" srcId="{E894EA7D-859D-4C4A-9EB2-E847378E7EBE}" destId="{BDB7F225-ECF2-457C-929D-F7FF10477D68}" srcOrd="0" destOrd="0" presId="urn:microsoft.com/office/officeart/2005/8/layout/StepDownProcess"/>
    <dgm:cxn modelId="{1FE0033E-4270-433D-8F9A-9E12E5022C29}" type="presParOf" srcId="{E894EA7D-859D-4C4A-9EB2-E847378E7EBE}" destId="{46324D84-96AE-44E4-A9FF-560F9E28E816}" srcOrd="1" destOrd="0" presId="urn:microsoft.com/office/officeart/2005/8/layout/StepDownProcess"/>
    <dgm:cxn modelId="{13069E61-21F7-4355-9B64-DEFBC588CB6D}" type="presParOf" srcId="{E894EA7D-859D-4C4A-9EB2-E847378E7EBE}" destId="{44555826-964E-44D0-AA0D-2C3B24A74E50}" srcOrd="2" destOrd="0" presId="urn:microsoft.com/office/officeart/2005/8/layout/StepDownProcess"/>
    <dgm:cxn modelId="{B29EE266-D344-41B3-93B9-7ECABB33EBB4}" type="presParOf" srcId="{7F9BB86A-BCA4-428B-84D0-BECB9F5F4123}" destId="{4E5261B6-C297-40D1-9FA3-F22633FB89A8}" srcOrd="1" destOrd="0" presId="urn:microsoft.com/office/officeart/2005/8/layout/StepDownProcess"/>
    <dgm:cxn modelId="{DB5597BC-66D7-4A5E-9BDE-C12807F42DD5}" type="presParOf" srcId="{7F9BB86A-BCA4-428B-84D0-BECB9F5F4123}" destId="{CA6430EB-65BC-4DBE-A6BE-621880157541}" srcOrd="2" destOrd="0" presId="urn:microsoft.com/office/officeart/2005/8/layout/StepDownProcess"/>
    <dgm:cxn modelId="{7D048F6C-F3E9-4870-83C5-311C8685A9C8}" type="presParOf" srcId="{CA6430EB-65BC-4DBE-A6BE-621880157541}" destId="{4ACF6574-FE1E-4F73-9FB7-6201B560ED9D}" srcOrd="0" destOrd="0" presId="urn:microsoft.com/office/officeart/2005/8/layout/StepDownProcess"/>
    <dgm:cxn modelId="{44531246-2D56-45B1-8D45-B6B40CBF5B02}" type="presParOf" srcId="{CA6430EB-65BC-4DBE-A6BE-621880157541}" destId="{B1A85F69-979B-45EE-9CC4-44413D3599EC}" srcOrd="1" destOrd="0" presId="urn:microsoft.com/office/officeart/2005/8/layout/StepDownProcess"/>
    <dgm:cxn modelId="{BB0D8E7C-31B9-44E1-BFD9-D865343AFDD8}" type="presParOf" srcId="{CA6430EB-65BC-4DBE-A6BE-621880157541}" destId="{71CFBF53-FEE7-4CB1-AA7E-39CAD6FC735E}" srcOrd="2" destOrd="0" presId="urn:microsoft.com/office/officeart/2005/8/layout/StepDownProcess"/>
    <dgm:cxn modelId="{17DF880A-479C-418B-A47C-93319BDB8159}" type="presParOf" srcId="{7F9BB86A-BCA4-428B-84D0-BECB9F5F4123}" destId="{F45B4983-37DF-4860-8334-8923BD92642F}" srcOrd="3" destOrd="0" presId="urn:microsoft.com/office/officeart/2005/8/layout/StepDownProcess"/>
    <dgm:cxn modelId="{AE8DD1AD-E4D2-4A90-A329-138C0C8427E5}" type="presParOf" srcId="{7F9BB86A-BCA4-428B-84D0-BECB9F5F4123}" destId="{A4AEB027-CB45-40FD-B328-7C8348425F1B}" srcOrd="4" destOrd="0" presId="urn:microsoft.com/office/officeart/2005/8/layout/StepDownProcess"/>
    <dgm:cxn modelId="{95D2D5FD-14CF-46A1-9064-53E46DB9D58E}" type="presParOf" srcId="{A4AEB027-CB45-40FD-B328-7C8348425F1B}" destId="{ABB8203B-9BF7-4DC2-B57D-8DCB1E5855A4}" srcOrd="0" destOrd="0" presId="urn:microsoft.com/office/officeart/2005/8/layout/StepDownProcess"/>
    <dgm:cxn modelId="{9C192A01-C700-478B-A676-ADFF79D2EECC}" type="presParOf" srcId="{A4AEB027-CB45-40FD-B328-7C8348425F1B}" destId="{1FFBEECC-50A1-426B-9177-F0410CAC6D0D}" srcOrd="1" destOrd="0" presId="urn:microsoft.com/office/officeart/2005/8/layout/StepDown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258DB6-4C15-464B-BD0A-1F5B61ECE4F5}" type="doc">
      <dgm:prSet loTypeId="urn:microsoft.com/office/officeart/2005/8/layout/chevron1" loCatId="process" qsTypeId="urn:microsoft.com/office/officeart/2005/8/quickstyle/simple1" qsCatId="simple" csTypeId="urn:microsoft.com/office/officeart/2005/8/colors/accent1_2" csCatId="accent1" phldr="1"/>
      <dgm:spPr/>
    </dgm:pt>
    <dgm:pt modelId="{31BFEA3B-F664-4468-B729-5AA0655C24EB}">
      <dgm:prSet phldrT="[Texte]"/>
      <dgm:spPr/>
      <dgm:t>
        <a:bodyPr/>
        <a:lstStyle/>
        <a:p>
          <a:r>
            <a:rPr lang="fr-FR" dirty="0" smtClean="0">
              <a:latin typeface="+mn-lt"/>
            </a:rPr>
            <a:t>285</a:t>
          </a:r>
        </a:p>
        <a:p>
          <a:r>
            <a:rPr lang="fr-FR" dirty="0" smtClean="0">
              <a:latin typeface="+mn-lt"/>
            </a:rPr>
            <a:t>DOSSIERS</a:t>
          </a:r>
        </a:p>
        <a:p>
          <a:r>
            <a:rPr lang="fr-FR" dirty="0" smtClean="0">
              <a:latin typeface="+mn-lt"/>
            </a:rPr>
            <a:t>1 565 303 €</a:t>
          </a:r>
        </a:p>
      </dgm:t>
    </dgm:pt>
    <dgm:pt modelId="{0020806C-A949-4CBC-9DB9-5304DC8BA50D}" type="parTrans" cxnId="{97ACE923-EA19-4909-B819-054B7F4025E2}">
      <dgm:prSet/>
      <dgm:spPr/>
      <dgm:t>
        <a:bodyPr/>
        <a:lstStyle/>
        <a:p>
          <a:endParaRPr lang="fr-FR"/>
        </a:p>
      </dgm:t>
    </dgm:pt>
    <dgm:pt modelId="{CF43DFE3-16E0-4254-846D-8D61A8F1F44F}" type="sibTrans" cxnId="{97ACE923-EA19-4909-B819-054B7F4025E2}">
      <dgm:prSet/>
      <dgm:spPr/>
      <dgm:t>
        <a:bodyPr/>
        <a:lstStyle/>
        <a:p>
          <a:endParaRPr lang="fr-FR"/>
        </a:p>
      </dgm:t>
    </dgm:pt>
    <dgm:pt modelId="{C57C9314-7590-4FC7-BD28-A27B8454A8DE}">
      <dgm:prSet phldrT="[Texte]"/>
      <dgm:spPr/>
      <dgm:t>
        <a:bodyPr/>
        <a:lstStyle/>
        <a:p>
          <a:r>
            <a:rPr lang="fr-FR" dirty="0" smtClean="0">
              <a:latin typeface="+mn-lt"/>
            </a:rPr>
            <a:t>110 </a:t>
          </a:r>
        </a:p>
        <a:p>
          <a:r>
            <a:rPr lang="fr-FR" dirty="0" smtClean="0">
              <a:latin typeface="+mn-lt"/>
            </a:rPr>
            <a:t>PROGRAMMES</a:t>
          </a:r>
        </a:p>
        <a:p>
          <a:r>
            <a:rPr lang="fr-FR" dirty="0" smtClean="0">
              <a:latin typeface="+mn-lt"/>
            </a:rPr>
            <a:t>750 980 €</a:t>
          </a:r>
          <a:endParaRPr lang="fr-FR" dirty="0">
            <a:latin typeface="+mn-lt"/>
          </a:endParaRPr>
        </a:p>
      </dgm:t>
    </dgm:pt>
    <dgm:pt modelId="{1B56D3FF-C215-416D-A39A-B966F3502926}" type="parTrans" cxnId="{5DEB56D4-2F7E-452A-B571-FF6AC59599FA}">
      <dgm:prSet/>
      <dgm:spPr/>
      <dgm:t>
        <a:bodyPr/>
        <a:lstStyle/>
        <a:p>
          <a:endParaRPr lang="fr-FR"/>
        </a:p>
      </dgm:t>
    </dgm:pt>
    <dgm:pt modelId="{4175E0D4-CC16-42D9-AEDE-BE802B534F2A}" type="sibTrans" cxnId="{5DEB56D4-2F7E-452A-B571-FF6AC59599FA}">
      <dgm:prSet/>
      <dgm:spPr/>
      <dgm:t>
        <a:bodyPr/>
        <a:lstStyle/>
        <a:p>
          <a:endParaRPr lang="fr-FR"/>
        </a:p>
      </dgm:t>
    </dgm:pt>
    <dgm:pt modelId="{225550CB-EC2E-4F4C-9B36-AA15DFA04068}">
      <dgm:prSet phldrT="[Texte]"/>
      <dgm:spPr/>
      <dgm:t>
        <a:bodyPr/>
        <a:lstStyle/>
        <a:p>
          <a:r>
            <a:rPr lang="fr-FR" dirty="0" smtClean="0">
              <a:latin typeface="+mn-lt"/>
            </a:rPr>
            <a:t>88 </a:t>
          </a:r>
        </a:p>
        <a:p>
          <a:r>
            <a:rPr lang="fr-FR" dirty="0" smtClean="0">
              <a:latin typeface="+mn-lt"/>
            </a:rPr>
            <a:t>PAYES</a:t>
          </a:r>
        </a:p>
        <a:p>
          <a:r>
            <a:rPr lang="fr-FR" dirty="0" smtClean="0">
              <a:latin typeface="+mn-lt"/>
            </a:rPr>
            <a:t>616 553€</a:t>
          </a:r>
          <a:endParaRPr lang="fr-FR" dirty="0">
            <a:latin typeface="+mn-lt"/>
          </a:endParaRPr>
        </a:p>
      </dgm:t>
    </dgm:pt>
    <dgm:pt modelId="{AFB44DDE-0BC4-4377-A093-349D2AB0AB81}" type="parTrans" cxnId="{9B20C12D-5DA8-47AE-A140-271DB2DFEA42}">
      <dgm:prSet/>
      <dgm:spPr/>
      <dgm:t>
        <a:bodyPr/>
        <a:lstStyle/>
        <a:p>
          <a:endParaRPr lang="fr-FR"/>
        </a:p>
      </dgm:t>
    </dgm:pt>
    <dgm:pt modelId="{DB6F2DBD-EFB7-4CD5-81D1-D7C371343E2A}" type="sibTrans" cxnId="{9B20C12D-5DA8-47AE-A140-271DB2DFEA42}">
      <dgm:prSet/>
      <dgm:spPr/>
      <dgm:t>
        <a:bodyPr/>
        <a:lstStyle/>
        <a:p>
          <a:endParaRPr lang="fr-FR"/>
        </a:p>
      </dgm:t>
    </dgm:pt>
    <dgm:pt modelId="{B7E7EE38-F38D-4E2D-A63B-33F4CE377F62}">
      <dgm:prSet phldrT="[Texte]"/>
      <dgm:spPr>
        <a:solidFill>
          <a:schemeClr val="accent2"/>
        </a:solidFill>
      </dgm:spPr>
      <dgm:t>
        <a:bodyPr/>
        <a:lstStyle/>
        <a:p>
          <a:r>
            <a:rPr lang="fr-FR" dirty="0" smtClean="0">
              <a:latin typeface="+mn-lt"/>
            </a:rPr>
            <a:t>10</a:t>
          </a:r>
        </a:p>
        <a:p>
          <a:r>
            <a:rPr lang="fr-FR" dirty="0" smtClean="0">
              <a:latin typeface="+mn-lt"/>
            </a:rPr>
            <a:t>rejets/abandons</a:t>
          </a:r>
        </a:p>
        <a:p>
          <a:r>
            <a:rPr lang="fr-FR" dirty="0" smtClean="0">
              <a:latin typeface="+mn-lt"/>
            </a:rPr>
            <a:t>39 295 €</a:t>
          </a:r>
          <a:endParaRPr lang="fr-FR" dirty="0">
            <a:latin typeface="+mn-lt"/>
          </a:endParaRPr>
        </a:p>
      </dgm:t>
    </dgm:pt>
    <dgm:pt modelId="{9D710E76-2552-4F39-B032-41E4C9A18B3A}" type="parTrans" cxnId="{B3A2BCFF-365C-421E-99BA-6DAF3581F6B9}">
      <dgm:prSet/>
      <dgm:spPr/>
      <dgm:t>
        <a:bodyPr/>
        <a:lstStyle/>
        <a:p>
          <a:endParaRPr lang="fr-FR"/>
        </a:p>
      </dgm:t>
    </dgm:pt>
    <dgm:pt modelId="{5EA82EB8-331B-4087-9647-604DA77F9A13}" type="sibTrans" cxnId="{B3A2BCFF-365C-421E-99BA-6DAF3581F6B9}">
      <dgm:prSet/>
      <dgm:spPr/>
      <dgm:t>
        <a:bodyPr/>
        <a:lstStyle/>
        <a:p>
          <a:endParaRPr lang="fr-FR"/>
        </a:p>
      </dgm:t>
    </dgm:pt>
    <dgm:pt modelId="{FDA9AC49-A962-47B4-ACB5-D32B469CAED6}" type="pres">
      <dgm:prSet presAssocID="{E6258DB6-4C15-464B-BD0A-1F5B61ECE4F5}" presName="Name0" presStyleCnt="0">
        <dgm:presLayoutVars>
          <dgm:dir/>
          <dgm:animLvl val="lvl"/>
          <dgm:resizeHandles val="exact"/>
        </dgm:presLayoutVars>
      </dgm:prSet>
      <dgm:spPr/>
    </dgm:pt>
    <dgm:pt modelId="{0A8356F0-2301-4F83-8540-F32DB739F554}" type="pres">
      <dgm:prSet presAssocID="{31BFEA3B-F664-4468-B729-5AA0655C24EB}" presName="parTxOnly" presStyleLbl="node1" presStyleIdx="0" presStyleCnt="4">
        <dgm:presLayoutVars>
          <dgm:chMax val="0"/>
          <dgm:chPref val="0"/>
          <dgm:bulletEnabled val="1"/>
        </dgm:presLayoutVars>
      </dgm:prSet>
      <dgm:spPr/>
      <dgm:t>
        <a:bodyPr/>
        <a:lstStyle/>
        <a:p>
          <a:endParaRPr lang="fr-FR"/>
        </a:p>
      </dgm:t>
    </dgm:pt>
    <dgm:pt modelId="{6AAFC8A5-ADF0-4085-AF47-D07B97E7F74A}" type="pres">
      <dgm:prSet presAssocID="{CF43DFE3-16E0-4254-846D-8D61A8F1F44F}" presName="parTxOnlySpace" presStyleCnt="0"/>
      <dgm:spPr/>
    </dgm:pt>
    <dgm:pt modelId="{D830C2AC-CD29-43A1-A21C-D5F7610BDA78}" type="pres">
      <dgm:prSet presAssocID="{C57C9314-7590-4FC7-BD28-A27B8454A8DE}" presName="parTxOnly" presStyleLbl="node1" presStyleIdx="1" presStyleCnt="4">
        <dgm:presLayoutVars>
          <dgm:chMax val="0"/>
          <dgm:chPref val="0"/>
          <dgm:bulletEnabled val="1"/>
        </dgm:presLayoutVars>
      </dgm:prSet>
      <dgm:spPr/>
      <dgm:t>
        <a:bodyPr/>
        <a:lstStyle/>
        <a:p>
          <a:endParaRPr lang="fr-FR"/>
        </a:p>
      </dgm:t>
    </dgm:pt>
    <dgm:pt modelId="{E95A7C09-23CD-4E63-8698-0116DDAA4052}" type="pres">
      <dgm:prSet presAssocID="{4175E0D4-CC16-42D9-AEDE-BE802B534F2A}" presName="parTxOnlySpace" presStyleCnt="0"/>
      <dgm:spPr/>
    </dgm:pt>
    <dgm:pt modelId="{0E9BCBDE-31E5-4326-AA34-FC39A5EB3B4C}" type="pres">
      <dgm:prSet presAssocID="{225550CB-EC2E-4F4C-9B36-AA15DFA04068}" presName="parTxOnly" presStyleLbl="node1" presStyleIdx="2" presStyleCnt="4">
        <dgm:presLayoutVars>
          <dgm:chMax val="0"/>
          <dgm:chPref val="0"/>
          <dgm:bulletEnabled val="1"/>
        </dgm:presLayoutVars>
      </dgm:prSet>
      <dgm:spPr/>
      <dgm:t>
        <a:bodyPr/>
        <a:lstStyle/>
        <a:p>
          <a:endParaRPr lang="fr-FR"/>
        </a:p>
      </dgm:t>
    </dgm:pt>
    <dgm:pt modelId="{05EC89E8-F76E-455A-BFFF-F2FBB32837A9}" type="pres">
      <dgm:prSet presAssocID="{DB6F2DBD-EFB7-4CD5-81D1-D7C371343E2A}" presName="parTxOnlySpace" presStyleCnt="0"/>
      <dgm:spPr/>
    </dgm:pt>
    <dgm:pt modelId="{22951626-061C-49D5-894D-39F317A9166B}" type="pres">
      <dgm:prSet presAssocID="{B7E7EE38-F38D-4E2D-A63B-33F4CE377F62}" presName="parTxOnly" presStyleLbl="node1" presStyleIdx="3" presStyleCnt="4">
        <dgm:presLayoutVars>
          <dgm:chMax val="0"/>
          <dgm:chPref val="0"/>
          <dgm:bulletEnabled val="1"/>
        </dgm:presLayoutVars>
      </dgm:prSet>
      <dgm:spPr/>
      <dgm:t>
        <a:bodyPr/>
        <a:lstStyle/>
        <a:p>
          <a:endParaRPr lang="fr-FR"/>
        </a:p>
      </dgm:t>
    </dgm:pt>
  </dgm:ptLst>
  <dgm:cxnLst>
    <dgm:cxn modelId="{CC7D2BE9-E645-454C-8BE2-8CFEAEDA0685}" type="presOf" srcId="{B7E7EE38-F38D-4E2D-A63B-33F4CE377F62}" destId="{22951626-061C-49D5-894D-39F317A9166B}" srcOrd="0" destOrd="0" presId="urn:microsoft.com/office/officeart/2005/8/layout/chevron1"/>
    <dgm:cxn modelId="{6CF83F6D-94EF-4BD6-B543-DAB27013D413}" type="presOf" srcId="{C57C9314-7590-4FC7-BD28-A27B8454A8DE}" destId="{D830C2AC-CD29-43A1-A21C-D5F7610BDA78}" srcOrd="0" destOrd="0" presId="urn:microsoft.com/office/officeart/2005/8/layout/chevron1"/>
    <dgm:cxn modelId="{5DEB56D4-2F7E-452A-B571-FF6AC59599FA}" srcId="{E6258DB6-4C15-464B-BD0A-1F5B61ECE4F5}" destId="{C57C9314-7590-4FC7-BD28-A27B8454A8DE}" srcOrd="1" destOrd="0" parTransId="{1B56D3FF-C215-416D-A39A-B966F3502926}" sibTransId="{4175E0D4-CC16-42D9-AEDE-BE802B534F2A}"/>
    <dgm:cxn modelId="{97ACE923-EA19-4909-B819-054B7F4025E2}" srcId="{E6258DB6-4C15-464B-BD0A-1F5B61ECE4F5}" destId="{31BFEA3B-F664-4468-B729-5AA0655C24EB}" srcOrd="0" destOrd="0" parTransId="{0020806C-A949-4CBC-9DB9-5304DC8BA50D}" sibTransId="{CF43DFE3-16E0-4254-846D-8D61A8F1F44F}"/>
    <dgm:cxn modelId="{B3A2BCFF-365C-421E-99BA-6DAF3581F6B9}" srcId="{E6258DB6-4C15-464B-BD0A-1F5B61ECE4F5}" destId="{B7E7EE38-F38D-4E2D-A63B-33F4CE377F62}" srcOrd="3" destOrd="0" parTransId="{9D710E76-2552-4F39-B032-41E4C9A18B3A}" sibTransId="{5EA82EB8-331B-4087-9647-604DA77F9A13}"/>
    <dgm:cxn modelId="{DBC12F40-2CB5-487B-BFBE-0DB3775CCFA9}" type="presOf" srcId="{225550CB-EC2E-4F4C-9B36-AA15DFA04068}" destId="{0E9BCBDE-31E5-4326-AA34-FC39A5EB3B4C}" srcOrd="0" destOrd="0" presId="urn:microsoft.com/office/officeart/2005/8/layout/chevron1"/>
    <dgm:cxn modelId="{EEFCBFD2-5C94-4B90-B205-DA935AD31034}" type="presOf" srcId="{E6258DB6-4C15-464B-BD0A-1F5B61ECE4F5}" destId="{FDA9AC49-A962-47B4-ACB5-D32B469CAED6}" srcOrd="0" destOrd="0" presId="urn:microsoft.com/office/officeart/2005/8/layout/chevron1"/>
    <dgm:cxn modelId="{9B20C12D-5DA8-47AE-A140-271DB2DFEA42}" srcId="{E6258DB6-4C15-464B-BD0A-1F5B61ECE4F5}" destId="{225550CB-EC2E-4F4C-9B36-AA15DFA04068}" srcOrd="2" destOrd="0" parTransId="{AFB44DDE-0BC4-4377-A093-349D2AB0AB81}" sibTransId="{DB6F2DBD-EFB7-4CD5-81D1-D7C371343E2A}"/>
    <dgm:cxn modelId="{1A623DE7-CCB1-499E-A568-974B00FB3FD1}" type="presOf" srcId="{31BFEA3B-F664-4468-B729-5AA0655C24EB}" destId="{0A8356F0-2301-4F83-8540-F32DB739F554}" srcOrd="0" destOrd="0" presId="urn:microsoft.com/office/officeart/2005/8/layout/chevron1"/>
    <dgm:cxn modelId="{508885D5-A77D-42D6-9F07-93316F0EB72F}" type="presParOf" srcId="{FDA9AC49-A962-47B4-ACB5-D32B469CAED6}" destId="{0A8356F0-2301-4F83-8540-F32DB739F554}" srcOrd="0" destOrd="0" presId="urn:microsoft.com/office/officeart/2005/8/layout/chevron1"/>
    <dgm:cxn modelId="{8F661FBA-B511-4D69-AB92-549E561F7584}" type="presParOf" srcId="{FDA9AC49-A962-47B4-ACB5-D32B469CAED6}" destId="{6AAFC8A5-ADF0-4085-AF47-D07B97E7F74A}" srcOrd="1" destOrd="0" presId="urn:microsoft.com/office/officeart/2005/8/layout/chevron1"/>
    <dgm:cxn modelId="{0969BFA2-B470-44A5-9D2A-A44712F30A8E}" type="presParOf" srcId="{FDA9AC49-A962-47B4-ACB5-D32B469CAED6}" destId="{D830C2AC-CD29-43A1-A21C-D5F7610BDA78}" srcOrd="2" destOrd="0" presId="urn:microsoft.com/office/officeart/2005/8/layout/chevron1"/>
    <dgm:cxn modelId="{051CA8A0-6B0E-4353-BB6C-5BD4AB7EFBD3}" type="presParOf" srcId="{FDA9AC49-A962-47B4-ACB5-D32B469CAED6}" destId="{E95A7C09-23CD-4E63-8698-0116DDAA4052}" srcOrd="3" destOrd="0" presId="urn:microsoft.com/office/officeart/2005/8/layout/chevron1"/>
    <dgm:cxn modelId="{E4502219-8703-4C29-8A7A-BFD42B3ED28B}" type="presParOf" srcId="{FDA9AC49-A962-47B4-ACB5-D32B469CAED6}" destId="{0E9BCBDE-31E5-4326-AA34-FC39A5EB3B4C}" srcOrd="4" destOrd="0" presId="urn:microsoft.com/office/officeart/2005/8/layout/chevron1"/>
    <dgm:cxn modelId="{D7BB92EF-C86E-4E98-814C-A4664AD17957}" type="presParOf" srcId="{FDA9AC49-A962-47B4-ACB5-D32B469CAED6}" destId="{05EC89E8-F76E-455A-BFFF-F2FBB32837A9}" srcOrd="5" destOrd="0" presId="urn:microsoft.com/office/officeart/2005/8/layout/chevron1"/>
    <dgm:cxn modelId="{5182D8C7-2B98-453A-90CD-3B347A1D9348}" type="presParOf" srcId="{FDA9AC49-A962-47B4-ACB5-D32B469CAED6}" destId="{22951626-061C-49D5-894D-39F317A9166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258DB6-4C15-464B-BD0A-1F5B61ECE4F5}" type="doc">
      <dgm:prSet loTypeId="urn:microsoft.com/office/officeart/2005/8/layout/chevron1" loCatId="process" qsTypeId="urn:microsoft.com/office/officeart/2005/8/quickstyle/simple1" qsCatId="simple" csTypeId="urn:microsoft.com/office/officeart/2005/8/colors/accent1_2" csCatId="accent1" phldr="1"/>
      <dgm:spPr/>
    </dgm:pt>
    <dgm:pt modelId="{31BFEA3B-F664-4468-B729-5AA0655C24EB}">
      <dgm:prSet phldrT="[Texte]"/>
      <dgm:spPr/>
      <dgm:t>
        <a:bodyPr/>
        <a:lstStyle/>
        <a:p>
          <a:r>
            <a:rPr lang="fr-FR" dirty="0" smtClean="0">
              <a:latin typeface="Myriad Pro" panose="020B0503030403020204"/>
            </a:rPr>
            <a:t>69 </a:t>
          </a:r>
        </a:p>
        <a:p>
          <a:r>
            <a:rPr lang="fr-FR" dirty="0" smtClean="0">
              <a:latin typeface="Myriad Pro" panose="020B0503030403020204"/>
            </a:rPr>
            <a:t>DOSSIERS</a:t>
          </a:r>
        </a:p>
        <a:p>
          <a:r>
            <a:rPr lang="fr-FR" dirty="0" smtClean="0">
              <a:latin typeface="Myriad Pro" panose="020B0503030403020204"/>
            </a:rPr>
            <a:t>6 599 931 €*</a:t>
          </a:r>
        </a:p>
      </dgm:t>
    </dgm:pt>
    <dgm:pt modelId="{0020806C-A949-4CBC-9DB9-5304DC8BA50D}" type="parTrans" cxnId="{97ACE923-EA19-4909-B819-054B7F4025E2}">
      <dgm:prSet/>
      <dgm:spPr/>
      <dgm:t>
        <a:bodyPr/>
        <a:lstStyle/>
        <a:p>
          <a:endParaRPr lang="fr-FR"/>
        </a:p>
      </dgm:t>
    </dgm:pt>
    <dgm:pt modelId="{CF43DFE3-16E0-4254-846D-8D61A8F1F44F}" type="sibTrans" cxnId="{97ACE923-EA19-4909-B819-054B7F4025E2}">
      <dgm:prSet/>
      <dgm:spPr/>
      <dgm:t>
        <a:bodyPr/>
        <a:lstStyle/>
        <a:p>
          <a:endParaRPr lang="fr-FR"/>
        </a:p>
      </dgm:t>
    </dgm:pt>
    <dgm:pt modelId="{C57C9314-7590-4FC7-BD28-A27B8454A8DE}">
      <dgm:prSet phldrT="[Texte]"/>
      <dgm:spPr/>
      <dgm:t>
        <a:bodyPr/>
        <a:lstStyle/>
        <a:p>
          <a:r>
            <a:rPr lang="fr-FR" dirty="0" smtClean="0">
              <a:latin typeface="Myriad Pro" panose="020B0503030403020204"/>
            </a:rPr>
            <a:t>19</a:t>
          </a:r>
        </a:p>
        <a:p>
          <a:r>
            <a:rPr lang="fr-FR" dirty="0" smtClean="0">
              <a:latin typeface="Myriad Pro" panose="020B0503030403020204"/>
            </a:rPr>
            <a:t>PROGRAMMES</a:t>
          </a:r>
        </a:p>
        <a:p>
          <a:r>
            <a:rPr lang="fr-FR" dirty="0" smtClean="0">
              <a:latin typeface="Myriad Pro" panose="020B0503030403020204"/>
            </a:rPr>
            <a:t>3 269 909 €*</a:t>
          </a:r>
          <a:endParaRPr lang="fr-FR" dirty="0">
            <a:latin typeface="Myriad Pro" panose="020B0503030403020204"/>
          </a:endParaRPr>
        </a:p>
      </dgm:t>
    </dgm:pt>
    <dgm:pt modelId="{1B56D3FF-C215-416D-A39A-B966F3502926}" type="parTrans" cxnId="{5DEB56D4-2F7E-452A-B571-FF6AC59599FA}">
      <dgm:prSet/>
      <dgm:spPr/>
      <dgm:t>
        <a:bodyPr/>
        <a:lstStyle/>
        <a:p>
          <a:endParaRPr lang="fr-FR"/>
        </a:p>
      </dgm:t>
    </dgm:pt>
    <dgm:pt modelId="{4175E0D4-CC16-42D9-AEDE-BE802B534F2A}" type="sibTrans" cxnId="{5DEB56D4-2F7E-452A-B571-FF6AC59599FA}">
      <dgm:prSet/>
      <dgm:spPr/>
      <dgm:t>
        <a:bodyPr/>
        <a:lstStyle/>
        <a:p>
          <a:endParaRPr lang="fr-FR"/>
        </a:p>
      </dgm:t>
    </dgm:pt>
    <dgm:pt modelId="{225550CB-EC2E-4F4C-9B36-AA15DFA04068}">
      <dgm:prSet phldrT="[Texte]"/>
      <dgm:spPr/>
      <dgm:t>
        <a:bodyPr/>
        <a:lstStyle/>
        <a:p>
          <a:r>
            <a:rPr lang="fr-FR" dirty="0" smtClean="0">
              <a:latin typeface="Myriad Pro" panose="020B0503030403020204"/>
            </a:rPr>
            <a:t>14 </a:t>
          </a:r>
        </a:p>
        <a:p>
          <a:r>
            <a:rPr lang="fr-FR" dirty="0" smtClean="0">
              <a:latin typeface="Myriad Pro" panose="020B0503030403020204"/>
            </a:rPr>
            <a:t>PAYES</a:t>
          </a:r>
        </a:p>
        <a:p>
          <a:r>
            <a:rPr lang="fr-FR" dirty="0" smtClean="0">
              <a:latin typeface="Myriad Pro" panose="020B0503030403020204"/>
            </a:rPr>
            <a:t>1 303 618 €*</a:t>
          </a:r>
          <a:endParaRPr lang="fr-FR" dirty="0">
            <a:latin typeface="Myriad Pro" panose="020B0503030403020204"/>
          </a:endParaRPr>
        </a:p>
      </dgm:t>
    </dgm:pt>
    <dgm:pt modelId="{AFB44DDE-0BC4-4377-A093-349D2AB0AB81}" type="parTrans" cxnId="{9B20C12D-5DA8-47AE-A140-271DB2DFEA42}">
      <dgm:prSet/>
      <dgm:spPr/>
      <dgm:t>
        <a:bodyPr/>
        <a:lstStyle/>
        <a:p>
          <a:endParaRPr lang="fr-FR"/>
        </a:p>
      </dgm:t>
    </dgm:pt>
    <dgm:pt modelId="{DB6F2DBD-EFB7-4CD5-81D1-D7C371343E2A}" type="sibTrans" cxnId="{9B20C12D-5DA8-47AE-A140-271DB2DFEA42}">
      <dgm:prSet/>
      <dgm:spPr/>
      <dgm:t>
        <a:bodyPr/>
        <a:lstStyle/>
        <a:p>
          <a:endParaRPr lang="fr-FR"/>
        </a:p>
      </dgm:t>
    </dgm:pt>
    <dgm:pt modelId="{B7E7EE38-F38D-4E2D-A63B-33F4CE377F62}">
      <dgm:prSet phldrT="[Texte]"/>
      <dgm:spPr>
        <a:solidFill>
          <a:schemeClr val="accent2"/>
        </a:solidFill>
      </dgm:spPr>
      <dgm:t>
        <a:bodyPr/>
        <a:lstStyle/>
        <a:p>
          <a:r>
            <a:rPr lang="fr-FR" dirty="0" smtClean="0">
              <a:latin typeface="Myriad Pro" panose="020B0503030403020204"/>
            </a:rPr>
            <a:t>4</a:t>
          </a:r>
        </a:p>
        <a:p>
          <a:r>
            <a:rPr lang="fr-FR" dirty="0" smtClean="0">
              <a:latin typeface="Myriad Pro" panose="020B0503030403020204"/>
            </a:rPr>
            <a:t>REJETE</a:t>
          </a:r>
        </a:p>
        <a:p>
          <a:r>
            <a:rPr lang="fr-FR" dirty="0" smtClean="0">
              <a:latin typeface="Myriad Pro" panose="020B0503030403020204"/>
            </a:rPr>
            <a:t>332 348 €*</a:t>
          </a:r>
          <a:endParaRPr lang="fr-FR" dirty="0">
            <a:latin typeface="Myriad Pro" panose="020B0503030403020204"/>
          </a:endParaRPr>
        </a:p>
      </dgm:t>
    </dgm:pt>
    <dgm:pt modelId="{9D710E76-2552-4F39-B032-41E4C9A18B3A}" type="parTrans" cxnId="{B3A2BCFF-365C-421E-99BA-6DAF3581F6B9}">
      <dgm:prSet/>
      <dgm:spPr/>
      <dgm:t>
        <a:bodyPr/>
        <a:lstStyle/>
        <a:p>
          <a:endParaRPr lang="fr-FR"/>
        </a:p>
      </dgm:t>
    </dgm:pt>
    <dgm:pt modelId="{5EA82EB8-331B-4087-9647-604DA77F9A13}" type="sibTrans" cxnId="{B3A2BCFF-365C-421E-99BA-6DAF3581F6B9}">
      <dgm:prSet/>
      <dgm:spPr/>
      <dgm:t>
        <a:bodyPr/>
        <a:lstStyle/>
        <a:p>
          <a:endParaRPr lang="fr-FR"/>
        </a:p>
      </dgm:t>
    </dgm:pt>
    <dgm:pt modelId="{FDA9AC49-A962-47B4-ACB5-D32B469CAED6}" type="pres">
      <dgm:prSet presAssocID="{E6258DB6-4C15-464B-BD0A-1F5B61ECE4F5}" presName="Name0" presStyleCnt="0">
        <dgm:presLayoutVars>
          <dgm:dir/>
          <dgm:animLvl val="lvl"/>
          <dgm:resizeHandles val="exact"/>
        </dgm:presLayoutVars>
      </dgm:prSet>
      <dgm:spPr/>
    </dgm:pt>
    <dgm:pt modelId="{0A8356F0-2301-4F83-8540-F32DB739F554}" type="pres">
      <dgm:prSet presAssocID="{31BFEA3B-F664-4468-B729-5AA0655C24EB}" presName="parTxOnly" presStyleLbl="node1" presStyleIdx="0" presStyleCnt="4">
        <dgm:presLayoutVars>
          <dgm:chMax val="0"/>
          <dgm:chPref val="0"/>
          <dgm:bulletEnabled val="1"/>
        </dgm:presLayoutVars>
      </dgm:prSet>
      <dgm:spPr/>
      <dgm:t>
        <a:bodyPr/>
        <a:lstStyle/>
        <a:p>
          <a:endParaRPr lang="fr-FR"/>
        </a:p>
      </dgm:t>
    </dgm:pt>
    <dgm:pt modelId="{6AAFC8A5-ADF0-4085-AF47-D07B97E7F74A}" type="pres">
      <dgm:prSet presAssocID="{CF43DFE3-16E0-4254-846D-8D61A8F1F44F}" presName="parTxOnlySpace" presStyleCnt="0"/>
      <dgm:spPr/>
    </dgm:pt>
    <dgm:pt modelId="{D830C2AC-CD29-43A1-A21C-D5F7610BDA78}" type="pres">
      <dgm:prSet presAssocID="{C57C9314-7590-4FC7-BD28-A27B8454A8DE}" presName="parTxOnly" presStyleLbl="node1" presStyleIdx="1" presStyleCnt="4">
        <dgm:presLayoutVars>
          <dgm:chMax val="0"/>
          <dgm:chPref val="0"/>
          <dgm:bulletEnabled val="1"/>
        </dgm:presLayoutVars>
      </dgm:prSet>
      <dgm:spPr/>
      <dgm:t>
        <a:bodyPr/>
        <a:lstStyle/>
        <a:p>
          <a:endParaRPr lang="fr-FR"/>
        </a:p>
      </dgm:t>
    </dgm:pt>
    <dgm:pt modelId="{E95A7C09-23CD-4E63-8698-0116DDAA4052}" type="pres">
      <dgm:prSet presAssocID="{4175E0D4-CC16-42D9-AEDE-BE802B534F2A}" presName="parTxOnlySpace" presStyleCnt="0"/>
      <dgm:spPr/>
    </dgm:pt>
    <dgm:pt modelId="{0E9BCBDE-31E5-4326-AA34-FC39A5EB3B4C}" type="pres">
      <dgm:prSet presAssocID="{225550CB-EC2E-4F4C-9B36-AA15DFA04068}" presName="parTxOnly" presStyleLbl="node1" presStyleIdx="2" presStyleCnt="4">
        <dgm:presLayoutVars>
          <dgm:chMax val="0"/>
          <dgm:chPref val="0"/>
          <dgm:bulletEnabled val="1"/>
        </dgm:presLayoutVars>
      </dgm:prSet>
      <dgm:spPr/>
      <dgm:t>
        <a:bodyPr/>
        <a:lstStyle/>
        <a:p>
          <a:endParaRPr lang="fr-FR"/>
        </a:p>
      </dgm:t>
    </dgm:pt>
    <dgm:pt modelId="{05EC89E8-F76E-455A-BFFF-F2FBB32837A9}" type="pres">
      <dgm:prSet presAssocID="{DB6F2DBD-EFB7-4CD5-81D1-D7C371343E2A}" presName="parTxOnlySpace" presStyleCnt="0"/>
      <dgm:spPr/>
    </dgm:pt>
    <dgm:pt modelId="{22951626-061C-49D5-894D-39F317A9166B}" type="pres">
      <dgm:prSet presAssocID="{B7E7EE38-F38D-4E2D-A63B-33F4CE377F62}" presName="parTxOnly" presStyleLbl="node1" presStyleIdx="3" presStyleCnt="4">
        <dgm:presLayoutVars>
          <dgm:chMax val="0"/>
          <dgm:chPref val="0"/>
          <dgm:bulletEnabled val="1"/>
        </dgm:presLayoutVars>
      </dgm:prSet>
      <dgm:spPr/>
      <dgm:t>
        <a:bodyPr/>
        <a:lstStyle/>
        <a:p>
          <a:endParaRPr lang="fr-FR"/>
        </a:p>
      </dgm:t>
    </dgm:pt>
  </dgm:ptLst>
  <dgm:cxnLst>
    <dgm:cxn modelId="{102AAB42-F480-4C0A-A877-5963C22F0ECA}" type="presOf" srcId="{B7E7EE38-F38D-4E2D-A63B-33F4CE377F62}" destId="{22951626-061C-49D5-894D-39F317A9166B}" srcOrd="0" destOrd="0" presId="urn:microsoft.com/office/officeart/2005/8/layout/chevron1"/>
    <dgm:cxn modelId="{5DEB56D4-2F7E-452A-B571-FF6AC59599FA}" srcId="{E6258DB6-4C15-464B-BD0A-1F5B61ECE4F5}" destId="{C57C9314-7590-4FC7-BD28-A27B8454A8DE}" srcOrd="1" destOrd="0" parTransId="{1B56D3FF-C215-416D-A39A-B966F3502926}" sibTransId="{4175E0D4-CC16-42D9-AEDE-BE802B534F2A}"/>
    <dgm:cxn modelId="{A7A8C818-BE6B-4173-8558-D91375AB2C8F}" type="presOf" srcId="{E6258DB6-4C15-464B-BD0A-1F5B61ECE4F5}" destId="{FDA9AC49-A962-47B4-ACB5-D32B469CAED6}" srcOrd="0" destOrd="0" presId="urn:microsoft.com/office/officeart/2005/8/layout/chevron1"/>
    <dgm:cxn modelId="{E81F12E2-5982-4F7A-BC54-C62892B14AD9}" type="presOf" srcId="{C57C9314-7590-4FC7-BD28-A27B8454A8DE}" destId="{D830C2AC-CD29-43A1-A21C-D5F7610BDA78}" srcOrd="0" destOrd="0" presId="urn:microsoft.com/office/officeart/2005/8/layout/chevron1"/>
    <dgm:cxn modelId="{97ACE923-EA19-4909-B819-054B7F4025E2}" srcId="{E6258DB6-4C15-464B-BD0A-1F5B61ECE4F5}" destId="{31BFEA3B-F664-4468-B729-5AA0655C24EB}" srcOrd="0" destOrd="0" parTransId="{0020806C-A949-4CBC-9DB9-5304DC8BA50D}" sibTransId="{CF43DFE3-16E0-4254-846D-8D61A8F1F44F}"/>
    <dgm:cxn modelId="{B3A2BCFF-365C-421E-99BA-6DAF3581F6B9}" srcId="{E6258DB6-4C15-464B-BD0A-1F5B61ECE4F5}" destId="{B7E7EE38-F38D-4E2D-A63B-33F4CE377F62}" srcOrd="3" destOrd="0" parTransId="{9D710E76-2552-4F39-B032-41E4C9A18B3A}" sibTransId="{5EA82EB8-331B-4087-9647-604DA77F9A13}"/>
    <dgm:cxn modelId="{0A25ADF8-6FAA-4645-9525-74D90D1A5A61}" type="presOf" srcId="{225550CB-EC2E-4F4C-9B36-AA15DFA04068}" destId="{0E9BCBDE-31E5-4326-AA34-FC39A5EB3B4C}" srcOrd="0" destOrd="0" presId="urn:microsoft.com/office/officeart/2005/8/layout/chevron1"/>
    <dgm:cxn modelId="{54040351-FD1F-4FA3-87D8-91A427C9006F}" type="presOf" srcId="{31BFEA3B-F664-4468-B729-5AA0655C24EB}" destId="{0A8356F0-2301-4F83-8540-F32DB739F554}" srcOrd="0" destOrd="0" presId="urn:microsoft.com/office/officeart/2005/8/layout/chevron1"/>
    <dgm:cxn modelId="{9B20C12D-5DA8-47AE-A140-271DB2DFEA42}" srcId="{E6258DB6-4C15-464B-BD0A-1F5B61ECE4F5}" destId="{225550CB-EC2E-4F4C-9B36-AA15DFA04068}" srcOrd="2" destOrd="0" parTransId="{AFB44DDE-0BC4-4377-A093-349D2AB0AB81}" sibTransId="{DB6F2DBD-EFB7-4CD5-81D1-D7C371343E2A}"/>
    <dgm:cxn modelId="{639CB626-0C92-406B-BE10-315DDC8A7D23}" type="presParOf" srcId="{FDA9AC49-A962-47B4-ACB5-D32B469CAED6}" destId="{0A8356F0-2301-4F83-8540-F32DB739F554}" srcOrd="0" destOrd="0" presId="urn:microsoft.com/office/officeart/2005/8/layout/chevron1"/>
    <dgm:cxn modelId="{551A6126-6752-4C2D-BA66-20960A408834}" type="presParOf" srcId="{FDA9AC49-A962-47B4-ACB5-D32B469CAED6}" destId="{6AAFC8A5-ADF0-4085-AF47-D07B97E7F74A}" srcOrd="1" destOrd="0" presId="urn:microsoft.com/office/officeart/2005/8/layout/chevron1"/>
    <dgm:cxn modelId="{587D6DE7-B614-43F5-B6F6-0F6DB18C76AA}" type="presParOf" srcId="{FDA9AC49-A962-47B4-ACB5-D32B469CAED6}" destId="{D830C2AC-CD29-43A1-A21C-D5F7610BDA78}" srcOrd="2" destOrd="0" presId="urn:microsoft.com/office/officeart/2005/8/layout/chevron1"/>
    <dgm:cxn modelId="{02090F36-95E5-4A0F-978C-48EFDAC28B65}" type="presParOf" srcId="{FDA9AC49-A962-47B4-ACB5-D32B469CAED6}" destId="{E95A7C09-23CD-4E63-8698-0116DDAA4052}" srcOrd="3" destOrd="0" presId="urn:microsoft.com/office/officeart/2005/8/layout/chevron1"/>
    <dgm:cxn modelId="{31AEB408-8384-48AA-95AE-8446753B880D}" type="presParOf" srcId="{FDA9AC49-A962-47B4-ACB5-D32B469CAED6}" destId="{0E9BCBDE-31E5-4326-AA34-FC39A5EB3B4C}" srcOrd="4" destOrd="0" presId="urn:microsoft.com/office/officeart/2005/8/layout/chevron1"/>
    <dgm:cxn modelId="{C00D0562-DADA-45CD-B7AB-1E34120E8759}" type="presParOf" srcId="{FDA9AC49-A962-47B4-ACB5-D32B469CAED6}" destId="{05EC89E8-F76E-455A-BFFF-F2FBB32837A9}" srcOrd="5" destOrd="0" presId="urn:microsoft.com/office/officeart/2005/8/layout/chevron1"/>
    <dgm:cxn modelId="{AAFC1212-2B62-44DA-B15A-EB5D681DB0C8}" type="presParOf" srcId="{FDA9AC49-A962-47B4-ACB5-D32B469CAED6}" destId="{22951626-061C-49D5-894D-39F317A9166B}"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934859-DE77-4D6E-B01B-0DC7D54F1D80}" type="doc">
      <dgm:prSet loTypeId="urn:microsoft.com/office/officeart/2005/8/layout/chevron1" loCatId="process" qsTypeId="urn:microsoft.com/office/officeart/2005/8/quickstyle/simple1" qsCatId="simple" csTypeId="urn:microsoft.com/office/officeart/2005/8/colors/accent1_2" csCatId="accent1" phldr="1"/>
      <dgm:spPr/>
    </dgm:pt>
    <dgm:pt modelId="{99A59D85-B7A0-49B3-80F8-6DAC2CF6A42D}">
      <dgm:prSet phldrT="[Texte]"/>
      <dgm:spPr/>
      <dgm:t>
        <a:bodyPr/>
        <a:lstStyle/>
        <a:p>
          <a:r>
            <a:rPr lang="fr-FR" dirty="0" smtClean="0"/>
            <a:t>13 218 € CT</a:t>
          </a:r>
        </a:p>
        <a:p>
          <a:r>
            <a:rPr lang="fr-FR" dirty="0" smtClean="0"/>
            <a:t>d’investissement</a:t>
          </a:r>
          <a:endParaRPr lang="fr-FR" dirty="0"/>
        </a:p>
      </dgm:t>
    </dgm:pt>
    <dgm:pt modelId="{A5FB0F1E-87A8-4CCB-A322-14F52A077869}" type="parTrans" cxnId="{2F15537B-BE8E-4F3D-A885-7E58FC69A7F4}">
      <dgm:prSet/>
      <dgm:spPr/>
      <dgm:t>
        <a:bodyPr/>
        <a:lstStyle/>
        <a:p>
          <a:endParaRPr lang="fr-FR"/>
        </a:p>
      </dgm:t>
    </dgm:pt>
    <dgm:pt modelId="{DBEE537C-D5AD-4900-BF36-23FCA55A0FA0}" type="sibTrans" cxnId="{2F15537B-BE8E-4F3D-A885-7E58FC69A7F4}">
      <dgm:prSet/>
      <dgm:spPr/>
      <dgm:t>
        <a:bodyPr/>
        <a:lstStyle/>
        <a:p>
          <a:endParaRPr lang="fr-FR"/>
        </a:p>
      </dgm:t>
    </dgm:pt>
    <dgm:pt modelId="{A3ED4A06-547D-44F6-AACA-68F449AFDFE0}">
      <dgm:prSet phldrT="[Texte]"/>
      <dgm:spPr/>
      <dgm:t>
        <a:bodyPr/>
        <a:lstStyle/>
        <a:p>
          <a:r>
            <a:rPr lang="fr-FR" dirty="0" smtClean="0"/>
            <a:t>1 982,70 € </a:t>
          </a:r>
        </a:p>
        <a:p>
          <a:r>
            <a:rPr lang="fr-FR" dirty="0" smtClean="0"/>
            <a:t>de FEAMP</a:t>
          </a:r>
          <a:endParaRPr lang="fr-FR" dirty="0"/>
        </a:p>
      </dgm:t>
    </dgm:pt>
    <dgm:pt modelId="{E3DCF106-63AD-4379-BF1C-F7B383F8ECD8}" type="parTrans" cxnId="{91DDF7D1-90D8-45CA-B198-D0EEDF237727}">
      <dgm:prSet/>
      <dgm:spPr/>
      <dgm:t>
        <a:bodyPr/>
        <a:lstStyle/>
        <a:p>
          <a:endParaRPr lang="fr-FR"/>
        </a:p>
      </dgm:t>
    </dgm:pt>
    <dgm:pt modelId="{3287BB84-01AB-4E5C-AD53-B025E30B8B55}" type="sibTrans" cxnId="{91DDF7D1-90D8-45CA-B198-D0EEDF237727}">
      <dgm:prSet/>
      <dgm:spPr/>
      <dgm:t>
        <a:bodyPr/>
        <a:lstStyle/>
        <a:p>
          <a:endParaRPr lang="fr-FR"/>
        </a:p>
      </dgm:t>
    </dgm:pt>
    <dgm:pt modelId="{6DADE780-5C16-4E16-845F-94CCACC136A1}" type="pres">
      <dgm:prSet presAssocID="{33934859-DE77-4D6E-B01B-0DC7D54F1D80}" presName="Name0" presStyleCnt="0">
        <dgm:presLayoutVars>
          <dgm:dir/>
          <dgm:animLvl val="lvl"/>
          <dgm:resizeHandles val="exact"/>
        </dgm:presLayoutVars>
      </dgm:prSet>
      <dgm:spPr/>
    </dgm:pt>
    <dgm:pt modelId="{E9723C5A-2413-4556-AA6A-B92398A13B49}" type="pres">
      <dgm:prSet presAssocID="{99A59D85-B7A0-49B3-80F8-6DAC2CF6A42D}" presName="parTxOnly" presStyleLbl="node1" presStyleIdx="0" presStyleCnt="2" custLinFactNeighborX="-7117" custLinFactNeighborY="8442">
        <dgm:presLayoutVars>
          <dgm:chMax val="0"/>
          <dgm:chPref val="0"/>
          <dgm:bulletEnabled val="1"/>
        </dgm:presLayoutVars>
      </dgm:prSet>
      <dgm:spPr/>
      <dgm:t>
        <a:bodyPr/>
        <a:lstStyle/>
        <a:p>
          <a:endParaRPr lang="fr-FR"/>
        </a:p>
      </dgm:t>
    </dgm:pt>
    <dgm:pt modelId="{6BEC4B26-C914-46C0-83DC-33540D3FBE7B}" type="pres">
      <dgm:prSet presAssocID="{DBEE537C-D5AD-4900-BF36-23FCA55A0FA0}" presName="parTxOnlySpace" presStyleCnt="0"/>
      <dgm:spPr/>
    </dgm:pt>
    <dgm:pt modelId="{B15CEF81-FAB5-439B-B6C1-6278B1C482E1}" type="pres">
      <dgm:prSet presAssocID="{A3ED4A06-547D-44F6-AACA-68F449AFDFE0}" presName="parTxOnly" presStyleLbl="node1" presStyleIdx="1" presStyleCnt="2" custLinFactNeighborX="1610" custLinFactNeighborY="11356">
        <dgm:presLayoutVars>
          <dgm:chMax val="0"/>
          <dgm:chPref val="0"/>
          <dgm:bulletEnabled val="1"/>
        </dgm:presLayoutVars>
      </dgm:prSet>
      <dgm:spPr/>
      <dgm:t>
        <a:bodyPr/>
        <a:lstStyle/>
        <a:p>
          <a:endParaRPr lang="fr-FR"/>
        </a:p>
      </dgm:t>
    </dgm:pt>
  </dgm:ptLst>
  <dgm:cxnLst>
    <dgm:cxn modelId="{840A058A-6958-41CB-BF29-AE8748E42D62}" type="presOf" srcId="{99A59D85-B7A0-49B3-80F8-6DAC2CF6A42D}" destId="{E9723C5A-2413-4556-AA6A-B92398A13B49}" srcOrd="0" destOrd="0" presId="urn:microsoft.com/office/officeart/2005/8/layout/chevron1"/>
    <dgm:cxn modelId="{63978967-938D-4790-B9B6-C5352E046081}" type="presOf" srcId="{A3ED4A06-547D-44F6-AACA-68F449AFDFE0}" destId="{B15CEF81-FAB5-439B-B6C1-6278B1C482E1}" srcOrd="0" destOrd="0" presId="urn:microsoft.com/office/officeart/2005/8/layout/chevron1"/>
    <dgm:cxn modelId="{2F15537B-BE8E-4F3D-A885-7E58FC69A7F4}" srcId="{33934859-DE77-4D6E-B01B-0DC7D54F1D80}" destId="{99A59D85-B7A0-49B3-80F8-6DAC2CF6A42D}" srcOrd="0" destOrd="0" parTransId="{A5FB0F1E-87A8-4CCB-A322-14F52A077869}" sibTransId="{DBEE537C-D5AD-4900-BF36-23FCA55A0FA0}"/>
    <dgm:cxn modelId="{AFE41BCC-A207-4A52-8DC8-EAE921EFAB8C}" type="presOf" srcId="{33934859-DE77-4D6E-B01B-0DC7D54F1D80}" destId="{6DADE780-5C16-4E16-845F-94CCACC136A1}" srcOrd="0" destOrd="0" presId="urn:microsoft.com/office/officeart/2005/8/layout/chevron1"/>
    <dgm:cxn modelId="{91DDF7D1-90D8-45CA-B198-D0EEDF237727}" srcId="{33934859-DE77-4D6E-B01B-0DC7D54F1D80}" destId="{A3ED4A06-547D-44F6-AACA-68F449AFDFE0}" srcOrd="1" destOrd="0" parTransId="{E3DCF106-63AD-4379-BF1C-F7B383F8ECD8}" sibTransId="{3287BB84-01AB-4E5C-AD53-B025E30B8B55}"/>
    <dgm:cxn modelId="{8961E9A6-E952-4CCA-9514-0071428536AC}" type="presParOf" srcId="{6DADE780-5C16-4E16-845F-94CCACC136A1}" destId="{E9723C5A-2413-4556-AA6A-B92398A13B49}" srcOrd="0" destOrd="0" presId="urn:microsoft.com/office/officeart/2005/8/layout/chevron1"/>
    <dgm:cxn modelId="{2E707996-732D-4184-8E2C-CA7977E80C38}" type="presParOf" srcId="{6DADE780-5C16-4E16-845F-94CCACC136A1}" destId="{6BEC4B26-C914-46C0-83DC-33540D3FBE7B}" srcOrd="1" destOrd="0" presId="urn:microsoft.com/office/officeart/2005/8/layout/chevron1"/>
    <dgm:cxn modelId="{C804F51C-BFFD-4006-9FC3-22A4DB09E565}" type="presParOf" srcId="{6DADE780-5C16-4E16-845F-94CCACC136A1}" destId="{B15CEF81-FAB5-439B-B6C1-6278B1C482E1}"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934859-DE77-4D6E-B01B-0DC7D54F1D80}" type="doc">
      <dgm:prSet loTypeId="urn:microsoft.com/office/officeart/2005/8/layout/chevron1" loCatId="process" qsTypeId="urn:microsoft.com/office/officeart/2005/8/quickstyle/simple1" qsCatId="simple" csTypeId="urn:microsoft.com/office/officeart/2005/8/colors/accent1_2" csCatId="accent1" phldr="1"/>
      <dgm:spPr/>
    </dgm:pt>
    <dgm:pt modelId="{98616233-B22D-4BE0-8230-FF98F99475F6}">
      <dgm:prSet phldrT="[Texte]"/>
      <dgm:spPr/>
      <dgm:t>
        <a:bodyPr/>
        <a:lstStyle/>
        <a:p>
          <a:r>
            <a:rPr lang="fr-FR" dirty="0" smtClean="0">
              <a:latin typeface="+mn-lt"/>
            </a:rPr>
            <a:t>23 395,02€ CT</a:t>
          </a:r>
        </a:p>
        <a:p>
          <a:r>
            <a:rPr lang="fr-FR" dirty="0" smtClean="0">
              <a:latin typeface="+mn-lt"/>
            </a:rPr>
            <a:t>D’investissement</a:t>
          </a:r>
          <a:endParaRPr lang="fr-FR" dirty="0">
            <a:latin typeface="+mn-lt"/>
          </a:endParaRPr>
        </a:p>
      </dgm:t>
    </dgm:pt>
    <dgm:pt modelId="{943E6052-CAD0-4A2B-8A51-30B39438E8B4}" type="parTrans" cxnId="{B7B0A877-7A5D-4B59-B003-69B7AFFFF9A6}">
      <dgm:prSet/>
      <dgm:spPr/>
      <dgm:t>
        <a:bodyPr/>
        <a:lstStyle/>
        <a:p>
          <a:endParaRPr lang="fr-FR">
            <a:latin typeface="Myriad Pro" panose="020B0503030403020204"/>
          </a:endParaRPr>
        </a:p>
      </dgm:t>
    </dgm:pt>
    <dgm:pt modelId="{3CC28075-4D13-4186-8398-B40ABB33076A}" type="sibTrans" cxnId="{B7B0A877-7A5D-4B59-B003-69B7AFFFF9A6}">
      <dgm:prSet/>
      <dgm:spPr/>
      <dgm:t>
        <a:bodyPr/>
        <a:lstStyle/>
        <a:p>
          <a:endParaRPr lang="fr-FR">
            <a:latin typeface="Myriad Pro" panose="020B0503030403020204"/>
          </a:endParaRPr>
        </a:p>
      </dgm:t>
    </dgm:pt>
    <dgm:pt modelId="{99A59D85-B7A0-49B3-80F8-6DAC2CF6A42D}">
      <dgm:prSet phldrT="[Texte]"/>
      <dgm:spPr/>
      <dgm:t>
        <a:bodyPr/>
        <a:lstStyle/>
        <a:p>
          <a:r>
            <a:rPr lang="fr-FR" dirty="0" smtClean="0">
              <a:latin typeface="+mn-lt"/>
            </a:rPr>
            <a:t>14 037,01 € </a:t>
          </a:r>
        </a:p>
        <a:p>
          <a:r>
            <a:rPr lang="fr-FR" dirty="0" smtClean="0">
              <a:latin typeface="+mn-lt"/>
            </a:rPr>
            <a:t>de FEAMP</a:t>
          </a:r>
          <a:endParaRPr lang="fr-FR" dirty="0">
            <a:latin typeface="+mn-lt"/>
          </a:endParaRPr>
        </a:p>
      </dgm:t>
    </dgm:pt>
    <dgm:pt modelId="{A5FB0F1E-87A8-4CCB-A322-14F52A077869}" type="parTrans" cxnId="{2F15537B-BE8E-4F3D-A885-7E58FC69A7F4}">
      <dgm:prSet/>
      <dgm:spPr/>
      <dgm:t>
        <a:bodyPr/>
        <a:lstStyle/>
        <a:p>
          <a:endParaRPr lang="fr-FR">
            <a:latin typeface="Myriad Pro" panose="020B0503030403020204"/>
          </a:endParaRPr>
        </a:p>
      </dgm:t>
    </dgm:pt>
    <dgm:pt modelId="{DBEE537C-D5AD-4900-BF36-23FCA55A0FA0}" type="sibTrans" cxnId="{2F15537B-BE8E-4F3D-A885-7E58FC69A7F4}">
      <dgm:prSet/>
      <dgm:spPr/>
      <dgm:t>
        <a:bodyPr/>
        <a:lstStyle/>
        <a:p>
          <a:endParaRPr lang="fr-FR">
            <a:latin typeface="Myriad Pro" panose="020B0503030403020204"/>
          </a:endParaRPr>
        </a:p>
      </dgm:t>
    </dgm:pt>
    <dgm:pt modelId="{6DADE780-5C16-4E16-845F-94CCACC136A1}" type="pres">
      <dgm:prSet presAssocID="{33934859-DE77-4D6E-B01B-0DC7D54F1D80}" presName="Name0" presStyleCnt="0">
        <dgm:presLayoutVars>
          <dgm:dir/>
          <dgm:animLvl val="lvl"/>
          <dgm:resizeHandles val="exact"/>
        </dgm:presLayoutVars>
      </dgm:prSet>
      <dgm:spPr/>
    </dgm:pt>
    <dgm:pt modelId="{B90E0F8D-08FA-4709-9807-7FB9A91BC31F}" type="pres">
      <dgm:prSet presAssocID="{98616233-B22D-4BE0-8230-FF98F99475F6}" presName="parTxOnly" presStyleLbl="node1" presStyleIdx="0" presStyleCnt="2" custLinFactNeighborX="-9182" custLinFactNeighborY="-8659">
        <dgm:presLayoutVars>
          <dgm:chMax val="0"/>
          <dgm:chPref val="0"/>
          <dgm:bulletEnabled val="1"/>
        </dgm:presLayoutVars>
      </dgm:prSet>
      <dgm:spPr/>
      <dgm:t>
        <a:bodyPr/>
        <a:lstStyle/>
        <a:p>
          <a:endParaRPr lang="fr-FR"/>
        </a:p>
      </dgm:t>
    </dgm:pt>
    <dgm:pt modelId="{003D34D1-BB03-4979-A034-333521BCC1B2}" type="pres">
      <dgm:prSet presAssocID="{3CC28075-4D13-4186-8398-B40ABB33076A}" presName="parTxOnlySpace" presStyleCnt="0"/>
      <dgm:spPr/>
    </dgm:pt>
    <dgm:pt modelId="{E9723C5A-2413-4556-AA6A-B92398A13B49}" type="pres">
      <dgm:prSet presAssocID="{99A59D85-B7A0-49B3-80F8-6DAC2CF6A42D}" presName="parTxOnly" presStyleLbl="node1" presStyleIdx="1" presStyleCnt="2">
        <dgm:presLayoutVars>
          <dgm:chMax val="0"/>
          <dgm:chPref val="0"/>
          <dgm:bulletEnabled val="1"/>
        </dgm:presLayoutVars>
      </dgm:prSet>
      <dgm:spPr/>
      <dgm:t>
        <a:bodyPr/>
        <a:lstStyle/>
        <a:p>
          <a:endParaRPr lang="fr-FR"/>
        </a:p>
      </dgm:t>
    </dgm:pt>
  </dgm:ptLst>
  <dgm:cxnLst>
    <dgm:cxn modelId="{E738EAB8-6366-4C57-8FC5-D4402A99EF65}" type="presOf" srcId="{33934859-DE77-4D6E-B01B-0DC7D54F1D80}" destId="{6DADE780-5C16-4E16-845F-94CCACC136A1}" srcOrd="0" destOrd="0" presId="urn:microsoft.com/office/officeart/2005/8/layout/chevron1"/>
    <dgm:cxn modelId="{5E1DB7EE-C13F-4B4E-A438-E547071E0697}" type="presOf" srcId="{99A59D85-B7A0-49B3-80F8-6DAC2CF6A42D}" destId="{E9723C5A-2413-4556-AA6A-B92398A13B49}" srcOrd="0" destOrd="0" presId="urn:microsoft.com/office/officeart/2005/8/layout/chevron1"/>
    <dgm:cxn modelId="{B7B0A877-7A5D-4B59-B003-69B7AFFFF9A6}" srcId="{33934859-DE77-4D6E-B01B-0DC7D54F1D80}" destId="{98616233-B22D-4BE0-8230-FF98F99475F6}" srcOrd="0" destOrd="0" parTransId="{943E6052-CAD0-4A2B-8A51-30B39438E8B4}" sibTransId="{3CC28075-4D13-4186-8398-B40ABB33076A}"/>
    <dgm:cxn modelId="{2F15537B-BE8E-4F3D-A885-7E58FC69A7F4}" srcId="{33934859-DE77-4D6E-B01B-0DC7D54F1D80}" destId="{99A59D85-B7A0-49B3-80F8-6DAC2CF6A42D}" srcOrd="1" destOrd="0" parTransId="{A5FB0F1E-87A8-4CCB-A322-14F52A077869}" sibTransId="{DBEE537C-D5AD-4900-BF36-23FCA55A0FA0}"/>
    <dgm:cxn modelId="{E565A839-F6E5-4EC1-8A5D-197CAEC24973}" type="presOf" srcId="{98616233-B22D-4BE0-8230-FF98F99475F6}" destId="{B90E0F8D-08FA-4709-9807-7FB9A91BC31F}" srcOrd="0" destOrd="0" presId="urn:microsoft.com/office/officeart/2005/8/layout/chevron1"/>
    <dgm:cxn modelId="{43A7B859-86B8-4BDC-8C4E-FDE477C740EC}" type="presParOf" srcId="{6DADE780-5C16-4E16-845F-94CCACC136A1}" destId="{B90E0F8D-08FA-4709-9807-7FB9A91BC31F}" srcOrd="0" destOrd="0" presId="urn:microsoft.com/office/officeart/2005/8/layout/chevron1"/>
    <dgm:cxn modelId="{6C7EB61C-73F2-4F6D-9645-D5DB5C5849EC}" type="presParOf" srcId="{6DADE780-5C16-4E16-845F-94CCACC136A1}" destId="{003D34D1-BB03-4979-A034-333521BCC1B2}" srcOrd="1" destOrd="0" presId="urn:microsoft.com/office/officeart/2005/8/layout/chevron1"/>
    <dgm:cxn modelId="{C177E15B-0EBB-4D71-8D6A-70DC051E4546}" type="presParOf" srcId="{6DADE780-5C16-4E16-845F-94CCACC136A1}" destId="{E9723C5A-2413-4556-AA6A-B92398A13B49}"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934859-DE77-4D6E-B01B-0DC7D54F1D80}" type="doc">
      <dgm:prSet loTypeId="urn:microsoft.com/office/officeart/2005/8/layout/chevron1" loCatId="process" qsTypeId="urn:microsoft.com/office/officeart/2005/8/quickstyle/simple1" qsCatId="simple" csTypeId="urn:microsoft.com/office/officeart/2005/8/colors/accent1_2" csCatId="accent1" phldr="1"/>
      <dgm:spPr/>
    </dgm:pt>
    <dgm:pt modelId="{98616233-B22D-4BE0-8230-FF98F99475F6}">
      <dgm:prSet phldrT="[Texte]"/>
      <dgm:spPr/>
      <dgm:t>
        <a:bodyPr/>
        <a:lstStyle/>
        <a:p>
          <a:r>
            <a:rPr lang="fr-FR" dirty="0" smtClean="0">
              <a:latin typeface="+mn-lt"/>
            </a:rPr>
            <a:t>1 959 526,55€ CT</a:t>
          </a:r>
        </a:p>
        <a:p>
          <a:r>
            <a:rPr lang="fr-FR" dirty="0" smtClean="0">
              <a:latin typeface="+mn-lt"/>
            </a:rPr>
            <a:t>D’investissement</a:t>
          </a:r>
          <a:endParaRPr lang="fr-FR" dirty="0">
            <a:latin typeface="+mn-lt"/>
          </a:endParaRPr>
        </a:p>
      </dgm:t>
    </dgm:pt>
    <dgm:pt modelId="{943E6052-CAD0-4A2B-8A51-30B39438E8B4}" type="parTrans" cxnId="{B7B0A877-7A5D-4B59-B003-69B7AFFFF9A6}">
      <dgm:prSet/>
      <dgm:spPr/>
      <dgm:t>
        <a:bodyPr/>
        <a:lstStyle/>
        <a:p>
          <a:endParaRPr lang="fr-FR">
            <a:latin typeface="Myriad Pro" panose="020B0503030403020204"/>
          </a:endParaRPr>
        </a:p>
      </dgm:t>
    </dgm:pt>
    <dgm:pt modelId="{3CC28075-4D13-4186-8398-B40ABB33076A}" type="sibTrans" cxnId="{B7B0A877-7A5D-4B59-B003-69B7AFFFF9A6}">
      <dgm:prSet/>
      <dgm:spPr/>
      <dgm:t>
        <a:bodyPr/>
        <a:lstStyle/>
        <a:p>
          <a:endParaRPr lang="fr-FR">
            <a:latin typeface="Myriad Pro" panose="020B0503030403020204"/>
          </a:endParaRPr>
        </a:p>
      </dgm:t>
    </dgm:pt>
    <dgm:pt modelId="{99A59D85-B7A0-49B3-80F8-6DAC2CF6A42D}">
      <dgm:prSet phldrT="[Texte]"/>
      <dgm:spPr/>
      <dgm:t>
        <a:bodyPr/>
        <a:lstStyle/>
        <a:p>
          <a:r>
            <a:rPr lang="fr-FR" dirty="0" smtClean="0">
              <a:latin typeface="+mn-lt"/>
            </a:rPr>
            <a:t>20 bénéficiaires finaux</a:t>
          </a:r>
          <a:endParaRPr lang="fr-FR" dirty="0">
            <a:latin typeface="+mn-lt"/>
          </a:endParaRPr>
        </a:p>
      </dgm:t>
    </dgm:pt>
    <dgm:pt modelId="{A5FB0F1E-87A8-4CCB-A322-14F52A077869}" type="parTrans" cxnId="{2F15537B-BE8E-4F3D-A885-7E58FC69A7F4}">
      <dgm:prSet/>
      <dgm:spPr/>
      <dgm:t>
        <a:bodyPr/>
        <a:lstStyle/>
        <a:p>
          <a:endParaRPr lang="fr-FR">
            <a:latin typeface="Myriad Pro" panose="020B0503030403020204"/>
          </a:endParaRPr>
        </a:p>
      </dgm:t>
    </dgm:pt>
    <dgm:pt modelId="{DBEE537C-D5AD-4900-BF36-23FCA55A0FA0}" type="sibTrans" cxnId="{2F15537B-BE8E-4F3D-A885-7E58FC69A7F4}">
      <dgm:prSet/>
      <dgm:spPr/>
      <dgm:t>
        <a:bodyPr/>
        <a:lstStyle/>
        <a:p>
          <a:endParaRPr lang="fr-FR">
            <a:latin typeface="Myriad Pro" panose="020B0503030403020204"/>
          </a:endParaRPr>
        </a:p>
      </dgm:t>
    </dgm:pt>
    <dgm:pt modelId="{6DADE780-5C16-4E16-845F-94CCACC136A1}" type="pres">
      <dgm:prSet presAssocID="{33934859-DE77-4D6E-B01B-0DC7D54F1D80}" presName="Name0" presStyleCnt="0">
        <dgm:presLayoutVars>
          <dgm:dir/>
          <dgm:animLvl val="lvl"/>
          <dgm:resizeHandles val="exact"/>
        </dgm:presLayoutVars>
      </dgm:prSet>
      <dgm:spPr/>
    </dgm:pt>
    <dgm:pt modelId="{B90E0F8D-08FA-4709-9807-7FB9A91BC31F}" type="pres">
      <dgm:prSet presAssocID="{98616233-B22D-4BE0-8230-FF98F99475F6}" presName="parTxOnly" presStyleLbl="node1" presStyleIdx="0" presStyleCnt="2">
        <dgm:presLayoutVars>
          <dgm:chMax val="0"/>
          <dgm:chPref val="0"/>
          <dgm:bulletEnabled val="1"/>
        </dgm:presLayoutVars>
      </dgm:prSet>
      <dgm:spPr/>
      <dgm:t>
        <a:bodyPr/>
        <a:lstStyle/>
        <a:p>
          <a:endParaRPr lang="fr-FR"/>
        </a:p>
      </dgm:t>
    </dgm:pt>
    <dgm:pt modelId="{003D34D1-BB03-4979-A034-333521BCC1B2}" type="pres">
      <dgm:prSet presAssocID="{3CC28075-4D13-4186-8398-B40ABB33076A}" presName="parTxOnlySpace" presStyleCnt="0"/>
      <dgm:spPr/>
    </dgm:pt>
    <dgm:pt modelId="{E9723C5A-2413-4556-AA6A-B92398A13B49}" type="pres">
      <dgm:prSet presAssocID="{99A59D85-B7A0-49B3-80F8-6DAC2CF6A42D}" presName="parTxOnly" presStyleLbl="node1" presStyleIdx="1" presStyleCnt="2">
        <dgm:presLayoutVars>
          <dgm:chMax val="0"/>
          <dgm:chPref val="0"/>
          <dgm:bulletEnabled val="1"/>
        </dgm:presLayoutVars>
      </dgm:prSet>
      <dgm:spPr/>
      <dgm:t>
        <a:bodyPr/>
        <a:lstStyle/>
        <a:p>
          <a:endParaRPr lang="fr-FR"/>
        </a:p>
      </dgm:t>
    </dgm:pt>
  </dgm:ptLst>
  <dgm:cxnLst>
    <dgm:cxn modelId="{3E84626C-72B3-4D91-9F40-3C0AB360B1FC}" type="presOf" srcId="{33934859-DE77-4D6E-B01B-0DC7D54F1D80}" destId="{6DADE780-5C16-4E16-845F-94CCACC136A1}" srcOrd="0" destOrd="0" presId="urn:microsoft.com/office/officeart/2005/8/layout/chevron1"/>
    <dgm:cxn modelId="{43BEE43E-249E-43C1-A5C4-32DB8B6BF3AC}" type="presOf" srcId="{98616233-B22D-4BE0-8230-FF98F99475F6}" destId="{B90E0F8D-08FA-4709-9807-7FB9A91BC31F}" srcOrd="0" destOrd="0" presId="urn:microsoft.com/office/officeart/2005/8/layout/chevron1"/>
    <dgm:cxn modelId="{B7B0A877-7A5D-4B59-B003-69B7AFFFF9A6}" srcId="{33934859-DE77-4D6E-B01B-0DC7D54F1D80}" destId="{98616233-B22D-4BE0-8230-FF98F99475F6}" srcOrd="0" destOrd="0" parTransId="{943E6052-CAD0-4A2B-8A51-30B39438E8B4}" sibTransId="{3CC28075-4D13-4186-8398-B40ABB33076A}"/>
    <dgm:cxn modelId="{8186498D-5C75-402E-B8B9-23A3DF07D65B}" type="presOf" srcId="{99A59D85-B7A0-49B3-80F8-6DAC2CF6A42D}" destId="{E9723C5A-2413-4556-AA6A-B92398A13B49}" srcOrd="0" destOrd="0" presId="urn:microsoft.com/office/officeart/2005/8/layout/chevron1"/>
    <dgm:cxn modelId="{2F15537B-BE8E-4F3D-A885-7E58FC69A7F4}" srcId="{33934859-DE77-4D6E-B01B-0DC7D54F1D80}" destId="{99A59D85-B7A0-49B3-80F8-6DAC2CF6A42D}" srcOrd="1" destOrd="0" parTransId="{A5FB0F1E-87A8-4CCB-A322-14F52A077869}" sibTransId="{DBEE537C-D5AD-4900-BF36-23FCA55A0FA0}"/>
    <dgm:cxn modelId="{D60F9E84-B4B9-4D62-8701-E4A3291FA687}" type="presParOf" srcId="{6DADE780-5C16-4E16-845F-94CCACC136A1}" destId="{B90E0F8D-08FA-4709-9807-7FB9A91BC31F}" srcOrd="0" destOrd="0" presId="urn:microsoft.com/office/officeart/2005/8/layout/chevron1"/>
    <dgm:cxn modelId="{66B4ECB6-EFED-4B27-8FBD-D0DB6206448D}" type="presParOf" srcId="{6DADE780-5C16-4E16-845F-94CCACC136A1}" destId="{003D34D1-BB03-4979-A034-333521BCC1B2}" srcOrd="1" destOrd="0" presId="urn:microsoft.com/office/officeart/2005/8/layout/chevron1"/>
    <dgm:cxn modelId="{AAF5E231-2BC2-47D1-9CF2-C63BDD2CBB56}" type="presParOf" srcId="{6DADE780-5C16-4E16-845F-94CCACC136A1}" destId="{E9723C5A-2413-4556-AA6A-B92398A13B49}"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934859-DE77-4D6E-B01B-0DC7D54F1D80}" type="doc">
      <dgm:prSet loTypeId="urn:microsoft.com/office/officeart/2005/8/layout/chevron1" loCatId="process" qsTypeId="urn:microsoft.com/office/officeart/2005/8/quickstyle/simple1" qsCatId="simple" csTypeId="urn:microsoft.com/office/officeart/2005/8/colors/colorful4" csCatId="colorful" phldr="1"/>
      <dgm:spPr/>
    </dgm:pt>
    <dgm:pt modelId="{98616233-B22D-4BE0-8230-FF98F99475F6}">
      <dgm:prSet phldrT="[Texte]"/>
      <dgm:spPr/>
      <dgm:t>
        <a:bodyPr/>
        <a:lstStyle/>
        <a:p>
          <a:r>
            <a:rPr lang="fr-FR" dirty="0" smtClean="0">
              <a:latin typeface="+mn-lt"/>
            </a:rPr>
            <a:t> 229,5 M€</a:t>
          </a:r>
        </a:p>
        <a:p>
          <a:r>
            <a:rPr lang="fr-FR" dirty="0" smtClean="0">
              <a:latin typeface="+mn-lt"/>
            </a:rPr>
            <a:t>CERTIFIES</a:t>
          </a:r>
          <a:endParaRPr lang="fr-FR" dirty="0">
            <a:latin typeface="+mn-lt"/>
          </a:endParaRPr>
        </a:p>
      </dgm:t>
    </dgm:pt>
    <dgm:pt modelId="{943E6052-CAD0-4A2B-8A51-30B39438E8B4}" type="parTrans" cxnId="{B7B0A877-7A5D-4B59-B003-69B7AFFFF9A6}">
      <dgm:prSet/>
      <dgm:spPr/>
      <dgm:t>
        <a:bodyPr/>
        <a:lstStyle/>
        <a:p>
          <a:endParaRPr lang="fr-FR"/>
        </a:p>
      </dgm:t>
    </dgm:pt>
    <dgm:pt modelId="{3CC28075-4D13-4186-8398-B40ABB33076A}" type="sibTrans" cxnId="{B7B0A877-7A5D-4B59-B003-69B7AFFFF9A6}">
      <dgm:prSet/>
      <dgm:spPr/>
      <dgm:t>
        <a:bodyPr/>
        <a:lstStyle/>
        <a:p>
          <a:endParaRPr lang="fr-FR"/>
        </a:p>
      </dgm:t>
    </dgm:pt>
    <dgm:pt modelId="{99A59D85-B7A0-49B3-80F8-6DAC2CF6A42D}">
      <dgm:prSet phldrT="[Texte]"/>
      <dgm:spPr/>
      <dgm:t>
        <a:bodyPr/>
        <a:lstStyle/>
        <a:p>
          <a:r>
            <a:rPr lang="fr-FR" dirty="0" smtClean="0">
              <a:latin typeface="+mn-lt"/>
            </a:rPr>
            <a:t>216  M€ VALIDES AC</a:t>
          </a:r>
          <a:endParaRPr lang="fr-FR" dirty="0">
            <a:latin typeface="+mn-lt"/>
          </a:endParaRPr>
        </a:p>
      </dgm:t>
    </dgm:pt>
    <dgm:pt modelId="{A5FB0F1E-87A8-4CCB-A322-14F52A077869}" type="parTrans" cxnId="{2F15537B-BE8E-4F3D-A885-7E58FC69A7F4}">
      <dgm:prSet/>
      <dgm:spPr/>
      <dgm:t>
        <a:bodyPr/>
        <a:lstStyle/>
        <a:p>
          <a:endParaRPr lang="fr-FR"/>
        </a:p>
      </dgm:t>
    </dgm:pt>
    <dgm:pt modelId="{DBEE537C-D5AD-4900-BF36-23FCA55A0FA0}" type="sibTrans" cxnId="{2F15537B-BE8E-4F3D-A885-7E58FC69A7F4}">
      <dgm:prSet/>
      <dgm:spPr/>
      <dgm:t>
        <a:bodyPr/>
        <a:lstStyle/>
        <a:p>
          <a:endParaRPr lang="fr-FR"/>
        </a:p>
      </dgm:t>
    </dgm:pt>
    <dgm:pt modelId="{67ED33F9-E5DB-4BEF-A25D-B9F01B0C2018}">
      <dgm:prSet/>
      <dgm:spPr/>
      <dgm:t>
        <a:bodyPr/>
        <a:lstStyle/>
        <a:p>
          <a:r>
            <a:rPr lang="fr-FR" dirty="0" smtClean="0">
              <a:latin typeface="+mn-lt"/>
            </a:rPr>
            <a:t>203  M€</a:t>
          </a:r>
        </a:p>
        <a:p>
          <a:r>
            <a:rPr lang="fr-FR" dirty="0" smtClean="0">
              <a:latin typeface="+mn-lt"/>
            </a:rPr>
            <a:t>PAYES</a:t>
          </a:r>
          <a:endParaRPr lang="fr-FR" dirty="0">
            <a:latin typeface="+mn-lt"/>
          </a:endParaRPr>
        </a:p>
      </dgm:t>
    </dgm:pt>
    <dgm:pt modelId="{79A92DC5-693E-4075-9E39-40BBF37D9016}" type="parTrans" cxnId="{6786B221-111B-42C5-91D8-88B2862A49CD}">
      <dgm:prSet/>
      <dgm:spPr/>
      <dgm:t>
        <a:bodyPr/>
        <a:lstStyle/>
        <a:p>
          <a:endParaRPr lang="fr-FR"/>
        </a:p>
      </dgm:t>
    </dgm:pt>
    <dgm:pt modelId="{B352208D-D261-49DC-BD13-4D0EE3231CB8}" type="sibTrans" cxnId="{6786B221-111B-42C5-91D8-88B2862A49CD}">
      <dgm:prSet/>
      <dgm:spPr/>
      <dgm:t>
        <a:bodyPr/>
        <a:lstStyle/>
        <a:p>
          <a:endParaRPr lang="fr-FR"/>
        </a:p>
      </dgm:t>
    </dgm:pt>
    <dgm:pt modelId="{6DADE780-5C16-4E16-845F-94CCACC136A1}" type="pres">
      <dgm:prSet presAssocID="{33934859-DE77-4D6E-B01B-0DC7D54F1D80}" presName="Name0" presStyleCnt="0">
        <dgm:presLayoutVars>
          <dgm:dir/>
          <dgm:animLvl val="lvl"/>
          <dgm:resizeHandles val="exact"/>
        </dgm:presLayoutVars>
      </dgm:prSet>
      <dgm:spPr/>
    </dgm:pt>
    <dgm:pt modelId="{B90E0F8D-08FA-4709-9807-7FB9A91BC31F}" type="pres">
      <dgm:prSet presAssocID="{98616233-B22D-4BE0-8230-FF98F99475F6}" presName="parTxOnly" presStyleLbl="node1" presStyleIdx="0" presStyleCnt="3" custScaleY="95284" custLinFactNeighborX="-821" custLinFactNeighborY="1050">
        <dgm:presLayoutVars>
          <dgm:chMax val="0"/>
          <dgm:chPref val="0"/>
          <dgm:bulletEnabled val="1"/>
        </dgm:presLayoutVars>
      </dgm:prSet>
      <dgm:spPr/>
      <dgm:t>
        <a:bodyPr/>
        <a:lstStyle/>
        <a:p>
          <a:endParaRPr lang="fr-FR"/>
        </a:p>
      </dgm:t>
    </dgm:pt>
    <dgm:pt modelId="{003D34D1-BB03-4979-A034-333521BCC1B2}" type="pres">
      <dgm:prSet presAssocID="{3CC28075-4D13-4186-8398-B40ABB33076A}" presName="parTxOnlySpace" presStyleCnt="0"/>
      <dgm:spPr/>
    </dgm:pt>
    <dgm:pt modelId="{E9723C5A-2413-4556-AA6A-B92398A13B49}" type="pres">
      <dgm:prSet presAssocID="{99A59D85-B7A0-49B3-80F8-6DAC2CF6A42D}" presName="parTxOnly" presStyleLbl="node1" presStyleIdx="1" presStyleCnt="3">
        <dgm:presLayoutVars>
          <dgm:chMax val="0"/>
          <dgm:chPref val="0"/>
          <dgm:bulletEnabled val="1"/>
        </dgm:presLayoutVars>
      </dgm:prSet>
      <dgm:spPr/>
      <dgm:t>
        <a:bodyPr/>
        <a:lstStyle/>
        <a:p>
          <a:endParaRPr lang="fr-FR"/>
        </a:p>
      </dgm:t>
    </dgm:pt>
    <dgm:pt modelId="{DD668AE6-2172-4BAC-83B3-93545FCC58D8}" type="pres">
      <dgm:prSet presAssocID="{DBEE537C-D5AD-4900-BF36-23FCA55A0FA0}" presName="parTxOnlySpace" presStyleCnt="0"/>
      <dgm:spPr/>
    </dgm:pt>
    <dgm:pt modelId="{12091B5F-DE2F-4BC7-9B7B-4DD3FB48F23E}" type="pres">
      <dgm:prSet presAssocID="{67ED33F9-E5DB-4BEF-A25D-B9F01B0C2018}" presName="parTxOnly" presStyleLbl="node1" presStyleIdx="2" presStyleCnt="3">
        <dgm:presLayoutVars>
          <dgm:chMax val="0"/>
          <dgm:chPref val="0"/>
          <dgm:bulletEnabled val="1"/>
        </dgm:presLayoutVars>
      </dgm:prSet>
      <dgm:spPr/>
      <dgm:t>
        <a:bodyPr/>
        <a:lstStyle/>
        <a:p>
          <a:endParaRPr lang="fr-FR"/>
        </a:p>
      </dgm:t>
    </dgm:pt>
  </dgm:ptLst>
  <dgm:cxnLst>
    <dgm:cxn modelId="{6323C00F-22BE-4DF9-83FB-9750520E6322}" type="presOf" srcId="{67ED33F9-E5DB-4BEF-A25D-B9F01B0C2018}" destId="{12091B5F-DE2F-4BC7-9B7B-4DD3FB48F23E}" srcOrd="0" destOrd="0" presId="urn:microsoft.com/office/officeart/2005/8/layout/chevron1"/>
    <dgm:cxn modelId="{08FAAE94-46C0-4F05-BD4F-60E26054182F}" type="presOf" srcId="{98616233-B22D-4BE0-8230-FF98F99475F6}" destId="{B90E0F8D-08FA-4709-9807-7FB9A91BC31F}" srcOrd="0" destOrd="0" presId="urn:microsoft.com/office/officeart/2005/8/layout/chevron1"/>
    <dgm:cxn modelId="{D53C8D62-BC4D-4F21-80F6-AD832FC7D110}" type="presOf" srcId="{99A59D85-B7A0-49B3-80F8-6DAC2CF6A42D}" destId="{E9723C5A-2413-4556-AA6A-B92398A13B49}" srcOrd="0" destOrd="0" presId="urn:microsoft.com/office/officeart/2005/8/layout/chevron1"/>
    <dgm:cxn modelId="{B7B0A877-7A5D-4B59-B003-69B7AFFFF9A6}" srcId="{33934859-DE77-4D6E-B01B-0DC7D54F1D80}" destId="{98616233-B22D-4BE0-8230-FF98F99475F6}" srcOrd="0" destOrd="0" parTransId="{943E6052-CAD0-4A2B-8A51-30B39438E8B4}" sibTransId="{3CC28075-4D13-4186-8398-B40ABB33076A}"/>
    <dgm:cxn modelId="{6786B221-111B-42C5-91D8-88B2862A49CD}" srcId="{33934859-DE77-4D6E-B01B-0DC7D54F1D80}" destId="{67ED33F9-E5DB-4BEF-A25D-B9F01B0C2018}" srcOrd="2" destOrd="0" parTransId="{79A92DC5-693E-4075-9E39-40BBF37D9016}" sibTransId="{B352208D-D261-49DC-BD13-4D0EE3231CB8}"/>
    <dgm:cxn modelId="{2F15537B-BE8E-4F3D-A885-7E58FC69A7F4}" srcId="{33934859-DE77-4D6E-B01B-0DC7D54F1D80}" destId="{99A59D85-B7A0-49B3-80F8-6DAC2CF6A42D}" srcOrd="1" destOrd="0" parTransId="{A5FB0F1E-87A8-4CCB-A322-14F52A077869}" sibTransId="{DBEE537C-D5AD-4900-BF36-23FCA55A0FA0}"/>
    <dgm:cxn modelId="{E7838B31-D580-4EBA-93AE-3D3DF45EE728}" type="presOf" srcId="{33934859-DE77-4D6E-B01B-0DC7D54F1D80}" destId="{6DADE780-5C16-4E16-845F-94CCACC136A1}" srcOrd="0" destOrd="0" presId="urn:microsoft.com/office/officeart/2005/8/layout/chevron1"/>
    <dgm:cxn modelId="{4B524CF6-4145-461D-BD76-B0A887C01D74}" type="presParOf" srcId="{6DADE780-5C16-4E16-845F-94CCACC136A1}" destId="{B90E0F8D-08FA-4709-9807-7FB9A91BC31F}" srcOrd="0" destOrd="0" presId="urn:microsoft.com/office/officeart/2005/8/layout/chevron1"/>
    <dgm:cxn modelId="{CCEC174E-72CF-4B8D-BBAA-EEF135E16FD0}" type="presParOf" srcId="{6DADE780-5C16-4E16-845F-94CCACC136A1}" destId="{003D34D1-BB03-4979-A034-333521BCC1B2}" srcOrd="1" destOrd="0" presId="urn:microsoft.com/office/officeart/2005/8/layout/chevron1"/>
    <dgm:cxn modelId="{A84CBE74-17A1-47D3-BD9B-377B0208452C}" type="presParOf" srcId="{6DADE780-5C16-4E16-845F-94CCACC136A1}" destId="{E9723C5A-2413-4556-AA6A-B92398A13B49}" srcOrd="2" destOrd="0" presId="urn:microsoft.com/office/officeart/2005/8/layout/chevron1"/>
    <dgm:cxn modelId="{39941D09-57DD-4994-AD37-12D84369AD27}" type="presParOf" srcId="{6DADE780-5C16-4E16-845F-94CCACC136A1}" destId="{DD668AE6-2172-4BAC-83B3-93545FCC58D8}" srcOrd="3" destOrd="0" presId="urn:microsoft.com/office/officeart/2005/8/layout/chevron1"/>
    <dgm:cxn modelId="{A093322B-B61D-43D7-B512-607653779A6A}" type="presParOf" srcId="{6DADE780-5C16-4E16-845F-94CCACC136A1}" destId="{12091B5F-DE2F-4BC7-9B7B-4DD3FB48F23E}"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B822C-1DC6-4EB2-84B4-12188672D354}">
      <dsp:nvSpPr>
        <dsp:cNvPr id="0" name=""/>
        <dsp:cNvSpPr/>
      </dsp:nvSpPr>
      <dsp:spPr>
        <a:xfrm>
          <a:off x="4127" y="0"/>
          <a:ext cx="1804634" cy="1059677"/>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latin typeface="+mn-lt"/>
            </a:rPr>
            <a:t>Création d’une enveloppe nationale COVID</a:t>
          </a:r>
          <a:endParaRPr lang="fr-FR" sz="1800" kern="1200" dirty="0">
            <a:latin typeface="+mn-lt"/>
          </a:endParaRPr>
        </a:p>
      </dsp:txBody>
      <dsp:txXfrm>
        <a:off x="35164" y="31037"/>
        <a:ext cx="1742560" cy="997603"/>
      </dsp:txXfrm>
    </dsp:sp>
    <dsp:sp modelId="{317AF798-E557-47BA-AE2C-732BA0171022}">
      <dsp:nvSpPr>
        <dsp:cNvPr id="0" name=""/>
        <dsp:cNvSpPr/>
      </dsp:nvSpPr>
      <dsp:spPr>
        <a:xfrm>
          <a:off x="1989225" y="306063"/>
          <a:ext cx="382582" cy="447549"/>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1989225" y="395573"/>
        <a:ext cx="267807" cy="268529"/>
      </dsp:txXfrm>
    </dsp:sp>
    <dsp:sp modelId="{2C4C4A9E-C123-4C8E-8535-36FE471C9908}">
      <dsp:nvSpPr>
        <dsp:cNvPr id="0" name=""/>
        <dsp:cNvSpPr/>
      </dsp:nvSpPr>
      <dsp:spPr>
        <a:xfrm>
          <a:off x="2530615" y="0"/>
          <a:ext cx="1804634" cy="1059677"/>
        </a:xfrm>
        <a:prstGeom prst="roundRect">
          <a:avLst>
            <a:gd name="adj" fmla="val 10000"/>
          </a:avLst>
        </a:prstGeom>
        <a:solidFill>
          <a:schemeClr val="accent1">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latin typeface="+mn-lt"/>
            </a:rPr>
            <a:t>Contribution de l’ensemble des régions OI</a:t>
          </a:r>
          <a:endParaRPr lang="fr-FR" sz="1800" kern="1200" dirty="0">
            <a:latin typeface="+mn-lt"/>
          </a:endParaRPr>
        </a:p>
      </dsp:txBody>
      <dsp:txXfrm>
        <a:off x="2561652" y="31037"/>
        <a:ext cx="1742560" cy="997603"/>
      </dsp:txXfrm>
    </dsp:sp>
    <dsp:sp modelId="{DB352D64-7955-4F15-9D71-333E4C5DCCFF}">
      <dsp:nvSpPr>
        <dsp:cNvPr id="0" name=""/>
        <dsp:cNvSpPr/>
      </dsp:nvSpPr>
      <dsp:spPr>
        <a:xfrm>
          <a:off x="4515713" y="306063"/>
          <a:ext cx="382582" cy="447549"/>
        </a:xfrm>
        <a:prstGeom prst="rightArrow">
          <a:avLst>
            <a:gd name="adj1" fmla="val 60000"/>
            <a:gd name="adj2" fmla="val 50000"/>
          </a:avLst>
        </a:prstGeom>
        <a:solidFill>
          <a:schemeClr val="accent1">
            <a:shade val="90000"/>
            <a:hueOff val="135647"/>
            <a:satOff val="-313"/>
            <a:lumOff val="993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4515713" y="395573"/>
        <a:ext cx="267807" cy="268529"/>
      </dsp:txXfrm>
    </dsp:sp>
    <dsp:sp modelId="{5482A76E-14A1-4FAF-86D7-CB8F6BCA9ACF}">
      <dsp:nvSpPr>
        <dsp:cNvPr id="0" name=""/>
        <dsp:cNvSpPr/>
      </dsp:nvSpPr>
      <dsp:spPr>
        <a:xfrm>
          <a:off x="5057103" y="0"/>
          <a:ext cx="1804634" cy="1059677"/>
        </a:xfrm>
        <a:prstGeom prst="roundRect">
          <a:avLst>
            <a:gd name="adj" fmla="val 10000"/>
          </a:avLst>
        </a:prstGeom>
        <a:solidFill>
          <a:schemeClr val="accent1">
            <a:shade val="80000"/>
            <a:hueOff val="180842"/>
            <a:satOff val="3450"/>
            <a:lumOff val="15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latin typeface="+mn-lt"/>
            </a:rPr>
            <a:t>Contribution Martinique =</a:t>
          </a:r>
        </a:p>
        <a:p>
          <a:pPr lvl="0" algn="ctr" defTabSz="800100">
            <a:lnSpc>
              <a:spcPct val="90000"/>
            </a:lnSpc>
            <a:spcBef>
              <a:spcPct val="0"/>
            </a:spcBef>
            <a:spcAft>
              <a:spcPct val="35000"/>
            </a:spcAft>
          </a:pPr>
          <a:r>
            <a:rPr lang="fr-FR" sz="1800" kern="1200" dirty="0" smtClean="0">
              <a:latin typeface="+mn-lt"/>
            </a:rPr>
            <a:t>700 000 €</a:t>
          </a:r>
          <a:endParaRPr lang="fr-FR" sz="1800" kern="1200" dirty="0">
            <a:latin typeface="+mn-lt"/>
          </a:endParaRPr>
        </a:p>
      </dsp:txBody>
      <dsp:txXfrm>
        <a:off x="5088140" y="31037"/>
        <a:ext cx="1742560" cy="997603"/>
      </dsp:txXfrm>
    </dsp:sp>
    <dsp:sp modelId="{F15784BE-6412-4ACA-AEB0-862AD15F7E43}">
      <dsp:nvSpPr>
        <dsp:cNvPr id="0" name=""/>
        <dsp:cNvSpPr/>
      </dsp:nvSpPr>
      <dsp:spPr>
        <a:xfrm>
          <a:off x="7042201" y="306063"/>
          <a:ext cx="382582" cy="447549"/>
        </a:xfrm>
        <a:prstGeom prst="rightArrow">
          <a:avLst>
            <a:gd name="adj1" fmla="val 60000"/>
            <a:gd name="adj2" fmla="val 50000"/>
          </a:avLst>
        </a:prstGeom>
        <a:solidFill>
          <a:schemeClr val="accent1">
            <a:shade val="90000"/>
            <a:hueOff val="271295"/>
            <a:satOff val="-626"/>
            <a:lumOff val="198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7042201" y="395573"/>
        <a:ext cx="267807" cy="268529"/>
      </dsp:txXfrm>
    </dsp:sp>
    <dsp:sp modelId="{363CE6EC-C92C-41C4-90E7-555CFA8EDCDB}">
      <dsp:nvSpPr>
        <dsp:cNvPr id="0" name=""/>
        <dsp:cNvSpPr/>
      </dsp:nvSpPr>
      <dsp:spPr>
        <a:xfrm>
          <a:off x="7583591" y="0"/>
          <a:ext cx="1804634" cy="1059677"/>
        </a:xfrm>
        <a:prstGeom prst="roundRect">
          <a:avLst>
            <a:gd name="adj" fmla="val 10000"/>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latin typeface="+mn-lt"/>
            </a:rPr>
            <a:t>Nouvelle Maquette =</a:t>
          </a:r>
        </a:p>
        <a:p>
          <a:pPr lvl="0" algn="ctr" defTabSz="800100">
            <a:lnSpc>
              <a:spcPct val="90000"/>
            </a:lnSpc>
            <a:spcBef>
              <a:spcPct val="0"/>
            </a:spcBef>
            <a:spcAft>
              <a:spcPct val="35000"/>
            </a:spcAft>
          </a:pPr>
          <a:r>
            <a:rPr lang="fr-FR" sz="1800" kern="1200" dirty="0" smtClean="0">
              <a:latin typeface="+mn-lt"/>
            </a:rPr>
            <a:t> 10 214 099 €</a:t>
          </a:r>
          <a:endParaRPr lang="fr-FR" sz="1800" kern="1200" dirty="0">
            <a:latin typeface="+mn-lt"/>
          </a:endParaRPr>
        </a:p>
      </dsp:txBody>
      <dsp:txXfrm>
        <a:off x="7614628" y="31037"/>
        <a:ext cx="1742560" cy="997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7F225-ECF2-457C-929D-F7FF10477D68}">
      <dsp:nvSpPr>
        <dsp:cNvPr id="0" name=""/>
        <dsp:cNvSpPr/>
      </dsp:nvSpPr>
      <dsp:spPr>
        <a:xfrm rot="5400000">
          <a:off x="735015" y="1101786"/>
          <a:ext cx="644341" cy="73356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324D84-96AE-44E4-A9FF-560F9E28E816}">
      <dsp:nvSpPr>
        <dsp:cNvPr id="0" name=""/>
        <dsp:cNvSpPr/>
      </dsp:nvSpPr>
      <dsp:spPr>
        <a:xfrm>
          <a:off x="138084" y="1573"/>
          <a:ext cx="1352763" cy="995717"/>
        </a:xfrm>
        <a:prstGeom prst="roundRect">
          <a:avLst>
            <a:gd name="adj" fmla="val 1667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latin typeface="+mn-lt"/>
            </a:rPr>
            <a:t>M51 augmentation du potentiel des sites aquacoles</a:t>
          </a:r>
          <a:endParaRPr lang="fr-FR" sz="1300" kern="1200" dirty="0">
            <a:latin typeface="+mn-lt"/>
          </a:endParaRPr>
        </a:p>
      </dsp:txBody>
      <dsp:txXfrm>
        <a:off x="186700" y="50189"/>
        <a:ext cx="1255531" cy="898485"/>
      </dsp:txXfrm>
    </dsp:sp>
    <dsp:sp modelId="{44555826-964E-44D0-AA0D-2C3B24A74E50}">
      <dsp:nvSpPr>
        <dsp:cNvPr id="0" name=""/>
        <dsp:cNvSpPr/>
      </dsp:nvSpPr>
      <dsp:spPr>
        <a:xfrm>
          <a:off x="2085226" y="93025"/>
          <a:ext cx="5372927" cy="61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smtClean="0">
              <a:latin typeface="+mn-lt"/>
            </a:rPr>
            <a:t> - 600 000 €, retard de démarrage de l’opération ciblée : centre </a:t>
          </a:r>
          <a:r>
            <a:rPr lang="fr-FR" sz="1800" kern="1200" dirty="0" err="1" smtClean="0">
              <a:latin typeface="+mn-lt"/>
            </a:rPr>
            <a:t>techhnique</a:t>
          </a:r>
          <a:r>
            <a:rPr lang="fr-FR" sz="1800" kern="1200" dirty="0" smtClean="0">
              <a:latin typeface="+mn-lt"/>
            </a:rPr>
            <a:t> Aquacole Territorial</a:t>
          </a:r>
          <a:endParaRPr lang="fr-FR" sz="1800" kern="1200" dirty="0">
            <a:latin typeface="+mn-lt"/>
          </a:endParaRPr>
        </a:p>
      </dsp:txBody>
      <dsp:txXfrm>
        <a:off x="2085226" y="93025"/>
        <a:ext cx="5372927" cy="613658"/>
      </dsp:txXfrm>
    </dsp:sp>
    <dsp:sp modelId="{4ACF6574-FE1E-4F73-9FB7-6201B560ED9D}">
      <dsp:nvSpPr>
        <dsp:cNvPr id="0" name=""/>
        <dsp:cNvSpPr/>
      </dsp:nvSpPr>
      <dsp:spPr>
        <a:xfrm rot="5400000">
          <a:off x="2386262" y="2115777"/>
          <a:ext cx="644341" cy="733560"/>
        </a:xfrm>
        <a:prstGeom prst="bentUpArrow">
          <a:avLst>
            <a:gd name="adj1" fmla="val 32840"/>
            <a:gd name="adj2" fmla="val 25000"/>
            <a:gd name="adj3" fmla="val 35780"/>
          </a:avLst>
        </a:prstGeom>
        <a:solidFill>
          <a:schemeClr val="accent1">
            <a:tint val="50000"/>
            <a:hueOff val="72337"/>
            <a:satOff val="-2780"/>
            <a:lumOff val="9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A85F69-979B-45EE-9CC4-44413D3599EC}">
      <dsp:nvSpPr>
        <dsp:cNvPr id="0" name=""/>
        <dsp:cNvSpPr/>
      </dsp:nvSpPr>
      <dsp:spPr>
        <a:xfrm>
          <a:off x="1665377" y="1097030"/>
          <a:ext cx="1344031" cy="965499"/>
        </a:xfrm>
        <a:prstGeom prst="roundRect">
          <a:avLst>
            <a:gd name="adj" fmla="val 16670"/>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latin typeface="+mn-lt"/>
            </a:rPr>
            <a:t>M32</a:t>
          </a:r>
        </a:p>
        <a:p>
          <a:pPr lvl="0" algn="ctr" defTabSz="577850">
            <a:lnSpc>
              <a:spcPct val="90000"/>
            </a:lnSpc>
            <a:spcBef>
              <a:spcPct val="0"/>
            </a:spcBef>
            <a:spcAft>
              <a:spcPct val="35000"/>
            </a:spcAft>
          </a:pPr>
          <a:r>
            <a:rPr lang="fr-FR" sz="1300" kern="1200" dirty="0" smtClean="0">
              <a:latin typeface="+mn-lt"/>
            </a:rPr>
            <a:t>Santé et Sécurité </a:t>
          </a:r>
          <a:endParaRPr lang="fr-FR" sz="1300" kern="1200" dirty="0">
            <a:latin typeface="+mn-lt"/>
          </a:endParaRPr>
        </a:p>
      </dsp:txBody>
      <dsp:txXfrm>
        <a:off x="1712517" y="1144170"/>
        <a:ext cx="1249751" cy="871219"/>
      </dsp:txXfrm>
    </dsp:sp>
    <dsp:sp modelId="{71CFBF53-FEE7-4CB1-AA7E-39CAD6FC735E}">
      <dsp:nvSpPr>
        <dsp:cNvPr id="0" name=""/>
        <dsp:cNvSpPr/>
      </dsp:nvSpPr>
      <dsp:spPr>
        <a:xfrm>
          <a:off x="3420211" y="1239885"/>
          <a:ext cx="4709681" cy="61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smtClean="0">
              <a:latin typeface="+mn-lt"/>
            </a:rPr>
            <a:t>- 80 000 €, dossiers de faibles volumes financiers compte tenu de la taille des navires à équiper</a:t>
          </a:r>
          <a:endParaRPr lang="fr-FR" sz="1800" kern="1200" dirty="0">
            <a:latin typeface="+mn-lt"/>
          </a:endParaRPr>
        </a:p>
      </dsp:txBody>
      <dsp:txXfrm>
        <a:off x="3420211" y="1239885"/>
        <a:ext cx="4709681" cy="613658"/>
      </dsp:txXfrm>
    </dsp:sp>
    <dsp:sp modelId="{ABB8203B-9BF7-4DC2-B57D-8DCB1E5855A4}">
      <dsp:nvSpPr>
        <dsp:cNvPr id="0" name=""/>
        <dsp:cNvSpPr/>
      </dsp:nvSpPr>
      <dsp:spPr>
        <a:xfrm>
          <a:off x="3124049" y="2474031"/>
          <a:ext cx="1292129" cy="759249"/>
        </a:xfrm>
        <a:prstGeom prst="roundRect">
          <a:avLst>
            <a:gd name="adj" fmla="val 16670"/>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FR" sz="1300" kern="1200" dirty="0" smtClean="0">
              <a:latin typeface="+mn-lt"/>
            </a:rPr>
            <a:t>M41.1.a </a:t>
          </a:r>
        </a:p>
        <a:p>
          <a:pPr lvl="0" algn="ctr" defTabSz="577850">
            <a:lnSpc>
              <a:spcPct val="90000"/>
            </a:lnSpc>
            <a:spcBef>
              <a:spcPct val="0"/>
            </a:spcBef>
            <a:spcAft>
              <a:spcPct val="35000"/>
            </a:spcAft>
          </a:pPr>
          <a:r>
            <a:rPr lang="fr-FR" sz="1300" kern="1200" dirty="0" smtClean="0">
              <a:latin typeface="+mn-lt"/>
            </a:rPr>
            <a:t>Remotorisation</a:t>
          </a:r>
          <a:endParaRPr lang="fr-FR" sz="1300" kern="1200" dirty="0">
            <a:latin typeface="+mn-lt"/>
          </a:endParaRPr>
        </a:p>
      </dsp:txBody>
      <dsp:txXfrm>
        <a:off x="3161119" y="2511101"/>
        <a:ext cx="1217989" cy="685109"/>
      </dsp:txXfrm>
    </dsp:sp>
    <dsp:sp modelId="{1FFBEECC-50A1-426B-9177-F0410CAC6D0D}">
      <dsp:nvSpPr>
        <dsp:cNvPr id="0" name=""/>
        <dsp:cNvSpPr/>
      </dsp:nvSpPr>
      <dsp:spPr>
        <a:xfrm>
          <a:off x="4648924" y="2540468"/>
          <a:ext cx="3821204" cy="613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smtClean="0">
              <a:latin typeface="+mn-lt"/>
            </a:rPr>
            <a:t>-20 000 €, doublon avec un dispositif de défiscalisation</a:t>
          </a:r>
          <a:endParaRPr lang="fr-FR" sz="1800" kern="1200" dirty="0">
            <a:latin typeface="+mn-lt"/>
          </a:endParaRPr>
        </a:p>
      </dsp:txBody>
      <dsp:txXfrm>
        <a:off x="4648924" y="2540468"/>
        <a:ext cx="3821204" cy="6136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356F0-2301-4F83-8540-F32DB739F554}">
      <dsp:nvSpPr>
        <dsp:cNvPr id="0" name=""/>
        <dsp:cNvSpPr/>
      </dsp:nvSpPr>
      <dsp:spPr>
        <a:xfrm>
          <a:off x="4396" y="532068"/>
          <a:ext cx="2559033" cy="102361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fr-FR" sz="1700" kern="1200" dirty="0" smtClean="0">
              <a:latin typeface="+mn-lt"/>
            </a:rPr>
            <a:t>285</a:t>
          </a:r>
        </a:p>
        <a:p>
          <a:pPr lvl="0" algn="ctr" defTabSz="755650">
            <a:lnSpc>
              <a:spcPct val="90000"/>
            </a:lnSpc>
            <a:spcBef>
              <a:spcPct val="0"/>
            </a:spcBef>
            <a:spcAft>
              <a:spcPct val="35000"/>
            </a:spcAft>
          </a:pPr>
          <a:r>
            <a:rPr lang="fr-FR" sz="1700" kern="1200" dirty="0" smtClean="0">
              <a:latin typeface="+mn-lt"/>
            </a:rPr>
            <a:t>DOSSIERS</a:t>
          </a:r>
        </a:p>
        <a:p>
          <a:pPr lvl="0" algn="ctr" defTabSz="755650">
            <a:lnSpc>
              <a:spcPct val="90000"/>
            </a:lnSpc>
            <a:spcBef>
              <a:spcPct val="0"/>
            </a:spcBef>
            <a:spcAft>
              <a:spcPct val="35000"/>
            </a:spcAft>
          </a:pPr>
          <a:r>
            <a:rPr lang="fr-FR" sz="1700" kern="1200" dirty="0" smtClean="0">
              <a:latin typeface="+mn-lt"/>
            </a:rPr>
            <a:t>1 565 303 €</a:t>
          </a:r>
        </a:p>
      </dsp:txBody>
      <dsp:txXfrm>
        <a:off x="516203" y="532068"/>
        <a:ext cx="1535420" cy="1023613"/>
      </dsp:txXfrm>
    </dsp:sp>
    <dsp:sp modelId="{D830C2AC-CD29-43A1-A21C-D5F7610BDA78}">
      <dsp:nvSpPr>
        <dsp:cNvPr id="0" name=""/>
        <dsp:cNvSpPr/>
      </dsp:nvSpPr>
      <dsp:spPr>
        <a:xfrm>
          <a:off x="2307526" y="532068"/>
          <a:ext cx="2559033" cy="102361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fr-FR" sz="1700" kern="1200" dirty="0" smtClean="0">
              <a:latin typeface="+mn-lt"/>
            </a:rPr>
            <a:t>110 </a:t>
          </a:r>
        </a:p>
        <a:p>
          <a:pPr lvl="0" algn="ctr" defTabSz="755650">
            <a:lnSpc>
              <a:spcPct val="90000"/>
            </a:lnSpc>
            <a:spcBef>
              <a:spcPct val="0"/>
            </a:spcBef>
            <a:spcAft>
              <a:spcPct val="35000"/>
            </a:spcAft>
          </a:pPr>
          <a:r>
            <a:rPr lang="fr-FR" sz="1700" kern="1200" dirty="0" smtClean="0">
              <a:latin typeface="+mn-lt"/>
            </a:rPr>
            <a:t>PROGRAMMES</a:t>
          </a:r>
        </a:p>
        <a:p>
          <a:pPr lvl="0" algn="ctr" defTabSz="755650">
            <a:lnSpc>
              <a:spcPct val="90000"/>
            </a:lnSpc>
            <a:spcBef>
              <a:spcPct val="0"/>
            </a:spcBef>
            <a:spcAft>
              <a:spcPct val="35000"/>
            </a:spcAft>
          </a:pPr>
          <a:r>
            <a:rPr lang="fr-FR" sz="1700" kern="1200" dirty="0" smtClean="0">
              <a:latin typeface="+mn-lt"/>
            </a:rPr>
            <a:t>750 980 €</a:t>
          </a:r>
          <a:endParaRPr lang="fr-FR" sz="1700" kern="1200" dirty="0">
            <a:latin typeface="+mn-lt"/>
          </a:endParaRPr>
        </a:p>
      </dsp:txBody>
      <dsp:txXfrm>
        <a:off x="2819333" y="532068"/>
        <a:ext cx="1535420" cy="1023613"/>
      </dsp:txXfrm>
    </dsp:sp>
    <dsp:sp modelId="{0E9BCBDE-31E5-4326-AA34-FC39A5EB3B4C}">
      <dsp:nvSpPr>
        <dsp:cNvPr id="0" name=""/>
        <dsp:cNvSpPr/>
      </dsp:nvSpPr>
      <dsp:spPr>
        <a:xfrm>
          <a:off x="4610656" y="532068"/>
          <a:ext cx="2559033" cy="102361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fr-FR" sz="1700" kern="1200" dirty="0" smtClean="0">
              <a:latin typeface="+mn-lt"/>
            </a:rPr>
            <a:t>88 </a:t>
          </a:r>
        </a:p>
        <a:p>
          <a:pPr lvl="0" algn="ctr" defTabSz="755650">
            <a:lnSpc>
              <a:spcPct val="90000"/>
            </a:lnSpc>
            <a:spcBef>
              <a:spcPct val="0"/>
            </a:spcBef>
            <a:spcAft>
              <a:spcPct val="35000"/>
            </a:spcAft>
          </a:pPr>
          <a:r>
            <a:rPr lang="fr-FR" sz="1700" kern="1200" dirty="0" smtClean="0">
              <a:latin typeface="+mn-lt"/>
            </a:rPr>
            <a:t>PAYES</a:t>
          </a:r>
        </a:p>
        <a:p>
          <a:pPr lvl="0" algn="ctr" defTabSz="755650">
            <a:lnSpc>
              <a:spcPct val="90000"/>
            </a:lnSpc>
            <a:spcBef>
              <a:spcPct val="0"/>
            </a:spcBef>
            <a:spcAft>
              <a:spcPct val="35000"/>
            </a:spcAft>
          </a:pPr>
          <a:r>
            <a:rPr lang="fr-FR" sz="1700" kern="1200" dirty="0" smtClean="0">
              <a:latin typeface="+mn-lt"/>
            </a:rPr>
            <a:t>616 553€</a:t>
          </a:r>
          <a:endParaRPr lang="fr-FR" sz="1700" kern="1200" dirty="0">
            <a:latin typeface="+mn-lt"/>
          </a:endParaRPr>
        </a:p>
      </dsp:txBody>
      <dsp:txXfrm>
        <a:off x="5122463" y="532068"/>
        <a:ext cx="1535420" cy="1023613"/>
      </dsp:txXfrm>
    </dsp:sp>
    <dsp:sp modelId="{22951626-061C-49D5-894D-39F317A9166B}">
      <dsp:nvSpPr>
        <dsp:cNvPr id="0" name=""/>
        <dsp:cNvSpPr/>
      </dsp:nvSpPr>
      <dsp:spPr>
        <a:xfrm>
          <a:off x="6913786" y="532068"/>
          <a:ext cx="2559033" cy="1023613"/>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fr-FR" sz="1700" kern="1200" dirty="0" smtClean="0">
              <a:latin typeface="+mn-lt"/>
            </a:rPr>
            <a:t>10</a:t>
          </a:r>
        </a:p>
        <a:p>
          <a:pPr lvl="0" algn="ctr" defTabSz="755650">
            <a:lnSpc>
              <a:spcPct val="90000"/>
            </a:lnSpc>
            <a:spcBef>
              <a:spcPct val="0"/>
            </a:spcBef>
            <a:spcAft>
              <a:spcPct val="35000"/>
            </a:spcAft>
          </a:pPr>
          <a:r>
            <a:rPr lang="fr-FR" sz="1700" kern="1200" dirty="0" smtClean="0">
              <a:latin typeface="+mn-lt"/>
            </a:rPr>
            <a:t>rejets/abandons</a:t>
          </a:r>
        </a:p>
        <a:p>
          <a:pPr lvl="0" algn="ctr" defTabSz="755650">
            <a:lnSpc>
              <a:spcPct val="90000"/>
            </a:lnSpc>
            <a:spcBef>
              <a:spcPct val="0"/>
            </a:spcBef>
            <a:spcAft>
              <a:spcPct val="35000"/>
            </a:spcAft>
          </a:pPr>
          <a:r>
            <a:rPr lang="fr-FR" sz="1700" kern="1200" dirty="0" smtClean="0">
              <a:latin typeface="+mn-lt"/>
            </a:rPr>
            <a:t>39 295 €</a:t>
          </a:r>
          <a:endParaRPr lang="fr-FR" sz="1700" kern="1200" dirty="0">
            <a:latin typeface="+mn-lt"/>
          </a:endParaRPr>
        </a:p>
      </dsp:txBody>
      <dsp:txXfrm>
        <a:off x="7425593" y="532068"/>
        <a:ext cx="1535420" cy="10236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8356F0-2301-4F83-8540-F32DB739F554}">
      <dsp:nvSpPr>
        <dsp:cNvPr id="0" name=""/>
        <dsp:cNvSpPr/>
      </dsp:nvSpPr>
      <dsp:spPr>
        <a:xfrm>
          <a:off x="4396" y="532068"/>
          <a:ext cx="2559033" cy="102361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fr-FR" sz="1900" kern="1200" dirty="0" smtClean="0">
              <a:latin typeface="Myriad Pro" panose="020B0503030403020204"/>
            </a:rPr>
            <a:t>69 </a:t>
          </a:r>
        </a:p>
        <a:p>
          <a:pPr lvl="0" algn="ctr" defTabSz="844550">
            <a:lnSpc>
              <a:spcPct val="90000"/>
            </a:lnSpc>
            <a:spcBef>
              <a:spcPct val="0"/>
            </a:spcBef>
            <a:spcAft>
              <a:spcPct val="35000"/>
            </a:spcAft>
          </a:pPr>
          <a:r>
            <a:rPr lang="fr-FR" sz="1900" kern="1200" dirty="0" smtClean="0">
              <a:latin typeface="Myriad Pro" panose="020B0503030403020204"/>
            </a:rPr>
            <a:t>DOSSIERS</a:t>
          </a:r>
        </a:p>
        <a:p>
          <a:pPr lvl="0" algn="ctr" defTabSz="844550">
            <a:lnSpc>
              <a:spcPct val="90000"/>
            </a:lnSpc>
            <a:spcBef>
              <a:spcPct val="0"/>
            </a:spcBef>
            <a:spcAft>
              <a:spcPct val="35000"/>
            </a:spcAft>
          </a:pPr>
          <a:r>
            <a:rPr lang="fr-FR" sz="1900" kern="1200" dirty="0" smtClean="0">
              <a:latin typeface="Myriad Pro" panose="020B0503030403020204"/>
            </a:rPr>
            <a:t>6 599 931 €*</a:t>
          </a:r>
        </a:p>
      </dsp:txBody>
      <dsp:txXfrm>
        <a:off x="516203" y="532068"/>
        <a:ext cx="1535420" cy="1023613"/>
      </dsp:txXfrm>
    </dsp:sp>
    <dsp:sp modelId="{D830C2AC-CD29-43A1-A21C-D5F7610BDA78}">
      <dsp:nvSpPr>
        <dsp:cNvPr id="0" name=""/>
        <dsp:cNvSpPr/>
      </dsp:nvSpPr>
      <dsp:spPr>
        <a:xfrm>
          <a:off x="2307526" y="532068"/>
          <a:ext cx="2559033" cy="102361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fr-FR" sz="1900" kern="1200" dirty="0" smtClean="0">
              <a:latin typeface="Myriad Pro" panose="020B0503030403020204"/>
            </a:rPr>
            <a:t>19</a:t>
          </a:r>
        </a:p>
        <a:p>
          <a:pPr lvl="0" algn="ctr" defTabSz="844550">
            <a:lnSpc>
              <a:spcPct val="90000"/>
            </a:lnSpc>
            <a:spcBef>
              <a:spcPct val="0"/>
            </a:spcBef>
            <a:spcAft>
              <a:spcPct val="35000"/>
            </a:spcAft>
          </a:pPr>
          <a:r>
            <a:rPr lang="fr-FR" sz="1900" kern="1200" dirty="0" smtClean="0">
              <a:latin typeface="Myriad Pro" panose="020B0503030403020204"/>
            </a:rPr>
            <a:t>PROGRAMMES</a:t>
          </a:r>
        </a:p>
        <a:p>
          <a:pPr lvl="0" algn="ctr" defTabSz="844550">
            <a:lnSpc>
              <a:spcPct val="90000"/>
            </a:lnSpc>
            <a:spcBef>
              <a:spcPct val="0"/>
            </a:spcBef>
            <a:spcAft>
              <a:spcPct val="35000"/>
            </a:spcAft>
          </a:pPr>
          <a:r>
            <a:rPr lang="fr-FR" sz="1900" kern="1200" dirty="0" smtClean="0">
              <a:latin typeface="Myriad Pro" panose="020B0503030403020204"/>
            </a:rPr>
            <a:t>3 269 909 €*</a:t>
          </a:r>
          <a:endParaRPr lang="fr-FR" sz="1900" kern="1200" dirty="0">
            <a:latin typeface="Myriad Pro" panose="020B0503030403020204"/>
          </a:endParaRPr>
        </a:p>
      </dsp:txBody>
      <dsp:txXfrm>
        <a:off x="2819333" y="532068"/>
        <a:ext cx="1535420" cy="1023613"/>
      </dsp:txXfrm>
    </dsp:sp>
    <dsp:sp modelId="{0E9BCBDE-31E5-4326-AA34-FC39A5EB3B4C}">
      <dsp:nvSpPr>
        <dsp:cNvPr id="0" name=""/>
        <dsp:cNvSpPr/>
      </dsp:nvSpPr>
      <dsp:spPr>
        <a:xfrm>
          <a:off x="4610656" y="532068"/>
          <a:ext cx="2559033" cy="102361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fr-FR" sz="1900" kern="1200" dirty="0" smtClean="0">
              <a:latin typeface="Myriad Pro" panose="020B0503030403020204"/>
            </a:rPr>
            <a:t>14 </a:t>
          </a:r>
        </a:p>
        <a:p>
          <a:pPr lvl="0" algn="ctr" defTabSz="844550">
            <a:lnSpc>
              <a:spcPct val="90000"/>
            </a:lnSpc>
            <a:spcBef>
              <a:spcPct val="0"/>
            </a:spcBef>
            <a:spcAft>
              <a:spcPct val="35000"/>
            </a:spcAft>
          </a:pPr>
          <a:r>
            <a:rPr lang="fr-FR" sz="1900" kern="1200" dirty="0" smtClean="0">
              <a:latin typeface="Myriad Pro" panose="020B0503030403020204"/>
            </a:rPr>
            <a:t>PAYES</a:t>
          </a:r>
        </a:p>
        <a:p>
          <a:pPr lvl="0" algn="ctr" defTabSz="844550">
            <a:lnSpc>
              <a:spcPct val="90000"/>
            </a:lnSpc>
            <a:spcBef>
              <a:spcPct val="0"/>
            </a:spcBef>
            <a:spcAft>
              <a:spcPct val="35000"/>
            </a:spcAft>
          </a:pPr>
          <a:r>
            <a:rPr lang="fr-FR" sz="1900" kern="1200" dirty="0" smtClean="0">
              <a:latin typeface="Myriad Pro" panose="020B0503030403020204"/>
            </a:rPr>
            <a:t>1 303 618 €*</a:t>
          </a:r>
          <a:endParaRPr lang="fr-FR" sz="1900" kern="1200" dirty="0">
            <a:latin typeface="Myriad Pro" panose="020B0503030403020204"/>
          </a:endParaRPr>
        </a:p>
      </dsp:txBody>
      <dsp:txXfrm>
        <a:off x="5122463" y="532068"/>
        <a:ext cx="1535420" cy="1023613"/>
      </dsp:txXfrm>
    </dsp:sp>
    <dsp:sp modelId="{22951626-061C-49D5-894D-39F317A9166B}">
      <dsp:nvSpPr>
        <dsp:cNvPr id="0" name=""/>
        <dsp:cNvSpPr/>
      </dsp:nvSpPr>
      <dsp:spPr>
        <a:xfrm>
          <a:off x="6913786" y="532068"/>
          <a:ext cx="2559033" cy="1023613"/>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fr-FR" sz="1900" kern="1200" dirty="0" smtClean="0">
              <a:latin typeface="Myriad Pro" panose="020B0503030403020204"/>
            </a:rPr>
            <a:t>4</a:t>
          </a:r>
        </a:p>
        <a:p>
          <a:pPr lvl="0" algn="ctr" defTabSz="844550">
            <a:lnSpc>
              <a:spcPct val="90000"/>
            </a:lnSpc>
            <a:spcBef>
              <a:spcPct val="0"/>
            </a:spcBef>
            <a:spcAft>
              <a:spcPct val="35000"/>
            </a:spcAft>
          </a:pPr>
          <a:r>
            <a:rPr lang="fr-FR" sz="1900" kern="1200" dirty="0" smtClean="0">
              <a:latin typeface="Myriad Pro" panose="020B0503030403020204"/>
            </a:rPr>
            <a:t>REJETE</a:t>
          </a:r>
        </a:p>
        <a:p>
          <a:pPr lvl="0" algn="ctr" defTabSz="844550">
            <a:lnSpc>
              <a:spcPct val="90000"/>
            </a:lnSpc>
            <a:spcBef>
              <a:spcPct val="0"/>
            </a:spcBef>
            <a:spcAft>
              <a:spcPct val="35000"/>
            </a:spcAft>
          </a:pPr>
          <a:r>
            <a:rPr lang="fr-FR" sz="1900" kern="1200" dirty="0" smtClean="0">
              <a:latin typeface="Myriad Pro" panose="020B0503030403020204"/>
            </a:rPr>
            <a:t>332 348 €*</a:t>
          </a:r>
          <a:endParaRPr lang="fr-FR" sz="1900" kern="1200" dirty="0">
            <a:latin typeface="Myriad Pro" panose="020B0503030403020204"/>
          </a:endParaRPr>
        </a:p>
      </dsp:txBody>
      <dsp:txXfrm>
        <a:off x="7425593" y="532068"/>
        <a:ext cx="1535420" cy="10236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23C5A-2413-4556-AA6A-B92398A13B49}">
      <dsp:nvSpPr>
        <dsp:cNvPr id="0" name=""/>
        <dsp:cNvSpPr/>
      </dsp:nvSpPr>
      <dsp:spPr>
        <a:xfrm>
          <a:off x="0" y="0"/>
          <a:ext cx="2799074" cy="105985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smtClean="0"/>
            <a:t>13 218 € CT</a:t>
          </a:r>
        </a:p>
        <a:p>
          <a:pPr lvl="0" algn="ctr" defTabSz="800100">
            <a:lnSpc>
              <a:spcPct val="90000"/>
            </a:lnSpc>
            <a:spcBef>
              <a:spcPct val="0"/>
            </a:spcBef>
            <a:spcAft>
              <a:spcPct val="35000"/>
            </a:spcAft>
          </a:pPr>
          <a:r>
            <a:rPr lang="fr-FR" sz="1800" kern="1200" dirty="0" smtClean="0"/>
            <a:t>d’investissement</a:t>
          </a:r>
          <a:endParaRPr lang="fr-FR" sz="1800" kern="1200" dirty="0"/>
        </a:p>
      </dsp:txBody>
      <dsp:txXfrm>
        <a:off x="529928" y="0"/>
        <a:ext cx="1739219" cy="1059855"/>
      </dsp:txXfrm>
    </dsp:sp>
    <dsp:sp modelId="{B15CEF81-FAB5-439B-B6C1-6278B1C482E1}">
      <dsp:nvSpPr>
        <dsp:cNvPr id="0" name=""/>
        <dsp:cNvSpPr/>
      </dsp:nvSpPr>
      <dsp:spPr>
        <a:xfrm>
          <a:off x="2528356" y="0"/>
          <a:ext cx="2799074" cy="105985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smtClean="0"/>
            <a:t>1 982,70 € </a:t>
          </a:r>
        </a:p>
        <a:p>
          <a:pPr lvl="0" algn="ctr" defTabSz="800100">
            <a:lnSpc>
              <a:spcPct val="90000"/>
            </a:lnSpc>
            <a:spcBef>
              <a:spcPct val="0"/>
            </a:spcBef>
            <a:spcAft>
              <a:spcPct val="35000"/>
            </a:spcAft>
          </a:pPr>
          <a:r>
            <a:rPr lang="fr-FR" sz="1800" kern="1200" dirty="0" smtClean="0"/>
            <a:t>de FEAMP</a:t>
          </a:r>
          <a:endParaRPr lang="fr-FR" sz="1800" kern="1200" dirty="0"/>
        </a:p>
      </dsp:txBody>
      <dsp:txXfrm>
        <a:off x="3058284" y="0"/>
        <a:ext cx="1739219" cy="10598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E0F8D-08FA-4709-9807-7FB9A91BC31F}">
      <dsp:nvSpPr>
        <dsp:cNvPr id="0" name=""/>
        <dsp:cNvSpPr/>
      </dsp:nvSpPr>
      <dsp:spPr>
        <a:xfrm>
          <a:off x="0" y="0"/>
          <a:ext cx="3479321" cy="1082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fr-FR" sz="2500" kern="1200" dirty="0" smtClean="0">
              <a:latin typeface="+mn-lt"/>
            </a:rPr>
            <a:t>23 395,02€ CT</a:t>
          </a:r>
        </a:p>
        <a:p>
          <a:pPr lvl="0" algn="ctr" defTabSz="1111250">
            <a:lnSpc>
              <a:spcPct val="90000"/>
            </a:lnSpc>
            <a:spcBef>
              <a:spcPct val="0"/>
            </a:spcBef>
            <a:spcAft>
              <a:spcPct val="35000"/>
            </a:spcAft>
          </a:pPr>
          <a:r>
            <a:rPr lang="fr-FR" sz="2500" kern="1200" dirty="0" smtClean="0">
              <a:latin typeface="+mn-lt"/>
            </a:rPr>
            <a:t>D’investissement</a:t>
          </a:r>
          <a:endParaRPr lang="fr-FR" sz="2500" kern="1200" dirty="0">
            <a:latin typeface="+mn-lt"/>
          </a:endParaRPr>
        </a:p>
      </dsp:txBody>
      <dsp:txXfrm>
        <a:off x="541312" y="0"/>
        <a:ext cx="2396698" cy="1082623"/>
      </dsp:txXfrm>
    </dsp:sp>
    <dsp:sp modelId="{E9723C5A-2413-4556-AA6A-B92398A13B49}">
      <dsp:nvSpPr>
        <dsp:cNvPr id="0" name=""/>
        <dsp:cNvSpPr/>
      </dsp:nvSpPr>
      <dsp:spPr>
        <a:xfrm>
          <a:off x="3137209" y="0"/>
          <a:ext cx="3479321" cy="1082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fr-FR" sz="2500" kern="1200" dirty="0" smtClean="0">
              <a:latin typeface="+mn-lt"/>
            </a:rPr>
            <a:t>14 037,01 € </a:t>
          </a:r>
        </a:p>
        <a:p>
          <a:pPr lvl="0" algn="ctr" defTabSz="1111250">
            <a:lnSpc>
              <a:spcPct val="90000"/>
            </a:lnSpc>
            <a:spcBef>
              <a:spcPct val="0"/>
            </a:spcBef>
            <a:spcAft>
              <a:spcPct val="35000"/>
            </a:spcAft>
          </a:pPr>
          <a:r>
            <a:rPr lang="fr-FR" sz="2500" kern="1200" dirty="0" smtClean="0">
              <a:latin typeface="+mn-lt"/>
            </a:rPr>
            <a:t>de FEAMP</a:t>
          </a:r>
          <a:endParaRPr lang="fr-FR" sz="2500" kern="1200" dirty="0">
            <a:latin typeface="+mn-lt"/>
          </a:endParaRPr>
        </a:p>
      </dsp:txBody>
      <dsp:txXfrm>
        <a:off x="3678521" y="0"/>
        <a:ext cx="2396698" cy="10826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E0F8D-08FA-4709-9807-7FB9A91BC31F}">
      <dsp:nvSpPr>
        <dsp:cNvPr id="0" name=""/>
        <dsp:cNvSpPr/>
      </dsp:nvSpPr>
      <dsp:spPr>
        <a:xfrm>
          <a:off x="6671" y="0"/>
          <a:ext cx="3988027" cy="12120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lvl="0" algn="ctr" defTabSz="1289050">
            <a:lnSpc>
              <a:spcPct val="90000"/>
            </a:lnSpc>
            <a:spcBef>
              <a:spcPct val="0"/>
            </a:spcBef>
            <a:spcAft>
              <a:spcPct val="35000"/>
            </a:spcAft>
          </a:pPr>
          <a:r>
            <a:rPr lang="fr-FR" sz="2900" kern="1200" dirty="0" smtClean="0">
              <a:latin typeface="+mn-lt"/>
            </a:rPr>
            <a:t>1 959 526,55€ CT</a:t>
          </a:r>
        </a:p>
        <a:p>
          <a:pPr lvl="0" algn="ctr" defTabSz="1289050">
            <a:lnSpc>
              <a:spcPct val="90000"/>
            </a:lnSpc>
            <a:spcBef>
              <a:spcPct val="0"/>
            </a:spcBef>
            <a:spcAft>
              <a:spcPct val="35000"/>
            </a:spcAft>
          </a:pPr>
          <a:r>
            <a:rPr lang="fr-FR" sz="2900" kern="1200" dirty="0" smtClean="0">
              <a:latin typeface="+mn-lt"/>
            </a:rPr>
            <a:t>D’investissement</a:t>
          </a:r>
          <a:endParaRPr lang="fr-FR" sz="2900" kern="1200" dirty="0">
            <a:latin typeface="+mn-lt"/>
          </a:endParaRPr>
        </a:p>
      </dsp:txBody>
      <dsp:txXfrm>
        <a:off x="612705" y="0"/>
        <a:ext cx="2775960" cy="1212067"/>
      </dsp:txXfrm>
    </dsp:sp>
    <dsp:sp modelId="{E9723C5A-2413-4556-AA6A-B92398A13B49}">
      <dsp:nvSpPr>
        <dsp:cNvPr id="0" name=""/>
        <dsp:cNvSpPr/>
      </dsp:nvSpPr>
      <dsp:spPr>
        <a:xfrm>
          <a:off x="3595896" y="0"/>
          <a:ext cx="3988027" cy="121206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lvl="0" algn="ctr" defTabSz="1289050">
            <a:lnSpc>
              <a:spcPct val="90000"/>
            </a:lnSpc>
            <a:spcBef>
              <a:spcPct val="0"/>
            </a:spcBef>
            <a:spcAft>
              <a:spcPct val="35000"/>
            </a:spcAft>
          </a:pPr>
          <a:r>
            <a:rPr lang="fr-FR" sz="2900" kern="1200" dirty="0" smtClean="0">
              <a:latin typeface="+mn-lt"/>
            </a:rPr>
            <a:t>20 bénéficiaires finaux</a:t>
          </a:r>
          <a:endParaRPr lang="fr-FR" sz="2900" kern="1200" dirty="0">
            <a:latin typeface="+mn-lt"/>
          </a:endParaRPr>
        </a:p>
      </dsp:txBody>
      <dsp:txXfrm>
        <a:off x="4201930" y="0"/>
        <a:ext cx="2775960" cy="12120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E0F8D-08FA-4709-9807-7FB9A91BC31F}">
      <dsp:nvSpPr>
        <dsp:cNvPr id="0" name=""/>
        <dsp:cNvSpPr/>
      </dsp:nvSpPr>
      <dsp:spPr>
        <a:xfrm>
          <a:off x="0" y="280033"/>
          <a:ext cx="3294406" cy="1255617"/>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fr-FR" sz="3000" kern="1200" dirty="0" smtClean="0">
              <a:latin typeface="+mn-lt"/>
            </a:rPr>
            <a:t> 229,5 M€</a:t>
          </a:r>
        </a:p>
        <a:p>
          <a:pPr lvl="0" algn="ctr" defTabSz="1333500">
            <a:lnSpc>
              <a:spcPct val="90000"/>
            </a:lnSpc>
            <a:spcBef>
              <a:spcPct val="0"/>
            </a:spcBef>
            <a:spcAft>
              <a:spcPct val="35000"/>
            </a:spcAft>
          </a:pPr>
          <a:r>
            <a:rPr lang="fr-FR" sz="3000" kern="1200" dirty="0" smtClean="0">
              <a:latin typeface="+mn-lt"/>
            </a:rPr>
            <a:t>CERTIFIES</a:t>
          </a:r>
          <a:endParaRPr lang="fr-FR" sz="3000" kern="1200" dirty="0">
            <a:latin typeface="+mn-lt"/>
          </a:endParaRPr>
        </a:p>
      </dsp:txBody>
      <dsp:txXfrm>
        <a:off x="627809" y="280033"/>
        <a:ext cx="2038789" cy="1255617"/>
      </dsp:txXfrm>
    </dsp:sp>
    <dsp:sp modelId="{E9723C5A-2413-4556-AA6A-B92398A13B49}">
      <dsp:nvSpPr>
        <dsp:cNvPr id="0" name=""/>
        <dsp:cNvSpPr/>
      </dsp:nvSpPr>
      <dsp:spPr>
        <a:xfrm>
          <a:off x="2967670" y="235124"/>
          <a:ext cx="3294406" cy="1317762"/>
        </a:xfrm>
        <a:prstGeom prst="chevron">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fr-FR" sz="3000" kern="1200" dirty="0" smtClean="0">
              <a:latin typeface="+mn-lt"/>
            </a:rPr>
            <a:t>216  M€ VALIDES AC</a:t>
          </a:r>
          <a:endParaRPr lang="fr-FR" sz="3000" kern="1200" dirty="0">
            <a:latin typeface="+mn-lt"/>
          </a:endParaRPr>
        </a:p>
      </dsp:txBody>
      <dsp:txXfrm>
        <a:off x="3626551" y="235124"/>
        <a:ext cx="1976644" cy="1317762"/>
      </dsp:txXfrm>
    </dsp:sp>
    <dsp:sp modelId="{12091B5F-DE2F-4BC7-9B7B-4DD3FB48F23E}">
      <dsp:nvSpPr>
        <dsp:cNvPr id="0" name=""/>
        <dsp:cNvSpPr/>
      </dsp:nvSpPr>
      <dsp:spPr>
        <a:xfrm>
          <a:off x="5932636" y="235124"/>
          <a:ext cx="3294406" cy="1317762"/>
        </a:xfrm>
        <a:prstGeom prst="chevr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fr-FR" sz="3000" kern="1200" dirty="0" smtClean="0">
              <a:latin typeface="+mn-lt"/>
            </a:rPr>
            <a:t>203  M€</a:t>
          </a:r>
        </a:p>
        <a:p>
          <a:pPr lvl="0" algn="ctr" defTabSz="1333500">
            <a:lnSpc>
              <a:spcPct val="90000"/>
            </a:lnSpc>
            <a:spcBef>
              <a:spcPct val="0"/>
            </a:spcBef>
            <a:spcAft>
              <a:spcPct val="35000"/>
            </a:spcAft>
          </a:pPr>
          <a:r>
            <a:rPr lang="fr-FR" sz="3000" kern="1200" dirty="0" smtClean="0">
              <a:latin typeface="+mn-lt"/>
            </a:rPr>
            <a:t>PAYES</a:t>
          </a:r>
          <a:endParaRPr lang="fr-FR" sz="3000" kern="1200" dirty="0">
            <a:latin typeface="+mn-lt"/>
          </a:endParaRPr>
        </a:p>
      </dsp:txBody>
      <dsp:txXfrm>
        <a:off x="6591517" y="235124"/>
        <a:ext cx="1976644" cy="13177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3.xml.rels><?xml version="1.0" encoding="UTF-8" standalone="yes"?>
<Relationships xmlns="http://schemas.openxmlformats.org/package/2006/relationships"><Relationship Id="rId1" Type="http://schemas.openxmlformats.org/officeDocument/2006/relationships/image" Target="../media/image44.png"/></Relationships>
</file>

<file path=ppt/drawings/_rels/drawing7.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4.png"/><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image" Target="../media/image56.png"/><Relationship Id="rId6" Type="http://schemas.openxmlformats.org/officeDocument/2006/relationships/image" Target="../media/image61.jpeg"/><Relationship Id="rId11" Type="http://schemas.openxmlformats.org/officeDocument/2006/relationships/image" Target="../media/image67.png"/><Relationship Id="rId5" Type="http://schemas.openxmlformats.org/officeDocument/2006/relationships/image" Target="../media/image60.jpeg"/><Relationship Id="rId10" Type="http://schemas.openxmlformats.org/officeDocument/2006/relationships/image" Target="../media/image55.jpeg"/><Relationship Id="rId4" Type="http://schemas.openxmlformats.org/officeDocument/2006/relationships/image" Target="../media/image59.png"/><Relationship Id="rId9" Type="http://schemas.openxmlformats.org/officeDocument/2006/relationships/image" Target="../media/image91.jpeg"/><Relationship Id="rId14" Type="http://schemas.openxmlformats.org/officeDocument/2006/relationships/image" Target="../media/image65.jpe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8.emf"/></Relationships>
</file>

<file path=ppt/drawings/drawing1.xml><?xml version="1.0" encoding="utf-8"?>
<c:userShapes xmlns:c="http://schemas.openxmlformats.org/drawingml/2006/chart">
  <cdr:relSizeAnchor xmlns:cdr="http://schemas.openxmlformats.org/drawingml/2006/chartDrawing">
    <cdr:from>
      <cdr:x>0.22278</cdr:x>
      <cdr:y>0.58516</cdr:y>
    </cdr:from>
    <cdr:to>
      <cdr:x>0.44742</cdr:x>
      <cdr:y>0.90295</cdr:y>
    </cdr:to>
    <cdr:sp macro="" textlink="">
      <cdr:nvSpPr>
        <cdr:cNvPr id="2" name="ZoneTexte 1"/>
        <cdr:cNvSpPr txBox="1"/>
      </cdr:nvSpPr>
      <cdr:spPr>
        <a:xfrm xmlns:a="http://schemas.openxmlformats.org/drawingml/2006/main">
          <a:off x="1277947" y="1754369"/>
          <a:ext cx="1288623" cy="9527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600" dirty="0" smtClean="0">
              <a:latin typeface="Myriad Pro" panose="020B0503030403020204"/>
            </a:rPr>
            <a:t>56% du</a:t>
          </a:r>
        </a:p>
        <a:p xmlns:a="http://schemas.openxmlformats.org/drawingml/2006/main">
          <a:pPr algn="l"/>
          <a:r>
            <a:rPr lang="fr-FR" sz="1600" dirty="0" smtClean="0"/>
            <a:t>programmé</a:t>
          </a:r>
        </a:p>
        <a:p xmlns:a="http://schemas.openxmlformats.org/drawingml/2006/main">
          <a:r>
            <a:rPr lang="fr-FR" sz="1600" dirty="0" smtClean="0">
              <a:latin typeface="Myriad Pro" panose="020B0503030403020204"/>
            </a:rPr>
            <a:t> est réalisé</a:t>
          </a:r>
          <a:endParaRPr lang="fr-FR" sz="1600" dirty="0">
            <a:latin typeface="Myriad Pro" panose="020B0503030403020204"/>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0.20469</cdr:x>
      <cdr:y>0.19172</cdr:y>
    </cdr:from>
    <cdr:to>
      <cdr:x>0.91094</cdr:x>
      <cdr:y>0.19172</cdr:y>
    </cdr:to>
    <cdr:cxnSp macro="">
      <cdr:nvCxnSpPr>
        <cdr:cNvPr id="3" name="Connecteur droit 2"/>
        <cdr:cNvCxnSpPr/>
      </cdr:nvCxnSpPr>
      <cdr:spPr>
        <a:xfrm xmlns:a="http://schemas.openxmlformats.org/drawingml/2006/main" flipH="1">
          <a:off x="990292" y="503604"/>
          <a:ext cx="3416843" cy="0"/>
        </a:xfrm>
        <a:prstGeom xmlns:a="http://schemas.openxmlformats.org/drawingml/2006/main" prst="line">
          <a:avLst/>
        </a:prstGeom>
        <a:ln xmlns:a="http://schemas.openxmlformats.org/drawingml/2006/main" w="31750">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0.4075</cdr:x>
      <cdr:y>0.3714</cdr:y>
    </cdr:from>
    <cdr:to>
      <cdr:x>0.4848</cdr:x>
      <cdr:y>0.45424</cdr:y>
    </cdr:to>
    <cdr:pic>
      <cdr:nvPicPr>
        <cdr:cNvPr id="2" name="Imag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026044" y="1834219"/>
          <a:ext cx="763709" cy="409123"/>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0.64441</cdr:x>
      <cdr:y>0.44839</cdr:y>
    </cdr:from>
    <cdr:to>
      <cdr:x>0.79845</cdr:x>
      <cdr:y>0.51506</cdr:y>
    </cdr:to>
    <cdr:sp macro="" textlink="">
      <cdr:nvSpPr>
        <cdr:cNvPr id="2" name="ZoneTexte 1"/>
        <cdr:cNvSpPr txBox="1"/>
      </cdr:nvSpPr>
      <cdr:spPr>
        <a:xfrm xmlns:a="http://schemas.openxmlformats.org/drawingml/2006/main">
          <a:off x="2455691" y="2070100"/>
          <a:ext cx="587020"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400" dirty="0" smtClean="0"/>
            <a:t>102%</a:t>
          </a:r>
          <a:endParaRPr lang="fr-FR" sz="1400" dirty="0"/>
        </a:p>
      </cdr:txBody>
    </cdr:sp>
  </cdr:relSizeAnchor>
  <cdr:relSizeAnchor xmlns:cdr="http://schemas.openxmlformats.org/drawingml/2006/chartDrawing">
    <cdr:from>
      <cdr:x>0.76522</cdr:x>
      <cdr:y>0.48209</cdr:y>
    </cdr:from>
    <cdr:to>
      <cdr:x>0.89528</cdr:x>
      <cdr:y>0.54876</cdr:y>
    </cdr:to>
    <cdr:sp macro="" textlink="">
      <cdr:nvSpPr>
        <cdr:cNvPr id="3" name="ZoneTexte 1"/>
        <cdr:cNvSpPr txBox="1"/>
      </cdr:nvSpPr>
      <cdr:spPr>
        <a:xfrm xmlns:a="http://schemas.openxmlformats.org/drawingml/2006/main">
          <a:off x="2916066" y="2225675"/>
          <a:ext cx="495649"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dirty="0" smtClean="0"/>
            <a:t>58%</a:t>
          </a:r>
          <a:endParaRPr lang="fr-FR" sz="1400" dirty="0"/>
        </a:p>
      </cdr:txBody>
    </cdr:sp>
  </cdr:relSizeAnchor>
</c:userShapes>
</file>

<file path=ppt/drawings/drawing5.xml><?xml version="1.0" encoding="utf-8"?>
<c:userShapes xmlns:c="http://schemas.openxmlformats.org/drawingml/2006/chart">
  <cdr:relSizeAnchor xmlns:cdr="http://schemas.openxmlformats.org/drawingml/2006/chartDrawing">
    <cdr:from>
      <cdr:x>0.5</cdr:x>
      <cdr:y>0.37878</cdr:y>
    </cdr:from>
    <cdr:to>
      <cdr:x>0.7</cdr:x>
      <cdr:y>0.71211</cdr:y>
    </cdr:to>
    <cdr:sp macro="" textlink="">
      <cdr:nvSpPr>
        <cdr:cNvPr id="3" name="ZoneTexte 2"/>
        <cdr:cNvSpPr txBox="1"/>
      </cdr:nvSpPr>
      <cdr:spPr>
        <a:xfrm xmlns:a="http://schemas.openxmlformats.org/drawingml/2006/main">
          <a:off x="1959954" y="921033"/>
          <a:ext cx="783982" cy="8105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400" dirty="0"/>
            <a:t>42% du </a:t>
          </a:r>
          <a:endParaRPr lang="fr-FR" sz="1400" dirty="0" smtClean="0"/>
        </a:p>
        <a:p xmlns:a="http://schemas.openxmlformats.org/drawingml/2006/main">
          <a:r>
            <a:rPr lang="fr-FR" sz="1400" dirty="0" smtClean="0"/>
            <a:t>programmé</a:t>
          </a:r>
        </a:p>
        <a:p xmlns:a="http://schemas.openxmlformats.org/drawingml/2006/main">
          <a:r>
            <a:rPr lang="fr-FR" sz="1400" dirty="0" smtClean="0"/>
            <a:t> </a:t>
          </a:r>
          <a:r>
            <a:rPr lang="fr-FR" sz="1400" dirty="0"/>
            <a:t>est réalisé</a:t>
          </a:r>
        </a:p>
      </cdr:txBody>
    </cdr:sp>
  </cdr:relSizeAnchor>
</c:userShapes>
</file>

<file path=ppt/drawings/drawing6.xml><?xml version="1.0" encoding="utf-8"?>
<c:userShapes xmlns:c="http://schemas.openxmlformats.org/drawingml/2006/chart">
  <cdr:relSizeAnchor xmlns:cdr="http://schemas.openxmlformats.org/drawingml/2006/chartDrawing">
    <cdr:from>
      <cdr:x>0.432</cdr:x>
      <cdr:y>0.49972</cdr:y>
    </cdr:from>
    <cdr:to>
      <cdr:x>0.78842</cdr:x>
      <cdr:y>0.78441</cdr:y>
    </cdr:to>
    <cdr:sp macro="" textlink="">
      <cdr:nvSpPr>
        <cdr:cNvPr id="2" name="ZoneTexte 1"/>
        <cdr:cNvSpPr txBox="1"/>
      </cdr:nvSpPr>
      <cdr:spPr>
        <a:xfrm xmlns:a="http://schemas.openxmlformats.org/drawingml/2006/main">
          <a:off x="1578433" y="1325563"/>
          <a:ext cx="1302260" cy="75516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400" dirty="0">
              <a:solidFill>
                <a:sysClr val="windowText" lastClr="000000"/>
              </a:solidFill>
            </a:rPr>
            <a:t>88% des</a:t>
          </a:r>
          <a:r>
            <a:rPr lang="fr-FR" sz="1400" baseline="0" dirty="0">
              <a:solidFill>
                <a:sysClr val="windowText" lastClr="000000"/>
              </a:solidFill>
            </a:rPr>
            <a:t> </a:t>
          </a:r>
          <a:r>
            <a:rPr lang="fr-FR" sz="1400" baseline="0" dirty="0" smtClean="0">
              <a:solidFill>
                <a:sysClr val="windowText" lastClr="000000"/>
              </a:solidFill>
            </a:rPr>
            <a:t>projets</a:t>
          </a:r>
        </a:p>
        <a:p xmlns:a="http://schemas.openxmlformats.org/drawingml/2006/main">
          <a:r>
            <a:rPr lang="fr-FR" sz="1400" baseline="0" dirty="0" smtClean="0">
              <a:solidFill>
                <a:sysClr val="windowText" lastClr="000000"/>
              </a:solidFill>
            </a:rPr>
            <a:t> </a:t>
          </a:r>
          <a:r>
            <a:rPr lang="fr-FR" sz="1400" baseline="0" dirty="0">
              <a:solidFill>
                <a:sysClr val="windowText" lastClr="000000"/>
              </a:solidFill>
            </a:rPr>
            <a:t>privés </a:t>
          </a:r>
          <a:endParaRPr lang="fr-FR" sz="1400" baseline="0" dirty="0" smtClean="0">
            <a:solidFill>
              <a:sysClr val="windowText" lastClr="000000"/>
            </a:solidFill>
          </a:endParaRPr>
        </a:p>
        <a:p xmlns:a="http://schemas.openxmlformats.org/drawingml/2006/main">
          <a:r>
            <a:rPr lang="fr-FR" sz="1400" baseline="0" dirty="0" smtClean="0">
              <a:solidFill>
                <a:sysClr val="windowText" lastClr="000000"/>
              </a:solidFill>
            </a:rPr>
            <a:t>sont </a:t>
          </a:r>
          <a:r>
            <a:rPr lang="fr-FR" sz="1400" baseline="0" dirty="0">
              <a:solidFill>
                <a:sysClr val="windowText" lastClr="000000"/>
              </a:solidFill>
            </a:rPr>
            <a:t>réalisés</a:t>
          </a:r>
          <a:endParaRPr lang="fr-FR" sz="1400" dirty="0">
            <a:solidFill>
              <a:sysClr val="windowText" lastClr="000000"/>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0.01951</cdr:x>
      <cdr:y>0.36186</cdr:y>
    </cdr:from>
    <cdr:to>
      <cdr:x>0.05117</cdr:x>
      <cdr:y>0.42878</cdr:y>
    </cdr:to>
    <cdr:pic>
      <cdr:nvPicPr>
        <cdr:cNvPr id="3" name="Image 2"/>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46911" y="1541968"/>
          <a:ext cx="238442" cy="285162"/>
        </a:xfrm>
        <a:prstGeom xmlns:a="http://schemas.openxmlformats.org/drawingml/2006/main" prst="rect">
          <a:avLst/>
        </a:prstGeom>
      </cdr:spPr>
    </cdr:pic>
  </cdr:relSizeAnchor>
  <cdr:relSizeAnchor xmlns:cdr="http://schemas.openxmlformats.org/drawingml/2006/chartDrawing">
    <cdr:from>
      <cdr:x>0.08653</cdr:x>
      <cdr:y>0.24421</cdr:y>
    </cdr:from>
    <cdr:to>
      <cdr:x>0.12542</cdr:x>
      <cdr:y>0.32643</cdr:y>
    </cdr:to>
    <cdr:pic>
      <cdr:nvPicPr>
        <cdr:cNvPr id="4" name="Image 3"/>
        <cdr:cNvPicPr>
          <a:picLocks xmlns:a="http://schemas.openxmlformats.org/drawingml/2006/main" noChangeAspect="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51666" y="1040618"/>
          <a:ext cx="292894" cy="350358"/>
        </a:xfrm>
        <a:prstGeom xmlns:a="http://schemas.openxmlformats.org/drawingml/2006/main" prst="rect">
          <a:avLst/>
        </a:prstGeom>
      </cdr:spPr>
    </cdr:pic>
  </cdr:relSizeAnchor>
  <cdr:relSizeAnchor xmlns:cdr="http://schemas.openxmlformats.org/drawingml/2006/chartDrawing">
    <cdr:from>
      <cdr:x>0.17759</cdr:x>
      <cdr:y>0</cdr:y>
    </cdr:from>
    <cdr:to>
      <cdr:x>0.22553</cdr:x>
      <cdr:y>0.07648</cdr:y>
    </cdr:to>
    <cdr:pic>
      <cdr:nvPicPr>
        <cdr:cNvPr id="5" name="Image 4"/>
        <cdr:cNvPicPr>
          <a:picLocks xmlns:a="http://schemas.openxmlformats.org/drawingml/2006/main" noChangeAspect="1"/>
        </cdr:cNvPicPr>
      </cdr:nvPicPr>
      <cdr:blipFill>
        <a:blip xmlns:a="http://schemas.openxmlformats.org/drawingml/2006/main" xmlns:r="http://schemas.openxmlformats.org/officeDocument/2006/relationships" r:embed="rId3"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337516" y="0"/>
          <a:ext cx="361052" cy="325899"/>
        </a:xfrm>
        <a:prstGeom xmlns:a="http://schemas.openxmlformats.org/drawingml/2006/main" prst="rect">
          <a:avLst/>
        </a:prstGeom>
      </cdr:spPr>
    </cdr:pic>
  </cdr:relSizeAnchor>
  <cdr:relSizeAnchor xmlns:cdr="http://schemas.openxmlformats.org/drawingml/2006/chartDrawing">
    <cdr:from>
      <cdr:x>0.20097</cdr:x>
      <cdr:y>0.16768</cdr:y>
    </cdr:from>
    <cdr:to>
      <cdr:x>0.26737</cdr:x>
      <cdr:y>0.31108</cdr:y>
    </cdr:to>
    <cdr:pic>
      <cdr:nvPicPr>
        <cdr:cNvPr id="7" name="Image 6"/>
        <cdr:cNvPicPr>
          <a:picLocks xmlns:a="http://schemas.openxmlformats.org/drawingml/2006/main" noChangeAspect="1"/>
        </cdr:cNvPicPr>
      </cdr:nvPicPr>
      <cdr:blipFill>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513590" y="714504"/>
          <a:ext cx="500081" cy="611059"/>
        </a:xfrm>
        <a:prstGeom xmlns:a="http://schemas.openxmlformats.org/drawingml/2006/main" prst="rect">
          <a:avLst/>
        </a:prstGeom>
      </cdr:spPr>
    </cdr:pic>
  </cdr:relSizeAnchor>
  <cdr:relSizeAnchor xmlns:cdr="http://schemas.openxmlformats.org/drawingml/2006/chartDrawing">
    <cdr:from>
      <cdr:x>0.28531</cdr:x>
      <cdr:y>0.22536</cdr:y>
    </cdr:from>
    <cdr:to>
      <cdr:x>0.33202</cdr:x>
      <cdr:y>0.29381</cdr:y>
    </cdr:to>
    <cdr:pic>
      <cdr:nvPicPr>
        <cdr:cNvPr id="8" name="Image 7"/>
        <cdr:cNvPicPr>
          <a:picLocks xmlns:a="http://schemas.openxmlformats.org/drawingml/2006/main" noChangeAspect="1"/>
        </cdr:cNvPicPr>
      </cdr:nvPicPr>
      <cdr:blipFill>
        <a:blip xmlns:a="http://schemas.openxmlformats.org/drawingml/2006/main" xmlns:r="http://schemas.openxmlformats.org/officeDocument/2006/relationships" r:embed="rId5"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148754" y="960291"/>
          <a:ext cx="351789" cy="291680"/>
        </a:xfrm>
        <a:prstGeom xmlns:a="http://schemas.openxmlformats.org/drawingml/2006/main" prst="rect">
          <a:avLst/>
        </a:prstGeom>
      </cdr:spPr>
    </cdr:pic>
  </cdr:relSizeAnchor>
  <cdr:relSizeAnchor xmlns:cdr="http://schemas.openxmlformats.org/drawingml/2006/chartDrawing">
    <cdr:from>
      <cdr:x>0.33808</cdr:x>
      <cdr:y>0.31108</cdr:y>
    </cdr:from>
    <cdr:to>
      <cdr:x>0.37245</cdr:x>
      <cdr:y>0.38374</cdr:y>
    </cdr:to>
    <cdr:pic>
      <cdr:nvPicPr>
        <cdr:cNvPr id="9" name="Image 8"/>
        <cdr:cNvPicPr>
          <a:picLocks xmlns:a="http://schemas.openxmlformats.org/drawingml/2006/main" noChangeAspect="1"/>
        </cdr:cNvPicPr>
      </cdr:nvPicPr>
      <cdr:blipFill>
        <a:blip xmlns:a="http://schemas.openxmlformats.org/drawingml/2006/main" xmlns:r="http://schemas.openxmlformats.org/officeDocument/2006/relationships" r:embed="rId6"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546173" y="1325563"/>
          <a:ext cx="258852" cy="309620"/>
        </a:xfrm>
        <a:prstGeom xmlns:a="http://schemas.openxmlformats.org/drawingml/2006/main" prst="rect">
          <a:avLst/>
        </a:prstGeom>
      </cdr:spPr>
    </cdr:pic>
  </cdr:relSizeAnchor>
  <cdr:relSizeAnchor xmlns:cdr="http://schemas.openxmlformats.org/drawingml/2006/chartDrawing">
    <cdr:from>
      <cdr:x>0.41106</cdr:x>
      <cdr:y>0.37515</cdr:y>
    </cdr:from>
    <cdr:to>
      <cdr:x>0.44371</cdr:x>
      <cdr:y>0.44416</cdr:y>
    </cdr:to>
    <cdr:pic>
      <cdr:nvPicPr>
        <cdr:cNvPr id="10" name="Image 9"/>
        <cdr:cNvPicPr>
          <a:picLocks xmlns:a="http://schemas.openxmlformats.org/drawingml/2006/main" noChangeAspect="1"/>
        </cdr:cNvPicPr>
      </cdr:nvPicPr>
      <cdr:blipFill>
        <a:blip xmlns:a="http://schemas.openxmlformats.org/drawingml/2006/main" xmlns:r="http://schemas.openxmlformats.org/officeDocument/2006/relationships" r:embed="rId7"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095829" y="1598597"/>
          <a:ext cx="245888" cy="294075"/>
        </a:xfrm>
        <a:prstGeom xmlns:a="http://schemas.openxmlformats.org/drawingml/2006/main" prst="rect">
          <a:avLst/>
        </a:prstGeom>
      </cdr:spPr>
    </cdr:pic>
  </cdr:relSizeAnchor>
  <cdr:relSizeAnchor xmlns:cdr="http://schemas.openxmlformats.org/drawingml/2006/chartDrawing">
    <cdr:from>
      <cdr:x>0.47279</cdr:x>
      <cdr:y>0.35016</cdr:y>
    </cdr:from>
    <cdr:to>
      <cdr:x>0.5</cdr:x>
      <cdr:y>0.4329</cdr:y>
    </cdr:to>
    <cdr:pic>
      <cdr:nvPicPr>
        <cdr:cNvPr id="11" name="Image 10"/>
        <cdr:cNvPicPr>
          <a:picLocks xmlns:a="http://schemas.openxmlformats.org/drawingml/2006/main" noChangeAspect="1"/>
        </cdr:cNvPicPr>
      </cdr:nvPicPr>
      <cdr:blipFill>
        <a:blip xmlns:a="http://schemas.openxmlformats.org/drawingml/2006/main" xmlns:r="http://schemas.openxmlformats.org/officeDocument/2006/relationships" r:embed="rId8"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560737" y="1492101"/>
          <a:ext cx="204928" cy="352574"/>
        </a:xfrm>
        <a:prstGeom xmlns:a="http://schemas.openxmlformats.org/drawingml/2006/main" prst="rect">
          <a:avLst/>
        </a:prstGeom>
      </cdr:spPr>
    </cdr:pic>
  </cdr:relSizeAnchor>
  <cdr:relSizeAnchor xmlns:cdr="http://schemas.openxmlformats.org/drawingml/2006/chartDrawing">
    <cdr:from>
      <cdr:x>0.53321</cdr:x>
      <cdr:y>0.21813</cdr:y>
    </cdr:from>
    <cdr:to>
      <cdr:x>0.56857</cdr:x>
      <cdr:y>0.25656</cdr:y>
    </cdr:to>
    <cdr:pic>
      <cdr:nvPicPr>
        <cdr:cNvPr id="12" name="Image 11"/>
        <cdr:cNvPicPr>
          <a:picLocks xmlns:a="http://schemas.openxmlformats.org/drawingml/2006/main" noChangeAspect="1"/>
        </cdr:cNvPicPr>
      </cdr:nvPicPr>
      <cdr:blipFill>
        <a:blip xmlns:a="http://schemas.openxmlformats.org/drawingml/2006/main" xmlns:r="http://schemas.openxmlformats.org/officeDocument/2006/relationships" r:embed="rId9"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015818" y="929489"/>
          <a:ext cx="266308" cy="163759"/>
        </a:xfrm>
        <a:prstGeom xmlns:a="http://schemas.openxmlformats.org/drawingml/2006/main" prst="rect">
          <a:avLst/>
        </a:prstGeom>
      </cdr:spPr>
    </cdr:pic>
  </cdr:relSizeAnchor>
  <cdr:relSizeAnchor xmlns:cdr="http://schemas.openxmlformats.org/drawingml/2006/chartDrawing">
    <cdr:from>
      <cdr:x>0.59619</cdr:x>
      <cdr:y>0.20317</cdr:y>
    </cdr:from>
    <cdr:to>
      <cdr:x>0.64955</cdr:x>
      <cdr:y>0.31599</cdr:y>
    </cdr:to>
    <cdr:pic>
      <cdr:nvPicPr>
        <cdr:cNvPr id="13" name="Image 12"/>
        <cdr:cNvPicPr>
          <a:picLocks xmlns:a="http://schemas.openxmlformats.org/drawingml/2006/main" noChangeAspect="1"/>
        </cdr:cNvPicPr>
      </cdr:nvPicPr>
      <cdr:blipFill>
        <a:blip xmlns:a="http://schemas.openxmlformats.org/drawingml/2006/main" xmlns:r="http://schemas.openxmlformats.org/officeDocument/2006/relationships" r:embed="rId10"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490132" y="865755"/>
          <a:ext cx="401872" cy="480752"/>
        </a:xfrm>
        <a:prstGeom xmlns:a="http://schemas.openxmlformats.org/drawingml/2006/main" prst="rect">
          <a:avLst/>
        </a:prstGeom>
      </cdr:spPr>
    </cdr:pic>
  </cdr:relSizeAnchor>
  <cdr:relSizeAnchor xmlns:cdr="http://schemas.openxmlformats.org/drawingml/2006/chartDrawing">
    <cdr:from>
      <cdr:x>0.6626</cdr:x>
      <cdr:y>0.35811</cdr:y>
    </cdr:from>
    <cdr:to>
      <cdr:x>0.69118</cdr:x>
      <cdr:y>0.41165</cdr:y>
    </cdr:to>
    <cdr:pic>
      <cdr:nvPicPr>
        <cdr:cNvPr id="14" name="Image 13"/>
        <cdr:cNvPicPr>
          <a:picLocks xmlns:a="http://schemas.openxmlformats.org/drawingml/2006/main" noChangeAspect="1"/>
        </cdr:cNvPicPr>
      </cdr:nvPicPr>
      <cdr:blipFill>
        <a:blip xmlns:a="http://schemas.openxmlformats.org/drawingml/2006/main" xmlns:r="http://schemas.openxmlformats.org/officeDocument/2006/relationships" r:embed="rId11"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4990287" y="1525995"/>
          <a:ext cx="215246" cy="228146"/>
        </a:xfrm>
        <a:prstGeom xmlns:a="http://schemas.openxmlformats.org/drawingml/2006/main" prst="rect">
          <a:avLst/>
        </a:prstGeom>
      </cdr:spPr>
    </cdr:pic>
  </cdr:relSizeAnchor>
  <cdr:relSizeAnchor xmlns:cdr="http://schemas.openxmlformats.org/drawingml/2006/chartDrawing">
    <cdr:from>
      <cdr:x>0.70734</cdr:x>
      <cdr:y>0.34175</cdr:y>
    </cdr:from>
    <cdr:to>
      <cdr:x>0.77604</cdr:x>
      <cdr:y>0.43544</cdr:y>
    </cdr:to>
    <cdr:pic>
      <cdr:nvPicPr>
        <cdr:cNvPr id="15" name="Image 14"/>
        <cdr:cNvPicPr>
          <a:picLocks xmlns:a="http://schemas.openxmlformats.org/drawingml/2006/main" noChangeAspect="1"/>
        </cdr:cNvPicPr>
      </cdr:nvPicPr>
      <cdr:blipFill>
        <a:blip xmlns:a="http://schemas.openxmlformats.org/drawingml/2006/main" xmlns:r="http://schemas.openxmlformats.org/officeDocument/2006/relationships" r:embed="rId12"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327192" y="1456275"/>
          <a:ext cx="517403" cy="399234"/>
        </a:xfrm>
        <a:prstGeom xmlns:a="http://schemas.openxmlformats.org/drawingml/2006/main" prst="rect">
          <a:avLst/>
        </a:prstGeom>
      </cdr:spPr>
    </cdr:pic>
  </cdr:relSizeAnchor>
  <cdr:relSizeAnchor xmlns:cdr="http://schemas.openxmlformats.org/drawingml/2006/chartDrawing">
    <cdr:from>
      <cdr:x>0.7795</cdr:x>
      <cdr:y>0.2423</cdr:y>
    </cdr:from>
    <cdr:to>
      <cdr:x>0.8202</cdr:x>
      <cdr:y>0.32834</cdr:y>
    </cdr:to>
    <cdr:pic>
      <cdr:nvPicPr>
        <cdr:cNvPr id="16" name="Image 15"/>
        <cdr:cNvPicPr>
          <a:picLocks xmlns:a="http://schemas.openxmlformats.org/drawingml/2006/main" noChangeAspect="1"/>
        </cdr:cNvPicPr>
      </cdr:nvPicPr>
      <cdr:blipFill>
        <a:blip xmlns:a="http://schemas.openxmlformats.org/drawingml/2006/main" xmlns:r="http://schemas.openxmlformats.org/officeDocument/2006/relationships" r:embed="rId13"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870662" y="1032480"/>
          <a:ext cx="306525" cy="366635"/>
        </a:xfrm>
        <a:prstGeom xmlns:a="http://schemas.openxmlformats.org/drawingml/2006/main" prst="rect">
          <a:avLst/>
        </a:prstGeom>
      </cdr:spPr>
    </cdr:pic>
  </cdr:relSizeAnchor>
  <cdr:relSizeAnchor xmlns:cdr="http://schemas.openxmlformats.org/drawingml/2006/chartDrawing">
    <cdr:from>
      <cdr:x>0.84775</cdr:x>
      <cdr:y>0.37667</cdr:y>
    </cdr:from>
    <cdr:to>
      <cdr:x>0.88664</cdr:x>
      <cdr:y>0.45889</cdr:y>
    </cdr:to>
    <cdr:pic>
      <cdr:nvPicPr>
        <cdr:cNvPr id="17" name="Image 16"/>
        <cdr:cNvPicPr>
          <a:picLocks xmlns:a="http://schemas.openxmlformats.org/drawingml/2006/main" noChangeAspect="1"/>
        </cdr:cNvPicPr>
      </cdr:nvPicPr>
      <cdr:blipFill>
        <a:blip xmlns:a="http://schemas.openxmlformats.org/drawingml/2006/main" xmlns:r="http://schemas.openxmlformats.org/officeDocument/2006/relationships" r:embed="rId14"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384713" y="1605075"/>
          <a:ext cx="292894" cy="350358"/>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ABC1FC-8B11-4A5F-AC29-75C3E6D8EFCD}" type="datetimeFigureOut">
              <a:rPr lang="fr-FR" smtClean="0"/>
              <a:t>28/07/2021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193558-BCBD-44A2-B86D-9278ED662E04}" type="slidenum">
              <a:rPr lang="fr-FR" smtClean="0"/>
              <a:t>‹N°›</a:t>
            </a:fld>
            <a:endParaRPr lang="fr-FR"/>
          </a:p>
        </p:txBody>
      </p:sp>
    </p:spTree>
    <p:extLst>
      <p:ext uri="{BB962C8B-B14F-4D97-AF65-F5344CB8AC3E}">
        <p14:creationId xmlns:p14="http://schemas.microsoft.com/office/powerpoint/2010/main" val="3142146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89CD69-0823-442C-AF43-405AB0075BCA}" type="datetimeFigureOut">
              <a:rPr lang="fr-FR" smtClean="0"/>
              <a:t>28/07/2021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45E066-6DB9-4A21-B177-D843D9AAB83A}" type="slidenum">
              <a:rPr lang="fr-FR" smtClean="0"/>
              <a:t>‹N°›</a:t>
            </a:fld>
            <a:endParaRPr lang="fr-FR"/>
          </a:p>
        </p:txBody>
      </p:sp>
    </p:spTree>
    <p:extLst>
      <p:ext uri="{BB962C8B-B14F-4D97-AF65-F5344CB8AC3E}">
        <p14:creationId xmlns:p14="http://schemas.microsoft.com/office/powerpoint/2010/main" val="3205738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2</a:t>
            </a:fld>
            <a:endParaRPr lang="fr-FR" altLang="fr-FR" smtClean="0"/>
          </a:p>
        </p:txBody>
      </p:sp>
    </p:spTree>
    <p:extLst>
      <p:ext uri="{BB962C8B-B14F-4D97-AF65-F5344CB8AC3E}">
        <p14:creationId xmlns:p14="http://schemas.microsoft.com/office/powerpoint/2010/main" val="199003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24</a:t>
            </a:fld>
            <a:endParaRPr lang="fr-FR" altLang="fr-FR" smtClean="0"/>
          </a:p>
        </p:txBody>
      </p:sp>
    </p:spTree>
    <p:extLst>
      <p:ext uri="{BB962C8B-B14F-4D97-AF65-F5344CB8AC3E}">
        <p14:creationId xmlns:p14="http://schemas.microsoft.com/office/powerpoint/2010/main" val="4253405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25</a:t>
            </a:fld>
            <a:endParaRPr lang="fr-FR" altLang="fr-FR" smtClean="0"/>
          </a:p>
        </p:txBody>
      </p:sp>
    </p:spTree>
    <p:extLst>
      <p:ext uri="{BB962C8B-B14F-4D97-AF65-F5344CB8AC3E}">
        <p14:creationId xmlns:p14="http://schemas.microsoft.com/office/powerpoint/2010/main" val="370380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26</a:t>
            </a:fld>
            <a:endParaRPr lang="fr-FR" altLang="fr-FR" smtClean="0"/>
          </a:p>
        </p:txBody>
      </p:sp>
    </p:spTree>
    <p:extLst>
      <p:ext uri="{BB962C8B-B14F-4D97-AF65-F5344CB8AC3E}">
        <p14:creationId xmlns:p14="http://schemas.microsoft.com/office/powerpoint/2010/main" val="92044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27</a:t>
            </a:fld>
            <a:endParaRPr lang="fr-FR" altLang="fr-FR" smtClean="0"/>
          </a:p>
        </p:txBody>
      </p:sp>
    </p:spTree>
    <p:extLst>
      <p:ext uri="{BB962C8B-B14F-4D97-AF65-F5344CB8AC3E}">
        <p14:creationId xmlns:p14="http://schemas.microsoft.com/office/powerpoint/2010/main" val="3856517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solidFill>
                  <a:prstClr val="black"/>
                </a:solidFill>
              </a:rPr>
              <a:pPr/>
              <a:t>28</a:t>
            </a:fld>
            <a:endParaRPr lang="fr-FR" altLang="fr-FR" smtClean="0">
              <a:solidFill>
                <a:prstClr val="black"/>
              </a:solidFill>
            </a:endParaRPr>
          </a:p>
        </p:txBody>
      </p:sp>
    </p:spTree>
    <p:extLst>
      <p:ext uri="{BB962C8B-B14F-4D97-AF65-F5344CB8AC3E}">
        <p14:creationId xmlns:p14="http://schemas.microsoft.com/office/powerpoint/2010/main" val="178155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29</a:t>
            </a:fld>
            <a:endParaRPr lang="fr-FR" altLang="fr-FR" smtClean="0"/>
          </a:p>
        </p:txBody>
      </p:sp>
    </p:spTree>
    <p:extLst>
      <p:ext uri="{BB962C8B-B14F-4D97-AF65-F5344CB8AC3E}">
        <p14:creationId xmlns:p14="http://schemas.microsoft.com/office/powerpoint/2010/main" val="3257411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30</a:t>
            </a:fld>
            <a:endParaRPr lang="fr-FR" altLang="fr-FR" smtClean="0"/>
          </a:p>
        </p:txBody>
      </p:sp>
    </p:spTree>
    <p:extLst>
      <p:ext uri="{BB962C8B-B14F-4D97-AF65-F5344CB8AC3E}">
        <p14:creationId xmlns:p14="http://schemas.microsoft.com/office/powerpoint/2010/main" val="2608315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31</a:t>
            </a:fld>
            <a:endParaRPr lang="fr-FR" altLang="fr-FR" smtClean="0"/>
          </a:p>
        </p:txBody>
      </p:sp>
    </p:spTree>
    <p:extLst>
      <p:ext uri="{BB962C8B-B14F-4D97-AF65-F5344CB8AC3E}">
        <p14:creationId xmlns:p14="http://schemas.microsoft.com/office/powerpoint/2010/main" val="613594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32</a:t>
            </a:fld>
            <a:endParaRPr lang="fr-FR" altLang="fr-FR" smtClean="0"/>
          </a:p>
        </p:txBody>
      </p:sp>
    </p:spTree>
    <p:extLst>
      <p:ext uri="{BB962C8B-B14F-4D97-AF65-F5344CB8AC3E}">
        <p14:creationId xmlns:p14="http://schemas.microsoft.com/office/powerpoint/2010/main" val="2103374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F095075-CF7A-48D6-9B19-49D27103B25C}" type="slidenum">
              <a:rPr lang="fr-FR" smtClean="0"/>
              <a:t>35</a:t>
            </a:fld>
            <a:endParaRPr lang="fr-FR"/>
          </a:p>
        </p:txBody>
      </p:sp>
    </p:spTree>
    <p:extLst>
      <p:ext uri="{BB962C8B-B14F-4D97-AF65-F5344CB8AC3E}">
        <p14:creationId xmlns:p14="http://schemas.microsoft.com/office/powerpoint/2010/main" val="146616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701758-E4E3-4F1B-BD13-52CA6390F992}" type="slidenum">
              <a:rPr lang="fr-FR" smtClean="0"/>
              <a:t>9</a:t>
            </a:fld>
            <a:endParaRPr lang="fr-FR"/>
          </a:p>
        </p:txBody>
      </p:sp>
    </p:spTree>
    <p:extLst>
      <p:ext uri="{BB962C8B-B14F-4D97-AF65-F5344CB8AC3E}">
        <p14:creationId xmlns:p14="http://schemas.microsoft.com/office/powerpoint/2010/main" val="398343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F095075-CF7A-48D6-9B19-49D27103B25C}" type="slidenum">
              <a:rPr lang="fr-FR" smtClean="0"/>
              <a:t>55</a:t>
            </a:fld>
            <a:endParaRPr lang="fr-FR"/>
          </a:p>
        </p:txBody>
      </p:sp>
    </p:spTree>
    <p:extLst>
      <p:ext uri="{BB962C8B-B14F-4D97-AF65-F5344CB8AC3E}">
        <p14:creationId xmlns:p14="http://schemas.microsoft.com/office/powerpoint/2010/main" val="2705381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F095075-CF7A-48D6-9B19-49D27103B25C}" type="slidenum">
              <a:rPr lang="fr-FR" smtClean="0"/>
              <a:t>58</a:t>
            </a:fld>
            <a:endParaRPr lang="fr-FR"/>
          </a:p>
        </p:txBody>
      </p:sp>
    </p:spTree>
    <p:extLst>
      <p:ext uri="{BB962C8B-B14F-4D97-AF65-F5344CB8AC3E}">
        <p14:creationId xmlns:p14="http://schemas.microsoft.com/office/powerpoint/2010/main" val="1228408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78</a:t>
            </a:fld>
            <a:endParaRPr lang="fr-FR" altLang="fr-FR" smtClean="0"/>
          </a:p>
        </p:txBody>
      </p:sp>
    </p:spTree>
    <p:extLst>
      <p:ext uri="{BB962C8B-B14F-4D97-AF65-F5344CB8AC3E}">
        <p14:creationId xmlns:p14="http://schemas.microsoft.com/office/powerpoint/2010/main" val="388302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u="sng" dirty="0" smtClean="0"/>
              <a:t>Actions informatives</a:t>
            </a:r>
            <a:r>
              <a:rPr lang="fr-FR" altLang="fr-FR" u="sng" baseline="0" dirty="0" smtClean="0"/>
              <a:t> </a:t>
            </a:r>
            <a:r>
              <a:rPr lang="fr-FR" altLang="fr-FR" baseline="0" dirty="0" smtClean="0"/>
              <a:t>: </a:t>
            </a:r>
          </a:p>
          <a:p>
            <a:pPr eaLnBrk="1" hangingPunct="1">
              <a:spcBef>
                <a:spcPct val="0"/>
              </a:spcBef>
            </a:pPr>
            <a:r>
              <a:rPr lang="fr-FR" altLang="fr-FR" baseline="0" dirty="0" smtClean="0"/>
              <a:t>Information sur l’actualité de la DFE et notamment des appels à projets sur le site internet</a:t>
            </a:r>
          </a:p>
          <a:p>
            <a:pPr eaLnBrk="1" hangingPunct="1">
              <a:spcBef>
                <a:spcPct val="0"/>
              </a:spcBef>
            </a:pPr>
            <a:r>
              <a:rPr lang="fr-FR" altLang="fr-FR" baseline="0" dirty="0" smtClean="0"/>
              <a:t>Animation d’un réseau spécifique (cabinet conseils, collectivités et professionnels)</a:t>
            </a:r>
          </a:p>
          <a:p>
            <a:pPr eaLnBrk="1" hangingPunct="1">
              <a:spcBef>
                <a:spcPct val="0"/>
              </a:spcBef>
            </a:pPr>
            <a:r>
              <a:rPr lang="fr-FR" altLang="fr-FR" baseline="0" dirty="0" smtClean="0"/>
              <a:t>Mise en valeur des projets du territoire sur le site Européen Toute l’Europe</a:t>
            </a:r>
          </a:p>
          <a:p>
            <a:pPr eaLnBrk="1" hangingPunct="1">
              <a:spcBef>
                <a:spcPct val="0"/>
              </a:spcBef>
            </a:pPr>
            <a:r>
              <a:rPr lang="fr-FR" altLang="fr-FR" baseline="0" dirty="0" smtClean="0"/>
              <a:t>Identification des projets sur le territoire via la carte de géolocalisation</a:t>
            </a:r>
          </a:p>
          <a:p>
            <a:pPr eaLnBrk="1" hangingPunct="1">
              <a:spcBef>
                <a:spcPct val="0"/>
              </a:spcBef>
            </a:pPr>
            <a:r>
              <a:rPr lang="fr-FR" altLang="fr-FR" baseline="0" dirty="0" smtClean="0"/>
              <a:t>Accompagnement des projets par la cellule appui</a:t>
            </a:r>
          </a:p>
          <a:p>
            <a:pPr eaLnBrk="1" hangingPunct="1">
              <a:spcBef>
                <a:spcPct val="0"/>
              </a:spcBef>
            </a:pPr>
            <a:endParaRPr lang="fr-FR" altLang="fr-FR" baseline="0" dirty="0" smtClean="0"/>
          </a:p>
          <a:p>
            <a:pPr eaLnBrk="1" hangingPunct="1">
              <a:spcBef>
                <a:spcPct val="0"/>
              </a:spcBef>
            </a:pPr>
            <a:r>
              <a:rPr lang="fr-FR" altLang="fr-FR" u="sng" baseline="0" dirty="0" smtClean="0"/>
              <a:t>Reportages </a:t>
            </a:r>
          </a:p>
          <a:p>
            <a:pPr eaLnBrk="1" hangingPunct="1">
              <a:spcBef>
                <a:spcPct val="0"/>
              </a:spcBef>
            </a:pPr>
            <a:r>
              <a:rPr lang="fr-FR" altLang="fr-FR" baseline="0" dirty="0" smtClean="0"/>
              <a:t>Réalisation de supports de communication (flyer, plaque de publicité et macaron Covid-19)</a:t>
            </a:r>
          </a:p>
          <a:p>
            <a:pPr eaLnBrk="1" hangingPunct="1">
              <a:spcBef>
                <a:spcPct val="0"/>
              </a:spcBef>
            </a:pPr>
            <a:endParaRPr lang="fr-FR" altLang="fr-FR" baseline="0" dirty="0" smtClean="0"/>
          </a:p>
          <a:p>
            <a:pPr eaLnBrk="1" hangingPunct="1">
              <a:spcBef>
                <a:spcPct val="0"/>
              </a:spcBef>
            </a:pPr>
            <a:r>
              <a:rPr lang="fr-FR" altLang="fr-FR" u="sng" baseline="0" dirty="0" smtClean="0"/>
              <a:t>Com Covid-19</a:t>
            </a:r>
          </a:p>
          <a:p>
            <a:pPr eaLnBrk="1" hangingPunct="1">
              <a:spcBef>
                <a:spcPct val="0"/>
              </a:spcBef>
            </a:pPr>
            <a:r>
              <a:rPr lang="fr-FR" altLang="fr-FR" baseline="0" dirty="0" smtClean="0"/>
              <a:t>Réalisation de macaron et de plaque </a:t>
            </a:r>
          </a:p>
          <a:p>
            <a:pPr eaLnBrk="1" hangingPunct="1">
              <a:spcBef>
                <a:spcPct val="0"/>
              </a:spcBef>
            </a:pPr>
            <a:endParaRPr lang="fr-FR" altLang="fr-FR" baseline="0" dirty="0" smtClean="0"/>
          </a:p>
          <a:p>
            <a:pPr eaLnBrk="1" hangingPunct="1">
              <a:spcBef>
                <a:spcPct val="0"/>
              </a:spcBef>
            </a:pPr>
            <a:r>
              <a:rPr lang="fr-FR" altLang="fr-FR" u="sng" baseline="0" dirty="0" smtClean="0"/>
              <a:t>Evénement</a:t>
            </a:r>
          </a:p>
          <a:p>
            <a:pPr marL="0" marR="0" lvl="0" indent="0" algn="l" defTabSz="914400" rtl="0" eaLnBrk="1" fontAlgn="auto" latinLnBrk="0" hangingPunct="1">
              <a:lnSpc>
                <a:spcPct val="100000"/>
              </a:lnSpc>
              <a:spcBef>
                <a:spcPct val="0"/>
              </a:spcBef>
              <a:spcAft>
                <a:spcPts val="0"/>
              </a:spcAft>
              <a:buClrTx/>
              <a:buSzTx/>
              <a:buFontTx/>
              <a:buNone/>
              <a:tabLst/>
              <a:defRPr/>
            </a:pPr>
            <a:r>
              <a:rPr lang="fr-FR" altLang="fr-FR" baseline="0" dirty="0" smtClean="0"/>
              <a:t> JME avec un focus sur la cible jeune 15-19 ans. Objectif: leur montrer l’importance des fonds européens sur le territoire.</a:t>
            </a:r>
            <a:endParaRPr lang="fr-FR" altLang="fr-FR" dirty="0" smtClean="0"/>
          </a:p>
          <a:p>
            <a:pPr eaLnBrk="1" hangingPunct="1">
              <a:spcBef>
                <a:spcPct val="0"/>
              </a:spcBef>
            </a:pPr>
            <a:endParaRPr lang="fr-FR" altLang="fr-FR" dirty="0" smtClean="0"/>
          </a:p>
          <a:p>
            <a:pPr eaLnBrk="1" hangingPunct="1">
              <a:spcBef>
                <a:spcPct val="0"/>
              </a:spcBef>
            </a:pPr>
            <a:r>
              <a:rPr lang="fr-FR" altLang="fr-FR" dirty="0" smtClean="0"/>
              <a:t>Volet RUP: Mise en valeur de</a:t>
            </a:r>
            <a:r>
              <a:rPr lang="fr-FR" altLang="fr-FR" baseline="0" dirty="0" smtClean="0"/>
              <a:t> la gastronomie des RUP afin de les découvrir autrement</a:t>
            </a:r>
          </a:p>
          <a:p>
            <a:pPr eaLnBrk="1" hangingPunct="1">
              <a:spcBef>
                <a:spcPct val="0"/>
              </a:spcBef>
            </a:pPr>
            <a:endParaRPr lang="fr-FR" altLang="fr-FR" baseline="0" dirty="0" smtClean="0"/>
          </a:p>
          <a:p>
            <a:pPr eaLnBrk="1" hangingPunct="1">
              <a:spcBef>
                <a:spcPct val="0"/>
              </a:spcBef>
            </a:pPr>
            <a:r>
              <a:rPr lang="fr-FR" altLang="fr-FR" baseline="0" dirty="0" smtClean="0"/>
              <a:t> </a:t>
            </a:r>
            <a:endParaRPr lang="fr-FR" altLang="fr-FR" dirty="0"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79</a:t>
            </a:fld>
            <a:endParaRPr lang="fr-FR" altLang="fr-FR" smtClean="0"/>
          </a:p>
        </p:txBody>
      </p:sp>
    </p:spTree>
    <p:extLst>
      <p:ext uri="{BB962C8B-B14F-4D97-AF65-F5344CB8AC3E}">
        <p14:creationId xmlns:p14="http://schemas.microsoft.com/office/powerpoint/2010/main" val="3619021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80</a:t>
            </a:fld>
            <a:endParaRPr lang="fr-FR" altLang="fr-FR" smtClean="0"/>
          </a:p>
        </p:txBody>
      </p:sp>
    </p:spTree>
    <p:extLst>
      <p:ext uri="{BB962C8B-B14F-4D97-AF65-F5344CB8AC3E}">
        <p14:creationId xmlns:p14="http://schemas.microsoft.com/office/powerpoint/2010/main" val="86068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pPr>
              <a:defRPr/>
            </a:pPr>
            <a:fld id="{72BF9D28-1F8D-45A6-AB9E-A145C5B27B99}" type="slidenum">
              <a:rPr lang="en-GB" smtClean="0"/>
              <a:pPr>
                <a:defRPr/>
              </a:pPr>
              <a:t>83</a:t>
            </a:fld>
            <a:endParaRPr lang="en-GB"/>
          </a:p>
        </p:txBody>
      </p:sp>
    </p:spTree>
    <p:extLst>
      <p:ext uri="{BB962C8B-B14F-4D97-AF65-F5344CB8AC3E}">
        <p14:creationId xmlns:p14="http://schemas.microsoft.com/office/powerpoint/2010/main" val="744681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eaLnBrk="1" hangingPunct="1">
              <a:lnSpc>
                <a:spcPct val="80000"/>
              </a:lnSpc>
              <a:spcBef>
                <a:spcPct val="0"/>
              </a:spcBef>
              <a:spcAft>
                <a:spcPts val="1813"/>
              </a:spcAft>
              <a:buClr>
                <a:srgbClr val="034EA2"/>
              </a:buClr>
              <a:defRPr/>
            </a:pPr>
            <a:r>
              <a:rPr lang="en-US" altLang="en-US" b="1" dirty="0">
                <a:solidFill>
                  <a:srgbClr val="4D4D4D"/>
                </a:solidFill>
              </a:rPr>
              <a:t>À court </a:t>
            </a:r>
            <a:r>
              <a:rPr lang="en-US" altLang="en-US" b="1" dirty="0" err="1">
                <a:solidFill>
                  <a:srgbClr val="4D4D4D"/>
                </a:solidFill>
              </a:rPr>
              <a:t>terme</a:t>
            </a:r>
            <a:endParaRPr lang="en-US" altLang="en-US" b="1" dirty="0">
              <a:solidFill>
                <a:srgbClr val="4D4D4D"/>
              </a:solidFill>
            </a:endParaRPr>
          </a:p>
          <a:p>
            <a:pPr lvl="1" algn="just" eaLnBrk="1" hangingPunct="1">
              <a:lnSpc>
                <a:spcPct val="80000"/>
              </a:lnSpc>
              <a:spcAft>
                <a:spcPts val="1813"/>
              </a:spcAft>
              <a:buClr>
                <a:srgbClr val="034EA2"/>
              </a:buClr>
              <a:defRPr/>
            </a:pPr>
            <a:r>
              <a:rPr lang="en-US" altLang="en-US" dirty="0">
                <a:solidFill>
                  <a:srgbClr val="4D4D4D"/>
                </a:solidFill>
              </a:rPr>
              <a:t>«</a:t>
            </a:r>
            <a:r>
              <a:rPr lang="en-US" altLang="en-US" dirty="0" err="1">
                <a:solidFill>
                  <a:srgbClr val="4D4D4D"/>
                </a:solidFill>
              </a:rPr>
              <a:t>Réagir</a:t>
            </a:r>
            <a:r>
              <a:rPr lang="en-US" altLang="en-US" dirty="0">
                <a:solidFill>
                  <a:srgbClr val="4D4D4D"/>
                </a:solidFill>
              </a:rPr>
              <a:t> à la </a:t>
            </a:r>
            <a:r>
              <a:rPr lang="en-US" altLang="en-US" dirty="0" err="1">
                <a:solidFill>
                  <a:srgbClr val="4D4D4D"/>
                </a:solidFill>
              </a:rPr>
              <a:t>crise</a:t>
            </a:r>
            <a:r>
              <a:rPr lang="en-US" altLang="en-US" dirty="0">
                <a:solidFill>
                  <a:srgbClr val="4D4D4D"/>
                </a:solidFill>
              </a:rPr>
              <a:t>»: </a:t>
            </a:r>
            <a:r>
              <a:rPr lang="en-US" altLang="en-US" dirty="0" err="1">
                <a:solidFill>
                  <a:srgbClr val="4D4D4D"/>
                </a:solidFill>
              </a:rPr>
              <a:t>apporter</a:t>
            </a:r>
            <a:r>
              <a:rPr lang="en-US" altLang="en-US" dirty="0">
                <a:solidFill>
                  <a:srgbClr val="4D4D4D"/>
                </a:solidFill>
              </a:rPr>
              <a:t> un </a:t>
            </a:r>
            <a:r>
              <a:rPr lang="en-US" altLang="en-US" dirty="0" err="1">
                <a:solidFill>
                  <a:srgbClr val="4D4D4D"/>
                </a:solidFill>
              </a:rPr>
              <a:t>soutien</a:t>
            </a:r>
            <a:r>
              <a:rPr lang="en-US" altLang="en-US" dirty="0">
                <a:solidFill>
                  <a:srgbClr val="4D4D4D"/>
                </a:solidFill>
              </a:rPr>
              <a:t> </a:t>
            </a:r>
            <a:r>
              <a:rPr lang="en-US" altLang="en-US" dirty="0" err="1">
                <a:solidFill>
                  <a:srgbClr val="4D4D4D"/>
                </a:solidFill>
              </a:rPr>
              <a:t>immédiat</a:t>
            </a:r>
            <a:r>
              <a:rPr lang="en-US" altLang="en-US" dirty="0">
                <a:solidFill>
                  <a:srgbClr val="4D4D4D"/>
                </a:solidFill>
              </a:rPr>
              <a:t> et à court </a:t>
            </a:r>
            <a:r>
              <a:rPr lang="en-US" altLang="en-US" dirty="0" err="1">
                <a:solidFill>
                  <a:srgbClr val="4D4D4D"/>
                </a:solidFill>
              </a:rPr>
              <a:t>terme</a:t>
            </a:r>
            <a:r>
              <a:rPr lang="en-US" altLang="en-US" dirty="0">
                <a:solidFill>
                  <a:srgbClr val="4D4D4D"/>
                </a:solidFill>
              </a:rPr>
              <a:t> </a:t>
            </a:r>
            <a:r>
              <a:rPr lang="en-US" altLang="en-US" dirty="0" err="1">
                <a:solidFill>
                  <a:srgbClr val="4D4D4D"/>
                </a:solidFill>
              </a:rPr>
              <a:t>afin</a:t>
            </a:r>
            <a:r>
              <a:rPr lang="en-US" altLang="en-US" dirty="0">
                <a:solidFill>
                  <a:srgbClr val="4D4D4D"/>
                </a:solidFill>
              </a:rPr>
              <a:t> de </a:t>
            </a:r>
            <a:r>
              <a:rPr lang="en-US" altLang="en-US" dirty="0" err="1">
                <a:solidFill>
                  <a:srgbClr val="4D4D4D"/>
                </a:solidFill>
              </a:rPr>
              <a:t>renforcer</a:t>
            </a:r>
            <a:r>
              <a:rPr lang="en-US" altLang="en-US" dirty="0">
                <a:solidFill>
                  <a:srgbClr val="4D4D4D"/>
                </a:solidFill>
              </a:rPr>
              <a:t> les </a:t>
            </a:r>
            <a:r>
              <a:rPr lang="en-US" altLang="en-US" dirty="0" err="1">
                <a:solidFill>
                  <a:srgbClr val="4D4D4D"/>
                </a:solidFill>
              </a:rPr>
              <a:t>capacités</a:t>
            </a:r>
            <a:r>
              <a:rPr lang="en-US" altLang="en-US" dirty="0">
                <a:solidFill>
                  <a:srgbClr val="4D4D4D"/>
                </a:solidFill>
              </a:rPr>
              <a:t> de </a:t>
            </a:r>
            <a:r>
              <a:rPr lang="en-US" altLang="en-US" dirty="0" err="1">
                <a:solidFill>
                  <a:srgbClr val="4D4D4D"/>
                </a:solidFill>
              </a:rPr>
              <a:t>réaction</a:t>
            </a:r>
            <a:r>
              <a:rPr lang="en-US" altLang="en-US" dirty="0">
                <a:solidFill>
                  <a:srgbClr val="4D4D4D"/>
                </a:solidFill>
              </a:rPr>
              <a:t> à la </a:t>
            </a:r>
            <a:r>
              <a:rPr lang="en-US" altLang="en-US" dirty="0" err="1">
                <a:solidFill>
                  <a:srgbClr val="4D4D4D"/>
                </a:solidFill>
              </a:rPr>
              <a:t>crise</a:t>
            </a:r>
            <a:r>
              <a:rPr lang="en-US" altLang="en-US" dirty="0">
                <a:solidFill>
                  <a:srgbClr val="4D4D4D"/>
                </a:solidFill>
              </a:rPr>
              <a:t> et de </a:t>
            </a:r>
            <a:r>
              <a:rPr lang="en-US" altLang="en-US" dirty="0" err="1">
                <a:solidFill>
                  <a:srgbClr val="4D4D4D"/>
                </a:solidFill>
              </a:rPr>
              <a:t>permettre</a:t>
            </a:r>
            <a:r>
              <a:rPr lang="en-US" altLang="en-US" dirty="0">
                <a:solidFill>
                  <a:srgbClr val="4D4D4D"/>
                </a:solidFill>
              </a:rPr>
              <a:t> aux </a:t>
            </a:r>
            <a:r>
              <a:rPr lang="en-US" altLang="en-US" dirty="0" err="1">
                <a:solidFill>
                  <a:srgbClr val="4D4D4D"/>
                </a:solidFill>
              </a:rPr>
              <a:t>travailleurs</a:t>
            </a:r>
            <a:r>
              <a:rPr lang="en-US" altLang="en-US" dirty="0">
                <a:solidFill>
                  <a:srgbClr val="4D4D4D"/>
                </a:solidFill>
              </a:rPr>
              <a:t> et aux </a:t>
            </a:r>
            <a:r>
              <a:rPr lang="en-US" altLang="en-US" dirty="0" err="1">
                <a:solidFill>
                  <a:srgbClr val="4D4D4D"/>
                </a:solidFill>
              </a:rPr>
              <a:t>entreprises</a:t>
            </a:r>
            <a:r>
              <a:rPr lang="en-US" altLang="en-US" dirty="0">
                <a:solidFill>
                  <a:srgbClr val="4D4D4D"/>
                </a:solidFill>
              </a:rPr>
              <a:t> de «</a:t>
            </a:r>
            <a:r>
              <a:rPr lang="en-US" altLang="en-US" dirty="0" err="1">
                <a:solidFill>
                  <a:srgbClr val="4D4D4D"/>
                </a:solidFill>
              </a:rPr>
              <a:t>résister</a:t>
            </a:r>
            <a:r>
              <a:rPr lang="en-US" altLang="en-US" dirty="0">
                <a:solidFill>
                  <a:srgbClr val="4D4D4D"/>
                </a:solidFill>
              </a:rPr>
              <a:t> à la </a:t>
            </a:r>
            <a:r>
              <a:rPr lang="en-US" altLang="en-US" dirty="0" err="1">
                <a:solidFill>
                  <a:srgbClr val="4D4D4D"/>
                </a:solidFill>
              </a:rPr>
              <a:t>tempête</a:t>
            </a:r>
            <a:r>
              <a:rPr lang="en-US" altLang="en-US" dirty="0">
                <a:solidFill>
                  <a:srgbClr val="4D4D4D"/>
                </a:solidFill>
              </a:rPr>
              <a:t>» </a:t>
            </a:r>
            <a:r>
              <a:rPr lang="en-US" altLang="en-US" b="1" dirty="0">
                <a:solidFill>
                  <a:srgbClr val="FF0000"/>
                </a:solidFill>
              </a:rPr>
              <a:t>(</a:t>
            </a:r>
            <a:r>
              <a:rPr lang="en-US" altLang="en-US" b="1" dirty="0" err="1">
                <a:solidFill>
                  <a:srgbClr val="FF0000"/>
                </a:solidFill>
              </a:rPr>
              <a:t>mesures</a:t>
            </a:r>
            <a:r>
              <a:rPr lang="en-US" altLang="en-US" b="1" dirty="0">
                <a:solidFill>
                  <a:srgbClr val="FF0000"/>
                </a:solidFill>
              </a:rPr>
              <a:t> </a:t>
            </a:r>
            <a:r>
              <a:rPr lang="en-US" altLang="en-US" b="1" dirty="0" err="1">
                <a:solidFill>
                  <a:srgbClr val="FF0000"/>
                </a:solidFill>
              </a:rPr>
              <a:t>dites</a:t>
            </a:r>
            <a:r>
              <a:rPr lang="en-US" altLang="en-US" b="1" dirty="0">
                <a:solidFill>
                  <a:srgbClr val="FF0000"/>
                </a:solidFill>
              </a:rPr>
              <a:t> CRII et CRII +)</a:t>
            </a:r>
          </a:p>
          <a:p>
            <a:pPr marL="0" lvl="0" indent="0" algn="just" eaLnBrk="1" hangingPunct="1">
              <a:lnSpc>
                <a:spcPct val="80000"/>
              </a:lnSpc>
              <a:spcBef>
                <a:spcPct val="0"/>
              </a:spcBef>
              <a:spcAft>
                <a:spcPts val="1813"/>
              </a:spcAft>
              <a:buClr>
                <a:srgbClr val="034EA2"/>
              </a:buClr>
              <a:defRPr/>
            </a:pPr>
            <a:r>
              <a:rPr lang="en-US" altLang="en-US" b="1" dirty="0">
                <a:solidFill>
                  <a:srgbClr val="4D4D4D"/>
                </a:solidFill>
              </a:rPr>
              <a:t>À </a:t>
            </a:r>
            <a:r>
              <a:rPr lang="en-US" altLang="en-US" b="1" dirty="0" err="1">
                <a:solidFill>
                  <a:srgbClr val="4D4D4D"/>
                </a:solidFill>
              </a:rPr>
              <a:t>moyen</a:t>
            </a:r>
            <a:r>
              <a:rPr lang="en-US" altLang="en-US" b="1" dirty="0">
                <a:solidFill>
                  <a:srgbClr val="4D4D4D"/>
                </a:solidFill>
              </a:rPr>
              <a:t> </a:t>
            </a:r>
            <a:r>
              <a:rPr lang="en-US" altLang="en-US" b="1" dirty="0" err="1">
                <a:solidFill>
                  <a:srgbClr val="4D4D4D"/>
                </a:solidFill>
              </a:rPr>
              <a:t>terme</a:t>
            </a:r>
            <a:r>
              <a:rPr lang="en-US" altLang="en-US" dirty="0">
                <a:solidFill>
                  <a:srgbClr val="4D4D4D"/>
                </a:solidFill>
              </a:rPr>
              <a:t> (2 à 3 </a:t>
            </a:r>
            <a:r>
              <a:rPr lang="en-US" altLang="en-US" dirty="0" err="1">
                <a:solidFill>
                  <a:srgbClr val="4D4D4D"/>
                </a:solidFill>
              </a:rPr>
              <a:t>ans</a:t>
            </a:r>
            <a:r>
              <a:rPr lang="en-US" altLang="en-US" dirty="0">
                <a:solidFill>
                  <a:srgbClr val="4D4D4D"/>
                </a:solidFill>
              </a:rPr>
              <a:t>)</a:t>
            </a:r>
          </a:p>
          <a:p>
            <a:pPr lvl="1" algn="just" eaLnBrk="1" hangingPunct="1">
              <a:lnSpc>
                <a:spcPct val="80000"/>
              </a:lnSpc>
              <a:spcAft>
                <a:spcPts val="1813"/>
              </a:spcAft>
              <a:buClr>
                <a:srgbClr val="034EA2"/>
              </a:buClr>
              <a:defRPr/>
            </a:pPr>
            <a:r>
              <a:rPr lang="en-US" altLang="en-US" dirty="0">
                <a:solidFill>
                  <a:srgbClr val="4D4D4D"/>
                </a:solidFill>
              </a:rPr>
              <a:t>«</a:t>
            </a:r>
            <a:r>
              <a:rPr lang="en-US" altLang="en-US" dirty="0" err="1">
                <a:solidFill>
                  <a:srgbClr val="4D4D4D"/>
                </a:solidFill>
              </a:rPr>
              <a:t>Remédier</a:t>
            </a:r>
            <a:r>
              <a:rPr lang="en-US" altLang="en-US" dirty="0">
                <a:solidFill>
                  <a:srgbClr val="4D4D4D"/>
                </a:solidFill>
              </a:rPr>
              <a:t> à la </a:t>
            </a:r>
            <a:r>
              <a:rPr lang="en-US" altLang="en-US" dirty="0" err="1">
                <a:solidFill>
                  <a:srgbClr val="4D4D4D"/>
                </a:solidFill>
              </a:rPr>
              <a:t>crise</a:t>
            </a:r>
            <a:r>
              <a:rPr lang="en-US" altLang="en-US" dirty="0">
                <a:solidFill>
                  <a:srgbClr val="4D4D4D"/>
                </a:solidFill>
              </a:rPr>
              <a:t>»: </a:t>
            </a:r>
            <a:r>
              <a:rPr lang="en-US" altLang="en-US" dirty="0" err="1">
                <a:solidFill>
                  <a:srgbClr val="4D4D4D"/>
                </a:solidFill>
              </a:rPr>
              <a:t>préparer</a:t>
            </a:r>
            <a:r>
              <a:rPr lang="en-US" altLang="en-US" dirty="0">
                <a:solidFill>
                  <a:srgbClr val="4D4D4D"/>
                </a:solidFill>
              </a:rPr>
              <a:t> le terrain pour la </a:t>
            </a:r>
            <a:r>
              <a:rPr lang="en-US" altLang="en-US" dirty="0" err="1">
                <a:solidFill>
                  <a:srgbClr val="4D4D4D"/>
                </a:solidFill>
              </a:rPr>
              <a:t>relance</a:t>
            </a:r>
            <a:r>
              <a:rPr lang="en-US" altLang="en-US" dirty="0">
                <a:solidFill>
                  <a:srgbClr val="4D4D4D"/>
                </a:solidFill>
              </a:rPr>
              <a:t>, </a:t>
            </a:r>
            <a:r>
              <a:rPr lang="en-US" altLang="en-US" b="1" dirty="0" err="1">
                <a:solidFill>
                  <a:srgbClr val="4D4D4D"/>
                </a:solidFill>
              </a:rPr>
              <a:t>combler</a:t>
            </a:r>
            <a:r>
              <a:rPr lang="en-US" altLang="en-US" b="1" dirty="0">
                <a:solidFill>
                  <a:srgbClr val="4D4D4D"/>
                </a:solidFill>
              </a:rPr>
              <a:t> le </a:t>
            </a:r>
            <a:r>
              <a:rPr lang="en-US" altLang="en-US" b="1" dirty="0" err="1">
                <a:solidFill>
                  <a:srgbClr val="4D4D4D"/>
                </a:solidFill>
              </a:rPr>
              <a:t>fossé</a:t>
            </a:r>
            <a:r>
              <a:rPr lang="en-US" altLang="en-US" b="1" dirty="0">
                <a:solidFill>
                  <a:srgbClr val="4D4D4D"/>
                </a:solidFill>
              </a:rPr>
              <a:t> entre la </a:t>
            </a:r>
            <a:r>
              <a:rPr lang="en-US" altLang="en-US" b="1" dirty="0" err="1">
                <a:solidFill>
                  <a:srgbClr val="4D4D4D"/>
                </a:solidFill>
              </a:rPr>
              <a:t>réponse</a:t>
            </a:r>
            <a:r>
              <a:rPr lang="en-US" altLang="en-US" b="1" dirty="0">
                <a:solidFill>
                  <a:srgbClr val="4D4D4D"/>
                </a:solidFill>
              </a:rPr>
              <a:t> </a:t>
            </a:r>
            <a:r>
              <a:rPr lang="en-US" altLang="en-US" b="1" dirty="0" err="1">
                <a:solidFill>
                  <a:srgbClr val="4D4D4D"/>
                </a:solidFill>
              </a:rPr>
              <a:t>d’urgence</a:t>
            </a:r>
            <a:r>
              <a:rPr lang="en-US" altLang="en-US" b="1" dirty="0">
                <a:solidFill>
                  <a:srgbClr val="4D4D4D"/>
                </a:solidFill>
              </a:rPr>
              <a:t> et la </a:t>
            </a:r>
            <a:r>
              <a:rPr lang="en-US" altLang="en-US" b="1" dirty="0" err="1">
                <a:solidFill>
                  <a:srgbClr val="4D4D4D"/>
                </a:solidFill>
              </a:rPr>
              <a:t>relance</a:t>
            </a:r>
            <a:r>
              <a:rPr lang="en-US" altLang="en-US" b="1" dirty="0">
                <a:solidFill>
                  <a:srgbClr val="4D4D4D"/>
                </a:solidFill>
              </a:rPr>
              <a:t> </a:t>
            </a:r>
            <a:r>
              <a:rPr lang="en-US" altLang="en-US" b="1" dirty="0" err="1">
                <a:solidFill>
                  <a:srgbClr val="4D4D4D"/>
                </a:solidFill>
              </a:rPr>
              <a:t>proprement</a:t>
            </a:r>
            <a:r>
              <a:rPr lang="en-US" altLang="en-US" b="1" dirty="0">
                <a:solidFill>
                  <a:srgbClr val="4D4D4D"/>
                </a:solidFill>
              </a:rPr>
              <a:t> </a:t>
            </a:r>
            <a:r>
              <a:rPr lang="en-US" altLang="en-US" b="1" dirty="0" err="1">
                <a:solidFill>
                  <a:srgbClr val="4D4D4D"/>
                </a:solidFill>
              </a:rPr>
              <a:t>dite</a:t>
            </a:r>
            <a:r>
              <a:rPr lang="en-US" altLang="en-US" dirty="0">
                <a:solidFill>
                  <a:srgbClr val="4D4D4D"/>
                </a:solidFill>
              </a:rPr>
              <a:t>, continuer à </a:t>
            </a:r>
            <a:r>
              <a:rPr lang="en-US" altLang="en-US" dirty="0" err="1">
                <a:solidFill>
                  <a:srgbClr val="4D4D4D"/>
                </a:solidFill>
              </a:rPr>
              <a:t>mettre</a:t>
            </a:r>
            <a:r>
              <a:rPr lang="en-US" altLang="en-US" dirty="0">
                <a:solidFill>
                  <a:srgbClr val="4D4D4D"/>
                </a:solidFill>
              </a:rPr>
              <a:t> </a:t>
            </a:r>
            <a:r>
              <a:rPr lang="en-US" altLang="en-US" dirty="0" err="1">
                <a:solidFill>
                  <a:srgbClr val="4D4D4D"/>
                </a:solidFill>
              </a:rPr>
              <a:t>l’accent</a:t>
            </a:r>
            <a:r>
              <a:rPr lang="en-US" altLang="en-US" dirty="0">
                <a:solidFill>
                  <a:srgbClr val="4D4D4D"/>
                </a:solidFill>
              </a:rPr>
              <a:t> sur le </a:t>
            </a:r>
            <a:r>
              <a:rPr lang="en-US" altLang="en-US" dirty="0" err="1">
                <a:solidFill>
                  <a:srgbClr val="4D4D4D"/>
                </a:solidFill>
              </a:rPr>
              <a:t>rétablissement</a:t>
            </a:r>
            <a:r>
              <a:rPr lang="en-US" altLang="en-US" dirty="0">
                <a:solidFill>
                  <a:srgbClr val="4D4D4D"/>
                </a:solidFill>
              </a:rPr>
              <a:t> des </a:t>
            </a:r>
            <a:r>
              <a:rPr lang="en-US" altLang="en-US" dirty="0" err="1">
                <a:solidFill>
                  <a:srgbClr val="4D4D4D"/>
                </a:solidFill>
              </a:rPr>
              <a:t>marchés</a:t>
            </a:r>
            <a:r>
              <a:rPr lang="en-US" altLang="en-US" dirty="0">
                <a:solidFill>
                  <a:srgbClr val="4D4D4D"/>
                </a:solidFill>
              </a:rPr>
              <a:t> du travail et le </a:t>
            </a:r>
            <a:r>
              <a:rPr lang="en-US" altLang="en-US" dirty="0" err="1">
                <a:solidFill>
                  <a:srgbClr val="4D4D4D"/>
                </a:solidFill>
              </a:rPr>
              <a:t>soutien</a:t>
            </a:r>
            <a:r>
              <a:rPr lang="en-US" altLang="en-US" dirty="0">
                <a:solidFill>
                  <a:srgbClr val="4D4D4D"/>
                </a:solidFill>
              </a:rPr>
              <a:t> aux </a:t>
            </a:r>
            <a:r>
              <a:rPr lang="en-US" altLang="en-US" dirty="0" err="1">
                <a:solidFill>
                  <a:srgbClr val="4D4D4D"/>
                </a:solidFill>
              </a:rPr>
              <a:t>travailleurs</a:t>
            </a:r>
            <a:r>
              <a:rPr lang="en-US" altLang="en-US" dirty="0">
                <a:solidFill>
                  <a:srgbClr val="4D4D4D"/>
                </a:solidFill>
              </a:rPr>
              <a:t> et aux </a:t>
            </a:r>
            <a:r>
              <a:rPr lang="en-US" altLang="en-US" dirty="0" err="1">
                <a:solidFill>
                  <a:srgbClr val="4D4D4D"/>
                </a:solidFill>
              </a:rPr>
              <a:t>entreprises</a:t>
            </a:r>
            <a:r>
              <a:rPr lang="en-US" altLang="en-US" dirty="0">
                <a:solidFill>
                  <a:srgbClr val="4D4D4D"/>
                </a:solidFill>
              </a:rPr>
              <a:t> tout </a:t>
            </a:r>
            <a:r>
              <a:rPr lang="en-US" altLang="en-US" dirty="0" err="1">
                <a:solidFill>
                  <a:srgbClr val="4D4D4D"/>
                </a:solidFill>
              </a:rPr>
              <a:t>en</a:t>
            </a:r>
            <a:r>
              <a:rPr lang="en-US" altLang="en-US" dirty="0">
                <a:solidFill>
                  <a:srgbClr val="4D4D4D"/>
                </a:solidFill>
              </a:rPr>
              <a:t> </a:t>
            </a:r>
            <a:r>
              <a:rPr lang="en-US" altLang="en-US" dirty="0" err="1">
                <a:solidFill>
                  <a:srgbClr val="4D4D4D"/>
                </a:solidFill>
              </a:rPr>
              <a:t>commençant</a:t>
            </a:r>
            <a:r>
              <a:rPr lang="en-US" altLang="en-US" dirty="0">
                <a:solidFill>
                  <a:srgbClr val="4D4D4D"/>
                </a:solidFill>
              </a:rPr>
              <a:t> à poser les bases de la </a:t>
            </a:r>
            <a:r>
              <a:rPr lang="en-US" altLang="en-US" dirty="0" err="1">
                <a:solidFill>
                  <a:srgbClr val="4D4D4D"/>
                </a:solidFill>
              </a:rPr>
              <a:t>relance</a:t>
            </a:r>
            <a:r>
              <a:rPr lang="en-US" altLang="en-US" dirty="0">
                <a:solidFill>
                  <a:srgbClr val="4D4D4D"/>
                </a:solidFill>
              </a:rPr>
              <a:t> </a:t>
            </a:r>
            <a:r>
              <a:rPr lang="en-US" altLang="en-US" b="1" dirty="0">
                <a:solidFill>
                  <a:srgbClr val="FF0000"/>
                </a:solidFill>
              </a:rPr>
              <a:t>(REACT-EU)</a:t>
            </a:r>
          </a:p>
          <a:p>
            <a:pPr marL="0" lvl="0" indent="0" algn="just" eaLnBrk="1" hangingPunct="1">
              <a:lnSpc>
                <a:spcPct val="80000"/>
              </a:lnSpc>
              <a:spcBef>
                <a:spcPct val="0"/>
              </a:spcBef>
              <a:spcAft>
                <a:spcPts val="1813"/>
              </a:spcAft>
              <a:buClr>
                <a:srgbClr val="034EA2"/>
              </a:buClr>
              <a:defRPr/>
            </a:pPr>
            <a:r>
              <a:rPr lang="en-US" altLang="en-US" b="1" dirty="0">
                <a:solidFill>
                  <a:srgbClr val="4D4D4D"/>
                </a:solidFill>
              </a:rPr>
              <a:t>Sur le plus long </a:t>
            </a:r>
            <a:r>
              <a:rPr lang="en-US" altLang="en-US" b="1" dirty="0" err="1">
                <a:solidFill>
                  <a:srgbClr val="4D4D4D"/>
                </a:solidFill>
              </a:rPr>
              <a:t>terme</a:t>
            </a:r>
            <a:endParaRPr lang="en-US" altLang="en-US" b="1" dirty="0">
              <a:solidFill>
                <a:srgbClr val="4D4D4D"/>
              </a:solidFill>
            </a:endParaRPr>
          </a:p>
          <a:p>
            <a:pPr lvl="1" algn="just" eaLnBrk="1" hangingPunct="1">
              <a:lnSpc>
                <a:spcPct val="80000"/>
              </a:lnSpc>
              <a:spcAft>
                <a:spcPts val="1813"/>
              </a:spcAft>
              <a:buClr>
                <a:srgbClr val="034EA2"/>
              </a:buClr>
              <a:defRPr/>
            </a:pPr>
            <a:r>
              <a:rPr lang="en-US" altLang="en-US" dirty="0">
                <a:solidFill>
                  <a:srgbClr val="4D4D4D"/>
                </a:solidFill>
              </a:rPr>
              <a:t>«</a:t>
            </a:r>
            <a:r>
              <a:rPr lang="en-US" altLang="en-US" dirty="0" err="1">
                <a:solidFill>
                  <a:srgbClr val="4D4D4D"/>
                </a:solidFill>
              </a:rPr>
              <a:t>Surmonter</a:t>
            </a:r>
            <a:r>
              <a:rPr lang="en-US" altLang="en-US" dirty="0">
                <a:solidFill>
                  <a:srgbClr val="4D4D4D"/>
                </a:solidFill>
              </a:rPr>
              <a:t> la </a:t>
            </a:r>
            <a:r>
              <a:rPr lang="en-US" altLang="en-US" dirty="0" err="1">
                <a:solidFill>
                  <a:srgbClr val="4D4D4D"/>
                </a:solidFill>
              </a:rPr>
              <a:t>crise</a:t>
            </a:r>
            <a:r>
              <a:rPr lang="en-US" altLang="en-US" dirty="0">
                <a:solidFill>
                  <a:srgbClr val="4D4D4D"/>
                </a:solidFill>
              </a:rPr>
              <a:t>»: </a:t>
            </a:r>
            <a:r>
              <a:rPr lang="en-US" altLang="en-US" dirty="0" err="1">
                <a:solidFill>
                  <a:srgbClr val="4D4D4D"/>
                </a:solidFill>
              </a:rPr>
              <a:t>soutenir</a:t>
            </a:r>
            <a:r>
              <a:rPr lang="en-US" altLang="en-US" dirty="0">
                <a:solidFill>
                  <a:srgbClr val="4D4D4D"/>
                </a:solidFill>
              </a:rPr>
              <a:t> la </a:t>
            </a:r>
            <a:r>
              <a:rPr lang="en-US" altLang="en-US" dirty="0" err="1">
                <a:solidFill>
                  <a:srgbClr val="4D4D4D"/>
                </a:solidFill>
              </a:rPr>
              <a:t>relance</a:t>
            </a:r>
            <a:r>
              <a:rPr lang="en-US" altLang="en-US" dirty="0">
                <a:solidFill>
                  <a:srgbClr val="4D4D4D"/>
                </a:solidFill>
              </a:rPr>
              <a:t> à long </a:t>
            </a:r>
            <a:r>
              <a:rPr lang="en-US" altLang="en-US" dirty="0" err="1">
                <a:solidFill>
                  <a:srgbClr val="4D4D4D"/>
                </a:solidFill>
              </a:rPr>
              <a:t>terme</a:t>
            </a:r>
            <a:r>
              <a:rPr lang="en-US" altLang="en-US" dirty="0">
                <a:solidFill>
                  <a:srgbClr val="4D4D4D"/>
                </a:solidFill>
              </a:rPr>
              <a:t> et la </a:t>
            </a:r>
            <a:r>
              <a:rPr lang="en-US" altLang="en-US" dirty="0" err="1">
                <a:solidFill>
                  <a:srgbClr val="4D4D4D"/>
                </a:solidFill>
              </a:rPr>
              <a:t>résilience</a:t>
            </a:r>
            <a:r>
              <a:rPr lang="en-US" altLang="en-US" dirty="0">
                <a:solidFill>
                  <a:srgbClr val="4D4D4D"/>
                </a:solidFill>
              </a:rPr>
              <a:t> de </a:t>
            </a:r>
            <a:r>
              <a:rPr lang="en-US" altLang="en-US" dirty="0" err="1">
                <a:solidFill>
                  <a:srgbClr val="4D4D4D"/>
                </a:solidFill>
              </a:rPr>
              <a:t>l’économie</a:t>
            </a:r>
            <a:r>
              <a:rPr lang="en-US" altLang="en-US" dirty="0">
                <a:solidFill>
                  <a:srgbClr val="4D4D4D"/>
                </a:solidFill>
              </a:rPr>
              <a:t> et de la </a:t>
            </a:r>
            <a:r>
              <a:rPr lang="en-US" altLang="en-US" dirty="0" err="1">
                <a:solidFill>
                  <a:srgbClr val="4D4D4D"/>
                </a:solidFill>
              </a:rPr>
              <a:t>société</a:t>
            </a:r>
            <a:r>
              <a:rPr lang="en-US" altLang="en-US" dirty="0">
                <a:solidFill>
                  <a:srgbClr val="4D4D4D"/>
                </a:solidFill>
              </a:rPr>
              <a:t> </a:t>
            </a:r>
            <a:r>
              <a:rPr lang="en-US" altLang="en-US" dirty="0" err="1">
                <a:solidFill>
                  <a:srgbClr val="4D4D4D"/>
                </a:solidFill>
              </a:rPr>
              <a:t>en</a:t>
            </a:r>
            <a:r>
              <a:rPr lang="en-US" altLang="en-US" dirty="0">
                <a:solidFill>
                  <a:srgbClr val="4D4D4D"/>
                </a:solidFill>
              </a:rPr>
              <a:t> </a:t>
            </a:r>
            <a:r>
              <a:rPr lang="en-US" altLang="en-US" dirty="0" err="1">
                <a:solidFill>
                  <a:srgbClr val="4D4D4D"/>
                </a:solidFill>
              </a:rPr>
              <a:t>mettant</a:t>
            </a:r>
            <a:r>
              <a:rPr lang="en-US" altLang="en-US" dirty="0">
                <a:solidFill>
                  <a:srgbClr val="4D4D4D"/>
                </a:solidFill>
              </a:rPr>
              <a:t> </a:t>
            </a:r>
            <a:r>
              <a:rPr lang="en-US" altLang="en-US" dirty="0" err="1">
                <a:solidFill>
                  <a:srgbClr val="4D4D4D"/>
                </a:solidFill>
              </a:rPr>
              <a:t>l’accent</a:t>
            </a:r>
            <a:r>
              <a:rPr lang="en-US" altLang="en-US" dirty="0">
                <a:solidFill>
                  <a:srgbClr val="4D4D4D"/>
                </a:solidFill>
              </a:rPr>
              <a:t> sur les transitions </a:t>
            </a:r>
            <a:r>
              <a:rPr lang="en-US" altLang="en-US" dirty="0" err="1">
                <a:solidFill>
                  <a:srgbClr val="4D4D4D"/>
                </a:solidFill>
              </a:rPr>
              <a:t>verte</a:t>
            </a:r>
            <a:r>
              <a:rPr lang="en-US" altLang="en-US" dirty="0">
                <a:solidFill>
                  <a:srgbClr val="4D4D4D"/>
                </a:solidFill>
              </a:rPr>
              <a:t> et </a:t>
            </a:r>
            <a:r>
              <a:rPr lang="en-US" altLang="en-US" dirty="0" err="1">
                <a:solidFill>
                  <a:srgbClr val="4D4D4D"/>
                </a:solidFill>
              </a:rPr>
              <a:t>numérique</a:t>
            </a:r>
            <a:r>
              <a:rPr lang="en-US" altLang="en-US" dirty="0">
                <a:solidFill>
                  <a:srgbClr val="4D4D4D"/>
                </a:solidFill>
              </a:rPr>
              <a:t> </a:t>
            </a:r>
            <a:br>
              <a:rPr lang="en-US" altLang="en-US" dirty="0">
                <a:solidFill>
                  <a:srgbClr val="4D4D4D"/>
                </a:solidFill>
              </a:rPr>
            </a:br>
            <a:r>
              <a:rPr lang="en-US" altLang="en-US" dirty="0">
                <a:solidFill>
                  <a:srgbClr val="FF0000"/>
                </a:solidFill>
              </a:rPr>
              <a:t>(</a:t>
            </a:r>
            <a:r>
              <a:rPr lang="en-US" altLang="en-US" b="1" dirty="0" err="1">
                <a:solidFill>
                  <a:srgbClr val="FF0000"/>
                </a:solidFill>
              </a:rPr>
              <a:t>Programmes</a:t>
            </a:r>
            <a:r>
              <a:rPr lang="en-US" altLang="en-US" b="1" dirty="0">
                <a:solidFill>
                  <a:srgbClr val="FF0000"/>
                </a:solidFill>
              </a:rPr>
              <a:t> 2021-27</a:t>
            </a:r>
            <a:r>
              <a:rPr lang="en-US" altLang="en-US" dirty="0">
                <a:solidFill>
                  <a:srgbClr val="FF0000"/>
                </a:solidFill>
              </a:rPr>
              <a:t>)</a:t>
            </a:r>
          </a:p>
          <a:p>
            <a:endParaRPr lang="en-GB" dirty="0"/>
          </a:p>
        </p:txBody>
      </p:sp>
      <p:sp>
        <p:nvSpPr>
          <p:cNvPr id="4" name="Slide Number Placeholder 3"/>
          <p:cNvSpPr>
            <a:spLocks noGrp="1"/>
          </p:cNvSpPr>
          <p:nvPr>
            <p:ph type="sldNum" sz="quarter" idx="10"/>
          </p:nvPr>
        </p:nvSpPr>
        <p:spPr/>
        <p:txBody>
          <a:bodyPr/>
          <a:lstStyle/>
          <a:p>
            <a:pPr>
              <a:defRPr/>
            </a:pPr>
            <a:fld id="{72BF9D28-1F8D-45A6-AB9E-A145C5B27B99}" type="slidenum">
              <a:rPr lang="en-GB" smtClean="0"/>
              <a:pPr>
                <a:defRPr/>
              </a:pPr>
              <a:t>84</a:t>
            </a:fld>
            <a:endParaRPr lang="en-GB"/>
          </a:p>
        </p:txBody>
      </p:sp>
    </p:spTree>
    <p:extLst>
      <p:ext uri="{BB962C8B-B14F-4D97-AF65-F5344CB8AC3E}">
        <p14:creationId xmlns:p14="http://schemas.microsoft.com/office/powerpoint/2010/main" val="250916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2BF9D28-1F8D-45A6-AB9E-A145C5B27B99}" type="slidenum">
              <a:rPr lang="en-GB" smtClean="0"/>
              <a:pPr>
                <a:defRPr/>
              </a:pPr>
              <a:t>86</a:t>
            </a:fld>
            <a:endParaRPr lang="en-GB"/>
          </a:p>
        </p:txBody>
      </p:sp>
    </p:spTree>
    <p:extLst>
      <p:ext uri="{BB962C8B-B14F-4D97-AF65-F5344CB8AC3E}">
        <p14:creationId xmlns:p14="http://schemas.microsoft.com/office/powerpoint/2010/main" val="1982640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2BF9D28-1F8D-45A6-AB9E-A145C5B27B99}" type="slidenum">
              <a:rPr lang="en-GB" smtClean="0"/>
              <a:pPr>
                <a:defRPr/>
              </a:pPr>
              <a:t>87</a:t>
            </a:fld>
            <a:endParaRPr lang="en-GB"/>
          </a:p>
        </p:txBody>
      </p:sp>
    </p:spTree>
    <p:extLst>
      <p:ext uri="{BB962C8B-B14F-4D97-AF65-F5344CB8AC3E}">
        <p14:creationId xmlns:p14="http://schemas.microsoft.com/office/powerpoint/2010/main" val="3230579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2BF9D28-1F8D-45A6-AB9E-A145C5B27B99}" type="slidenum">
              <a:rPr lang="en-GB" smtClean="0"/>
              <a:pPr>
                <a:defRPr/>
              </a:pPr>
              <a:t>94</a:t>
            </a:fld>
            <a:endParaRPr lang="en-GB"/>
          </a:p>
        </p:txBody>
      </p:sp>
    </p:spTree>
    <p:extLst>
      <p:ext uri="{BB962C8B-B14F-4D97-AF65-F5344CB8AC3E}">
        <p14:creationId xmlns:p14="http://schemas.microsoft.com/office/powerpoint/2010/main" val="3680653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D701758-E4E3-4F1B-BD13-52CA6390F992}" type="slidenum">
              <a:rPr lang="fr-FR" smtClean="0"/>
              <a:t>10</a:t>
            </a:fld>
            <a:endParaRPr lang="fr-FR"/>
          </a:p>
        </p:txBody>
      </p:sp>
    </p:spTree>
    <p:extLst>
      <p:ext uri="{BB962C8B-B14F-4D97-AF65-F5344CB8AC3E}">
        <p14:creationId xmlns:p14="http://schemas.microsoft.com/office/powerpoint/2010/main" val="2613772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F5494"/>
                </a:solidFill>
                <a:latin typeface="Verdana" panose="020B0604030504040204" pitchFamily="34" charset="0"/>
                <a:ea typeface="Arial Unicode MS" pitchFamily="34" charset="-128"/>
              </a:defRPr>
            </a:lvl1pPr>
            <a:lvl2pPr marL="742950" indent="-285750">
              <a:defRPr sz="1200">
                <a:solidFill>
                  <a:srgbClr val="0F5494"/>
                </a:solidFill>
                <a:latin typeface="Verdana" panose="020B0604030504040204" pitchFamily="34" charset="0"/>
                <a:ea typeface="Arial Unicode MS" pitchFamily="34" charset="-128"/>
              </a:defRPr>
            </a:lvl2pPr>
            <a:lvl3pPr marL="1143000" indent="-228600">
              <a:defRPr sz="1200">
                <a:solidFill>
                  <a:srgbClr val="0F5494"/>
                </a:solidFill>
                <a:latin typeface="Verdana" panose="020B0604030504040204" pitchFamily="34" charset="0"/>
                <a:ea typeface="Arial Unicode MS" pitchFamily="34" charset="-128"/>
              </a:defRPr>
            </a:lvl3pPr>
            <a:lvl4pPr marL="1600200" indent="-228600">
              <a:defRPr sz="1200">
                <a:solidFill>
                  <a:srgbClr val="0F5494"/>
                </a:solidFill>
                <a:latin typeface="Verdana" panose="020B0604030504040204" pitchFamily="34" charset="0"/>
                <a:ea typeface="Arial Unicode MS" pitchFamily="34" charset="-128"/>
              </a:defRPr>
            </a:lvl4pPr>
            <a:lvl5pPr marL="2057400" indent="-228600">
              <a:defRPr sz="1200">
                <a:solidFill>
                  <a:srgbClr val="0F5494"/>
                </a:solidFill>
                <a:latin typeface="Verdana" panose="020B0604030504040204" pitchFamily="34" charset="0"/>
                <a:ea typeface="Arial Unicode MS" pitchFamily="34" charset="-128"/>
              </a:defRPr>
            </a:lvl5pPr>
            <a:lvl6pPr marL="2514600" indent="-228600" eaLnBrk="0" fontAlgn="base" hangingPunct="0">
              <a:spcBef>
                <a:spcPct val="0"/>
              </a:spcBef>
              <a:spcAft>
                <a:spcPct val="0"/>
              </a:spcAft>
              <a:defRPr sz="1200">
                <a:solidFill>
                  <a:srgbClr val="0F5494"/>
                </a:solidFill>
                <a:latin typeface="Verdana" panose="020B0604030504040204" pitchFamily="34" charset="0"/>
                <a:ea typeface="Arial Unicode MS" pitchFamily="34" charset="-128"/>
              </a:defRPr>
            </a:lvl6pPr>
            <a:lvl7pPr marL="2971800" indent="-228600" eaLnBrk="0" fontAlgn="base" hangingPunct="0">
              <a:spcBef>
                <a:spcPct val="0"/>
              </a:spcBef>
              <a:spcAft>
                <a:spcPct val="0"/>
              </a:spcAft>
              <a:defRPr sz="1200">
                <a:solidFill>
                  <a:srgbClr val="0F5494"/>
                </a:solidFill>
                <a:latin typeface="Verdana" panose="020B0604030504040204" pitchFamily="34" charset="0"/>
                <a:ea typeface="Arial Unicode MS" pitchFamily="34" charset="-128"/>
              </a:defRPr>
            </a:lvl7pPr>
            <a:lvl8pPr marL="3429000" indent="-228600" eaLnBrk="0" fontAlgn="base" hangingPunct="0">
              <a:spcBef>
                <a:spcPct val="0"/>
              </a:spcBef>
              <a:spcAft>
                <a:spcPct val="0"/>
              </a:spcAft>
              <a:defRPr sz="1200">
                <a:solidFill>
                  <a:srgbClr val="0F5494"/>
                </a:solidFill>
                <a:latin typeface="Verdana" panose="020B0604030504040204" pitchFamily="34" charset="0"/>
                <a:ea typeface="Arial Unicode MS" pitchFamily="34" charset="-128"/>
              </a:defRPr>
            </a:lvl8pPr>
            <a:lvl9pPr marL="3886200" indent="-228600" eaLnBrk="0" fontAlgn="base" hangingPunct="0">
              <a:spcBef>
                <a:spcPct val="0"/>
              </a:spcBef>
              <a:spcAft>
                <a:spcPct val="0"/>
              </a:spcAft>
              <a:defRPr sz="1200">
                <a:solidFill>
                  <a:srgbClr val="0F5494"/>
                </a:solidFill>
                <a:latin typeface="Verdana" panose="020B0604030504040204" pitchFamily="34" charset="0"/>
                <a:ea typeface="Arial Unicode MS" pitchFamily="34" charset="-128"/>
              </a:defRPr>
            </a:lvl9pPr>
          </a:lstStyle>
          <a:p>
            <a:fld id="{2D14D009-74D8-4EC5-9E55-9613D8FF5622}" type="slidenum">
              <a:rPr lang="en-GB" altLang="en-US" smtClean="0">
                <a:solidFill>
                  <a:schemeClr val="tx1"/>
                </a:solidFill>
              </a:rPr>
              <a:pPr/>
              <a:t>97</a:t>
            </a:fld>
            <a:endParaRPr lang="fr-FR" altLang="en-US" smtClean="0">
              <a:solidFill>
                <a:schemeClr val="tx1"/>
              </a:solidFill>
            </a:endParaRPr>
          </a:p>
        </p:txBody>
      </p:sp>
    </p:spTree>
    <p:extLst>
      <p:ext uri="{BB962C8B-B14F-4D97-AF65-F5344CB8AC3E}">
        <p14:creationId xmlns:p14="http://schemas.microsoft.com/office/powerpoint/2010/main" val="3207797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59CF2995-AB43-4B7C-B8CD-9DC7C3692A9C}" type="slidenum">
              <a:rPr lang="en-GB" smtClean="0"/>
              <a:t>99</a:t>
            </a:fld>
            <a:endParaRPr lang="en-GB"/>
          </a:p>
        </p:txBody>
      </p:sp>
    </p:spTree>
    <p:extLst>
      <p:ext uri="{BB962C8B-B14F-4D97-AF65-F5344CB8AC3E}">
        <p14:creationId xmlns:p14="http://schemas.microsoft.com/office/powerpoint/2010/main" val="1029645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100</a:t>
            </a:fld>
            <a:endParaRPr lang="en-GB"/>
          </a:p>
        </p:txBody>
      </p:sp>
    </p:spTree>
    <p:extLst>
      <p:ext uri="{BB962C8B-B14F-4D97-AF65-F5344CB8AC3E}">
        <p14:creationId xmlns:p14="http://schemas.microsoft.com/office/powerpoint/2010/main" val="1648600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18</a:t>
            </a:fld>
            <a:endParaRPr lang="fr-FR" altLang="fr-FR" smtClean="0"/>
          </a:p>
        </p:txBody>
      </p:sp>
    </p:spTree>
    <p:extLst>
      <p:ext uri="{BB962C8B-B14F-4D97-AF65-F5344CB8AC3E}">
        <p14:creationId xmlns:p14="http://schemas.microsoft.com/office/powerpoint/2010/main" val="1515835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19</a:t>
            </a:fld>
            <a:endParaRPr lang="fr-FR" altLang="fr-FR" smtClean="0"/>
          </a:p>
        </p:txBody>
      </p:sp>
    </p:spTree>
    <p:extLst>
      <p:ext uri="{BB962C8B-B14F-4D97-AF65-F5344CB8AC3E}">
        <p14:creationId xmlns:p14="http://schemas.microsoft.com/office/powerpoint/2010/main" val="74997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20</a:t>
            </a:fld>
            <a:endParaRPr lang="fr-FR" altLang="fr-FR" smtClean="0"/>
          </a:p>
        </p:txBody>
      </p:sp>
    </p:spTree>
    <p:extLst>
      <p:ext uri="{BB962C8B-B14F-4D97-AF65-F5344CB8AC3E}">
        <p14:creationId xmlns:p14="http://schemas.microsoft.com/office/powerpoint/2010/main" val="3318799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21</a:t>
            </a:fld>
            <a:endParaRPr lang="fr-FR" altLang="fr-FR" smtClean="0"/>
          </a:p>
        </p:txBody>
      </p:sp>
    </p:spTree>
    <p:extLst>
      <p:ext uri="{BB962C8B-B14F-4D97-AF65-F5344CB8AC3E}">
        <p14:creationId xmlns:p14="http://schemas.microsoft.com/office/powerpoint/2010/main" val="4134279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22</a:t>
            </a:fld>
            <a:endParaRPr lang="fr-FR" altLang="fr-FR" smtClean="0"/>
          </a:p>
        </p:txBody>
      </p:sp>
    </p:spTree>
    <p:extLst>
      <p:ext uri="{BB962C8B-B14F-4D97-AF65-F5344CB8AC3E}">
        <p14:creationId xmlns:p14="http://schemas.microsoft.com/office/powerpoint/2010/main" val="2803927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smtClean="0"/>
          </a:p>
        </p:txBody>
      </p:sp>
      <p:sp>
        <p:nvSpPr>
          <p:cNvPr id="30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801" indent="-285693">
              <a:defRPr>
                <a:solidFill>
                  <a:schemeClr val="tx1"/>
                </a:solidFill>
                <a:latin typeface="Calibri" panose="020F0502020204030204" pitchFamily="34" charset="0"/>
              </a:defRPr>
            </a:lvl2pPr>
            <a:lvl3pPr marL="1142771" indent="-228554">
              <a:defRPr>
                <a:solidFill>
                  <a:schemeClr val="tx1"/>
                </a:solidFill>
                <a:latin typeface="Calibri" panose="020F0502020204030204" pitchFamily="34" charset="0"/>
              </a:defRPr>
            </a:lvl3pPr>
            <a:lvl4pPr marL="1599880" indent="-228554">
              <a:defRPr>
                <a:solidFill>
                  <a:schemeClr val="tx1"/>
                </a:solidFill>
                <a:latin typeface="Calibri" panose="020F0502020204030204" pitchFamily="34" charset="0"/>
              </a:defRPr>
            </a:lvl4pPr>
            <a:lvl5pPr marL="2056989" indent="-228554">
              <a:defRPr>
                <a:solidFill>
                  <a:schemeClr val="tx1"/>
                </a:solidFill>
                <a:latin typeface="Calibri" panose="020F0502020204030204" pitchFamily="34" charset="0"/>
              </a:defRPr>
            </a:lvl5pPr>
            <a:lvl6pPr marL="2514097" indent="-228554" eaLnBrk="0" fontAlgn="base" hangingPunct="0">
              <a:spcBef>
                <a:spcPct val="0"/>
              </a:spcBef>
              <a:spcAft>
                <a:spcPct val="0"/>
              </a:spcAft>
              <a:defRPr>
                <a:solidFill>
                  <a:schemeClr val="tx1"/>
                </a:solidFill>
                <a:latin typeface="Calibri" panose="020F0502020204030204" pitchFamily="34" charset="0"/>
              </a:defRPr>
            </a:lvl6pPr>
            <a:lvl7pPr marL="2971206" indent="-228554" eaLnBrk="0" fontAlgn="base" hangingPunct="0">
              <a:spcBef>
                <a:spcPct val="0"/>
              </a:spcBef>
              <a:spcAft>
                <a:spcPct val="0"/>
              </a:spcAft>
              <a:defRPr>
                <a:solidFill>
                  <a:schemeClr val="tx1"/>
                </a:solidFill>
                <a:latin typeface="Calibri" panose="020F0502020204030204" pitchFamily="34" charset="0"/>
              </a:defRPr>
            </a:lvl7pPr>
            <a:lvl8pPr marL="3428314" indent="-228554" eaLnBrk="0" fontAlgn="base" hangingPunct="0">
              <a:spcBef>
                <a:spcPct val="0"/>
              </a:spcBef>
              <a:spcAft>
                <a:spcPct val="0"/>
              </a:spcAft>
              <a:defRPr>
                <a:solidFill>
                  <a:schemeClr val="tx1"/>
                </a:solidFill>
                <a:latin typeface="Calibri" panose="020F0502020204030204" pitchFamily="34" charset="0"/>
              </a:defRPr>
            </a:lvl8pPr>
            <a:lvl9pPr marL="3885423" indent="-228554" eaLnBrk="0" fontAlgn="base" hangingPunct="0">
              <a:spcBef>
                <a:spcPct val="0"/>
              </a:spcBef>
              <a:spcAft>
                <a:spcPct val="0"/>
              </a:spcAft>
              <a:defRPr>
                <a:solidFill>
                  <a:schemeClr val="tx1"/>
                </a:solidFill>
                <a:latin typeface="Calibri" panose="020F0502020204030204" pitchFamily="34" charset="0"/>
              </a:defRPr>
            </a:lvl9pPr>
          </a:lstStyle>
          <a:p>
            <a:fld id="{D5943C4D-CA32-40C4-B44E-97BA49C9028E}" type="slidenum">
              <a:rPr lang="fr-FR" altLang="fr-FR" smtClean="0"/>
              <a:pPr/>
              <a:t>23</a:t>
            </a:fld>
            <a:endParaRPr lang="fr-FR" altLang="fr-FR" smtClean="0"/>
          </a:p>
        </p:txBody>
      </p:sp>
    </p:spTree>
    <p:extLst>
      <p:ext uri="{BB962C8B-B14F-4D97-AF65-F5344CB8AC3E}">
        <p14:creationId xmlns:p14="http://schemas.microsoft.com/office/powerpoint/2010/main" val="2088825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38A98E02-F888-414D-941F-5056D97118EB}" type="datetimeFigureOut">
              <a:rPr lang="fr-FR" smtClean="0"/>
              <a:t>28/07/2021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9089D6-F34F-4F9E-862A-447F3D4F07FD}" type="slidenum">
              <a:rPr lang="fr-FR" smtClean="0"/>
              <a:t>‹N°›</a:t>
            </a:fld>
            <a:endParaRPr lang="fr-FR"/>
          </a:p>
        </p:txBody>
      </p:sp>
      <p:pic>
        <p:nvPicPr>
          <p:cNvPr id="7" name="Image 6"/>
          <p:cNvPicPr>
            <a:picLocks noChangeAspect="1"/>
          </p:cNvPicPr>
          <p:nvPr userDrawn="1"/>
        </p:nvPicPr>
        <p:blipFill rotWithShape="1">
          <a:blip r:embed="rId2">
            <a:extLst>
              <a:ext uri="{28A0092B-C50C-407E-A947-70E740481C1C}">
                <a14:useLocalDpi xmlns:a14="http://schemas.microsoft.com/office/drawing/2010/main" val="0"/>
              </a:ext>
            </a:extLst>
          </a:blip>
          <a:srcRect r="272" b="86703"/>
          <a:stretch/>
        </p:blipFill>
        <p:spPr>
          <a:xfrm>
            <a:off x="0" y="0"/>
            <a:ext cx="12192000" cy="1160114"/>
          </a:xfrm>
          <a:prstGeom prst="rect">
            <a:avLst/>
          </a:prstGeom>
        </p:spPr>
      </p:pic>
      <p:pic>
        <p:nvPicPr>
          <p:cNvPr id="8" name="Image 7"/>
          <p:cNvPicPr>
            <a:picLocks noChangeAspect="1"/>
          </p:cNvPicPr>
          <p:nvPr userDrawn="1"/>
        </p:nvPicPr>
        <p:blipFill rotWithShape="1">
          <a:blip r:embed="rId3"/>
          <a:srcRect l="70452" t="80403" r="22" b="-695"/>
          <a:stretch/>
        </p:blipFill>
        <p:spPr>
          <a:xfrm>
            <a:off x="8968507" y="5477163"/>
            <a:ext cx="3175043" cy="1366981"/>
          </a:xfrm>
          <a:prstGeom prst="rect">
            <a:avLst/>
          </a:prstGeom>
        </p:spPr>
      </p:pic>
    </p:spTree>
    <p:extLst>
      <p:ext uri="{BB962C8B-B14F-4D97-AF65-F5344CB8AC3E}">
        <p14:creationId xmlns:p14="http://schemas.microsoft.com/office/powerpoint/2010/main" val="1635772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8A98E02-F888-414D-941F-5056D97118EB}" type="datetimeFigureOut">
              <a:rPr lang="fr-FR" smtClean="0"/>
              <a:t>28/07/2021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9089D6-F34F-4F9E-862A-447F3D4F07FD}" type="slidenum">
              <a:rPr lang="fr-FR" smtClean="0"/>
              <a:t>‹N°›</a:t>
            </a:fld>
            <a:endParaRPr lang="fr-FR"/>
          </a:p>
        </p:txBody>
      </p:sp>
    </p:spTree>
    <p:extLst>
      <p:ext uri="{BB962C8B-B14F-4D97-AF65-F5344CB8AC3E}">
        <p14:creationId xmlns:p14="http://schemas.microsoft.com/office/powerpoint/2010/main" val="180991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8A98E02-F888-414D-941F-5056D97118EB}" type="datetimeFigureOut">
              <a:rPr lang="fr-FR" smtClean="0"/>
              <a:t>28/07/2021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9089D6-F34F-4F9E-862A-447F3D4F07FD}" type="slidenum">
              <a:rPr lang="fr-FR" smtClean="0"/>
              <a:t>‹N°›</a:t>
            </a:fld>
            <a:endParaRPr lang="fr-FR"/>
          </a:p>
        </p:txBody>
      </p:sp>
    </p:spTree>
    <p:extLst>
      <p:ext uri="{BB962C8B-B14F-4D97-AF65-F5344CB8AC3E}">
        <p14:creationId xmlns:p14="http://schemas.microsoft.com/office/powerpoint/2010/main" val="143250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posit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3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66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1E7806-657A-4C78-8B5A-7266ACB61A41}"/>
              </a:ext>
            </a:extLst>
          </p:cNvPr>
          <p:cNvSpPr/>
          <p:nvPr userDrawn="1"/>
        </p:nvSpPr>
        <p:spPr>
          <a:xfrm>
            <a:off x="0" y="0"/>
            <a:ext cx="12192000" cy="1077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631C1A37-2D77-4181-B8C7-B5D668914BAD}"/>
              </a:ext>
            </a:extLst>
          </p:cNvPr>
          <p:cNvSpPr/>
          <p:nvPr userDrawn="1"/>
        </p:nvSpPr>
        <p:spPr>
          <a:xfrm>
            <a:off x="0" y="1077913"/>
            <a:ext cx="12192000" cy="578008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accent4"/>
              </a:solidFill>
            </a:endParaRPr>
          </a:p>
        </p:txBody>
      </p:sp>
      <p:pic>
        <p:nvPicPr>
          <p:cNvPr id="8" name="Picture 9">
            <a:extLst>
              <a:ext uri="{FF2B5EF4-FFF2-40B4-BE49-F238E27FC236}">
                <a16:creationId xmlns:a16="http://schemas.microsoft.com/office/drawing/2014/main" id="{5EBF08CF-8730-476A-A91E-318AC51954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89563" y="258763"/>
            <a:ext cx="165893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5875D0A-C8F1-482A-9133-5D4D26FE9284}"/>
              </a:ext>
            </a:extLst>
          </p:cNvPr>
          <p:cNvCxnSpPr/>
          <p:nvPr userDrawn="1"/>
        </p:nvCxnSpPr>
        <p:spPr>
          <a:xfrm>
            <a:off x="838200" y="1979613"/>
            <a:ext cx="0" cy="487838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09C3BCF-F0D8-44B4-8DE5-09FE5A9EEE4E}"/>
              </a:ext>
            </a:extLst>
          </p:cNvPr>
          <p:cNvSpPr/>
          <p:nvPr userDrawn="1"/>
        </p:nvSpPr>
        <p:spPr>
          <a:xfrm>
            <a:off x="5740400" y="6619875"/>
            <a:ext cx="708025" cy="239713"/>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
        <p:nvSpPr>
          <p:cNvPr id="11" name="Slide Number Placeholder 3">
            <a:extLst>
              <a:ext uri="{FF2B5EF4-FFF2-40B4-BE49-F238E27FC236}">
                <a16:creationId xmlns:a16="http://schemas.microsoft.com/office/drawing/2014/main" id="{59283EB6-1296-4E1F-A661-741EFEF166C4}"/>
              </a:ext>
            </a:extLst>
          </p:cNvPr>
          <p:cNvSpPr>
            <a:spLocks noGrp="1"/>
          </p:cNvSpPr>
          <p:nvPr>
            <p:ph type="sldNum" sz="quarter" idx="14"/>
          </p:nvPr>
        </p:nvSpPr>
        <p:spPr/>
        <p:txBody>
          <a:bodyPr/>
          <a:lstStyle>
            <a:lvl1pPr>
              <a:defRPr/>
            </a:lvl1pPr>
          </a:lstStyle>
          <a:p>
            <a:pPr>
              <a:defRPr/>
            </a:pPr>
            <a:fld id="{C838926E-B793-4655-A4E7-46BD575E6D52}" type="slidenum">
              <a:rPr lang="en-GB"/>
              <a:pPr>
                <a:defRPr/>
              </a:pPr>
              <a:t>‹N°›</a:t>
            </a:fld>
            <a:endParaRPr lang="en-GB"/>
          </a:p>
        </p:txBody>
      </p:sp>
    </p:spTree>
    <p:extLst>
      <p:ext uri="{BB962C8B-B14F-4D97-AF65-F5344CB8AC3E}">
        <p14:creationId xmlns:p14="http://schemas.microsoft.com/office/powerpoint/2010/main" val="1245575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Placeholder 1"/>
          <p:cNvSpPr>
            <a:spLocks noGrp="1"/>
          </p:cNvSpPr>
          <p:nvPr>
            <p:ph type="title"/>
          </p:nvPr>
        </p:nvSpPr>
        <p:spPr>
          <a:xfrm>
            <a:off x="970722" y="482860"/>
            <a:ext cx="10515600" cy="782357"/>
          </a:xfrm>
          <a:prstGeom prst="rect">
            <a:avLst/>
          </a:prstGeom>
        </p:spPr>
        <p:txBody>
          <a:bodyPr rtlCol="0">
            <a:noAutofit/>
          </a:bodyPr>
          <a:lstStyle/>
          <a:p>
            <a:r>
              <a:rPr lang="en-US"/>
              <a:t>Click to edit Master title style</a:t>
            </a:r>
            <a:endParaRPr lang="en-GB" dirty="0"/>
          </a:p>
        </p:txBody>
      </p:sp>
      <p:sp>
        <p:nvSpPr>
          <p:cNvPr id="5" name="Slide Number Placeholder 5">
            <a:extLst>
              <a:ext uri="{FF2B5EF4-FFF2-40B4-BE49-F238E27FC236}">
                <a16:creationId xmlns:a16="http://schemas.microsoft.com/office/drawing/2014/main" id="{D5D7D306-8683-4068-8A27-333682FC1AC4}"/>
              </a:ext>
            </a:extLst>
          </p:cNvPr>
          <p:cNvSpPr>
            <a:spLocks noGrp="1"/>
          </p:cNvSpPr>
          <p:nvPr>
            <p:ph type="sldNum" sz="quarter" idx="10"/>
          </p:nvPr>
        </p:nvSpPr>
        <p:spPr/>
        <p:txBody>
          <a:bodyPr/>
          <a:lstStyle>
            <a:lvl1pPr>
              <a:defRPr/>
            </a:lvl1pPr>
          </a:lstStyle>
          <a:p>
            <a:pPr>
              <a:defRPr/>
            </a:pPr>
            <a:fld id="{249BEB06-F9E1-40FB-BBB3-CB3C1BBCE578}" type="slidenum">
              <a:rPr lang="en-GB"/>
              <a:pPr>
                <a:defRPr/>
              </a:pPr>
              <a:t>‹N°›</a:t>
            </a:fld>
            <a:endParaRPr lang="en-GB"/>
          </a:p>
        </p:txBody>
      </p:sp>
    </p:spTree>
    <p:extLst>
      <p:ext uri="{BB962C8B-B14F-4D97-AF65-F5344CB8AC3E}">
        <p14:creationId xmlns:p14="http://schemas.microsoft.com/office/powerpoint/2010/main" val="4146090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86928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3F1BFBAD-16D4-4BA4-90C1-9CDAAA914155}" type="datetimeFigureOut">
              <a:rPr lang="fr-FR" smtClean="0"/>
              <a:t>28/07/2021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B33094-D15B-4581-AA99-8C6CF795C6B3}" type="slidenum">
              <a:rPr lang="fr-FR" smtClean="0"/>
              <a:t>‹N°›</a:t>
            </a:fld>
            <a:endParaRPr lang="fr-FR"/>
          </a:p>
        </p:txBody>
      </p:sp>
    </p:spTree>
    <p:extLst>
      <p:ext uri="{BB962C8B-B14F-4D97-AF65-F5344CB8AC3E}">
        <p14:creationId xmlns:p14="http://schemas.microsoft.com/office/powerpoint/2010/main" val="3166763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F1BFBAD-16D4-4BA4-90C1-9CDAAA914155}" type="datetimeFigureOut">
              <a:rPr lang="fr-FR" smtClean="0"/>
              <a:t>28/07/2021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B33094-D15B-4581-AA99-8C6CF795C6B3}" type="slidenum">
              <a:rPr lang="fr-FR" smtClean="0"/>
              <a:t>‹N°›</a:t>
            </a:fld>
            <a:endParaRPr lang="fr-FR"/>
          </a:p>
        </p:txBody>
      </p:sp>
    </p:spTree>
    <p:extLst>
      <p:ext uri="{BB962C8B-B14F-4D97-AF65-F5344CB8AC3E}">
        <p14:creationId xmlns:p14="http://schemas.microsoft.com/office/powerpoint/2010/main" val="703926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3F1BFBAD-16D4-4BA4-90C1-9CDAAA914155}" type="datetimeFigureOut">
              <a:rPr lang="fr-FR" smtClean="0"/>
              <a:t>28/07/2021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B33094-D15B-4581-AA99-8C6CF795C6B3}" type="slidenum">
              <a:rPr lang="fr-FR" smtClean="0"/>
              <a:t>‹N°›</a:t>
            </a:fld>
            <a:endParaRPr lang="fr-FR"/>
          </a:p>
        </p:txBody>
      </p:sp>
    </p:spTree>
    <p:extLst>
      <p:ext uri="{BB962C8B-B14F-4D97-AF65-F5344CB8AC3E}">
        <p14:creationId xmlns:p14="http://schemas.microsoft.com/office/powerpoint/2010/main" val="122836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8A98E02-F888-414D-941F-5056D97118EB}" type="datetimeFigureOut">
              <a:rPr lang="fr-FR" smtClean="0"/>
              <a:t>28/07/2021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9089D6-F34F-4F9E-862A-447F3D4F07FD}" type="slidenum">
              <a:rPr lang="fr-FR" smtClean="0"/>
              <a:t>‹N°›</a:t>
            </a:fld>
            <a:endParaRPr lang="fr-FR"/>
          </a:p>
        </p:txBody>
      </p:sp>
    </p:spTree>
    <p:extLst>
      <p:ext uri="{BB962C8B-B14F-4D97-AF65-F5344CB8AC3E}">
        <p14:creationId xmlns:p14="http://schemas.microsoft.com/office/powerpoint/2010/main" val="166834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F1BFBAD-16D4-4BA4-90C1-9CDAAA914155}" type="datetimeFigureOut">
              <a:rPr lang="fr-FR" smtClean="0"/>
              <a:t>28/07/2021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B33094-D15B-4581-AA99-8C6CF795C6B3}" type="slidenum">
              <a:rPr lang="fr-FR" smtClean="0"/>
              <a:t>‹N°›</a:t>
            </a:fld>
            <a:endParaRPr lang="fr-FR"/>
          </a:p>
        </p:txBody>
      </p:sp>
    </p:spTree>
    <p:extLst>
      <p:ext uri="{BB962C8B-B14F-4D97-AF65-F5344CB8AC3E}">
        <p14:creationId xmlns:p14="http://schemas.microsoft.com/office/powerpoint/2010/main" val="1297245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F1BFBAD-16D4-4BA4-90C1-9CDAAA914155}" type="datetimeFigureOut">
              <a:rPr lang="fr-FR" smtClean="0"/>
              <a:t>28/07/2021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EB33094-D15B-4581-AA99-8C6CF795C6B3}" type="slidenum">
              <a:rPr lang="fr-FR" smtClean="0"/>
              <a:t>‹N°›</a:t>
            </a:fld>
            <a:endParaRPr lang="fr-FR"/>
          </a:p>
        </p:txBody>
      </p:sp>
    </p:spTree>
    <p:extLst>
      <p:ext uri="{BB962C8B-B14F-4D97-AF65-F5344CB8AC3E}">
        <p14:creationId xmlns:p14="http://schemas.microsoft.com/office/powerpoint/2010/main" val="403924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3F1BFBAD-16D4-4BA4-90C1-9CDAAA914155}" type="datetimeFigureOut">
              <a:rPr lang="fr-FR" smtClean="0"/>
              <a:t>28/07/2021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EB33094-D15B-4581-AA99-8C6CF795C6B3}" type="slidenum">
              <a:rPr lang="fr-FR" smtClean="0"/>
              <a:t>‹N°›</a:t>
            </a:fld>
            <a:endParaRPr lang="fr-FR"/>
          </a:p>
        </p:txBody>
      </p:sp>
    </p:spTree>
    <p:extLst>
      <p:ext uri="{BB962C8B-B14F-4D97-AF65-F5344CB8AC3E}">
        <p14:creationId xmlns:p14="http://schemas.microsoft.com/office/powerpoint/2010/main" val="2377399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F1BFBAD-16D4-4BA4-90C1-9CDAAA914155}" type="datetimeFigureOut">
              <a:rPr lang="fr-FR" smtClean="0"/>
              <a:t>28/07/2021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EB33094-D15B-4581-AA99-8C6CF795C6B3}" type="slidenum">
              <a:rPr lang="fr-FR" smtClean="0"/>
              <a:t>‹N°›</a:t>
            </a:fld>
            <a:endParaRPr lang="fr-FR"/>
          </a:p>
        </p:txBody>
      </p:sp>
    </p:spTree>
    <p:extLst>
      <p:ext uri="{BB962C8B-B14F-4D97-AF65-F5344CB8AC3E}">
        <p14:creationId xmlns:p14="http://schemas.microsoft.com/office/powerpoint/2010/main" val="205802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3F1BFBAD-16D4-4BA4-90C1-9CDAAA914155}" type="datetimeFigureOut">
              <a:rPr lang="fr-FR" smtClean="0"/>
              <a:t>28/07/2021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B33094-D15B-4581-AA99-8C6CF795C6B3}" type="slidenum">
              <a:rPr lang="fr-FR" smtClean="0"/>
              <a:t>‹N°›</a:t>
            </a:fld>
            <a:endParaRPr lang="fr-FR"/>
          </a:p>
        </p:txBody>
      </p:sp>
    </p:spTree>
    <p:extLst>
      <p:ext uri="{BB962C8B-B14F-4D97-AF65-F5344CB8AC3E}">
        <p14:creationId xmlns:p14="http://schemas.microsoft.com/office/powerpoint/2010/main" val="2306298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3F1BFBAD-16D4-4BA4-90C1-9CDAAA914155}" type="datetimeFigureOut">
              <a:rPr lang="fr-FR" smtClean="0"/>
              <a:t>28/07/2021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EB33094-D15B-4581-AA99-8C6CF795C6B3}" type="slidenum">
              <a:rPr lang="fr-FR" smtClean="0"/>
              <a:t>‹N°›</a:t>
            </a:fld>
            <a:endParaRPr lang="fr-FR"/>
          </a:p>
        </p:txBody>
      </p:sp>
    </p:spTree>
    <p:extLst>
      <p:ext uri="{BB962C8B-B14F-4D97-AF65-F5344CB8AC3E}">
        <p14:creationId xmlns:p14="http://schemas.microsoft.com/office/powerpoint/2010/main" val="3327322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F1BFBAD-16D4-4BA4-90C1-9CDAAA914155}" type="datetimeFigureOut">
              <a:rPr lang="fr-FR" smtClean="0"/>
              <a:t>28/07/2021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B33094-D15B-4581-AA99-8C6CF795C6B3}" type="slidenum">
              <a:rPr lang="fr-FR" smtClean="0"/>
              <a:t>‹N°›</a:t>
            </a:fld>
            <a:endParaRPr lang="fr-FR"/>
          </a:p>
        </p:txBody>
      </p:sp>
    </p:spTree>
    <p:extLst>
      <p:ext uri="{BB962C8B-B14F-4D97-AF65-F5344CB8AC3E}">
        <p14:creationId xmlns:p14="http://schemas.microsoft.com/office/powerpoint/2010/main" val="2531139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F1BFBAD-16D4-4BA4-90C1-9CDAAA914155}" type="datetimeFigureOut">
              <a:rPr lang="fr-FR" smtClean="0"/>
              <a:t>28/07/2021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EB33094-D15B-4581-AA99-8C6CF795C6B3}" type="slidenum">
              <a:rPr lang="fr-FR" smtClean="0"/>
              <a:t>‹N°›</a:t>
            </a:fld>
            <a:endParaRPr lang="fr-FR"/>
          </a:p>
        </p:txBody>
      </p:sp>
    </p:spTree>
    <p:extLst>
      <p:ext uri="{BB962C8B-B14F-4D97-AF65-F5344CB8AC3E}">
        <p14:creationId xmlns:p14="http://schemas.microsoft.com/office/powerpoint/2010/main" val="852844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38A98E02-F888-414D-941F-5056D97118EB}" type="datetimeFigureOut">
              <a:rPr lang="fr-FR" smtClean="0"/>
              <a:t>28/07/2021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49089D6-F34F-4F9E-862A-447F3D4F07FD}" type="slidenum">
              <a:rPr lang="fr-FR" smtClean="0"/>
              <a:t>‹N°›</a:t>
            </a:fld>
            <a:endParaRPr lang="fr-FR"/>
          </a:p>
        </p:txBody>
      </p:sp>
    </p:spTree>
    <p:extLst>
      <p:ext uri="{BB962C8B-B14F-4D97-AF65-F5344CB8AC3E}">
        <p14:creationId xmlns:p14="http://schemas.microsoft.com/office/powerpoint/2010/main" val="646068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8A98E02-F888-414D-941F-5056D97118EB}" type="datetimeFigureOut">
              <a:rPr lang="fr-FR" smtClean="0"/>
              <a:t>28/07/2021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49089D6-F34F-4F9E-862A-447F3D4F07FD}" type="slidenum">
              <a:rPr lang="fr-FR" smtClean="0"/>
              <a:t>‹N°›</a:t>
            </a:fld>
            <a:endParaRPr lang="fr-FR"/>
          </a:p>
        </p:txBody>
      </p:sp>
    </p:spTree>
    <p:extLst>
      <p:ext uri="{BB962C8B-B14F-4D97-AF65-F5344CB8AC3E}">
        <p14:creationId xmlns:p14="http://schemas.microsoft.com/office/powerpoint/2010/main" val="4119995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8A98E02-F888-414D-941F-5056D97118EB}" type="datetimeFigureOut">
              <a:rPr lang="fr-FR" smtClean="0"/>
              <a:t>28/07/2021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49089D6-F34F-4F9E-862A-447F3D4F07FD}" type="slidenum">
              <a:rPr lang="fr-FR" smtClean="0"/>
              <a:t>‹N°›</a:t>
            </a:fld>
            <a:endParaRPr lang="fr-FR"/>
          </a:p>
        </p:txBody>
      </p:sp>
    </p:spTree>
    <p:extLst>
      <p:ext uri="{BB962C8B-B14F-4D97-AF65-F5344CB8AC3E}">
        <p14:creationId xmlns:p14="http://schemas.microsoft.com/office/powerpoint/2010/main" val="1245812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38A98E02-F888-414D-941F-5056D97118EB}" type="datetimeFigureOut">
              <a:rPr lang="fr-FR" smtClean="0"/>
              <a:t>28/07/2021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49089D6-F34F-4F9E-862A-447F3D4F07FD}" type="slidenum">
              <a:rPr lang="fr-FR" smtClean="0"/>
              <a:t>‹N°›</a:t>
            </a:fld>
            <a:endParaRPr lang="fr-FR"/>
          </a:p>
        </p:txBody>
      </p:sp>
    </p:spTree>
    <p:extLst>
      <p:ext uri="{BB962C8B-B14F-4D97-AF65-F5344CB8AC3E}">
        <p14:creationId xmlns:p14="http://schemas.microsoft.com/office/powerpoint/2010/main" val="280193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8A98E02-F888-414D-941F-5056D97118EB}" type="datetimeFigureOut">
              <a:rPr lang="fr-FR" smtClean="0"/>
              <a:t>28/07/2021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49089D6-F34F-4F9E-862A-447F3D4F07FD}" type="slidenum">
              <a:rPr lang="fr-FR" smtClean="0"/>
              <a:t>‹N°›</a:t>
            </a:fld>
            <a:endParaRPr lang="fr-FR"/>
          </a:p>
        </p:txBody>
      </p:sp>
    </p:spTree>
    <p:extLst>
      <p:ext uri="{BB962C8B-B14F-4D97-AF65-F5344CB8AC3E}">
        <p14:creationId xmlns:p14="http://schemas.microsoft.com/office/powerpoint/2010/main" val="35555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38A98E02-F888-414D-941F-5056D97118EB}" type="datetimeFigureOut">
              <a:rPr lang="fr-FR" smtClean="0"/>
              <a:t>28/07/2021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49089D6-F34F-4F9E-862A-447F3D4F07FD}" type="slidenum">
              <a:rPr lang="fr-FR" smtClean="0"/>
              <a:t>‹N°›</a:t>
            </a:fld>
            <a:endParaRPr lang="fr-FR"/>
          </a:p>
        </p:txBody>
      </p:sp>
    </p:spTree>
    <p:extLst>
      <p:ext uri="{BB962C8B-B14F-4D97-AF65-F5344CB8AC3E}">
        <p14:creationId xmlns:p14="http://schemas.microsoft.com/office/powerpoint/2010/main" val="911894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38A98E02-F888-414D-941F-5056D97118EB}" type="datetimeFigureOut">
              <a:rPr lang="fr-FR" smtClean="0"/>
              <a:t>28/07/2021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49089D6-F34F-4F9E-862A-447F3D4F07FD}" type="slidenum">
              <a:rPr lang="fr-FR" smtClean="0"/>
              <a:t>‹N°›</a:t>
            </a:fld>
            <a:endParaRPr lang="fr-FR"/>
          </a:p>
        </p:txBody>
      </p:sp>
    </p:spTree>
    <p:extLst>
      <p:ext uri="{BB962C8B-B14F-4D97-AF65-F5344CB8AC3E}">
        <p14:creationId xmlns:p14="http://schemas.microsoft.com/office/powerpoint/2010/main" val="2489052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98E02-F888-414D-941F-5056D97118EB}" type="datetimeFigureOut">
              <a:rPr lang="fr-FR" smtClean="0"/>
              <a:t>28/07/2021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089D6-F34F-4F9E-862A-447F3D4F07FD}" type="slidenum">
              <a:rPr lang="fr-FR" smtClean="0"/>
              <a:t>‹N°›</a:t>
            </a:fld>
            <a:endParaRPr lang="fr-FR"/>
          </a:p>
        </p:txBody>
      </p:sp>
      <p:pic>
        <p:nvPicPr>
          <p:cNvPr id="7" name="Image 6"/>
          <p:cNvPicPr>
            <a:picLocks noChangeAspect="1"/>
          </p:cNvPicPr>
          <p:nvPr userDrawn="1"/>
        </p:nvPicPr>
        <p:blipFill rotWithShape="1">
          <a:blip r:embed="rId18">
            <a:extLst>
              <a:ext uri="{28A0092B-C50C-407E-A947-70E740481C1C}">
                <a14:useLocalDpi xmlns:a14="http://schemas.microsoft.com/office/drawing/2010/main" val="0"/>
              </a:ext>
            </a:extLst>
          </a:blip>
          <a:srcRect r="272" b="86703"/>
          <a:stretch/>
        </p:blipFill>
        <p:spPr>
          <a:xfrm>
            <a:off x="1" y="0"/>
            <a:ext cx="12192000" cy="1160114"/>
          </a:xfrm>
          <a:prstGeom prst="rect">
            <a:avLst/>
          </a:prstGeom>
        </p:spPr>
      </p:pic>
      <p:pic>
        <p:nvPicPr>
          <p:cNvPr id="8" name="Image 7"/>
          <p:cNvPicPr>
            <a:picLocks noChangeAspect="1"/>
          </p:cNvPicPr>
          <p:nvPr userDrawn="1"/>
        </p:nvPicPr>
        <p:blipFill rotWithShape="1">
          <a:blip r:embed="rId19"/>
          <a:srcRect l="70452" t="80403" r="22" b="-695"/>
          <a:stretch/>
        </p:blipFill>
        <p:spPr>
          <a:xfrm>
            <a:off x="8968508" y="5477163"/>
            <a:ext cx="3175043" cy="1366981"/>
          </a:xfrm>
          <a:prstGeom prst="rect">
            <a:avLst/>
          </a:prstGeom>
        </p:spPr>
      </p:pic>
    </p:spTree>
    <p:extLst>
      <p:ext uri="{BB962C8B-B14F-4D97-AF65-F5344CB8AC3E}">
        <p14:creationId xmlns:p14="http://schemas.microsoft.com/office/powerpoint/2010/main" val="1252680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 id="2147483675" r:id="rId14"/>
    <p:sldLayoutId id="2147483676" r:id="rId15"/>
    <p:sldLayoutId id="2147483677"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BFBAD-16D4-4BA4-90C1-9CDAAA914155}" type="datetimeFigureOut">
              <a:rPr lang="fr-FR" smtClean="0"/>
              <a:t>28/07/2021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33094-D15B-4581-AA99-8C6CF795C6B3}" type="slidenum">
              <a:rPr lang="fr-FR" smtClean="0"/>
              <a:t>‹N°›</a:t>
            </a:fld>
            <a:endParaRPr lang="fr-FR"/>
          </a:p>
        </p:txBody>
      </p:sp>
      <p:pic>
        <p:nvPicPr>
          <p:cNvPr id="7" name="Image 6"/>
          <p:cNvPicPr>
            <a:picLocks noChangeAspect="1"/>
          </p:cNvPicPr>
          <p:nvPr userDrawn="1"/>
        </p:nvPicPr>
        <p:blipFill rotWithShape="1">
          <a:blip r:embed="rId13">
            <a:extLst>
              <a:ext uri="{28A0092B-C50C-407E-A947-70E740481C1C}">
                <a14:useLocalDpi xmlns:a14="http://schemas.microsoft.com/office/drawing/2010/main" val="0"/>
              </a:ext>
            </a:extLst>
          </a:blip>
          <a:srcRect r="272" b="86703"/>
          <a:stretch/>
        </p:blipFill>
        <p:spPr>
          <a:xfrm>
            <a:off x="1" y="0"/>
            <a:ext cx="12192000" cy="1160114"/>
          </a:xfrm>
          <a:prstGeom prst="rect">
            <a:avLst/>
          </a:prstGeom>
        </p:spPr>
      </p:pic>
      <p:pic>
        <p:nvPicPr>
          <p:cNvPr id="8" name="Image 7"/>
          <p:cNvPicPr>
            <a:picLocks noChangeAspect="1"/>
          </p:cNvPicPr>
          <p:nvPr userDrawn="1"/>
        </p:nvPicPr>
        <p:blipFill rotWithShape="1">
          <a:blip r:embed="rId14"/>
          <a:srcRect l="70452" t="80403" r="22" b="-695"/>
          <a:stretch/>
        </p:blipFill>
        <p:spPr>
          <a:xfrm>
            <a:off x="8968508" y="5477163"/>
            <a:ext cx="3175043" cy="1366981"/>
          </a:xfrm>
          <a:prstGeom prst="rect">
            <a:avLst/>
          </a:prstGeom>
        </p:spPr>
      </p:pic>
    </p:spTree>
    <p:extLst>
      <p:ext uri="{BB962C8B-B14F-4D97-AF65-F5344CB8AC3E}">
        <p14:creationId xmlns:p14="http://schemas.microsoft.com/office/powerpoint/2010/main" val="3455652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4.emf"/></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15.emf"/></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6.emf"/></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7.emf"/></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18.emf"/></Relationships>
</file>

<file path=ppt/slides/_rels/slide124.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7.jpeg"/></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8.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3.xml"/><Relationship Id="rId4" Type="http://schemas.openxmlformats.org/officeDocument/2006/relationships/chart" Target="../charts/char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chart" Target="../charts/char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chart" Target="../charts/chart11.xml"/><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chart" Target="../charts/chart14.xml"/><Relationship Id="rId4" Type="http://schemas.openxmlformats.org/officeDocument/2006/relationships/chart" Target="../charts/chart13.xml"/></Relationships>
</file>

<file path=ppt/slides/_rels/slide59.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chart" Target="../charts/chart15.xml"/><Relationship Id="rId1" Type="http://schemas.openxmlformats.org/officeDocument/2006/relationships/slideLayout" Target="../slideLayouts/slideLayout13.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jpeg"/><Relationship Id="rId1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13.xml"/><Relationship Id="rId4" Type="http://schemas.openxmlformats.org/officeDocument/2006/relationships/chart" Target="../charts/chart18.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hyperlink" Target="../../../../PARTAGE_TEMPORAIRE/COMMUNICATION/FILMS%20CSI/Autocollant%20UE%20COVID-19%20sur%20A4%20(&#233;labor&#233;)2%20singulier%20(005).pdf"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hyperlink" Target="file:///\\Fichier-hctm2.ctmatinik.mq\partages\DFE\PARTAGE_TEMPORAIRE\COMMUNICATION\FILMS%20CSI\2-LES%20PITONS%20def.mp4" TargetMode="External"/><Relationship Id="rId7"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file:///\\Fichier-hctm2.ctmatinik.mq\partages\DFE\PARTAGE_TEMPORAIRE\COMMUNICATION\FILMS%20CSI\1-MPM%20def.mp4" TargetMode="External"/><Relationship Id="rId5" Type="http://schemas.openxmlformats.org/officeDocument/2006/relationships/hyperlink" Target="file:///\\Fichier-hctm2.ctmatinik.mq\partages\DFE\PARTAGE_TEMPORAIRE\COMMUNICATION\FILMS%20CSI\5-MILNORD.mp4" TargetMode="External"/><Relationship Id="rId10" Type="http://schemas.openxmlformats.org/officeDocument/2006/relationships/image" Target="../media/image101.jpeg"/><Relationship Id="rId4" Type="http://schemas.openxmlformats.org/officeDocument/2006/relationships/hyperlink" Target="file:///\\Fichier-hctm2.ctmatinik.mq\partages\DFE\PARTAGE_TEMPORAIRE\COMMUNICATION\FILMS%20CSI\4-CERISE%20def.mp4" TargetMode="External"/><Relationship Id="rId9" Type="http://schemas.openxmlformats.org/officeDocument/2006/relationships/image" Target="../media/image10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hemeOverride" Target="../theme/themeOverride3.xml"/></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3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31401"/>
            <a:ext cx="12192000" cy="1660134"/>
          </a:xfrm>
          <a:prstGeom prst="rect">
            <a:avLst/>
          </a:prstGeom>
        </p:spPr>
        <p:txBody>
          <a:bodyPr wrap="square">
            <a:spAutoFit/>
          </a:bodyPr>
          <a:lstStyle/>
          <a:p>
            <a:pPr algn="ctr">
              <a:lnSpc>
                <a:spcPts val="2763"/>
              </a:lnSpc>
              <a:spcBef>
                <a:spcPts val="136"/>
              </a:spcBef>
              <a:defRPr/>
            </a:pPr>
            <a:endParaRPr lang="fr-FR" altLang="fr-FR" sz="5400" dirty="0">
              <a:solidFill>
                <a:srgbClr val="0D3F96"/>
              </a:solidFill>
              <a:cs typeface="Times New Roman" panose="02020603050405020304" pitchFamily="18" charset="0"/>
            </a:endParaRPr>
          </a:p>
          <a:p>
            <a:pPr algn="ctr">
              <a:lnSpc>
                <a:spcPts val="2763"/>
              </a:lnSpc>
              <a:spcBef>
                <a:spcPts val="136"/>
              </a:spcBef>
              <a:defRPr/>
            </a:pPr>
            <a:r>
              <a:rPr lang="fr-FR" sz="5400" dirty="0" smtClean="0">
                <a:solidFill>
                  <a:srgbClr val="0D3F96"/>
                </a:solidFill>
                <a:cs typeface="Times New Roman" panose="02020603050405020304" pitchFamily="18" charset="0"/>
              </a:rPr>
              <a:t>Comité de Suivi </a:t>
            </a:r>
            <a:r>
              <a:rPr lang="fr-FR" sz="5400" dirty="0" err="1" smtClean="0">
                <a:solidFill>
                  <a:srgbClr val="0D3F96"/>
                </a:solidFill>
                <a:cs typeface="Times New Roman" panose="02020603050405020304" pitchFamily="18" charset="0"/>
              </a:rPr>
              <a:t>Interfonds</a:t>
            </a:r>
            <a:endParaRPr lang="fr-FR" sz="5400" dirty="0" smtClean="0">
              <a:solidFill>
                <a:srgbClr val="0D3F96"/>
              </a:solidFill>
              <a:cs typeface="Times New Roman" panose="02020603050405020304" pitchFamily="18" charset="0"/>
            </a:endParaRPr>
          </a:p>
          <a:p>
            <a:pPr algn="ctr">
              <a:lnSpc>
                <a:spcPts val="2763"/>
              </a:lnSpc>
              <a:spcBef>
                <a:spcPts val="136"/>
              </a:spcBef>
              <a:defRPr/>
            </a:pPr>
            <a:endParaRPr lang="fr-FR" sz="5400" dirty="0">
              <a:solidFill>
                <a:srgbClr val="0D3F96"/>
              </a:solidFill>
              <a:cs typeface="Times New Roman" panose="02020603050405020304" pitchFamily="18" charset="0"/>
            </a:endParaRPr>
          </a:p>
          <a:p>
            <a:pPr algn="ctr">
              <a:lnSpc>
                <a:spcPts val="2763"/>
              </a:lnSpc>
              <a:spcBef>
                <a:spcPts val="136"/>
              </a:spcBef>
              <a:defRPr/>
            </a:pPr>
            <a:r>
              <a:rPr lang="fr-FR" sz="5400" dirty="0" smtClean="0">
                <a:solidFill>
                  <a:srgbClr val="0D3F96"/>
                </a:solidFill>
                <a:cs typeface="Times New Roman" panose="02020603050405020304" pitchFamily="18" charset="0"/>
              </a:rPr>
              <a:t> Du </a:t>
            </a:r>
            <a:r>
              <a:rPr lang="fr-FR" sz="5400" dirty="0">
                <a:solidFill>
                  <a:srgbClr val="0D3F96"/>
                </a:solidFill>
                <a:cs typeface="Times New Roman" panose="02020603050405020304" pitchFamily="18" charset="0"/>
              </a:rPr>
              <a:t>3 </a:t>
            </a:r>
            <a:r>
              <a:rPr lang="fr-FR" sz="5400" dirty="0" smtClean="0">
                <a:solidFill>
                  <a:srgbClr val="0D3F96"/>
                </a:solidFill>
                <a:cs typeface="Times New Roman" panose="02020603050405020304" pitchFamily="18" charset="0"/>
              </a:rPr>
              <a:t>Décembre </a:t>
            </a:r>
            <a:r>
              <a:rPr lang="fr-FR" sz="5400" dirty="0">
                <a:solidFill>
                  <a:srgbClr val="0D3F96"/>
                </a:solidFill>
                <a:cs typeface="Times New Roman" panose="02020603050405020304" pitchFamily="18" charset="0"/>
              </a:rPr>
              <a:t>2020</a:t>
            </a:r>
          </a:p>
        </p:txBody>
      </p:sp>
    </p:spTree>
    <p:extLst>
      <p:ext uri="{BB962C8B-B14F-4D97-AF65-F5344CB8AC3E}">
        <p14:creationId xmlns:p14="http://schemas.microsoft.com/office/powerpoint/2010/main" val="2193772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88685" y="926698"/>
            <a:ext cx="9687384" cy="447810"/>
          </a:xfrm>
          <a:prstGeom prst="rect">
            <a:avLst/>
          </a:prstGeom>
        </p:spPr>
        <p:txBody>
          <a:bodyPr wrap="square" lIns="0" tIns="0" rIns="0" bIns="0" rtlCol="0">
            <a:noAutofit/>
          </a:bodyPr>
          <a:lstStyle/>
          <a:p>
            <a:pPr marL="11506" algn="ctr">
              <a:lnSpc>
                <a:spcPts val="2365"/>
              </a:lnSpc>
              <a:spcBef>
                <a:spcPts val="118"/>
              </a:spcBef>
            </a:pPr>
            <a:r>
              <a:rPr lang="fr-FR" sz="2265" b="1" dirty="0">
                <a:solidFill>
                  <a:srgbClr val="0D3F96"/>
                </a:solidFill>
                <a:cs typeface="Times New Roman"/>
              </a:rPr>
              <a:t>SUIVI DES PARTICIPANTS </a:t>
            </a:r>
            <a:endParaRPr sz="2265" dirty="0">
              <a:solidFill>
                <a:srgbClr val="0D3F96"/>
              </a:solidFill>
              <a:cs typeface="Times New Roman"/>
            </a:endParaRPr>
          </a:p>
        </p:txBody>
      </p:sp>
      <p:sp>
        <p:nvSpPr>
          <p:cNvPr id="4" name="Rectangle à coins arrondis 3"/>
          <p:cNvSpPr/>
          <p:nvPr/>
        </p:nvSpPr>
        <p:spPr>
          <a:xfrm>
            <a:off x="2211433" y="1374509"/>
            <a:ext cx="2692570" cy="35707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174" b="1" dirty="0"/>
              <a:t>Axe  1</a:t>
            </a:r>
          </a:p>
        </p:txBody>
      </p:sp>
      <p:sp>
        <p:nvSpPr>
          <p:cNvPr id="6" name="Rectangle 5"/>
          <p:cNvSpPr/>
          <p:nvPr/>
        </p:nvSpPr>
        <p:spPr>
          <a:xfrm>
            <a:off x="1746463" y="5362128"/>
            <a:ext cx="1518886" cy="276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31" dirty="0"/>
              <a:t>Entrée  : 11 202</a:t>
            </a:r>
          </a:p>
        </p:txBody>
      </p:sp>
      <p:sp>
        <p:nvSpPr>
          <p:cNvPr id="7" name="Rectangle 6"/>
          <p:cNvSpPr/>
          <p:nvPr/>
        </p:nvSpPr>
        <p:spPr>
          <a:xfrm>
            <a:off x="4162873" y="5362128"/>
            <a:ext cx="1380805" cy="2761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31" dirty="0"/>
              <a:t>Sortie : 8 364</a:t>
            </a:r>
          </a:p>
        </p:txBody>
      </p:sp>
      <p:cxnSp>
        <p:nvCxnSpPr>
          <p:cNvPr id="9" name="Connecteur droit 8"/>
          <p:cNvCxnSpPr/>
          <p:nvPr/>
        </p:nvCxnSpPr>
        <p:spPr>
          <a:xfrm>
            <a:off x="5775910" y="1374508"/>
            <a:ext cx="0" cy="412570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34" name="Rectangle à coins arrondis 33"/>
          <p:cNvSpPr/>
          <p:nvPr/>
        </p:nvSpPr>
        <p:spPr>
          <a:xfrm>
            <a:off x="7131604" y="1374509"/>
            <a:ext cx="2692570" cy="35707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174" b="1" dirty="0"/>
              <a:t>Axe  2</a:t>
            </a:r>
          </a:p>
        </p:txBody>
      </p:sp>
      <p:sp>
        <p:nvSpPr>
          <p:cNvPr id="38" name="Rectangle 37"/>
          <p:cNvSpPr/>
          <p:nvPr/>
        </p:nvSpPr>
        <p:spPr>
          <a:xfrm>
            <a:off x="6724664" y="5362128"/>
            <a:ext cx="1449846" cy="276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31" dirty="0"/>
              <a:t>Entrée  : 3 149</a:t>
            </a:r>
          </a:p>
        </p:txBody>
      </p:sp>
      <p:sp>
        <p:nvSpPr>
          <p:cNvPr id="39" name="Rectangle 38"/>
          <p:cNvSpPr/>
          <p:nvPr/>
        </p:nvSpPr>
        <p:spPr>
          <a:xfrm>
            <a:off x="9271879" y="5362128"/>
            <a:ext cx="1527780" cy="2761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31" dirty="0"/>
              <a:t>Sortie : 1764</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577" y="1910114"/>
            <a:ext cx="4202826" cy="317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377" y="1951972"/>
            <a:ext cx="4382228" cy="274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19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6" grpId="0" animBg="1"/>
      <p:bldP spid="7" grpId="0" animBg="1"/>
      <p:bldP spid="34" grpId="0" animBg="1"/>
      <p:bldP spid="38" grpId="0" animBg="1"/>
      <p:bldP spid="3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3259759"/>
              </p:ext>
            </p:extLst>
          </p:nvPr>
        </p:nvGraphicFramePr>
        <p:xfrm>
          <a:off x="86570" y="1244833"/>
          <a:ext cx="11919663" cy="5013322"/>
        </p:xfrm>
        <a:graphic>
          <a:graphicData uri="http://schemas.openxmlformats.org/drawingml/2006/table">
            <a:tbl>
              <a:tblPr firstRow="1" firstCol="1" bandRow="1">
                <a:tableStyleId>{5C22544A-7EE6-4342-B048-85BDC9FD1C3A}</a:tableStyleId>
              </a:tblPr>
              <a:tblGrid>
                <a:gridCol w="5017060">
                  <a:extLst>
                    <a:ext uri="{9D8B030D-6E8A-4147-A177-3AD203B41FA5}">
                      <a16:colId xmlns:a16="http://schemas.microsoft.com/office/drawing/2014/main" val="1353848447"/>
                    </a:ext>
                  </a:extLst>
                </a:gridCol>
                <a:gridCol w="1692148">
                  <a:extLst>
                    <a:ext uri="{9D8B030D-6E8A-4147-A177-3AD203B41FA5}">
                      <a16:colId xmlns:a16="http://schemas.microsoft.com/office/drawing/2014/main" val="3381821480"/>
                    </a:ext>
                  </a:extLst>
                </a:gridCol>
                <a:gridCol w="1601552">
                  <a:extLst>
                    <a:ext uri="{9D8B030D-6E8A-4147-A177-3AD203B41FA5}">
                      <a16:colId xmlns:a16="http://schemas.microsoft.com/office/drawing/2014/main" val="3864576205"/>
                    </a:ext>
                  </a:extLst>
                </a:gridCol>
                <a:gridCol w="1327478">
                  <a:extLst>
                    <a:ext uri="{9D8B030D-6E8A-4147-A177-3AD203B41FA5}">
                      <a16:colId xmlns:a16="http://schemas.microsoft.com/office/drawing/2014/main" val="1826998936"/>
                    </a:ext>
                  </a:extLst>
                </a:gridCol>
                <a:gridCol w="1249181">
                  <a:extLst>
                    <a:ext uri="{9D8B030D-6E8A-4147-A177-3AD203B41FA5}">
                      <a16:colId xmlns:a16="http://schemas.microsoft.com/office/drawing/2014/main" val="3521417761"/>
                    </a:ext>
                  </a:extLst>
                </a:gridCol>
                <a:gridCol w="1032244">
                  <a:extLst>
                    <a:ext uri="{9D8B030D-6E8A-4147-A177-3AD203B41FA5}">
                      <a16:colId xmlns:a16="http://schemas.microsoft.com/office/drawing/2014/main" val="2164389958"/>
                    </a:ext>
                  </a:extLst>
                </a:gridCol>
              </a:tblGrid>
              <a:tr h="669623">
                <a:tc>
                  <a:txBody>
                    <a:bodyPr/>
                    <a:lstStyle/>
                    <a:p>
                      <a:pPr algn="ctr">
                        <a:lnSpc>
                          <a:spcPct val="115000"/>
                        </a:lnSpc>
                        <a:spcAft>
                          <a:spcPts val="1000"/>
                        </a:spcAft>
                      </a:pPr>
                      <a:r>
                        <a:rPr lang="en-GB" sz="2400" dirty="0" err="1" smtClean="0">
                          <a:effectLst/>
                        </a:rPr>
                        <a:t>Composantes</a:t>
                      </a:r>
                      <a:endParaRPr lang="fr-B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err="1" smtClean="0">
                          <a:effectLst/>
                        </a:rPr>
                        <a:t>Coût</a:t>
                      </a:r>
                      <a:r>
                        <a:rPr lang="en-GB" sz="1800" dirty="0" smtClean="0">
                          <a:effectLst/>
                        </a:rPr>
                        <a:t> total €</a:t>
                      </a:r>
                      <a:r>
                        <a:rPr lang="en-GB" sz="1800" dirty="0" err="1">
                          <a:effectLst/>
                        </a:rPr>
                        <a:t>bn</a:t>
                      </a:r>
                      <a:r>
                        <a:rPr lang="en-GB" sz="1800" dirty="0">
                          <a:effectLst/>
                        </a:rPr>
                        <a:t>)</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err="1" smtClean="0">
                          <a:effectLst/>
                        </a:rPr>
                        <a:t>Nombre</a:t>
                      </a:r>
                      <a:r>
                        <a:rPr lang="en-GB" sz="1800" baseline="0" dirty="0" smtClean="0">
                          <a:effectLst/>
                        </a:rPr>
                        <a:t> d’</a:t>
                      </a:r>
                      <a:r>
                        <a:rPr lang="en-GB" sz="1800" dirty="0" smtClean="0">
                          <a:effectLst/>
                        </a:rPr>
                        <a:t>  </a:t>
                      </a:r>
                      <a:r>
                        <a:rPr lang="en-GB" sz="1800" dirty="0" err="1" smtClean="0">
                          <a:effectLst/>
                        </a:rPr>
                        <a:t>investissements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err="1" smtClean="0">
                          <a:effectLst/>
                        </a:rPr>
                        <a:t>Nombre</a:t>
                      </a:r>
                      <a:r>
                        <a:rPr lang="en-GB" sz="1800" baseline="0" dirty="0" smtClean="0">
                          <a:effectLst/>
                        </a:rPr>
                        <a:t> de </a:t>
                      </a:r>
                      <a:r>
                        <a:rPr lang="en-GB" sz="1800" baseline="0" dirty="0" err="1" smtClean="0">
                          <a:effectLst/>
                        </a:rPr>
                        <a:t>réformes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CSR </a:t>
                      </a:r>
                      <a:r>
                        <a:rPr lang="en-GB" sz="1800" dirty="0" smtClean="0">
                          <a:effectLst/>
                        </a:rPr>
                        <a:t>2019</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2020</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91704387"/>
                  </a:ext>
                </a:extLst>
              </a:tr>
              <a:tr h="311329">
                <a:tc>
                  <a:txBody>
                    <a:bodyPr/>
                    <a:lstStyle/>
                    <a:p>
                      <a:pPr>
                        <a:lnSpc>
                          <a:spcPct val="115000"/>
                        </a:lnSpc>
                        <a:spcAft>
                          <a:spcPts val="1000"/>
                        </a:spcAft>
                      </a:pPr>
                      <a:r>
                        <a:rPr lang="en-GB" sz="1800" dirty="0">
                          <a:effectLst/>
                        </a:rPr>
                        <a:t>1. </a:t>
                      </a:r>
                      <a:r>
                        <a:rPr lang="en-GB" sz="1800" dirty="0" err="1" smtClean="0">
                          <a:effectLst/>
                        </a:rPr>
                        <a:t>Efficience</a:t>
                      </a:r>
                      <a:r>
                        <a:rPr lang="en-GB" sz="1800" baseline="0" dirty="0" smtClean="0">
                          <a:effectLst/>
                        </a:rPr>
                        <a:t> </a:t>
                      </a:r>
                      <a:r>
                        <a:rPr lang="en-GB" sz="1800" baseline="0" dirty="0" err="1" smtClean="0">
                          <a:effectLst/>
                        </a:rPr>
                        <a:t>énergétique</a:t>
                      </a:r>
                      <a:r>
                        <a:rPr lang="en-GB" sz="1800" baseline="0" dirty="0" smtClean="0">
                          <a:effectLst/>
                        </a:rPr>
                        <a:t> des </a:t>
                      </a:r>
                      <a:r>
                        <a:rPr lang="en-GB" sz="1800" baseline="0" dirty="0" err="1" smtClean="0">
                          <a:effectLst/>
                        </a:rPr>
                        <a:t>bâtiments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6.7</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4</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2</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995413871"/>
                  </a:ext>
                </a:extLst>
              </a:tr>
              <a:tr h="770197">
                <a:tc>
                  <a:txBody>
                    <a:bodyPr/>
                    <a:lstStyle/>
                    <a:p>
                      <a:pPr>
                        <a:lnSpc>
                          <a:spcPct val="115000"/>
                        </a:lnSpc>
                        <a:spcAft>
                          <a:spcPts val="1000"/>
                        </a:spcAft>
                      </a:pPr>
                      <a:r>
                        <a:rPr lang="en-IE" sz="1800" dirty="0">
                          <a:effectLst/>
                        </a:rPr>
                        <a:t>2. </a:t>
                      </a:r>
                      <a:r>
                        <a:rPr lang="en-IE" sz="1800" dirty="0" err="1" smtClean="0">
                          <a:effectLst/>
                        </a:rPr>
                        <a:t>Biodiversité</a:t>
                      </a:r>
                      <a:r>
                        <a:rPr lang="en-IE" sz="1800" dirty="0" smtClean="0">
                          <a:effectLst/>
                        </a:rPr>
                        <a:t>, </a:t>
                      </a:r>
                      <a:r>
                        <a:rPr lang="en-IE" sz="1800" dirty="0" err="1" smtClean="0">
                          <a:effectLst/>
                        </a:rPr>
                        <a:t>économie</a:t>
                      </a:r>
                      <a:r>
                        <a:rPr lang="en-IE" sz="1800" baseline="0" dirty="0" smtClean="0">
                          <a:effectLst/>
                        </a:rPr>
                        <a:t> </a:t>
                      </a:r>
                      <a:r>
                        <a:rPr lang="en-IE" sz="1800" dirty="0" err="1" smtClean="0">
                          <a:effectLst/>
                        </a:rPr>
                        <a:t>circulaire</a:t>
                      </a:r>
                      <a:r>
                        <a:rPr lang="en-IE" sz="1800" dirty="0" smtClean="0">
                          <a:effectLst/>
                        </a:rPr>
                        <a:t> et circuits courts,</a:t>
                      </a:r>
                      <a:r>
                        <a:rPr lang="en-IE" sz="1800" baseline="0" dirty="0" smtClean="0">
                          <a:effectLst/>
                        </a:rPr>
                        <a:t> </a:t>
                      </a:r>
                      <a:r>
                        <a:rPr lang="en-IE" sz="1800" baseline="0" dirty="0" err="1" smtClean="0">
                          <a:effectLst/>
                        </a:rPr>
                        <a:t>decarbonation</a:t>
                      </a:r>
                      <a:r>
                        <a:rPr lang="en-IE" sz="1800" baseline="0" dirty="0" smtClean="0">
                          <a:effectLst/>
                        </a:rPr>
                        <a:t> de </a:t>
                      </a:r>
                      <a:r>
                        <a:rPr lang="en-IE" sz="1800" baseline="0" dirty="0" err="1" smtClean="0">
                          <a:effectLst/>
                        </a:rPr>
                        <a:t>l’industrie</a:t>
                      </a:r>
                      <a:r>
                        <a:rPr lang="en-IE" sz="1800" baseline="0" dirty="0" smtClean="0">
                          <a:effectLst/>
                        </a:rPr>
                        <a:t>, transition </a:t>
                      </a:r>
                      <a:r>
                        <a:rPr lang="en-IE" sz="1800" baseline="0" dirty="0" err="1" smtClean="0">
                          <a:effectLst/>
                        </a:rPr>
                        <a:t>agricole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3.3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8</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2</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47891890"/>
                  </a:ext>
                </a:extLst>
              </a:tr>
              <a:tr h="311329">
                <a:tc>
                  <a:txBody>
                    <a:bodyPr/>
                    <a:lstStyle/>
                    <a:p>
                      <a:pPr>
                        <a:lnSpc>
                          <a:spcPct val="115000"/>
                        </a:lnSpc>
                        <a:spcAft>
                          <a:spcPts val="1000"/>
                        </a:spcAft>
                      </a:pPr>
                      <a:r>
                        <a:rPr lang="en-GB" sz="1800" dirty="0">
                          <a:effectLst/>
                        </a:rPr>
                        <a:t>3. </a:t>
                      </a:r>
                      <a:r>
                        <a:rPr lang="en-GB" sz="1800" dirty="0" err="1" smtClean="0">
                          <a:effectLst/>
                        </a:rPr>
                        <a:t>Mobilité</a:t>
                      </a:r>
                      <a:r>
                        <a:rPr lang="en-GB" sz="1800" baseline="0" dirty="0" smtClean="0">
                          <a:effectLst/>
                        </a:rPr>
                        <a:t> </a:t>
                      </a:r>
                      <a:r>
                        <a:rPr lang="en-GB" sz="1800" baseline="0" dirty="0" err="1" smtClean="0">
                          <a:effectLst/>
                        </a:rPr>
                        <a:t>verte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8.8</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7</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2</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36738139"/>
                  </a:ext>
                </a:extLst>
              </a:tr>
              <a:tr h="311329">
                <a:tc>
                  <a:txBody>
                    <a:bodyPr/>
                    <a:lstStyle/>
                    <a:p>
                      <a:pPr>
                        <a:lnSpc>
                          <a:spcPct val="115000"/>
                        </a:lnSpc>
                        <a:spcAft>
                          <a:spcPts val="1000"/>
                        </a:spcAft>
                      </a:pPr>
                      <a:r>
                        <a:rPr lang="en-GB" sz="1800" dirty="0">
                          <a:effectLst/>
                        </a:rPr>
                        <a:t>4. </a:t>
                      </a:r>
                      <a:r>
                        <a:rPr lang="en-GB" sz="1800" dirty="0" err="1" smtClean="0">
                          <a:effectLst/>
                        </a:rPr>
                        <a:t>Energie</a:t>
                      </a:r>
                      <a:r>
                        <a:rPr lang="en-GB" sz="1800" dirty="0" smtClean="0">
                          <a:effectLst/>
                        </a:rPr>
                        <a:t> et technologies </a:t>
                      </a:r>
                      <a:r>
                        <a:rPr lang="en-GB" sz="1800" dirty="0" err="1" smtClean="0">
                          <a:effectLst/>
                        </a:rPr>
                        <a:t>vertes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8</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2</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07205624"/>
                  </a:ext>
                </a:extLst>
              </a:tr>
              <a:tr h="311329">
                <a:tc>
                  <a:txBody>
                    <a:bodyPr/>
                    <a:lstStyle/>
                    <a:p>
                      <a:pPr>
                        <a:lnSpc>
                          <a:spcPct val="115000"/>
                        </a:lnSpc>
                        <a:spcAft>
                          <a:spcPts val="1000"/>
                        </a:spcAft>
                      </a:pPr>
                      <a:r>
                        <a:rPr lang="en-GB" sz="1800" dirty="0">
                          <a:effectLst/>
                        </a:rPr>
                        <a:t>5. </a:t>
                      </a:r>
                      <a:r>
                        <a:rPr lang="en-GB" sz="1800" dirty="0" err="1" smtClean="0">
                          <a:effectLst/>
                        </a:rPr>
                        <a:t>Fonds</a:t>
                      </a:r>
                      <a:r>
                        <a:rPr lang="en-GB" sz="1800" baseline="0" dirty="0" smtClean="0">
                          <a:effectLst/>
                        </a:rPr>
                        <a:t> </a:t>
                      </a:r>
                      <a:r>
                        <a:rPr lang="en-GB" sz="1800" baseline="0" dirty="0" err="1" smtClean="0">
                          <a:effectLst/>
                        </a:rPr>
                        <a:t>propres</a:t>
                      </a:r>
                      <a:r>
                        <a:rPr lang="en-GB" sz="1800" baseline="0" dirty="0" smtClean="0">
                          <a:effectLst/>
                        </a:rPr>
                        <a:t> des </a:t>
                      </a:r>
                      <a:r>
                        <a:rPr lang="en-GB" sz="1800" baseline="0" dirty="0" err="1" smtClean="0">
                          <a:effectLst/>
                        </a:rPr>
                        <a:t>entreprises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3.5</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2</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2</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4</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1, 3, 4</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19090458"/>
                  </a:ext>
                </a:extLst>
              </a:tr>
              <a:tr h="311329">
                <a:tc>
                  <a:txBody>
                    <a:bodyPr/>
                    <a:lstStyle/>
                    <a:p>
                      <a:pPr>
                        <a:lnSpc>
                          <a:spcPct val="115000"/>
                        </a:lnSpc>
                        <a:spcAft>
                          <a:spcPts val="1000"/>
                        </a:spcAft>
                      </a:pPr>
                      <a:r>
                        <a:rPr lang="en-GB" sz="1800" dirty="0">
                          <a:effectLst/>
                        </a:rPr>
                        <a:t>6. </a:t>
                      </a:r>
                      <a:r>
                        <a:rPr lang="en-GB" sz="1800" dirty="0" smtClean="0">
                          <a:effectLst/>
                        </a:rPr>
                        <a:t>Innovation</a:t>
                      </a:r>
                      <a:r>
                        <a:rPr lang="en-GB" sz="1800" baseline="0" dirty="0" smtClean="0">
                          <a:effectLst/>
                        </a:rPr>
                        <a:t> </a:t>
                      </a:r>
                      <a:r>
                        <a:rPr lang="en-GB" sz="1800" baseline="0" dirty="0" err="1" smtClean="0">
                          <a:effectLst/>
                        </a:rPr>
                        <a:t>technologique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5.2</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4</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1</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2, 3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30569240"/>
                  </a:ext>
                </a:extLst>
              </a:tr>
              <a:tr h="311329">
                <a:tc>
                  <a:txBody>
                    <a:bodyPr/>
                    <a:lstStyle/>
                    <a:p>
                      <a:pPr>
                        <a:lnSpc>
                          <a:spcPct val="115000"/>
                        </a:lnSpc>
                        <a:spcAft>
                          <a:spcPts val="1000"/>
                        </a:spcAft>
                      </a:pPr>
                      <a:r>
                        <a:rPr lang="en-GB" sz="1800" dirty="0">
                          <a:effectLst/>
                        </a:rPr>
                        <a:t>7. </a:t>
                      </a:r>
                      <a:r>
                        <a:rPr lang="en-GB" sz="1800" dirty="0" smtClean="0">
                          <a:effectLst/>
                        </a:rPr>
                        <a:t>Transition</a:t>
                      </a:r>
                      <a:r>
                        <a:rPr lang="en-GB" sz="1800" baseline="0" dirty="0" smtClean="0">
                          <a:effectLst/>
                        </a:rPr>
                        <a:t> </a:t>
                      </a:r>
                      <a:r>
                        <a:rPr lang="en-GB" sz="1800" baseline="0" dirty="0" err="1" smtClean="0">
                          <a:effectLst/>
                        </a:rPr>
                        <a:t>numérique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3.5</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3</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2</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fr-BE" sz="18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3</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18656768"/>
                  </a:ext>
                </a:extLst>
              </a:tr>
              <a:tr h="311329">
                <a:tc>
                  <a:txBody>
                    <a:bodyPr/>
                    <a:lstStyle/>
                    <a:p>
                      <a:pPr>
                        <a:lnSpc>
                          <a:spcPct val="115000"/>
                        </a:lnSpc>
                        <a:spcAft>
                          <a:spcPts val="1000"/>
                        </a:spcAft>
                      </a:pPr>
                      <a:r>
                        <a:rPr lang="en-GB" sz="1800" dirty="0">
                          <a:effectLst/>
                        </a:rPr>
                        <a:t>8. </a:t>
                      </a:r>
                      <a:r>
                        <a:rPr lang="en-GB" sz="1800" dirty="0" err="1" smtClean="0">
                          <a:effectLst/>
                        </a:rPr>
                        <a:t>Emploi</a:t>
                      </a:r>
                      <a:r>
                        <a:rPr lang="en-GB" sz="1800" baseline="0" dirty="0" smtClean="0">
                          <a:effectLst/>
                        </a:rPr>
                        <a:t> et insertion sur le </a:t>
                      </a:r>
                      <a:r>
                        <a:rPr lang="en-GB" sz="1800" baseline="0" dirty="0" err="1" smtClean="0">
                          <a:effectLst/>
                        </a:rPr>
                        <a:t>marché</a:t>
                      </a:r>
                      <a:r>
                        <a:rPr lang="en-GB" sz="1800" baseline="0" dirty="0" smtClean="0">
                          <a:effectLst/>
                        </a:rPr>
                        <a:t> du travail</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16.5</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8</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4</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1, 2</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CSR 2</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40636765"/>
                  </a:ext>
                </a:extLst>
              </a:tr>
              <a:tr h="311329">
                <a:tc>
                  <a:txBody>
                    <a:bodyPr/>
                    <a:lstStyle/>
                    <a:p>
                      <a:pPr>
                        <a:lnSpc>
                          <a:spcPct val="115000"/>
                        </a:lnSpc>
                        <a:spcAft>
                          <a:spcPts val="1000"/>
                        </a:spcAft>
                      </a:pPr>
                      <a:r>
                        <a:rPr lang="en-GB" sz="1800" dirty="0">
                          <a:effectLst/>
                        </a:rPr>
                        <a:t>9. </a:t>
                      </a:r>
                      <a:r>
                        <a:rPr lang="en-GB" sz="1800" dirty="0" err="1" smtClean="0">
                          <a:effectLst/>
                        </a:rPr>
                        <a:t>Investissements</a:t>
                      </a:r>
                      <a:r>
                        <a:rPr lang="en-GB" sz="1800" baseline="0" dirty="0" smtClean="0">
                          <a:effectLst/>
                        </a:rPr>
                        <a:t> </a:t>
                      </a:r>
                      <a:r>
                        <a:rPr lang="en-GB" sz="1800" baseline="0" dirty="0" err="1" smtClean="0">
                          <a:effectLst/>
                        </a:rPr>
                        <a:t>dans</a:t>
                      </a:r>
                      <a:r>
                        <a:rPr lang="en-GB" sz="1800" baseline="0" dirty="0" smtClean="0">
                          <a:effectLst/>
                        </a:rPr>
                        <a:t> les </a:t>
                      </a:r>
                      <a:r>
                        <a:rPr lang="en-GB" sz="1800" baseline="0" dirty="0" err="1" smtClean="0">
                          <a:effectLst/>
                        </a:rPr>
                        <a:t>secteurs</a:t>
                      </a:r>
                      <a:r>
                        <a:rPr lang="en-GB" sz="1800" baseline="0" dirty="0" smtClean="0">
                          <a:effectLst/>
                        </a:rPr>
                        <a:t> </a:t>
                      </a:r>
                      <a:r>
                        <a:rPr lang="en-GB" sz="1800" baseline="0" dirty="0" err="1" smtClean="0">
                          <a:effectLst/>
                        </a:rPr>
                        <a:t>clés</a:t>
                      </a:r>
                      <a:r>
                        <a:rPr lang="en-GB" sz="1800" baseline="0" dirty="0" smtClean="0">
                          <a:effectLst/>
                        </a:rPr>
                        <a:t> (santé,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a:effectLst/>
                        </a:rPr>
                        <a:t>9.5</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7</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1</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CSR 3</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1, 2, 3</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56092323"/>
                  </a:ext>
                </a:extLst>
              </a:tr>
              <a:tr h="873551">
                <a:tc>
                  <a:txBody>
                    <a:bodyPr/>
                    <a:lstStyle/>
                    <a:p>
                      <a:pPr algn="r">
                        <a:lnSpc>
                          <a:spcPct val="115000"/>
                        </a:lnSpc>
                        <a:spcAft>
                          <a:spcPts val="1000"/>
                        </a:spcAft>
                      </a:pPr>
                      <a:r>
                        <a:rPr lang="en-GB" sz="1800" dirty="0">
                          <a:effectLst/>
                        </a:rPr>
                        <a:t>Total:</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n-GB" sz="1800" b="1" dirty="0" smtClean="0">
                          <a:effectLst/>
                        </a:rPr>
                        <a:t>65</a:t>
                      </a:r>
                    </a:p>
                    <a:p>
                      <a:pPr algn="ctr">
                        <a:lnSpc>
                          <a:spcPct val="115000"/>
                        </a:lnSpc>
                        <a:spcAft>
                          <a:spcPts val="1000"/>
                        </a:spcAft>
                      </a:pPr>
                      <a:r>
                        <a:rPr lang="fr-BE" sz="1800" b="1" dirty="0" smtClean="0">
                          <a:effectLst/>
                        </a:rPr>
                        <a:t> </a:t>
                      </a:r>
                      <a:r>
                        <a:rPr lang="fr-BE" sz="1800" b="1" dirty="0" smtClean="0">
                          <a:solidFill>
                            <a:srgbClr val="FF0000"/>
                          </a:solidFill>
                          <a:effectLst/>
                        </a:rPr>
                        <a:t>(dont FFR 37,4)</a:t>
                      </a:r>
                      <a:endParaRPr lang="fr-BE"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smtClean="0">
                          <a:effectLst/>
                        </a:rPr>
                        <a:t>46</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en-GB" sz="1800" dirty="0">
                          <a:effectLst/>
                        </a:rPr>
                        <a:t>18</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fr-BE" sz="1800" dirty="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fr-BE" sz="1800" dirty="0">
                        <a:effectLst/>
                        <a:latin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985313393"/>
                  </a:ext>
                </a:extLst>
              </a:tr>
            </a:tbl>
          </a:graphicData>
        </a:graphic>
      </p:graphicFrame>
      <p:sp>
        <p:nvSpPr>
          <p:cNvPr id="5" name="Rectangle 1"/>
          <p:cNvSpPr>
            <a:spLocks noChangeArrowheads="1"/>
          </p:cNvSpPr>
          <p:nvPr/>
        </p:nvSpPr>
        <p:spPr bwMode="auto">
          <a:xfrm>
            <a:off x="838200" y="2595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altLang="fr-FR" sz="1800" b="0" i="0" u="none" strike="noStrike" cap="none" normalizeH="0" baseline="0" smtClean="0">
                <a:ln>
                  <a:noFill/>
                </a:ln>
                <a:solidFill>
                  <a:schemeClr val="tx1"/>
                </a:solidFill>
                <a:effectLst/>
                <a:latin typeface="Arial" panose="020B0604020202020204" pitchFamily="34" charset="0"/>
              </a:rPr>
              <a:t/>
            </a:r>
            <a:br>
              <a:rPr kumimoji="0" lang="fr-BE" altLang="fr-FR" sz="1800" b="0" i="0" u="none" strike="noStrike" cap="none" normalizeH="0" baseline="0" smtClean="0">
                <a:ln>
                  <a:noFill/>
                </a:ln>
                <a:solidFill>
                  <a:schemeClr val="tx1"/>
                </a:solidFill>
                <a:effectLst/>
                <a:latin typeface="Arial" panose="020B0604020202020204" pitchFamily="34" charset="0"/>
              </a:rPr>
            </a:br>
            <a:endParaRPr kumimoji="0" lang="fr-BE" altLang="fr-F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7249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56493"/>
            <a:ext cx="12192000" cy="757130"/>
          </a:xfrm>
          <a:prstGeom prst="rect">
            <a:avLst/>
          </a:prstGeom>
        </p:spPr>
        <p:txBody>
          <a:bodyPr wrap="square">
            <a:spAutoFit/>
          </a:bodyPr>
          <a:lstStyle/>
          <a:p>
            <a:pPr lvl="0" algn="ctr">
              <a:lnSpc>
                <a:spcPct val="90000"/>
              </a:lnSpc>
              <a:spcBef>
                <a:spcPct val="0"/>
              </a:spcBef>
              <a:defRPr/>
            </a:pPr>
            <a:r>
              <a:rPr lang="fr-FR" altLang="fr-FR" sz="4800" b="1" dirty="0">
                <a:solidFill>
                  <a:srgbClr val="0D3F96"/>
                </a:solidFill>
                <a:cs typeface="Times New Roman" panose="02020603050405020304" pitchFamily="18" charset="0"/>
              </a:rPr>
              <a:t>Nouveaux Programmes 2021 -2027</a:t>
            </a:r>
            <a:endParaRPr lang="fr-FR" altLang="fr-FR" sz="4800" b="1" dirty="0">
              <a:solidFill>
                <a:srgbClr val="0D3F96"/>
              </a:solidFill>
              <a:cs typeface="Times New Roman" panose="02020603050405020304" pitchFamily="18" charset="0"/>
            </a:endParaRPr>
          </a:p>
        </p:txBody>
      </p:sp>
    </p:spTree>
    <p:extLst>
      <p:ext uri="{BB962C8B-B14F-4D97-AF65-F5344CB8AC3E}">
        <p14:creationId xmlns:p14="http://schemas.microsoft.com/office/powerpoint/2010/main" val="7846045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52379" y="2035387"/>
            <a:ext cx="9907817" cy="2387600"/>
          </a:xfrm>
        </p:spPr>
        <p:txBody>
          <a:bodyPr>
            <a:normAutofit fontScale="90000"/>
          </a:bodyPr>
          <a:lstStyle/>
          <a:p>
            <a:r>
              <a:rPr lang="fr-FR" b="1" dirty="0">
                <a:solidFill>
                  <a:schemeClr val="accent1">
                    <a:lumMod val="50000"/>
                  </a:schemeClr>
                </a:solidFill>
                <a:latin typeface="+mn-lt"/>
              </a:rPr>
              <a:t>FONDS EUROPEENS 2021 - 2027</a:t>
            </a:r>
            <a:br>
              <a:rPr lang="fr-FR" b="1" dirty="0">
                <a:solidFill>
                  <a:schemeClr val="accent1">
                    <a:lumMod val="50000"/>
                  </a:schemeClr>
                </a:solidFill>
                <a:latin typeface="+mn-lt"/>
              </a:rPr>
            </a:br>
            <a:r>
              <a:rPr lang="fr-FR" b="1" dirty="0">
                <a:solidFill>
                  <a:schemeClr val="accent1">
                    <a:lumMod val="50000"/>
                  </a:schemeClr>
                </a:solidFill>
                <a:latin typeface="+mn-lt"/>
              </a:rPr>
              <a:t>AVANCEMENT DE L'ELABORATION</a:t>
            </a:r>
          </a:p>
        </p:txBody>
      </p:sp>
    </p:spTree>
    <p:extLst>
      <p:ext uri="{BB962C8B-B14F-4D97-AF65-F5344CB8AC3E}">
        <p14:creationId xmlns:p14="http://schemas.microsoft.com/office/powerpoint/2010/main" val="6720995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9290" y="1292095"/>
            <a:ext cx="10515600" cy="769461"/>
          </a:xfrm>
        </p:spPr>
        <p:txBody>
          <a:bodyPr>
            <a:normAutofit/>
          </a:bodyPr>
          <a:lstStyle/>
          <a:p>
            <a:pPr algn="ctr"/>
            <a:r>
              <a:rPr lang="fr-FR" sz="3200" b="1" dirty="0">
                <a:solidFill>
                  <a:srgbClr val="C00000"/>
                </a:solidFill>
              </a:rPr>
              <a:t>UNE DYNAMIQUE D'ENSEMBLE</a:t>
            </a:r>
          </a:p>
        </p:txBody>
      </p:sp>
      <p:sp>
        <p:nvSpPr>
          <p:cNvPr id="3" name="Espace réservé du contenu 2"/>
          <p:cNvSpPr>
            <a:spLocks noGrp="1"/>
          </p:cNvSpPr>
          <p:nvPr>
            <p:ph idx="1"/>
          </p:nvPr>
        </p:nvSpPr>
        <p:spPr>
          <a:xfrm>
            <a:off x="675109" y="2501417"/>
            <a:ext cx="11037524" cy="2760540"/>
          </a:xfrm>
        </p:spPr>
        <p:txBody>
          <a:bodyPr>
            <a:normAutofit fontScale="55000" lnSpcReduction="20000"/>
          </a:bodyPr>
          <a:lstStyle/>
          <a:p>
            <a:r>
              <a:rPr lang="fr-FR" b="1" dirty="0"/>
              <a:t>=&gt; 17 DÉCEMBRE 2019: LANCEMENT DE LA CONCERTATION ;</a:t>
            </a:r>
          </a:p>
          <a:p>
            <a:r>
              <a:rPr lang="fr-FR" b="1" dirty="0"/>
              <a:t>De multiples initiatives avec les opérateurs économiques, les partenaires administratifs, les structures associatives : ateliers,</a:t>
            </a:r>
          </a:p>
          <a:p>
            <a:r>
              <a:rPr lang="fr-FR" b="1" dirty="0"/>
              <a:t>réunions, appels à propositions </a:t>
            </a:r>
            <a:r>
              <a:rPr lang="fr-FR" b="1" dirty="0" err="1"/>
              <a:t>ect</a:t>
            </a:r>
            <a:r>
              <a:rPr lang="fr-FR" b="1" dirty="0"/>
              <a:t>…</a:t>
            </a:r>
          </a:p>
          <a:p>
            <a:r>
              <a:rPr lang="fr-FR" b="1" dirty="0"/>
              <a:t>Des cabinets conseils ont été missionnés après sélection par appel à concurrence</a:t>
            </a:r>
          </a:p>
          <a:p>
            <a:r>
              <a:rPr lang="fr-FR" b="1" dirty="0"/>
              <a:t>=&gt; 30 JUIN 2020 : PRESENTATION DU DIAGNOSTIC PROSPECTIF TERRITORIALE INTER FONDS à la séance plénière de l’Assemblée</a:t>
            </a:r>
          </a:p>
          <a:p>
            <a:r>
              <a:rPr lang="fr-FR" b="1" dirty="0"/>
              <a:t>de Martinique</a:t>
            </a:r>
          </a:p>
          <a:p>
            <a:r>
              <a:rPr lang="fr-FR" b="1" dirty="0"/>
              <a:t>=&gt; 06 Août 2020 : Nouvelle phase de concertation territoriale engagée avec les différents acteurs sur la base du Diagnostic</a:t>
            </a:r>
          </a:p>
          <a:p>
            <a:r>
              <a:rPr lang="fr-FR" b="1" dirty="0"/>
              <a:t>Prospectif Territorial Inter fonds.</a:t>
            </a:r>
          </a:p>
          <a:p>
            <a:r>
              <a:rPr lang="fr-FR" b="1" dirty="0">
                <a:solidFill>
                  <a:srgbClr val="C00000"/>
                </a:solidFill>
              </a:rPr>
              <a:t>=&gt; Novembre 2020: Edition de la VO du PO FEDER FSE+</a:t>
            </a:r>
            <a:endParaRPr lang="fr-FR" dirty="0">
              <a:solidFill>
                <a:srgbClr val="C00000"/>
              </a:solidFill>
            </a:endParaRPr>
          </a:p>
        </p:txBody>
      </p:sp>
    </p:spTree>
    <p:extLst>
      <p:ext uri="{BB962C8B-B14F-4D97-AF65-F5344CB8AC3E}">
        <p14:creationId xmlns:p14="http://schemas.microsoft.com/office/powerpoint/2010/main" val="37324605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smtClean="0">
                <a:solidFill>
                  <a:schemeClr val="accent5">
                    <a:lumMod val="50000"/>
                  </a:schemeClr>
                </a:solidFill>
              </a:rPr>
              <a:t>FEDER 2021 – 2027 </a:t>
            </a:r>
            <a:endParaRPr lang="fr-FR" b="1" dirty="0">
              <a:solidFill>
                <a:schemeClr val="accent5">
                  <a:lumMod val="50000"/>
                </a:schemeClr>
              </a:solidFill>
            </a:endParaRPr>
          </a:p>
        </p:txBody>
      </p:sp>
      <p:sp>
        <p:nvSpPr>
          <p:cNvPr id="3" name="Espace réservé du contenu 2"/>
          <p:cNvSpPr>
            <a:spLocks noGrp="1"/>
          </p:cNvSpPr>
          <p:nvPr>
            <p:ph idx="1"/>
          </p:nvPr>
        </p:nvSpPr>
        <p:spPr>
          <a:xfrm>
            <a:off x="166255" y="2144684"/>
            <a:ext cx="11720946" cy="3142210"/>
          </a:xfrm>
        </p:spPr>
        <p:txBody>
          <a:bodyPr>
            <a:noAutofit/>
          </a:bodyPr>
          <a:lstStyle/>
          <a:p>
            <a:pPr marL="0" indent="0">
              <a:buNone/>
            </a:pPr>
            <a:r>
              <a:rPr lang="fr-FR" sz="1400" dirty="0"/>
              <a:t>La très grave crise du COVID-19, en questionnant les logiques de produire, de consommer, de former, de </a:t>
            </a:r>
            <a:r>
              <a:rPr lang="fr-FR" sz="1400" dirty="0" smtClean="0"/>
              <a:t>se déplacer</a:t>
            </a:r>
            <a:r>
              <a:rPr lang="fr-FR" sz="1400" dirty="0"/>
              <a:t>, a souligné en Martinique et ailleurs, l’urgence de tendre vers un modèle rénové.</a:t>
            </a:r>
          </a:p>
          <a:p>
            <a:pPr marL="0" indent="0">
              <a:buNone/>
            </a:pPr>
            <a:r>
              <a:rPr lang="fr-FR" sz="1400" dirty="0"/>
              <a:t>La Martinique a choisi de s’engager résolument dans cette voie</a:t>
            </a:r>
            <a:r>
              <a:rPr lang="fr-FR" sz="1400" dirty="0" smtClean="0"/>
              <a:t>.</a:t>
            </a:r>
          </a:p>
          <a:p>
            <a:pPr marL="0" indent="0">
              <a:buNone/>
            </a:pPr>
            <a:endParaRPr lang="fr-FR" sz="1400" dirty="0"/>
          </a:p>
          <a:p>
            <a:pPr marL="0" indent="0">
              <a:buNone/>
            </a:pPr>
            <a:r>
              <a:rPr lang="fr-FR" sz="1400" b="1" dirty="0"/>
              <a:t>Plusieurs défis </a:t>
            </a:r>
            <a:r>
              <a:rPr lang="fr-FR" sz="1400" dirty="0"/>
              <a:t>sont à relever dans cette perspective </a:t>
            </a:r>
            <a:r>
              <a:rPr lang="fr-FR" sz="1400" dirty="0" smtClean="0"/>
              <a:t>:</a:t>
            </a:r>
          </a:p>
          <a:p>
            <a:pPr marL="0" indent="0">
              <a:buNone/>
            </a:pPr>
            <a:endParaRPr lang="fr-FR" sz="1400" dirty="0"/>
          </a:p>
          <a:p>
            <a:pPr marL="0" indent="0">
              <a:buNone/>
            </a:pPr>
            <a:r>
              <a:rPr lang="fr-FR" sz="1400" dirty="0"/>
              <a:t>- </a:t>
            </a:r>
            <a:r>
              <a:rPr lang="fr-FR" sz="1400" b="1" dirty="0"/>
              <a:t>Comment revisiter la recherche </a:t>
            </a:r>
            <a:r>
              <a:rPr lang="fr-FR" sz="1400" dirty="0"/>
              <a:t>pour la mettre au service de la production martiniquaise portée par </a:t>
            </a:r>
            <a:r>
              <a:rPr lang="fr-FR" sz="1400" dirty="0" smtClean="0"/>
              <a:t>des entreprises </a:t>
            </a:r>
            <a:r>
              <a:rPr lang="fr-FR" sz="1400" dirty="0"/>
              <a:t>solides financièrement ?</a:t>
            </a:r>
          </a:p>
          <a:p>
            <a:pPr marL="0" indent="0">
              <a:buNone/>
            </a:pPr>
            <a:r>
              <a:rPr lang="fr-FR" sz="1400" dirty="0"/>
              <a:t>- </a:t>
            </a:r>
            <a:r>
              <a:rPr lang="fr-FR" sz="1400" b="1" dirty="0"/>
              <a:t>Comment créer sur place des valeurs ajoutées durables et des expertises</a:t>
            </a:r>
            <a:r>
              <a:rPr lang="fr-FR" sz="1400" dirty="0"/>
              <a:t>, à partir des ressources du </a:t>
            </a:r>
            <a:r>
              <a:rPr lang="fr-FR" sz="1400" dirty="0" smtClean="0"/>
              <a:t>Patrimoine naturel</a:t>
            </a:r>
            <a:r>
              <a:rPr lang="fr-FR" sz="1400" dirty="0"/>
              <a:t>, environnemental, et réduire ainsi le déficit écologique?</a:t>
            </a:r>
          </a:p>
          <a:p>
            <a:pPr marL="0" indent="0">
              <a:buNone/>
            </a:pPr>
            <a:r>
              <a:rPr lang="fr-FR" sz="1400" dirty="0"/>
              <a:t>- </a:t>
            </a:r>
            <a:r>
              <a:rPr lang="fr-FR" sz="1400" b="1" dirty="0"/>
              <a:t>Quelles compétences développées </a:t>
            </a:r>
            <a:r>
              <a:rPr lang="fr-FR" sz="1400" dirty="0"/>
              <a:t>pour s’engager dans cette voie et garantir parallèlement une </a:t>
            </a:r>
            <a:r>
              <a:rPr lang="fr-FR" sz="1400" dirty="0" smtClean="0"/>
              <a:t>meilleure intégration </a:t>
            </a:r>
            <a:r>
              <a:rPr lang="fr-FR" sz="1400" dirty="0"/>
              <a:t>socio-professionnelle à tous ?</a:t>
            </a:r>
          </a:p>
          <a:p>
            <a:pPr marL="0" indent="0">
              <a:buNone/>
            </a:pPr>
            <a:r>
              <a:rPr lang="fr-FR" sz="1400" dirty="0"/>
              <a:t>- Comment assurer une nécessaire </a:t>
            </a:r>
            <a:r>
              <a:rPr lang="fr-FR" sz="1400" b="1" dirty="0"/>
              <a:t>ouverture à l’international, tout en renforçant le maillage territorial </a:t>
            </a:r>
            <a:r>
              <a:rPr lang="fr-FR" sz="1400" dirty="0"/>
              <a:t>?</a:t>
            </a:r>
          </a:p>
          <a:p>
            <a:pPr marL="0" indent="0">
              <a:buNone/>
            </a:pPr>
            <a:r>
              <a:rPr lang="fr-FR" sz="1400" dirty="0"/>
              <a:t>- Comment </a:t>
            </a:r>
            <a:r>
              <a:rPr lang="fr-FR" sz="1400" b="1" dirty="0"/>
              <a:t>garantir une meilleure répartition des revenus</a:t>
            </a:r>
            <a:r>
              <a:rPr lang="fr-FR" sz="1400" dirty="0"/>
              <a:t>, en assurant une répartition plus équitable des </a:t>
            </a:r>
            <a:r>
              <a:rPr lang="fr-FR" sz="1400" dirty="0" smtClean="0"/>
              <a:t>activités sur </a:t>
            </a:r>
            <a:r>
              <a:rPr lang="fr-FR" sz="1400" dirty="0"/>
              <a:t>l’ensemble du territoire. ?</a:t>
            </a:r>
          </a:p>
        </p:txBody>
      </p:sp>
    </p:spTree>
    <p:extLst>
      <p:ext uri="{BB962C8B-B14F-4D97-AF65-F5344CB8AC3E}">
        <p14:creationId xmlns:p14="http://schemas.microsoft.com/office/powerpoint/2010/main" val="50176393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FEDER 2021 - 2027 : Stratégie</a:t>
            </a:r>
          </a:p>
        </p:txBody>
      </p:sp>
      <p:sp>
        <p:nvSpPr>
          <p:cNvPr id="3" name="Espace réservé du contenu 2"/>
          <p:cNvSpPr>
            <a:spLocks noGrp="1"/>
          </p:cNvSpPr>
          <p:nvPr>
            <p:ph idx="1"/>
          </p:nvPr>
        </p:nvSpPr>
        <p:spPr>
          <a:xfrm>
            <a:off x="166255" y="2144684"/>
            <a:ext cx="11720946" cy="3142210"/>
          </a:xfrm>
        </p:spPr>
        <p:txBody>
          <a:bodyPr>
            <a:noAutofit/>
          </a:bodyPr>
          <a:lstStyle/>
          <a:p>
            <a:pPr marL="0" indent="0">
              <a:buNone/>
            </a:pPr>
            <a:r>
              <a:rPr lang="fr-FR" sz="1800" b="1" dirty="0">
                <a:solidFill>
                  <a:srgbClr val="FF0000"/>
                </a:solidFill>
              </a:rPr>
              <a:t>Six grandes priorités </a:t>
            </a:r>
            <a:r>
              <a:rPr lang="fr-FR" sz="1800" dirty="0"/>
              <a:t>ont été définies pour relever ces défis </a:t>
            </a:r>
            <a:r>
              <a:rPr lang="fr-FR" sz="1800" dirty="0" smtClean="0"/>
              <a:t>:</a:t>
            </a:r>
          </a:p>
          <a:p>
            <a:pPr marL="0" indent="0">
              <a:buNone/>
            </a:pPr>
            <a:endParaRPr lang="fr-FR" sz="1800" dirty="0"/>
          </a:p>
          <a:p>
            <a:r>
              <a:rPr lang="fr-FR" sz="1800" b="1" dirty="0"/>
              <a:t>Priorité 1 </a:t>
            </a:r>
            <a:r>
              <a:rPr lang="fr-FR" sz="1800" dirty="0"/>
              <a:t>: Développer </a:t>
            </a:r>
            <a:r>
              <a:rPr lang="fr-FR" sz="1800" b="1" dirty="0"/>
              <a:t>des entreprises intelligentes </a:t>
            </a:r>
            <a:r>
              <a:rPr lang="fr-FR" sz="1800" dirty="0"/>
              <a:t>au service d’un modèle de</a:t>
            </a:r>
          </a:p>
          <a:p>
            <a:r>
              <a:rPr lang="fr-FR" sz="1800" dirty="0"/>
              <a:t>développement rénové</a:t>
            </a:r>
          </a:p>
          <a:p>
            <a:r>
              <a:rPr lang="fr-FR" sz="1800" b="1" dirty="0"/>
              <a:t>Priorité 2 </a:t>
            </a:r>
            <a:r>
              <a:rPr lang="fr-FR" sz="1800" dirty="0"/>
              <a:t>: Domicilier, en </a:t>
            </a:r>
            <a:r>
              <a:rPr lang="fr-FR" sz="1800" b="1" dirty="0"/>
              <a:t>Martinique, une production durable</a:t>
            </a:r>
          </a:p>
          <a:p>
            <a:r>
              <a:rPr lang="fr-FR" sz="1800" b="1" dirty="0"/>
              <a:t>Priorité 3 </a:t>
            </a:r>
            <a:r>
              <a:rPr lang="fr-FR" sz="1800" dirty="0"/>
              <a:t>: </a:t>
            </a:r>
            <a:r>
              <a:rPr lang="fr-FR" sz="1800" b="1" dirty="0"/>
              <a:t>Connecter la Martinique </a:t>
            </a:r>
            <a:r>
              <a:rPr lang="fr-FR" sz="1800" dirty="0"/>
              <a:t>à l’international tout en garantissant une mobilité</a:t>
            </a:r>
          </a:p>
          <a:p>
            <a:r>
              <a:rPr lang="fr-FR" sz="1800" dirty="0"/>
              <a:t>interne propre</a:t>
            </a:r>
          </a:p>
          <a:p>
            <a:r>
              <a:rPr lang="fr-FR" sz="1800" b="1" dirty="0"/>
              <a:t>Priorité 4 </a:t>
            </a:r>
            <a:r>
              <a:rPr lang="fr-FR" sz="1800" dirty="0"/>
              <a:t>: Faire du </a:t>
            </a:r>
            <a:r>
              <a:rPr lang="fr-FR" sz="1800" b="1" dirty="0"/>
              <a:t>capital humain un levier du développement </a:t>
            </a:r>
            <a:r>
              <a:rPr lang="fr-FR" sz="1800" dirty="0"/>
              <a:t>de la production</a:t>
            </a:r>
          </a:p>
          <a:p>
            <a:r>
              <a:rPr lang="fr-FR" sz="1800" b="1" dirty="0"/>
              <a:t>Priorité 5 </a:t>
            </a:r>
            <a:r>
              <a:rPr lang="fr-FR" sz="1800" dirty="0"/>
              <a:t>: Faire de la </a:t>
            </a:r>
            <a:r>
              <a:rPr lang="fr-FR" sz="1800" b="1" dirty="0"/>
              <a:t>Martinique un territoire inclusif</a:t>
            </a:r>
          </a:p>
          <a:p>
            <a:r>
              <a:rPr lang="fr-FR" sz="1800" b="1" dirty="0"/>
              <a:t>Priorité 6 </a:t>
            </a:r>
            <a:r>
              <a:rPr lang="fr-FR" sz="1800" dirty="0"/>
              <a:t>: Assurer un </a:t>
            </a:r>
            <a:r>
              <a:rPr lang="fr-FR" sz="1800" b="1" dirty="0"/>
              <a:t>aménagement plus équitable </a:t>
            </a:r>
            <a:r>
              <a:rPr lang="fr-FR" sz="1800" dirty="0"/>
              <a:t>du </a:t>
            </a:r>
            <a:r>
              <a:rPr lang="fr-FR" sz="1800" dirty="0" smtClean="0"/>
              <a:t>territoire</a:t>
            </a:r>
          </a:p>
        </p:txBody>
      </p:sp>
    </p:spTree>
    <p:extLst>
      <p:ext uri="{BB962C8B-B14F-4D97-AF65-F5344CB8AC3E}">
        <p14:creationId xmlns:p14="http://schemas.microsoft.com/office/powerpoint/2010/main" val="19799893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Martinique Intelligente</a:t>
            </a:r>
          </a:p>
        </p:txBody>
      </p:sp>
      <p:sp>
        <p:nvSpPr>
          <p:cNvPr id="3" name="Espace réservé du contenu 2"/>
          <p:cNvSpPr>
            <a:spLocks noGrp="1"/>
          </p:cNvSpPr>
          <p:nvPr>
            <p:ph idx="1"/>
          </p:nvPr>
        </p:nvSpPr>
        <p:spPr>
          <a:xfrm>
            <a:off x="166255" y="2069870"/>
            <a:ext cx="11720946" cy="3142210"/>
          </a:xfrm>
        </p:spPr>
        <p:txBody>
          <a:bodyPr>
            <a:noAutofit/>
          </a:bodyPr>
          <a:lstStyle/>
          <a:p>
            <a:pPr>
              <a:buFontTx/>
              <a:buChar char="-"/>
            </a:pPr>
            <a:r>
              <a:rPr lang="fr-FR" sz="1800" b="1" dirty="0" smtClean="0"/>
              <a:t>Créer </a:t>
            </a:r>
            <a:r>
              <a:rPr lang="fr-FR" sz="1800" b="1" dirty="0"/>
              <a:t>des espaces de recherche </a:t>
            </a:r>
            <a:r>
              <a:rPr lang="fr-FR" sz="1800" dirty="0"/>
              <a:t>connectés aux réseaux régionaux et internationaux en </a:t>
            </a:r>
            <a:r>
              <a:rPr lang="fr-FR" sz="1800" dirty="0" smtClean="0"/>
              <a:t>créant notamment </a:t>
            </a:r>
            <a:r>
              <a:rPr lang="fr-FR" sz="1800" dirty="0"/>
              <a:t>des Pôles d’innovation pour favoriser l’émergence de projets collaboratifs et servir </a:t>
            </a:r>
            <a:r>
              <a:rPr lang="fr-FR" sz="1800" dirty="0" smtClean="0"/>
              <a:t>les chaines </a:t>
            </a:r>
            <a:r>
              <a:rPr lang="fr-FR" sz="1800" dirty="0"/>
              <a:t>de valeur </a:t>
            </a:r>
            <a:r>
              <a:rPr lang="fr-FR" sz="1800" dirty="0" smtClean="0"/>
              <a:t>martiniquaises.</a:t>
            </a:r>
          </a:p>
          <a:p>
            <a:pPr marL="0" indent="0">
              <a:buNone/>
            </a:pPr>
            <a:endParaRPr lang="fr-FR" sz="1800" dirty="0"/>
          </a:p>
          <a:p>
            <a:pPr>
              <a:buFontTx/>
              <a:buChar char="-"/>
            </a:pPr>
            <a:r>
              <a:rPr lang="fr-FR" sz="1800" dirty="0" smtClean="0"/>
              <a:t>Systématiser </a:t>
            </a:r>
            <a:r>
              <a:rPr lang="fr-FR" sz="1800" b="1" dirty="0"/>
              <a:t>la digitalisation des entreprises et développer la filière </a:t>
            </a:r>
            <a:r>
              <a:rPr lang="fr-FR" sz="1800" b="1" dirty="0" smtClean="0"/>
              <a:t>numérique</a:t>
            </a:r>
          </a:p>
          <a:p>
            <a:pPr>
              <a:buFontTx/>
              <a:buChar char="-"/>
            </a:pPr>
            <a:endParaRPr lang="fr-FR" sz="1800" b="1" dirty="0"/>
          </a:p>
          <a:p>
            <a:pPr>
              <a:buFontTx/>
              <a:buChar char="-"/>
            </a:pPr>
            <a:r>
              <a:rPr lang="fr-FR" sz="1800" b="1" dirty="0" smtClean="0"/>
              <a:t>Améliorer </a:t>
            </a:r>
            <a:r>
              <a:rPr lang="fr-FR" sz="1800" b="1" dirty="0"/>
              <a:t>la compétitivité des entreprises </a:t>
            </a:r>
            <a:r>
              <a:rPr lang="fr-FR" sz="1800" dirty="0"/>
              <a:t>en apportant un soutien particulier à la structuration </a:t>
            </a:r>
            <a:r>
              <a:rPr lang="fr-FR" sz="1800" dirty="0" smtClean="0"/>
              <a:t>des filières</a:t>
            </a:r>
            <a:r>
              <a:rPr lang="fr-FR" sz="1800" dirty="0"/>
              <a:t>, à la prise en compte des surcoûts et à la transformation des modèles économiques </a:t>
            </a:r>
            <a:r>
              <a:rPr lang="fr-FR" sz="1800" dirty="0" smtClean="0"/>
              <a:t>des entreprises.</a:t>
            </a:r>
          </a:p>
          <a:p>
            <a:pPr marL="0" indent="0">
              <a:buNone/>
            </a:pPr>
            <a:endParaRPr lang="fr-FR" sz="1800" dirty="0"/>
          </a:p>
          <a:p>
            <a:pPr>
              <a:buFontTx/>
              <a:buChar char="-"/>
            </a:pPr>
            <a:r>
              <a:rPr lang="fr-FR" sz="1800" b="1" dirty="0" smtClean="0"/>
              <a:t>Renforcer </a:t>
            </a:r>
            <a:r>
              <a:rPr lang="fr-FR" sz="1800" b="1" dirty="0"/>
              <a:t>le rôle du Tourisme et de la Culture </a:t>
            </a:r>
            <a:r>
              <a:rPr lang="fr-FR" sz="1800" dirty="0"/>
              <a:t>dans le développement </a:t>
            </a:r>
            <a:r>
              <a:rPr lang="fr-FR" sz="1800" dirty="0" smtClean="0"/>
              <a:t>économique</a:t>
            </a:r>
          </a:p>
          <a:p>
            <a:pPr marL="0" indent="0">
              <a:buNone/>
            </a:pPr>
            <a:endParaRPr lang="fr-FR" sz="1800" dirty="0"/>
          </a:p>
          <a:p>
            <a:pPr marL="0" indent="0">
              <a:buNone/>
            </a:pPr>
            <a:r>
              <a:rPr lang="fr-FR" sz="1800" b="1" dirty="0"/>
              <a:t>- Optimiser les outils financiers</a:t>
            </a:r>
            <a:endParaRPr lang="fr-FR" sz="1800" dirty="0"/>
          </a:p>
        </p:txBody>
      </p:sp>
      <p:pic>
        <p:nvPicPr>
          <p:cNvPr id="4" name="Image 3"/>
          <p:cNvPicPr>
            <a:picLocks noChangeAspect="1"/>
          </p:cNvPicPr>
          <p:nvPr/>
        </p:nvPicPr>
        <p:blipFill>
          <a:blip r:embed="rId2"/>
          <a:stretch>
            <a:fillRect/>
          </a:stretch>
        </p:blipFill>
        <p:spPr>
          <a:xfrm>
            <a:off x="10915074" y="5037513"/>
            <a:ext cx="1076197" cy="756702"/>
          </a:xfrm>
          <a:prstGeom prst="rect">
            <a:avLst/>
          </a:prstGeom>
        </p:spPr>
      </p:pic>
      <p:pic>
        <p:nvPicPr>
          <p:cNvPr id="5" name="Image 4"/>
          <p:cNvPicPr>
            <a:picLocks noChangeAspect="1"/>
          </p:cNvPicPr>
          <p:nvPr/>
        </p:nvPicPr>
        <p:blipFill>
          <a:blip r:embed="rId3"/>
          <a:stretch>
            <a:fillRect/>
          </a:stretch>
        </p:blipFill>
        <p:spPr>
          <a:xfrm>
            <a:off x="11310524" y="2706608"/>
            <a:ext cx="813200" cy="847083"/>
          </a:xfrm>
          <a:prstGeom prst="rect">
            <a:avLst/>
          </a:prstGeom>
        </p:spPr>
      </p:pic>
    </p:spTree>
    <p:extLst>
      <p:ext uri="{BB962C8B-B14F-4D97-AF65-F5344CB8AC3E}">
        <p14:creationId xmlns:p14="http://schemas.microsoft.com/office/powerpoint/2010/main" val="299162117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Martinique Durable</a:t>
            </a:r>
          </a:p>
        </p:txBody>
      </p:sp>
      <p:sp>
        <p:nvSpPr>
          <p:cNvPr id="3" name="Espace réservé du contenu 2"/>
          <p:cNvSpPr>
            <a:spLocks noGrp="1"/>
          </p:cNvSpPr>
          <p:nvPr>
            <p:ph idx="1"/>
          </p:nvPr>
        </p:nvSpPr>
        <p:spPr>
          <a:xfrm>
            <a:off x="124692" y="2394066"/>
            <a:ext cx="11720946" cy="3142210"/>
          </a:xfrm>
        </p:spPr>
        <p:txBody>
          <a:bodyPr>
            <a:noAutofit/>
          </a:bodyPr>
          <a:lstStyle/>
          <a:p>
            <a:pPr marL="0" indent="0">
              <a:buNone/>
            </a:pPr>
            <a:r>
              <a:rPr lang="fr-FR" sz="1800" b="1" dirty="0"/>
              <a:t>- Le renforcement de l’agro-industrie</a:t>
            </a:r>
          </a:p>
          <a:p>
            <a:pPr marL="0" indent="0">
              <a:buNone/>
            </a:pPr>
            <a:r>
              <a:rPr lang="fr-FR" sz="1800" b="1" dirty="0"/>
              <a:t>- </a:t>
            </a:r>
            <a:r>
              <a:rPr lang="fr-FR" sz="1800" dirty="0"/>
              <a:t>Le développement de </a:t>
            </a:r>
            <a:r>
              <a:rPr lang="fr-FR" sz="1800" b="1" dirty="0"/>
              <a:t>la transformation halieutique</a:t>
            </a:r>
          </a:p>
          <a:p>
            <a:pPr marL="0" indent="0">
              <a:buNone/>
            </a:pPr>
            <a:r>
              <a:rPr lang="fr-FR" sz="1800" b="1" dirty="0"/>
              <a:t>- </a:t>
            </a:r>
            <a:r>
              <a:rPr lang="fr-FR" sz="1800" dirty="0"/>
              <a:t>Développer </a:t>
            </a:r>
            <a:r>
              <a:rPr lang="fr-FR" sz="1800" b="1" dirty="0"/>
              <a:t>l’économie Bleue</a:t>
            </a:r>
          </a:p>
          <a:p>
            <a:pPr marL="0" indent="0">
              <a:buNone/>
            </a:pPr>
            <a:r>
              <a:rPr lang="fr-FR" sz="1800" b="1" dirty="0"/>
              <a:t>- </a:t>
            </a:r>
            <a:r>
              <a:rPr lang="fr-FR" sz="1800" dirty="0"/>
              <a:t>Le développement renforcé </a:t>
            </a:r>
            <a:r>
              <a:rPr lang="fr-FR" sz="1800" b="1" dirty="0"/>
              <a:t>des énergies renouvelables</a:t>
            </a:r>
          </a:p>
          <a:p>
            <a:pPr marL="0" indent="0">
              <a:buNone/>
            </a:pPr>
            <a:r>
              <a:rPr lang="fr-FR" sz="1800" b="1" dirty="0"/>
              <a:t>- La transition vers l’économie circulaire </a:t>
            </a:r>
            <a:r>
              <a:rPr lang="fr-FR" sz="1800" dirty="0"/>
              <a:t>avec une attention particulière à la gestion des déchets et </a:t>
            </a:r>
            <a:r>
              <a:rPr lang="fr-FR" sz="1800" dirty="0" smtClean="0"/>
              <a:t>la valorisation </a:t>
            </a:r>
            <a:r>
              <a:rPr lang="fr-FR" sz="1800" dirty="0"/>
              <a:t>de la sargasse</a:t>
            </a:r>
          </a:p>
          <a:p>
            <a:pPr marL="0" indent="0">
              <a:buNone/>
            </a:pPr>
            <a:r>
              <a:rPr lang="fr-FR" sz="1800" b="1" dirty="0"/>
              <a:t>- </a:t>
            </a:r>
            <a:r>
              <a:rPr lang="fr-FR" sz="1800" dirty="0"/>
              <a:t>Le développement de l’expertise dans </a:t>
            </a:r>
            <a:r>
              <a:rPr lang="fr-FR" sz="1800" b="1" dirty="0"/>
              <a:t>la gestion des risques, </a:t>
            </a:r>
            <a:r>
              <a:rPr lang="fr-FR" sz="1800" dirty="0"/>
              <a:t>quels qu’ils soient (naturel, </a:t>
            </a:r>
            <a:r>
              <a:rPr lang="fr-FR" sz="1800" dirty="0" smtClean="0"/>
              <a:t>sanitaire, technologique</a:t>
            </a:r>
            <a:r>
              <a:rPr lang="fr-FR" sz="1800" dirty="0"/>
              <a:t>…)</a:t>
            </a:r>
          </a:p>
          <a:p>
            <a:pPr marL="0" indent="0">
              <a:buNone/>
            </a:pPr>
            <a:r>
              <a:rPr lang="fr-FR" sz="1800" b="1" dirty="0"/>
              <a:t>- </a:t>
            </a:r>
            <a:r>
              <a:rPr lang="fr-FR" sz="1800" dirty="0"/>
              <a:t>Le développement des capacités techniques pou</a:t>
            </a:r>
            <a:r>
              <a:rPr lang="fr-FR" sz="1800" b="1" dirty="0"/>
              <a:t>r une meilleure gestion de l’eau</a:t>
            </a:r>
          </a:p>
          <a:p>
            <a:pPr marL="0" indent="0">
              <a:buNone/>
            </a:pPr>
            <a:r>
              <a:rPr lang="fr-FR" sz="1800" b="1" dirty="0"/>
              <a:t>- La valorisation de la biodiversité </a:t>
            </a:r>
            <a:r>
              <a:rPr lang="fr-FR" sz="1800" dirty="0"/>
              <a:t>comme une opportunité de développement de la bio économie</a:t>
            </a:r>
          </a:p>
        </p:txBody>
      </p:sp>
      <p:pic>
        <p:nvPicPr>
          <p:cNvPr id="4" name="Image 3"/>
          <p:cNvPicPr>
            <a:picLocks noChangeAspect="1"/>
          </p:cNvPicPr>
          <p:nvPr/>
        </p:nvPicPr>
        <p:blipFill>
          <a:blip r:embed="rId2"/>
          <a:stretch>
            <a:fillRect/>
          </a:stretch>
        </p:blipFill>
        <p:spPr>
          <a:xfrm>
            <a:off x="11117214" y="2527067"/>
            <a:ext cx="857548" cy="1071935"/>
          </a:xfrm>
          <a:prstGeom prst="rect">
            <a:avLst/>
          </a:prstGeom>
        </p:spPr>
      </p:pic>
    </p:spTree>
    <p:extLst>
      <p:ext uri="{BB962C8B-B14F-4D97-AF65-F5344CB8AC3E}">
        <p14:creationId xmlns:p14="http://schemas.microsoft.com/office/powerpoint/2010/main" val="308197078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Martinique connectée</a:t>
            </a:r>
          </a:p>
        </p:txBody>
      </p:sp>
      <p:sp>
        <p:nvSpPr>
          <p:cNvPr id="3" name="Espace réservé du contenu 2"/>
          <p:cNvSpPr>
            <a:spLocks noGrp="1"/>
          </p:cNvSpPr>
          <p:nvPr>
            <p:ph idx="1"/>
          </p:nvPr>
        </p:nvSpPr>
        <p:spPr>
          <a:xfrm>
            <a:off x="166255" y="2144684"/>
            <a:ext cx="11720946" cy="3142210"/>
          </a:xfrm>
        </p:spPr>
        <p:txBody>
          <a:bodyPr>
            <a:noAutofit/>
          </a:bodyPr>
          <a:lstStyle/>
          <a:p>
            <a:pPr marL="0" indent="0">
              <a:buNone/>
            </a:pPr>
            <a:r>
              <a:rPr lang="fr-FR" sz="1800" b="1" dirty="0"/>
              <a:t>- La connectivité numérique</a:t>
            </a:r>
          </a:p>
          <a:p>
            <a:pPr marL="0" indent="0">
              <a:buNone/>
            </a:pPr>
            <a:r>
              <a:rPr lang="fr-FR" sz="1800" b="1" dirty="0"/>
              <a:t>- Transport multimodal </a:t>
            </a:r>
            <a:r>
              <a:rPr lang="fr-FR" sz="1800" dirty="0"/>
              <a:t>alliant transport terrestre et transport maritime de personnes et </a:t>
            </a:r>
            <a:r>
              <a:rPr lang="fr-FR" sz="1800" dirty="0" smtClean="0"/>
              <a:t>de marchandises</a:t>
            </a:r>
            <a:endParaRPr lang="fr-FR" sz="1800" dirty="0"/>
          </a:p>
          <a:p>
            <a:pPr marL="0" indent="0">
              <a:buNone/>
            </a:pPr>
            <a:r>
              <a:rPr lang="fr-FR" sz="1800" b="1" dirty="0"/>
              <a:t>- Renforcement du positionnement des infrastructures aéroportuaires et portuaires </a:t>
            </a:r>
            <a:r>
              <a:rPr lang="fr-FR" sz="1800" dirty="0"/>
              <a:t>dans les </a:t>
            </a:r>
            <a:r>
              <a:rPr lang="fr-FR" sz="1800" dirty="0" smtClean="0"/>
              <a:t>réseaux internationaux</a:t>
            </a:r>
            <a:endParaRPr lang="fr-FR" sz="1800" dirty="0"/>
          </a:p>
        </p:txBody>
      </p:sp>
      <p:pic>
        <p:nvPicPr>
          <p:cNvPr id="4" name="Image 3"/>
          <p:cNvPicPr>
            <a:picLocks noChangeAspect="1"/>
          </p:cNvPicPr>
          <p:nvPr/>
        </p:nvPicPr>
        <p:blipFill>
          <a:blip r:embed="rId2"/>
          <a:stretch>
            <a:fillRect/>
          </a:stretch>
        </p:blipFill>
        <p:spPr>
          <a:xfrm>
            <a:off x="801444" y="3833849"/>
            <a:ext cx="10716573" cy="1683355"/>
          </a:xfrm>
          <a:prstGeom prst="rect">
            <a:avLst/>
          </a:prstGeom>
        </p:spPr>
      </p:pic>
    </p:spTree>
    <p:extLst>
      <p:ext uri="{BB962C8B-B14F-4D97-AF65-F5344CB8AC3E}">
        <p14:creationId xmlns:p14="http://schemas.microsoft.com/office/powerpoint/2010/main" val="22816867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Martinique performante</a:t>
            </a:r>
          </a:p>
        </p:txBody>
      </p:sp>
      <p:sp>
        <p:nvSpPr>
          <p:cNvPr id="3" name="Espace réservé du contenu 2"/>
          <p:cNvSpPr>
            <a:spLocks noGrp="1"/>
          </p:cNvSpPr>
          <p:nvPr>
            <p:ph idx="1"/>
          </p:nvPr>
        </p:nvSpPr>
        <p:spPr>
          <a:xfrm>
            <a:off x="166255" y="2144684"/>
            <a:ext cx="11720946" cy="3142210"/>
          </a:xfrm>
        </p:spPr>
        <p:txBody>
          <a:bodyPr>
            <a:noAutofit/>
          </a:bodyPr>
          <a:lstStyle/>
          <a:p>
            <a:pPr marL="0" indent="0">
              <a:buNone/>
            </a:pPr>
            <a:r>
              <a:rPr lang="fr-FR" sz="1800" b="1" dirty="0"/>
              <a:t>- </a:t>
            </a:r>
            <a:r>
              <a:rPr lang="fr-FR" sz="1800" dirty="0"/>
              <a:t>Améliorer l’accès à des services de qualité dans </a:t>
            </a:r>
            <a:r>
              <a:rPr lang="fr-FR" sz="1800" b="1" dirty="0"/>
              <a:t>l’éducation, la formation et l’apprentissage</a:t>
            </a:r>
          </a:p>
          <a:p>
            <a:pPr marL="0" indent="0">
              <a:buNone/>
            </a:pPr>
            <a:r>
              <a:rPr lang="fr-FR" sz="1800" b="1" dirty="0"/>
              <a:t>- Renforcer l’intégration socio-économique des publics marginalisés</a:t>
            </a:r>
          </a:p>
          <a:p>
            <a:pPr marL="0" indent="0">
              <a:buNone/>
            </a:pPr>
            <a:r>
              <a:rPr lang="fr-FR" sz="1800" b="1" dirty="0"/>
              <a:t>- Renforcer le système de santé et l’accès aux soins. </a:t>
            </a:r>
            <a:r>
              <a:rPr lang="fr-FR" sz="1800" dirty="0"/>
              <a:t>En particulier, la montée en compétences </a:t>
            </a:r>
            <a:r>
              <a:rPr lang="fr-FR" sz="1800" dirty="0" smtClean="0"/>
              <a:t>pour une </a:t>
            </a:r>
            <a:r>
              <a:rPr lang="fr-FR" sz="1800" dirty="0"/>
              <a:t>meilleure prise en compte du vieillissement ou des maladies à forte prévalence en </a:t>
            </a:r>
            <a:r>
              <a:rPr lang="fr-FR" sz="1800" dirty="0" smtClean="0"/>
              <a:t>Martinique est </a:t>
            </a:r>
            <a:r>
              <a:rPr lang="fr-FR" sz="1800" dirty="0"/>
              <a:t>un enjeu important.</a:t>
            </a:r>
          </a:p>
          <a:p>
            <a:pPr marL="0" indent="0">
              <a:buNone/>
            </a:pPr>
            <a:r>
              <a:rPr lang="fr-FR" sz="1800" b="1" dirty="0"/>
              <a:t>- Améliorer la prise en charge des personnes en situation de handicaps</a:t>
            </a:r>
            <a:endParaRPr lang="fr-FR" sz="1800" dirty="0"/>
          </a:p>
        </p:txBody>
      </p:sp>
      <p:pic>
        <p:nvPicPr>
          <p:cNvPr id="4" name="Image 3"/>
          <p:cNvPicPr>
            <a:picLocks noChangeAspect="1"/>
          </p:cNvPicPr>
          <p:nvPr/>
        </p:nvPicPr>
        <p:blipFill>
          <a:blip r:embed="rId2"/>
          <a:stretch>
            <a:fillRect/>
          </a:stretch>
        </p:blipFill>
        <p:spPr>
          <a:xfrm>
            <a:off x="901931" y="4417318"/>
            <a:ext cx="1147482" cy="869576"/>
          </a:xfrm>
          <a:prstGeom prst="rect">
            <a:avLst/>
          </a:prstGeom>
        </p:spPr>
      </p:pic>
      <p:pic>
        <p:nvPicPr>
          <p:cNvPr id="5" name="Image 4"/>
          <p:cNvPicPr>
            <a:picLocks noChangeAspect="1"/>
          </p:cNvPicPr>
          <p:nvPr/>
        </p:nvPicPr>
        <p:blipFill>
          <a:blip r:embed="rId3"/>
          <a:stretch>
            <a:fillRect/>
          </a:stretch>
        </p:blipFill>
        <p:spPr>
          <a:xfrm>
            <a:off x="5008336" y="4148376"/>
            <a:ext cx="1792941" cy="1138518"/>
          </a:xfrm>
          <a:prstGeom prst="rect">
            <a:avLst/>
          </a:prstGeom>
        </p:spPr>
      </p:pic>
      <p:pic>
        <p:nvPicPr>
          <p:cNvPr id="6" name="Image 5"/>
          <p:cNvPicPr>
            <a:picLocks noChangeAspect="1"/>
          </p:cNvPicPr>
          <p:nvPr/>
        </p:nvPicPr>
        <p:blipFill>
          <a:blip r:embed="rId4"/>
          <a:stretch>
            <a:fillRect/>
          </a:stretch>
        </p:blipFill>
        <p:spPr>
          <a:xfrm>
            <a:off x="9760200" y="4148376"/>
            <a:ext cx="1147482" cy="1102659"/>
          </a:xfrm>
          <a:prstGeom prst="rect">
            <a:avLst/>
          </a:prstGeom>
        </p:spPr>
      </p:pic>
    </p:spTree>
    <p:extLst>
      <p:ext uri="{BB962C8B-B14F-4D97-AF65-F5344CB8AC3E}">
        <p14:creationId xmlns:p14="http://schemas.microsoft.com/office/powerpoint/2010/main" val="354340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88685" y="926698"/>
            <a:ext cx="9687384" cy="447810"/>
          </a:xfrm>
          <a:prstGeom prst="rect">
            <a:avLst/>
          </a:prstGeom>
        </p:spPr>
        <p:txBody>
          <a:bodyPr wrap="square" lIns="0" tIns="0" rIns="0" bIns="0" rtlCol="0">
            <a:noAutofit/>
          </a:bodyPr>
          <a:lstStyle/>
          <a:p>
            <a:pPr marL="11506" algn="ctr">
              <a:lnSpc>
                <a:spcPts val="2365"/>
              </a:lnSpc>
              <a:spcBef>
                <a:spcPts val="118"/>
              </a:spcBef>
            </a:pPr>
            <a:r>
              <a:rPr lang="fr-FR" sz="2265" b="1" dirty="0">
                <a:solidFill>
                  <a:srgbClr val="0D3F96"/>
                </a:solidFill>
                <a:cs typeface="Times New Roman"/>
              </a:rPr>
              <a:t>SUIVI DES PARTICIPANTS </a:t>
            </a:r>
            <a:endParaRPr sz="2265" dirty="0">
              <a:solidFill>
                <a:srgbClr val="0D3F96"/>
              </a:solidFill>
              <a:cs typeface="Times New Roman"/>
            </a:endParaRPr>
          </a:p>
        </p:txBody>
      </p:sp>
      <p:sp>
        <p:nvSpPr>
          <p:cNvPr id="4" name="Rectangle à coins arrondis 3"/>
          <p:cNvSpPr/>
          <p:nvPr/>
        </p:nvSpPr>
        <p:spPr>
          <a:xfrm>
            <a:off x="2160705" y="1374509"/>
            <a:ext cx="2692570" cy="35707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174" b="1" dirty="0"/>
              <a:t>Axe  3</a:t>
            </a:r>
          </a:p>
        </p:txBody>
      </p:sp>
      <p:sp>
        <p:nvSpPr>
          <p:cNvPr id="6" name="Rectangle 5"/>
          <p:cNvSpPr/>
          <p:nvPr/>
        </p:nvSpPr>
        <p:spPr>
          <a:xfrm>
            <a:off x="1746463" y="5362128"/>
            <a:ext cx="1449846" cy="276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31" dirty="0"/>
              <a:t>Entrée  : 5 198</a:t>
            </a:r>
          </a:p>
        </p:txBody>
      </p:sp>
      <p:sp>
        <p:nvSpPr>
          <p:cNvPr id="7" name="Rectangle 6"/>
          <p:cNvSpPr/>
          <p:nvPr/>
        </p:nvSpPr>
        <p:spPr>
          <a:xfrm>
            <a:off x="4784234" y="5362128"/>
            <a:ext cx="1348142" cy="27616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31" dirty="0"/>
              <a:t>Sortie : 1 702</a:t>
            </a:r>
          </a:p>
        </p:txBody>
      </p:sp>
      <p:cxnSp>
        <p:nvCxnSpPr>
          <p:cNvPr id="9" name="Connecteur droit 8"/>
          <p:cNvCxnSpPr/>
          <p:nvPr/>
        </p:nvCxnSpPr>
        <p:spPr>
          <a:xfrm>
            <a:off x="6510242" y="1374508"/>
            <a:ext cx="0" cy="412570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34" name="Rectangle à coins arrondis 33"/>
          <p:cNvSpPr/>
          <p:nvPr/>
        </p:nvSpPr>
        <p:spPr>
          <a:xfrm>
            <a:off x="7269685" y="1374509"/>
            <a:ext cx="2692570" cy="35707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812" b="1" dirty="0"/>
              <a:t>Axe  4</a:t>
            </a:r>
          </a:p>
        </p:txBody>
      </p:sp>
      <p:sp>
        <p:nvSpPr>
          <p:cNvPr id="3" name="Rectangle à coins arrondis 2"/>
          <p:cNvSpPr/>
          <p:nvPr/>
        </p:nvSpPr>
        <p:spPr>
          <a:xfrm>
            <a:off x="7131604" y="2255315"/>
            <a:ext cx="3244893" cy="283065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31" b="1" dirty="0"/>
              <a:t>178 participants</a:t>
            </a:r>
          </a:p>
          <a:p>
            <a:pPr algn="ctr"/>
            <a:endParaRPr lang="fr-FR" sz="1631" dirty="0"/>
          </a:p>
          <a:p>
            <a:pPr algn="ctr"/>
            <a:r>
              <a:rPr lang="fr-FR" sz="1631" dirty="0"/>
              <a:t>100 % Hommes</a:t>
            </a:r>
          </a:p>
          <a:p>
            <a:pPr algn="ctr"/>
            <a:r>
              <a:rPr lang="fr-FR" sz="1631" dirty="0"/>
              <a:t>Inactifs de moins de 15 ans</a:t>
            </a:r>
          </a:p>
          <a:p>
            <a:pPr algn="ctr"/>
            <a:r>
              <a:rPr lang="fr-FR" sz="1631" dirty="0"/>
              <a:t>Niveau scolaire CITE 0-2</a:t>
            </a:r>
          </a:p>
          <a:p>
            <a:pPr algn="ctr"/>
            <a:endParaRPr lang="fr-FR" sz="1631" dirty="0"/>
          </a:p>
          <a:p>
            <a:pPr algn="ctr"/>
            <a:endParaRPr lang="fr-FR" sz="1631" dirty="0"/>
          </a:p>
          <a:p>
            <a:pPr algn="ctr"/>
            <a:r>
              <a:rPr lang="fr-FR" sz="1631" dirty="0"/>
              <a:t>Poursuivent leurs études ou accèdent à une formation</a:t>
            </a:r>
          </a:p>
          <a:p>
            <a:pPr algn="ctr"/>
            <a:endParaRPr lang="fr-FR" sz="163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383" y="1881420"/>
            <a:ext cx="4694738" cy="327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24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6" grpId="0" animBg="1"/>
      <p:bldP spid="7" grpId="0" animBg="1"/>
      <p:bldP spid="34" grpId="0" animBg="1"/>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Martinique inclusive</a:t>
            </a:r>
          </a:p>
        </p:txBody>
      </p:sp>
      <p:sp>
        <p:nvSpPr>
          <p:cNvPr id="3" name="Espace réservé du contenu 2"/>
          <p:cNvSpPr>
            <a:spLocks noGrp="1"/>
          </p:cNvSpPr>
          <p:nvPr>
            <p:ph idx="1"/>
          </p:nvPr>
        </p:nvSpPr>
        <p:spPr>
          <a:xfrm>
            <a:off x="166255" y="2144684"/>
            <a:ext cx="11720946" cy="3142210"/>
          </a:xfrm>
        </p:spPr>
        <p:txBody>
          <a:bodyPr>
            <a:noAutofit/>
          </a:bodyPr>
          <a:lstStyle/>
          <a:p>
            <a:pPr marL="0" indent="0">
              <a:buNone/>
            </a:pPr>
            <a:r>
              <a:rPr lang="fr-FR" sz="1800" dirty="0"/>
              <a:t>- Favoriser </a:t>
            </a:r>
            <a:r>
              <a:rPr lang="fr-FR" sz="1800" b="1" dirty="0"/>
              <a:t>la réussite éducative</a:t>
            </a:r>
            <a:r>
              <a:rPr lang="fr-FR" sz="1800" dirty="0"/>
              <a:t>, </a:t>
            </a:r>
            <a:r>
              <a:rPr lang="fr-FR" sz="1800" b="1" dirty="0"/>
              <a:t>lutter contre le décrochage scolaire </a:t>
            </a:r>
            <a:r>
              <a:rPr lang="fr-FR" sz="1800" dirty="0"/>
              <a:t>du cycle primaire à </a:t>
            </a:r>
            <a:r>
              <a:rPr lang="fr-FR" sz="1800" dirty="0" smtClean="0"/>
              <a:t>l’université et </a:t>
            </a:r>
            <a:r>
              <a:rPr lang="fr-FR" sz="1800" b="1" dirty="0"/>
              <a:t>favoriser l’insertion des jeunes</a:t>
            </a:r>
          </a:p>
          <a:p>
            <a:pPr marL="0" indent="0">
              <a:buNone/>
            </a:pPr>
            <a:r>
              <a:rPr lang="fr-FR" sz="1800" dirty="0"/>
              <a:t>- Favoriser </a:t>
            </a:r>
            <a:r>
              <a:rPr lang="fr-FR" sz="1800" b="1" dirty="0"/>
              <a:t>l’insertion des demandeurs d’emploi</a:t>
            </a:r>
          </a:p>
          <a:p>
            <a:pPr marL="0" indent="0">
              <a:buNone/>
            </a:pPr>
            <a:r>
              <a:rPr lang="fr-FR" sz="1800" dirty="0"/>
              <a:t>- </a:t>
            </a:r>
            <a:r>
              <a:rPr lang="fr-FR" sz="1800" b="1" dirty="0"/>
              <a:t>Promouvoir l’emploi </a:t>
            </a:r>
            <a:r>
              <a:rPr lang="fr-FR" sz="1800" dirty="0"/>
              <a:t>indépendant et l’</a:t>
            </a:r>
            <a:r>
              <a:rPr lang="fr-FR" sz="1800" b="1" dirty="0"/>
              <a:t>économie sociale</a:t>
            </a:r>
          </a:p>
          <a:p>
            <a:pPr marL="0" indent="0">
              <a:buNone/>
            </a:pPr>
            <a:r>
              <a:rPr lang="fr-FR" sz="1800" dirty="0"/>
              <a:t>- Améliorer </a:t>
            </a:r>
            <a:r>
              <a:rPr lang="fr-FR" sz="1800" b="1" dirty="0"/>
              <a:t>l’accès aux soins de santé</a:t>
            </a:r>
            <a:endParaRPr lang="fr-FR" sz="1800" dirty="0"/>
          </a:p>
        </p:txBody>
      </p:sp>
      <p:pic>
        <p:nvPicPr>
          <p:cNvPr id="4" name="Image 3"/>
          <p:cNvPicPr>
            <a:picLocks noChangeAspect="1"/>
          </p:cNvPicPr>
          <p:nvPr/>
        </p:nvPicPr>
        <p:blipFill>
          <a:blip r:embed="rId2"/>
          <a:stretch>
            <a:fillRect/>
          </a:stretch>
        </p:blipFill>
        <p:spPr>
          <a:xfrm>
            <a:off x="5008336" y="4148376"/>
            <a:ext cx="1792941" cy="1138518"/>
          </a:xfrm>
          <a:prstGeom prst="rect">
            <a:avLst/>
          </a:prstGeom>
        </p:spPr>
      </p:pic>
    </p:spTree>
    <p:extLst>
      <p:ext uri="{BB962C8B-B14F-4D97-AF65-F5344CB8AC3E}">
        <p14:creationId xmlns:p14="http://schemas.microsoft.com/office/powerpoint/2010/main" val="51685231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Martinique attractive</a:t>
            </a:r>
          </a:p>
        </p:txBody>
      </p:sp>
      <p:sp>
        <p:nvSpPr>
          <p:cNvPr id="3" name="Espace réservé du contenu 2"/>
          <p:cNvSpPr>
            <a:spLocks noGrp="1"/>
          </p:cNvSpPr>
          <p:nvPr>
            <p:ph idx="1"/>
          </p:nvPr>
        </p:nvSpPr>
        <p:spPr>
          <a:xfrm>
            <a:off x="232757" y="2352502"/>
            <a:ext cx="11720946" cy="3142210"/>
          </a:xfrm>
        </p:spPr>
        <p:txBody>
          <a:bodyPr>
            <a:noAutofit/>
          </a:bodyPr>
          <a:lstStyle/>
          <a:p>
            <a:pPr marL="0" indent="0" algn="ctr">
              <a:buNone/>
            </a:pPr>
            <a:r>
              <a:rPr lang="fr-FR" sz="2000" b="1" dirty="0">
                <a:solidFill>
                  <a:schemeClr val="accent2">
                    <a:lumMod val="75000"/>
                  </a:schemeClr>
                </a:solidFill>
              </a:rPr>
              <a:t>MULTI FONDS: FEDER, FSE+ ,FEADER, </a:t>
            </a:r>
            <a:r>
              <a:rPr lang="fr-FR" sz="2000" b="1" dirty="0" smtClean="0">
                <a:solidFill>
                  <a:schemeClr val="accent2">
                    <a:lumMod val="75000"/>
                  </a:schemeClr>
                </a:solidFill>
              </a:rPr>
              <a:t>FEAMP</a:t>
            </a:r>
            <a:endParaRPr lang="fr-FR" sz="2000" b="1" dirty="0">
              <a:solidFill>
                <a:schemeClr val="accent2">
                  <a:lumMod val="75000"/>
                </a:schemeClr>
              </a:solidFill>
            </a:endParaRPr>
          </a:p>
          <a:p>
            <a:pPr marL="0" indent="0">
              <a:buNone/>
            </a:pPr>
            <a:endParaRPr lang="fr-FR" sz="1800" dirty="0" smtClean="0"/>
          </a:p>
          <a:p>
            <a:pPr marL="0" indent="0">
              <a:buNone/>
            </a:pPr>
            <a:r>
              <a:rPr lang="fr-FR" sz="2000" dirty="0" smtClean="0"/>
              <a:t>Une </a:t>
            </a:r>
            <a:r>
              <a:rPr lang="fr-FR" sz="2000" dirty="0"/>
              <a:t>dynamique territoriale qui aura l’avantage de :</a:t>
            </a:r>
          </a:p>
          <a:p>
            <a:pPr marL="0" indent="0">
              <a:buNone/>
            </a:pPr>
            <a:r>
              <a:rPr lang="fr-FR" sz="2000" dirty="0"/>
              <a:t>- De </a:t>
            </a:r>
            <a:r>
              <a:rPr lang="fr-FR" sz="2000" b="1" dirty="0"/>
              <a:t>freiner la dévitalisation économique </a:t>
            </a:r>
            <a:r>
              <a:rPr lang="fr-FR" sz="2000" dirty="0"/>
              <a:t>de certaines zones,</a:t>
            </a:r>
          </a:p>
          <a:p>
            <a:pPr marL="0" indent="0">
              <a:buNone/>
            </a:pPr>
            <a:r>
              <a:rPr lang="fr-FR" sz="2000" dirty="0"/>
              <a:t>- De </a:t>
            </a:r>
            <a:r>
              <a:rPr lang="fr-FR" sz="2000" b="1" dirty="0"/>
              <a:t>favoriser l’innovation</a:t>
            </a:r>
            <a:r>
              <a:rPr lang="fr-FR" sz="2000" dirty="0"/>
              <a:t>, la proximité stimulant et facilitant ainsi la naissance de projets </a:t>
            </a:r>
            <a:r>
              <a:rPr lang="fr-FR" sz="2000" dirty="0" smtClean="0"/>
              <a:t>plus novateurs</a:t>
            </a:r>
            <a:endParaRPr lang="fr-FR" sz="2000" dirty="0"/>
          </a:p>
          <a:p>
            <a:pPr marL="0" indent="0">
              <a:buNone/>
            </a:pPr>
            <a:r>
              <a:rPr lang="fr-FR" sz="2000" dirty="0"/>
              <a:t>- D’</a:t>
            </a:r>
            <a:r>
              <a:rPr lang="fr-FR" sz="2000" b="1" dirty="0"/>
              <a:t>améliorer le niveau de compétitivité des entreprises</a:t>
            </a:r>
            <a:r>
              <a:rPr lang="fr-FR" sz="2000" dirty="0"/>
              <a:t>, par la présence sur un même espace, </a:t>
            </a:r>
            <a:r>
              <a:rPr lang="fr-FR" sz="2000" dirty="0" smtClean="0"/>
              <a:t>des compétences </a:t>
            </a:r>
            <a:r>
              <a:rPr lang="fr-FR" sz="2000" dirty="0"/>
              <a:t>et des partenaires utiles</a:t>
            </a:r>
          </a:p>
          <a:p>
            <a:pPr marL="0" indent="0">
              <a:buNone/>
            </a:pPr>
            <a:r>
              <a:rPr lang="fr-FR" sz="2000" dirty="0"/>
              <a:t>- De </a:t>
            </a:r>
            <a:r>
              <a:rPr lang="fr-FR" sz="2000" b="1" dirty="0"/>
              <a:t>créer une source d’attractivité</a:t>
            </a:r>
            <a:r>
              <a:rPr lang="fr-FR" sz="2000" dirty="0"/>
              <a:t>, la concentration d’acteurs dans des zones offrant une plus </a:t>
            </a:r>
            <a:r>
              <a:rPr lang="fr-FR" sz="2000" dirty="0" smtClean="0"/>
              <a:t>grande visibilité </a:t>
            </a:r>
            <a:r>
              <a:rPr lang="fr-FR" sz="2000" dirty="0"/>
              <a:t>territoriale, mais aussi à l’échelle nationale et internationale</a:t>
            </a:r>
          </a:p>
        </p:txBody>
      </p:sp>
    </p:spTree>
    <p:extLst>
      <p:ext uri="{BB962C8B-B14F-4D97-AF65-F5344CB8AC3E}">
        <p14:creationId xmlns:p14="http://schemas.microsoft.com/office/powerpoint/2010/main" val="130372438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Martinique attractive</a:t>
            </a:r>
          </a:p>
        </p:txBody>
      </p:sp>
      <p:sp>
        <p:nvSpPr>
          <p:cNvPr id="3" name="Espace réservé du contenu 2"/>
          <p:cNvSpPr>
            <a:spLocks noGrp="1"/>
          </p:cNvSpPr>
          <p:nvPr>
            <p:ph idx="1"/>
          </p:nvPr>
        </p:nvSpPr>
        <p:spPr>
          <a:xfrm>
            <a:off x="299258" y="2136370"/>
            <a:ext cx="11720946" cy="3241963"/>
          </a:xfrm>
        </p:spPr>
        <p:txBody>
          <a:bodyPr>
            <a:noAutofit/>
          </a:bodyPr>
          <a:lstStyle/>
          <a:p>
            <a:pPr marL="0" indent="0" algn="ctr">
              <a:buNone/>
            </a:pPr>
            <a:r>
              <a:rPr lang="fr-FR" sz="2000" b="1" dirty="0">
                <a:solidFill>
                  <a:schemeClr val="accent2">
                    <a:lumMod val="75000"/>
                  </a:schemeClr>
                </a:solidFill>
              </a:rPr>
              <a:t>MULTI FONDS: FEDER, FSE+ ,FEADER, </a:t>
            </a:r>
            <a:r>
              <a:rPr lang="fr-FR" sz="2000" b="1" dirty="0" smtClean="0">
                <a:solidFill>
                  <a:schemeClr val="accent2">
                    <a:lumMod val="75000"/>
                  </a:schemeClr>
                </a:solidFill>
              </a:rPr>
              <a:t>FEAMP</a:t>
            </a:r>
            <a:endParaRPr lang="fr-FR" sz="2000" b="1" dirty="0">
              <a:solidFill>
                <a:schemeClr val="accent2">
                  <a:lumMod val="75000"/>
                </a:schemeClr>
              </a:solidFill>
            </a:endParaRPr>
          </a:p>
          <a:p>
            <a:pPr marL="0" indent="0">
              <a:buNone/>
            </a:pPr>
            <a:endParaRPr lang="fr-FR" sz="1800" dirty="0" smtClean="0"/>
          </a:p>
          <a:p>
            <a:pPr marL="0" indent="0">
              <a:buNone/>
            </a:pPr>
            <a:r>
              <a:rPr lang="fr-FR" sz="2000" dirty="0"/>
              <a:t>Une approche pluri-fonds sera privilégiée pour :</a:t>
            </a:r>
          </a:p>
          <a:p>
            <a:pPr marL="0" indent="0">
              <a:buNone/>
            </a:pPr>
            <a:r>
              <a:rPr lang="fr-FR" sz="2000" dirty="0"/>
              <a:t>- </a:t>
            </a:r>
            <a:r>
              <a:rPr lang="fr-FR" sz="2000" b="1" dirty="0"/>
              <a:t>Investir dans le capital humain </a:t>
            </a:r>
            <a:r>
              <a:rPr lang="fr-FR" sz="2000" dirty="0"/>
              <a:t>avec notamment le développement </a:t>
            </a:r>
            <a:r>
              <a:rPr lang="fr-FR" sz="2000" dirty="0" smtClean="0"/>
              <a:t>des compétences, l’accompagnement </a:t>
            </a:r>
            <a:r>
              <a:rPr lang="fr-FR" sz="2000" dirty="0"/>
              <a:t>à l’ingénierie de projets, la professionnalisation des acteurs, le déploiement </a:t>
            </a:r>
            <a:r>
              <a:rPr lang="fr-FR" sz="2000" dirty="0" smtClean="0"/>
              <a:t>de l’entreprenariat</a:t>
            </a:r>
            <a:r>
              <a:rPr lang="fr-FR" sz="2000" dirty="0"/>
              <a:t>, l’intégration socio-économique des jeunes (</a:t>
            </a:r>
            <a:r>
              <a:rPr lang="fr-FR" sz="2000" b="1" dirty="0"/>
              <a:t>FSE</a:t>
            </a:r>
            <a:r>
              <a:rPr lang="fr-FR" sz="2000" dirty="0"/>
              <a:t>)</a:t>
            </a:r>
          </a:p>
          <a:p>
            <a:pPr marL="0" indent="0">
              <a:buNone/>
            </a:pPr>
            <a:r>
              <a:rPr lang="fr-FR" sz="2000" dirty="0"/>
              <a:t>- </a:t>
            </a:r>
            <a:r>
              <a:rPr lang="fr-FR" sz="2000" b="1" dirty="0"/>
              <a:t>Développer des bassins d’activités et d’emplois </a:t>
            </a:r>
            <a:r>
              <a:rPr lang="fr-FR" sz="2000" dirty="0"/>
              <a:t>dans le cadre de </a:t>
            </a:r>
            <a:r>
              <a:rPr lang="fr-FR" sz="2000" dirty="0" smtClean="0"/>
              <a:t>parcs d’activités </a:t>
            </a:r>
            <a:r>
              <a:rPr lang="fr-FR" sz="2000" dirty="0"/>
              <a:t>économiques, </a:t>
            </a:r>
            <a:r>
              <a:rPr lang="fr-FR" sz="2000" dirty="0" smtClean="0"/>
              <a:t>de pôles </a:t>
            </a:r>
            <a:r>
              <a:rPr lang="fr-FR" sz="2000" dirty="0"/>
              <a:t>touristiques </a:t>
            </a:r>
            <a:r>
              <a:rPr lang="fr-FR" sz="2000" b="1" dirty="0"/>
              <a:t>(FEDER</a:t>
            </a:r>
            <a:r>
              <a:rPr lang="fr-FR" sz="2000" dirty="0"/>
              <a:t>),</a:t>
            </a:r>
          </a:p>
          <a:p>
            <a:pPr marL="0" indent="0">
              <a:buNone/>
            </a:pPr>
            <a:r>
              <a:rPr lang="fr-FR" sz="2000" dirty="0"/>
              <a:t>- </a:t>
            </a:r>
            <a:r>
              <a:rPr lang="fr-FR" sz="2000" b="1" dirty="0"/>
              <a:t>Développer l’agriculture </a:t>
            </a:r>
            <a:r>
              <a:rPr lang="fr-FR" sz="2000" dirty="0"/>
              <a:t>dans le cadre de structures mutualisées telles que les Pôles </a:t>
            </a:r>
            <a:r>
              <a:rPr lang="fr-FR" sz="2000" dirty="0" smtClean="0"/>
              <a:t>d’Excellence Rurales(</a:t>
            </a:r>
            <a:r>
              <a:rPr lang="fr-FR" sz="2000" b="1" dirty="0" smtClean="0"/>
              <a:t>FEADER</a:t>
            </a:r>
            <a:r>
              <a:rPr lang="fr-FR" sz="2000" dirty="0"/>
              <a:t>),</a:t>
            </a:r>
          </a:p>
          <a:p>
            <a:pPr marL="0" indent="0">
              <a:buNone/>
            </a:pPr>
            <a:r>
              <a:rPr lang="fr-FR" sz="2000" dirty="0"/>
              <a:t>- Mettre en </a:t>
            </a:r>
            <a:r>
              <a:rPr lang="fr-FR" sz="2000" b="1" dirty="0"/>
              <a:t>réseau des acteurs de l’économie bleue </a:t>
            </a:r>
            <a:r>
              <a:rPr lang="fr-FR" sz="2000" dirty="0"/>
              <a:t>(FEAMP)</a:t>
            </a:r>
          </a:p>
        </p:txBody>
      </p:sp>
    </p:spTree>
    <p:extLst>
      <p:ext uri="{BB962C8B-B14F-4D97-AF65-F5344CB8AC3E}">
        <p14:creationId xmlns:p14="http://schemas.microsoft.com/office/powerpoint/2010/main" val="40020083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75000"/>
                  </a:schemeClr>
                </a:solidFill>
              </a:rPr>
              <a:t>FSE </a:t>
            </a:r>
            <a:r>
              <a:rPr lang="fr-FR" b="1" dirty="0" smtClean="0">
                <a:solidFill>
                  <a:schemeClr val="accent5">
                    <a:lumMod val="75000"/>
                  </a:schemeClr>
                </a:solidFill>
              </a:rPr>
              <a:t>+ 2021 - 2027</a:t>
            </a:r>
            <a:endParaRPr lang="fr-FR" b="1" dirty="0">
              <a:solidFill>
                <a:schemeClr val="accent5">
                  <a:lumMod val="75000"/>
                </a:schemeClr>
              </a:solidFill>
            </a:endParaRPr>
          </a:p>
        </p:txBody>
      </p:sp>
      <p:sp>
        <p:nvSpPr>
          <p:cNvPr id="3" name="Espace réservé du contenu 2"/>
          <p:cNvSpPr>
            <a:spLocks noGrp="1"/>
          </p:cNvSpPr>
          <p:nvPr>
            <p:ph idx="1"/>
          </p:nvPr>
        </p:nvSpPr>
        <p:spPr>
          <a:xfrm>
            <a:off x="124691" y="2069870"/>
            <a:ext cx="11720946" cy="3142210"/>
          </a:xfrm>
        </p:spPr>
        <p:txBody>
          <a:bodyPr>
            <a:noAutofit/>
          </a:bodyPr>
          <a:lstStyle/>
          <a:p>
            <a:pPr marL="0" indent="0">
              <a:buNone/>
            </a:pPr>
            <a:r>
              <a:rPr lang="fr-FR" sz="2000" b="1" dirty="0"/>
              <a:t>Les priorités identifiées </a:t>
            </a:r>
            <a:r>
              <a:rPr lang="fr-FR" sz="2000" dirty="0"/>
              <a:t>sont </a:t>
            </a:r>
            <a:r>
              <a:rPr lang="fr-FR" sz="2000" dirty="0" smtClean="0"/>
              <a:t>: </a:t>
            </a:r>
            <a:r>
              <a:rPr lang="fr-FR" sz="2000" b="1" dirty="0">
                <a:solidFill>
                  <a:srgbClr val="C00000"/>
                </a:solidFill>
              </a:rPr>
              <a:t>Faire du capital humain un levier du développement de la production</a:t>
            </a:r>
          </a:p>
          <a:p>
            <a:pPr marL="0" indent="0">
              <a:buNone/>
            </a:pPr>
            <a:r>
              <a:rPr lang="fr-FR" sz="2000" dirty="0" smtClean="0"/>
              <a:t>Le </a:t>
            </a:r>
            <a:r>
              <a:rPr lang="fr-FR" sz="2000" dirty="0"/>
              <a:t>FSE + permettra de :</a:t>
            </a:r>
          </a:p>
          <a:p>
            <a:pPr marL="0" indent="0">
              <a:buNone/>
            </a:pPr>
            <a:r>
              <a:rPr lang="fr-FR" sz="2000" dirty="0"/>
              <a:t>- Soutenir l’</a:t>
            </a:r>
            <a:r>
              <a:rPr lang="fr-FR" sz="2000" b="1" dirty="0"/>
              <a:t>enseignement primaire, secondaire et supérieur</a:t>
            </a:r>
          </a:p>
          <a:p>
            <a:pPr marL="0" indent="0">
              <a:buNone/>
            </a:pPr>
            <a:r>
              <a:rPr lang="fr-FR" sz="2000" dirty="0"/>
              <a:t>- Apporter un </a:t>
            </a:r>
            <a:r>
              <a:rPr lang="fr-FR" sz="2000" b="1" dirty="0"/>
              <a:t>soutien à l’adaptation des travailleurs, des entreprises et des chefs d’entreprises au changement</a:t>
            </a:r>
          </a:p>
          <a:p>
            <a:pPr marL="0" indent="0">
              <a:buNone/>
            </a:pPr>
            <a:r>
              <a:rPr lang="fr-FR" sz="2000" dirty="0"/>
              <a:t>- Soutenir l</a:t>
            </a:r>
            <a:r>
              <a:rPr lang="fr-FR" sz="2000" b="1" dirty="0"/>
              <a:t>’adéquation au marché du travail et aux transitions</a:t>
            </a:r>
          </a:p>
          <a:p>
            <a:pPr marL="0" indent="0">
              <a:buNone/>
            </a:pPr>
            <a:r>
              <a:rPr lang="fr-FR" sz="2000" dirty="0"/>
              <a:t>- Assurer le </a:t>
            </a:r>
            <a:r>
              <a:rPr lang="fr-FR" sz="2000" b="1" dirty="0"/>
              <a:t>développement des compétences numériques</a:t>
            </a:r>
          </a:p>
          <a:p>
            <a:pPr marL="0" indent="0">
              <a:buNone/>
            </a:pPr>
            <a:r>
              <a:rPr lang="fr-FR" sz="2000" dirty="0"/>
              <a:t>- Développer la </a:t>
            </a:r>
            <a:r>
              <a:rPr lang="fr-FR" sz="2000" b="1" dirty="0"/>
              <a:t>gestion prévisionnelle des emplois et des </a:t>
            </a:r>
            <a:r>
              <a:rPr lang="fr-FR" sz="2000" b="1" dirty="0" smtClean="0"/>
              <a:t>compétences</a:t>
            </a:r>
            <a:endParaRPr lang="fr-FR" sz="2000" b="1" dirty="0"/>
          </a:p>
        </p:txBody>
      </p:sp>
      <p:pic>
        <p:nvPicPr>
          <p:cNvPr id="4" name="Image 3"/>
          <p:cNvPicPr>
            <a:picLocks noChangeAspect="1"/>
          </p:cNvPicPr>
          <p:nvPr/>
        </p:nvPicPr>
        <p:blipFill>
          <a:blip r:embed="rId2"/>
          <a:stretch>
            <a:fillRect/>
          </a:stretch>
        </p:blipFill>
        <p:spPr>
          <a:xfrm>
            <a:off x="10530106" y="4602887"/>
            <a:ext cx="1506071" cy="1093694"/>
          </a:xfrm>
          <a:prstGeom prst="rect">
            <a:avLst/>
          </a:prstGeom>
        </p:spPr>
      </p:pic>
      <p:pic>
        <p:nvPicPr>
          <p:cNvPr id="5" name="Image 4"/>
          <p:cNvPicPr>
            <a:picLocks noChangeAspect="1"/>
          </p:cNvPicPr>
          <p:nvPr/>
        </p:nvPicPr>
        <p:blipFill>
          <a:blip r:embed="rId3"/>
          <a:stretch>
            <a:fillRect/>
          </a:stretch>
        </p:blipFill>
        <p:spPr>
          <a:xfrm>
            <a:off x="643340" y="5419897"/>
            <a:ext cx="1783814" cy="1197033"/>
          </a:xfrm>
          <a:prstGeom prst="rect">
            <a:avLst/>
          </a:prstGeom>
        </p:spPr>
      </p:pic>
    </p:spTree>
    <p:extLst>
      <p:ext uri="{BB962C8B-B14F-4D97-AF65-F5344CB8AC3E}">
        <p14:creationId xmlns:p14="http://schemas.microsoft.com/office/powerpoint/2010/main" val="80644138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FSE </a:t>
            </a:r>
            <a:r>
              <a:rPr lang="fr-FR" b="1" dirty="0" smtClean="0">
                <a:solidFill>
                  <a:schemeClr val="accent5">
                    <a:lumMod val="50000"/>
                  </a:schemeClr>
                </a:solidFill>
              </a:rPr>
              <a:t>+ 2021 - 2027</a:t>
            </a:r>
            <a:endParaRPr lang="fr-FR" b="1" dirty="0">
              <a:solidFill>
                <a:schemeClr val="accent5">
                  <a:lumMod val="50000"/>
                </a:schemeClr>
              </a:solidFill>
            </a:endParaRPr>
          </a:p>
        </p:txBody>
      </p:sp>
      <p:sp>
        <p:nvSpPr>
          <p:cNvPr id="3" name="Espace réservé du contenu 2"/>
          <p:cNvSpPr>
            <a:spLocks noGrp="1"/>
          </p:cNvSpPr>
          <p:nvPr>
            <p:ph idx="1"/>
          </p:nvPr>
        </p:nvSpPr>
        <p:spPr>
          <a:xfrm>
            <a:off x="124691" y="2069870"/>
            <a:ext cx="11720946" cy="3142210"/>
          </a:xfrm>
        </p:spPr>
        <p:txBody>
          <a:bodyPr>
            <a:noAutofit/>
          </a:bodyPr>
          <a:lstStyle/>
          <a:p>
            <a:pPr marL="0" indent="0">
              <a:buNone/>
            </a:pPr>
            <a:r>
              <a:rPr lang="fr-FR" sz="1800" dirty="0" smtClean="0"/>
              <a:t>=&gt; </a:t>
            </a:r>
            <a:r>
              <a:rPr lang="fr-FR" sz="1800" b="1" dirty="0">
                <a:solidFill>
                  <a:srgbClr val="C00000"/>
                </a:solidFill>
              </a:rPr>
              <a:t>Faire de la Martinique un territoire plus inclusif</a:t>
            </a:r>
          </a:p>
          <a:p>
            <a:pPr marL="0" indent="0">
              <a:buNone/>
            </a:pPr>
            <a:r>
              <a:rPr lang="fr-FR" sz="1800" dirty="0"/>
              <a:t>Le FSE+ sera mobilisé pour :</a:t>
            </a:r>
          </a:p>
          <a:p>
            <a:pPr marL="0" indent="0">
              <a:buNone/>
            </a:pPr>
            <a:r>
              <a:rPr lang="fr-FR" sz="1800" dirty="0"/>
              <a:t>- </a:t>
            </a:r>
            <a:r>
              <a:rPr lang="fr-FR" sz="1800" b="1" dirty="0"/>
              <a:t>Lutter contre la privation matérielle </a:t>
            </a:r>
            <a:r>
              <a:rPr lang="fr-FR" sz="1800" dirty="0"/>
              <a:t>des plus démunis</a:t>
            </a:r>
          </a:p>
          <a:p>
            <a:pPr marL="0" indent="0">
              <a:buNone/>
            </a:pPr>
            <a:r>
              <a:rPr lang="fr-FR" sz="1800" dirty="0"/>
              <a:t>- </a:t>
            </a:r>
            <a:r>
              <a:rPr lang="fr-FR" sz="1800" b="1" dirty="0"/>
              <a:t>Favoriser l’intégration sociale </a:t>
            </a:r>
            <a:r>
              <a:rPr lang="fr-FR" sz="1800" dirty="0"/>
              <a:t>des personnes exposées au risque de pauvreté.</a:t>
            </a:r>
          </a:p>
          <a:p>
            <a:pPr marL="0" indent="0">
              <a:buNone/>
            </a:pPr>
            <a:r>
              <a:rPr lang="fr-FR" sz="1800" dirty="0"/>
              <a:t>- </a:t>
            </a:r>
            <a:r>
              <a:rPr lang="fr-FR" sz="1800" b="1" dirty="0"/>
              <a:t>Améliorer l'accès aux soins</a:t>
            </a:r>
            <a:endParaRPr lang="fr-FR" sz="1800" dirty="0"/>
          </a:p>
        </p:txBody>
      </p:sp>
      <p:pic>
        <p:nvPicPr>
          <p:cNvPr id="4" name="Image 3"/>
          <p:cNvPicPr>
            <a:picLocks noChangeAspect="1"/>
          </p:cNvPicPr>
          <p:nvPr/>
        </p:nvPicPr>
        <p:blipFill>
          <a:blip r:embed="rId2"/>
          <a:stretch>
            <a:fillRect/>
          </a:stretch>
        </p:blipFill>
        <p:spPr>
          <a:xfrm>
            <a:off x="643340" y="5419897"/>
            <a:ext cx="1783814" cy="1197033"/>
          </a:xfrm>
          <a:prstGeom prst="rect">
            <a:avLst/>
          </a:prstGeom>
        </p:spPr>
      </p:pic>
      <p:pic>
        <p:nvPicPr>
          <p:cNvPr id="5" name="Image 4"/>
          <p:cNvPicPr>
            <a:picLocks noChangeAspect="1"/>
          </p:cNvPicPr>
          <p:nvPr/>
        </p:nvPicPr>
        <p:blipFill>
          <a:blip r:embed="rId3"/>
          <a:stretch>
            <a:fillRect/>
          </a:stretch>
        </p:blipFill>
        <p:spPr>
          <a:xfrm>
            <a:off x="10530106" y="4602887"/>
            <a:ext cx="1506071" cy="1093694"/>
          </a:xfrm>
          <a:prstGeom prst="rect">
            <a:avLst/>
          </a:prstGeom>
        </p:spPr>
      </p:pic>
    </p:spTree>
    <p:extLst>
      <p:ext uri="{BB962C8B-B14F-4D97-AF65-F5344CB8AC3E}">
        <p14:creationId xmlns:p14="http://schemas.microsoft.com/office/powerpoint/2010/main" val="208273883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normAutofit/>
          </a:bodyPr>
          <a:lstStyle/>
          <a:p>
            <a:pPr algn="ctr"/>
            <a:r>
              <a:rPr lang="fr-FR" sz="2800" b="1">
                <a:solidFill>
                  <a:srgbClr val="C00000"/>
                </a:solidFill>
              </a:rPr>
              <a:t>LA REGLEMENTATION EUROPEENNE A APPLIQUER AU FEDER &amp; AU FSE+</a:t>
            </a:r>
            <a:endParaRPr lang="fr-FR" sz="2800" b="1" dirty="0">
              <a:solidFill>
                <a:srgbClr val="C00000"/>
              </a:solidFill>
            </a:endParaRPr>
          </a:p>
        </p:txBody>
      </p:sp>
      <p:sp>
        <p:nvSpPr>
          <p:cNvPr id="3" name="Espace réservé du contenu 2"/>
          <p:cNvSpPr>
            <a:spLocks noGrp="1"/>
          </p:cNvSpPr>
          <p:nvPr>
            <p:ph idx="1"/>
          </p:nvPr>
        </p:nvSpPr>
        <p:spPr>
          <a:xfrm>
            <a:off x="149629" y="2003368"/>
            <a:ext cx="11720946" cy="3142210"/>
          </a:xfrm>
        </p:spPr>
        <p:txBody>
          <a:bodyPr>
            <a:noAutofit/>
          </a:bodyPr>
          <a:lstStyle/>
          <a:p>
            <a:pPr marL="0" indent="0">
              <a:buNone/>
            </a:pPr>
            <a:r>
              <a:rPr lang="fr-FR" sz="1600" dirty="0"/>
              <a:t>Les exigences imposées par la Commission Européenne amènent à concentrer </a:t>
            </a:r>
            <a:r>
              <a:rPr lang="fr-FR" sz="1600" b="1" dirty="0"/>
              <a:t>60% du FEDER au minimum sur </a:t>
            </a:r>
            <a:r>
              <a:rPr lang="fr-FR" sz="1600" dirty="0"/>
              <a:t>:</a:t>
            </a:r>
          </a:p>
          <a:p>
            <a:pPr marL="0" indent="0">
              <a:buNone/>
            </a:pPr>
            <a:r>
              <a:rPr lang="fr-FR" sz="1600" dirty="0"/>
              <a:t>- </a:t>
            </a:r>
            <a:r>
              <a:rPr lang="fr-FR" sz="1600" b="1" dirty="0"/>
              <a:t>Martinique intelligente</a:t>
            </a:r>
          </a:p>
          <a:p>
            <a:pPr marL="0" indent="0">
              <a:buNone/>
            </a:pPr>
            <a:r>
              <a:rPr lang="fr-FR" sz="1600" dirty="0"/>
              <a:t>- </a:t>
            </a:r>
            <a:r>
              <a:rPr lang="fr-FR" sz="1600" b="1" dirty="0"/>
              <a:t>Martinique durable</a:t>
            </a:r>
          </a:p>
          <a:p>
            <a:r>
              <a:rPr lang="fr-FR" sz="1600" b="1" dirty="0"/>
              <a:t>SYSTEME DE GESTION</a:t>
            </a:r>
          </a:p>
          <a:p>
            <a:pPr marL="0" indent="0">
              <a:buNone/>
            </a:pPr>
            <a:r>
              <a:rPr lang="fr-FR" sz="1600" dirty="0"/>
              <a:t>La Collectivité Territoriale de Martinique </a:t>
            </a:r>
            <a:r>
              <a:rPr lang="fr-FR" sz="1600" dirty="0" smtClean="0"/>
              <a:t>a sollicité </a:t>
            </a:r>
            <a:r>
              <a:rPr lang="fr-FR" sz="1600" dirty="0"/>
              <a:t>le maintien du </a:t>
            </a:r>
            <a:r>
              <a:rPr lang="fr-FR" sz="1600" b="1" dirty="0"/>
              <a:t>statut d’Autorité de Gestion du FEDER et du FSE+ </a:t>
            </a:r>
            <a:r>
              <a:rPr lang="fr-FR" sz="1600" dirty="0" smtClean="0"/>
              <a:t>sur l’ensemble </a:t>
            </a:r>
            <a:r>
              <a:rPr lang="fr-FR" sz="1600" dirty="0"/>
              <a:t>du territoire.</a:t>
            </a:r>
          </a:p>
          <a:p>
            <a:pPr marL="0" indent="0">
              <a:buNone/>
            </a:pPr>
            <a:r>
              <a:rPr lang="fr-FR" sz="1600" b="1" dirty="0"/>
              <a:t>- FEDER</a:t>
            </a:r>
          </a:p>
          <a:p>
            <a:pPr marL="0" indent="0">
              <a:buNone/>
            </a:pPr>
            <a:r>
              <a:rPr lang="fr-FR" sz="1600" dirty="0"/>
              <a:t>La réglementation européenne impose que </a:t>
            </a:r>
            <a:r>
              <a:rPr lang="fr-FR" sz="1600" b="1" dirty="0"/>
              <a:t>6% du FEDER National soient dédiés au développement territorial urbain </a:t>
            </a:r>
            <a:r>
              <a:rPr lang="fr-FR" sz="1600" dirty="0" smtClean="0"/>
              <a:t>par le </a:t>
            </a:r>
            <a:r>
              <a:rPr lang="fr-FR" sz="1600" dirty="0"/>
              <a:t>biais des outils de développement territorial.</a:t>
            </a:r>
          </a:p>
          <a:p>
            <a:pPr marL="0" indent="0">
              <a:buNone/>
            </a:pPr>
            <a:r>
              <a:rPr lang="fr-FR" sz="1600" b="1" dirty="0"/>
              <a:t>- FSE+</a:t>
            </a:r>
          </a:p>
          <a:p>
            <a:pPr marL="0" indent="0">
              <a:buNone/>
            </a:pPr>
            <a:r>
              <a:rPr lang="fr-FR" sz="1600" dirty="0"/>
              <a:t>Le FSE plus est géré par deux Autorités l’Etat et la Collectivité Territoriale de Martinique. Les lignes de partage </a:t>
            </a:r>
            <a:r>
              <a:rPr lang="fr-FR" sz="1600" dirty="0" smtClean="0"/>
              <a:t>sont négociées </a:t>
            </a:r>
            <a:r>
              <a:rPr lang="fr-FR" sz="1600" dirty="0"/>
              <a:t>entre les deux institutions publiques.</a:t>
            </a:r>
          </a:p>
        </p:txBody>
      </p:sp>
    </p:spTree>
    <p:extLst>
      <p:ext uri="{BB962C8B-B14F-4D97-AF65-F5344CB8AC3E}">
        <p14:creationId xmlns:p14="http://schemas.microsoft.com/office/powerpoint/2010/main" val="405344018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normAutofit fontScale="90000"/>
          </a:bodyPr>
          <a:lstStyle/>
          <a:p>
            <a:pPr algn="ctr"/>
            <a:r>
              <a:rPr lang="fr-FR" b="1" dirty="0">
                <a:solidFill>
                  <a:schemeClr val="accent5">
                    <a:lumMod val="50000"/>
                  </a:schemeClr>
                </a:solidFill>
              </a:rPr>
              <a:t>PLANNING ELABORATION DU FEDER &amp; DU FSE+</a:t>
            </a:r>
          </a:p>
        </p:txBody>
      </p:sp>
      <p:pic>
        <p:nvPicPr>
          <p:cNvPr id="4" name="Image 3"/>
          <p:cNvPicPr>
            <a:picLocks noChangeAspect="1"/>
          </p:cNvPicPr>
          <p:nvPr/>
        </p:nvPicPr>
        <p:blipFill>
          <a:blip r:embed="rId2"/>
          <a:stretch>
            <a:fillRect/>
          </a:stretch>
        </p:blipFill>
        <p:spPr>
          <a:xfrm>
            <a:off x="863831" y="2069870"/>
            <a:ext cx="10553700" cy="3781425"/>
          </a:xfrm>
          <a:prstGeom prst="rect">
            <a:avLst/>
          </a:prstGeom>
        </p:spPr>
      </p:pic>
    </p:spTree>
    <p:extLst>
      <p:ext uri="{BB962C8B-B14F-4D97-AF65-F5344CB8AC3E}">
        <p14:creationId xmlns:p14="http://schemas.microsoft.com/office/powerpoint/2010/main" val="412801095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FEAMPA</a:t>
            </a:r>
          </a:p>
        </p:txBody>
      </p:sp>
      <p:sp>
        <p:nvSpPr>
          <p:cNvPr id="3" name="Espace réservé du contenu 2"/>
          <p:cNvSpPr>
            <a:spLocks noGrp="1"/>
          </p:cNvSpPr>
          <p:nvPr>
            <p:ph idx="1"/>
          </p:nvPr>
        </p:nvSpPr>
        <p:spPr>
          <a:xfrm>
            <a:off x="142702" y="2069870"/>
            <a:ext cx="12034058" cy="3142210"/>
          </a:xfrm>
        </p:spPr>
        <p:txBody>
          <a:bodyPr>
            <a:noAutofit/>
          </a:bodyPr>
          <a:lstStyle/>
          <a:p>
            <a:pPr marL="0" indent="0">
              <a:buNone/>
            </a:pPr>
            <a:r>
              <a:rPr lang="fr-FR" sz="1600" b="1" dirty="0"/>
              <a:t>Rappel du diagnostic : </a:t>
            </a:r>
            <a:r>
              <a:rPr lang="fr-FR" sz="1600" dirty="0"/>
              <a:t>La </a:t>
            </a:r>
            <a:r>
              <a:rPr lang="fr-FR" sz="1600" b="1" dirty="0"/>
              <a:t>pêche martiniquaise </a:t>
            </a:r>
            <a:r>
              <a:rPr lang="fr-FR" sz="1600" dirty="0"/>
              <a:t>est artisanale, encore trop peu compétitive. Des </a:t>
            </a:r>
            <a:r>
              <a:rPr lang="fr-FR" sz="1600" dirty="0" smtClean="0"/>
              <a:t>enjeux sont </a:t>
            </a:r>
            <a:r>
              <a:rPr lang="fr-FR" sz="1600" dirty="0"/>
              <a:t>identifiés en terme </a:t>
            </a:r>
            <a:r>
              <a:rPr lang="fr-FR" sz="1600" dirty="0" smtClean="0"/>
              <a:t>de formations</a:t>
            </a:r>
            <a:r>
              <a:rPr lang="fr-FR" sz="1600" dirty="0"/>
              <a:t>, d'organisations et d’infrastructures.</a:t>
            </a:r>
          </a:p>
          <a:p>
            <a:pPr marL="0" indent="0">
              <a:buNone/>
            </a:pPr>
            <a:r>
              <a:rPr lang="fr-FR" sz="1600" dirty="0"/>
              <a:t>La </a:t>
            </a:r>
            <a:r>
              <a:rPr lang="fr-FR" sz="1600" b="1" dirty="0"/>
              <a:t>filière aquacol</a:t>
            </a:r>
            <a:r>
              <a:rPr lang="fr-FR" sz="1600" dirty="0"/>
              <a:t>e a été affectée notamment par des dégradations </a:t>
            </a:r>
            <a:r>
              <a:rPr lang="fr-FR" sz="1600" dirty="0" smtClean="0"/>
              <a:t>d'environnement. Les </a:t>
            </a:r>
            <a:r>
              <a:rPr lang="fr-FR" sz="1600" dirty="0"/>
              <a:t>dispositifs de </a:t>
            </a:r>
            <a:r>
              <a:rPr lang="fr-FR" sz="1600" b="1" dirty="0"/>
              <a:t>commercialisation et de transformation pour les deux filières </a:t>
            </a:r>
            <a:r>
              <a:rPr lang="fr-FR" sz="1600" dirty="0"/>
              <a:t>sont trop </a:t>
            </a:r>
            <a:r>
              <a:rPr lang="fr-FR" sz="1600" dirty="0" smtClean="0"/>
              <a:t>peu développés.</a:t>
            </a:r>
            <a:r>
              <a:rPr lang="fr-FR" sz="1600" dirty="0"/>
              <a:t> </a:t>
            </a:r>
            <a:r>
              <a:rPr lang="fr-FR" sz="1600" dirty="0" smtClean="0"/>
              <a:t>Une </a:t>
            </a:r>
            <a:r>
              <a:rPr lang="fr-FR" sz="1600" dirty="0"/>
              <a:t>synergie entre les autres </a:t>
            </a:r>
            <a:r>
              <a:rPr lang="fr-FR" sz="1600" b="1" dirty="0"/>
              <a:t>filières de l’économie bleue </a:t>
            </a:r>
            <a:r>
              <a:rPr lang="fr-FR" sz="1600" dirty="0"/>
              <a:t>est à développer</a:t>
            </a:r>
            <a:r>
              <a:rPr lang="fr-FR" sz="1600" b="1" dirty="0"/>
              <a:t>.</a:t>
            </a:r>
          </a:p>
          <a:p>
            <a:pPr marL="0" indent="0">
              <a:buNone/>
            </a:pPr>
            <a:r>
              <a:rPr lang="fr-FR" sz="1600" dirty="0"/>
              <a:t>Tenant compte de ces constats, </a:t>
            </a:r>
            <a:r>
              <a:rPr lang="fr-FR" sz="1600" b="1" dirty="0">
                <a:solidFill>
                  <a:srgbClr val="FF0000"/>
                </a:solidFill>
              </a:rPr>
              <a:t>les principales orientations </a:t>
            </a:r>
            <a:r>
              <a:rPr lang="fr-FR" sz="1600" dirty="0"/>
              <a:t>suivantes ont été retenues :</a:t>
            </a:r>
          </a:p>
          <a:p>
            <a:pPr marL="0" indent="0">
              <a:buNone/>
            </a:pPr>
            <a:r>
              <a:rPr lang="fr-FR" sz="1600" b="1" dirty="0"/>
              <a:t>1. Développer tout le potentiel de la pêche</a:t>
            </a:r>
          </a:p>
          <a:p>
            <a:pPr marL="0" indent="0">
              <a:buNone/>
            </a:pPr>
            <a:r>
              <a:rPr lang="fr-FR" sz="1600" b="1" dirty="0"/>
              <a:t>2. Assurer le développement de l’aquaculture</a:t>
            </a:r>
          </a:p>
          <a:p>
            <a:pPr marL="0" indent="0">
              <a:buNone/>
            </a:pPr>
            <a:r>
              <a:rPr lang="fr-FR" sz="1600" b="1" dirty="0"/>
              <a:t>3. Améliorer les conditions de commercialisation et de transformation</a:t>
            </a:r>
          </a:p>
          <a:p>
            <a:pPr marL="0" indent="0">
              <a:buNone/>
            </a:pPr>
            <a:r>
              <a:rPr lang="fr-FR" sz="1600" b="1" dirty="0"/>
              <a:t>4. Assurer une meilleure articulation avec les autres filières de l’économie bleue</a:t>
            </a:r>
          </a:p>
          <a:p>
            <a:pPr marL="0" indent="0">
              <a:buNone/>
            </a:pPr>
            <a:r>
              <a:rPr lang="fr-FR" sz="1600" b="1" dirty="0"/>
              <a:t>5</a:t>
            </a:r>
            <a:r>
              <a:rPr lang="fr-FR" sz="1600" b="1" dirty="0" smtClean="0"/>
              <a:t>. Favoriser </a:t>
            </a:r>
            <a:r>
              <a:rPr lang="fr-FR" sz="1600" b="1" dirty="0"/>
              <a:t>une meilleure planification et surveillance maritime</a:t>
            </a:r>
          </a:p>
          <a:p>
            <a:pPr marL="0" indent="0">
              <a:buNone/>
            </a:pPr>
            <a:r>
              <a:rPr lang="fr-FR" sz="1600" b="1" dirty="0"/>
              <a:t>6. Le Plan de Compensation des Surcoûts - PCS</a:t>
            </a:r>
            <a:endParaRPr lang="fr-FR" sz="1600" dirty="0"/>
          </a:p>
        </p:txBody>
      </p:sp>
      <p:pic>
        <p:nvPicPr>
          <p:cNvPr id="4" name="Image 3"/>
          <p:cNvPicPr>
            <a:picLocks noChangeAspect="1"/>
          </p:cNvPicPr>
          <p:nvPr/>
        </p:nvPicPr>
        <p:blipFill>
          <a:blip r:embed="rId2"/>
          <a:stretch>
            <a:fillRect/>
          </a:stretch>
        </p:blipFill>
        <p:spPr>
          <a:xfrm>
            <a:off x="10731731" y="4533940"/>
            <a:ext cx="1219200" cy="932329"/>
          </a:xfrm>
          <a:prstGeom prst="rect">
            <a:avLst/>
          </a:prstGeom>
        </p:spPr>
      </p:pic>
    </p:spTree>
    <p:extLst>
      <p:ext uri="{BB962C8B-B14F-4D97-AF65-F5344CB8AC3E}">
        <p14:creationId xmlns:p14="http://schemas.microsoft.com/office/powerpoint/2010/main" val="187051475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FEAMPA</a:t>
            </a:r>
          </a:p>
        </p:txBody>
      </p:sp>
      <p:sp>
        <p:nvSpPr>
          <p:cNvPr id="3" name="Espace réservé du contenu 2"/>
          <p:cNvSpPr>
            <a:spLocks noGrp="1"/>
          </p:cNvSpPr>
          <p:nvPr>
            <p:ph idx="1"/>
          </p:nvPr>
        </p:nvSpPr>
        <p:spPr>
          <a:xfrm>
            <a:off x="142702" y="2236125"/>
            <a:ext cx="12034058" cy="3142210"/>
          </a:xfrm>
        </p:spPr>
        <p:txBody>
          <a:bodyPr>
            <a:noAutofit/>
          </a:bodyPr>
          <a:lstStyle/>
          <a:p>
            <a:r>
              <a:rPr lang="fr-FR" sz="1800" b="1" dirty="0">
                <a:solidFill>
                  <a:srgbClr val="C00000"/>
                </a:solidFill>
              </a:rPr>
              <a:t>SYSTEME DE GESTION</a:t>
            </a:r>
          </a:p>
          <a:p>
            <a:r>
              <a:rPr lang="fr-FR" sz="1800" dirty="0"/>
              <a:t>Le cadre réglementaire européen, a retenu </a:t>
            </a:r>
            <a:r>
              <a:rPr lang="fr-FR" sz="1800" b="1" dirty="0"/>
              <a:t>la désignation d’une Autorité de Gestion unique au </a:t>
            </a:r>
            <a:r>
              <a:rPr lang="fr-FR" sz="1800" b="1" dirty="0" smtClean="0"/>
              <a:t>plan national </a:t>
            </a:r>
            <a:r>
              <a:rPr lang="fr-FR" sz="1800" b="1" dirty="0"/>
              <a:t>pour le FEAMP</a:t>
            </a:r>
            <a:r>
              <a:rPr lang="fr-FR" sz="1800" dirty="0"/>
              <a:t>. Le principe actuel est reconduit avec l’Etat central, Autorité de Gestion (AG) et </a:t>
            </a:r>
            <a:r>
              <a:rPr lang="fr-FR" sz="1800" b="1" dirty="0" smtClean="0"/>
              <a:t>les Régions</a:t>
            </a:r>
            <a:r>
              <a:rPr lang="fr-FR" sz="1800" b="1" dirty="0"/>
              <a:t>, donc la CTM, comme organismes intermédiaires (OI).</a:t>
            </a:r>
          </a:p>
          <a:p>
            <a:r>
              <a:rPr lang="fr-FR" sz="1800" dirty="0"/>
              <a:t>Un programme Opérationnel National a été élaboré pour l’ensemble des régions. S’agissant </a:t>
            </a:r>
            <a:r>
              <a:rPr lang="fr-FR" sz="1800" dirty="0" smtClean="0"/>
              <a:t>plus particulièrement </a:t>
            </a:r>
            <a:r>
              <a:rPr lang="fr-FR" sz="1800" dirty="0"/>
              <a:t>des Outre-Mer, un Plan d’Action de chacune des 6 RUP françaises sera annexé </a:t>
            </a:r>
            <a:r>
              <a:rPr lang="fr-FR" sz="1800" dirty="0" smtClean="0"/>
              <a:t>au Programme </a:t>
            </a:r>
            <a:r>
              <a:rPr lang="fr-FR" sz="1800" dirty="0"/>
              <a:t>Opérationnel National selon un canevas et un format défini règlementairement.</a:t>
            </a:r>
          </a:p>
          <a:p>
            <a:r>
              <a:rPr lang="fr-FR" sz="1800" dirty="0"/>
              <a:t>Pour exercer les fonctions d’Organisme Intermédiaire, il appartient à la CTM, de solliciter le </a:t>
            </a:r>
            <a:r>
              <a:rPr lang="fr-FR" sz="1800" dirty="0" smtClean="0"/>
              <a:t>bénéfice d’une </a:t>
            </a:r>
            <a:r>
              <a:rPr lang="fr-FR" sz="1800" dirty="0"/>
              <a:t>délégation de gestion pour la période 2021-2027 pour les mesures régionales du </a:t>
            </a:r>
            <a:r>
              <a:rPr lang="fr-FR" sz="1800" dirty="0" smtClean="0"/>
              <a:t>programme FEAMP</a:t>
            </a:r>
            <a:r>
              <a:rPr lang="fr-FR" sz="1800" dirty="0"/>
              <a:t>.</a:t>
            </a:r>
          </a:p>
        </p:txBody>
      </p:sp>
    </p:spTree>
    <p:extLst>
      <p:ext uri="{BB962C8B-B14F-4D97-AF65-F5344CB8AC3E}">
        <p14:creationId xmlns:p14="http://schemas.microsoft.com/office/powerpoint/2010/main" val="33181856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Planning Élaboration du FEAMPA</a:t>
            </a:r>
          </a:p>
        </p:txBody>
      </p:sp>
      <p:graphicFrame>
        <p:nvGraphicFramePr>
          <p:cNvPr id="3" name="Objet 2"/>
          <p:cNvGraphicFramePr>
            <a:graphicFrameLocks noChangeAspect="1"/>
          </p:cNvGraphicFramePr>
          <p:nvPr>
            <p:extLst/>
          </p:nvPr>
        </p:nvGraphicFramePr>
        <p:xfrm>
          <a:off x="1" y="1943100"/>
          <a:ext cx="12192000" cy="4346575"/>
        </p:xfrm>
        <a:graphic>
          <a:graphicData uri="http://schemas.openxmlformats.org/presentationml/2006/ole">
            <mc:AlternateContent xmlns:mc="http://schemas.openxmlformats.org/markup-compatibility/2006">
              <mc:Choice xmlns:v="urn:schemas-microsoft-com:vml" Requires="v">
                <p:oleObj spid="_x0000_s1032" name="Feuille de calcul" r:id="rId3" imgW="11115597" imgH="4409902" progId="Excel.Sheet.12">
                  <p:embed/>
                </p:oleObj>
              </mc:Choice>
              <mc:Fallback>
                <p:oleObj name="Feuille de calcul" r:id="rId3" imgW="11115597" imgH="4409902" progId="Excel.Sheet.12">
                  <p:embed/>
                  <p:pic>
                    <p:nvPicPr>
                      <p:cNvPr id="3" name="Objet 2"/>
                      <p:cNvPicPr/>
                      <p:nvPr/>
                    </p:nvPicPr>
                    <p:blipFill>
                      <a:blip r:embed="rId4"/>
                      <a:stretch>
                        <a:fillRect/>
                      </a:stretch>
                    </p:blipFill>
                    <p:spPr>
                      <a:xfrm>
                        <a:off x="1" y="1943100"/>
                        <a:ext cx="12192000" cy="4346575"/>
                      </a:xfrm>
                      <a:prstGeom prst="rect">
                        <a:avLst/>
                      </a:prstGeom>
                    </p:spPr>
                  </p:pic>
                </p:oleObj>
              </mc:Fallback>
            </mc:AlternateContent>
          </a:graphicData>
        </a:graphic>
      </p:graphicFrame>
    </p:spTree>
    <p:extLst>
      <p:ext uri="{BB962C8B-B14F-4D97-AF65-F5344CB8AC3E}">
        <p14:creationId xmlns:p14="http://schemas.microsoft.com/office/powerpoint/2010/main" val="403637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51675" y="1079465"/>
            <a:ext cx="9687384" cy="416408"/>
          </a:xfrm>
          <a:prstGeom prst="rect">
            <a:avLst/>
          </a:prstGeom>
        </p:spPr>
        <p:txBody>
          <a:bodyPr wrap="square" lIns="0" tIns="0" rIns="0" bIns="0" rtlCol="0">
            <a:noAutofit/>
          </a:bodyPr>
          <a:lstStyle/>
          <a:p>
            <a:pPr marL="11506" algn="ctr">
              <a:lnSpc>
                <a:spcPts val="2365"/>
              </a:lnSpc>
              <a:spcBef>
                <a:spcPts val="118"/>
              </a:spcBef>
            </a:pPr>
            <a:r>
              <a:rPr lang="fr-FR" sz="2265" b="1" dirty="0">
                <a:solidFill>
                  <a:srgbClr val="0D3F96"/>
                </a:solidFill>
                <a:cs typeface="Times New Roman"/>
              </a:rPr>
              <a:t>REVISION DU PO FSE ETAT</a:t>
            </a:r>
            <a:endParaRPr sz="2265" b="1" dirty="0">
              <a:solidFill>
                <a:srgbClr val="0D3F96"/>
              </a:solidFill>
              <a:cs typeface="Times New Roman"/>
            </a:endParaRPr>
          </a:p>
        </p:txBody>
      </p:sp>
      <p:sp>
        <p:nvSpPr>
          <p:cNvPr id="8" name="ZoneTexte 7"/>
          <p:cNvSpPr txBox="1"/>
          <p:nvPr/>
        </p:nvSpPr>
        <p:spPr>
          <a:xfrm>
            <a:off x="3322212" y="1564913"/>
            <a:ext cx="7537566" cy="4330416"/>
          </a:xfrm>
          <a:prstGeom prst="rect">
            <a:avLst/>
          </a:prstGeom>
          <a:noFill/>
        </p:spPr>
        <p:txBody>
          <a:bodyPr wrap="square" rtlCol="0">
            <a:spAutoFit/>
          </a:bodyPr>
          <a:lstStyle/>
          <a:p>
            <a:pPr marL="310667" indent="-310667" algn="just">
              <a:buFont typeface="Wingdings" panose="05000000000000000000" pitchFamily="2" charset="2"/>
              <a:buChar char="ü"/>
            </a:pPr>
            <a:r>
              <a:rPr lang="fr-FR" sz="1993" dirty="0"/>
              <a:t>Introduction de deux objectifs spécifiques au niveau de l’axe 3 en réponse à la crise sanitaire COVID-19,</a:t>
            </a:r>
          </a:p>
          <a:p>
            <a:pPr algn="just"/>
            <a:endParaRPr lang="fr-FR" sz="725" dirty="0"/>
          </a:p>
          <a:p>
            <a:pPr marL="310667" indent="-310667" algn="just">
              <a:buFont typeface="Wingdings" panose="05000000000000000000" pitchFamily="2" charset="2"/>
              <a:buChar char="ü"/>
            </a:pPr>
            <a:r>
              <a:rPr lang="fr-FR" sz="1993" dirty="0"/>
              <a:t>Validation des nouveaux critères de sélection sur les 2 nouveaux OS,</a:t>
            </a:r>
          </a:p>
          <a:p>
            <a:pPr algn="just"/>
            <a:endParaRPr lang="fr-FR" sz="725" dirty="0"/>
          </a:p>
          <a:p>
            <a:pPr marL="310667" indent="-310667" algn="just">
              <a:buFont typeface="Wingdings" panose="05000000000000000000" pitchFamily="2" charset="2"/>
              <a:buChar char="ü"/>
            </a:pPr>
            <a:r>
              <a:rPr lang="fr-FR" sz="1993" dirty="0"/>
              <a:t>Ajout de types d’actions COVID 19 au niveau des axes 1,2 et 4 pour assurer plus de lisibilité sur les interventions possibles et prévues par les règlements CRII, </a:t>
            </a:r>
          </a:p>
          <a:p>
            <a:pPr algn="just"/>
            <a:endParaRPr lang="fr-FR" sz="725" dirty="0"/>
          </a:p>
          <a:p>
            <a:pPr marL="310667" indent="-310667" algn="just">
              <a:buFont typeface="Wingdings" panose="05000000000000000000" pitchFamily="2" charset="2"/>
              <a:buChar char="ü"/>
            </a:pPr>
            <a:r>
              <a:rPr lang="fr-FR" sz="1993" dirty="0"/>
              <a:t>Modification du plan de financement pour permettre le financement des actions COVID-19 en prenant en compte le niveau de programmation et de réalisation des axes et objectifs spécifiques,</a:t>
            </a:r>
          </a:p>
          <a:p>
            <a:pPr algn="just"/>
            <a:endParaRPr lang="fr-FR" sz="725" dirty="0"/>
          </a:p>
          <a:p>
            <a:pPr marL="310667" indent="-310667" algn="just">
              <a:buFont typeface="Wingdings" panose="05000000000000000000" pitchFamily="2" charset="2"/>
              <a:buChar char="ü"/>
            </a:pPr>
            <a:r>
              <a:rPr lang="fr-FR" sz="1993" dirty="0"/>
              <a:t>Modification du public de l’objectif spécifique 2 de l’axe 1 de manière à optimiser la programmation de cet axe, </a:t>
            </a:r>
          </a:p>
          <a:p>
            <a:pPr algn="just"/>
            <a:endParaRPr lang="fr-FR" sz="725" dirty="0"/>
          </a:p>
          <a:p>
            <a:pPr marL="310667" indent="-310667" algn="just">
              <a:buFont typeface="Wingdings" panose="05000000000000000000" pitchFamily="2" charset="2"/>
              <a:buChar char="ü"/>
            </a:pPr>
            <a:r>
              <a:rPr lang="fr-FR" sz="1993" dirty="0"/>
              <a:t>Demande de remboursement à 100%.</a:t>
            </a:r>
          </a:p>
        </p:txBody>
      </p:sp>
      <p:sp>
        <p:nvSpPr>
          <p:cNvPr id="9" name="Ellipse 8"/>
          <p:cNvSpPr/>
          <p:nvPr/>
        </p:nvSpPr>
        <p:spPr>
          <a:xfrm>
            <a:off x="524833" y="3888198"/>
            <a:ext cx="2752023" cy="151888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812" b="1" dirty="0"/>
              <a:t>Indicateurs modifiés au prorata</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752578">
            <a:off x="1438323" y="1301065"/>
            <a:ext cx="1432586" cy="107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5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1694" y="1272873"/>
            <a:ext cx="10515600" cy="627365"/>
          </a:xfrm>
        </p:spPr>
        <p:txBody>
          <a:bodyPr>
            <a:normAutofit fontScale="90000"/>
          </a:bodyPr>
          <a:lstStyle/>
          <a:p>
            <a:pPr algn="ctr"/>
            <a:r>
              <a:rPr lang="fr-FR" b="1" dirty="0">
                <a:solidFill>
                  <a:schemeClr val="accent5">
                    <a:lumMod val="50000"/>
                  </a:schemeClr>
                </a:solidFill>
              </a:rPr>
              <a:t>Plan Stratégique FEAMPA Martinique</a:t>
            </a:r>
          </a:p>
        </p:txBody>
      </p:sp>
      <p:graphicFrame>
        <p:nvGraphicFramePr>
          <p:cNvPr id="25" name="Objet 24"/>
          <p:cNvGraphicFramePr>
            <a:graphicFrameLocks noChangeAspect="1"/>
          </p:cNvGraphicFramePr>
          <p:nvPr>
            <p:extLst/>
          </p:nvPr>
        </p:nvGraphicFramePr>
        <p:xfrm>
          <a:off x="137160" y="2055475"/>
          <a:ext cx="11917680" cy="4106247"/>
        </p:xfrm>
        <a:graphic>
          <a:graphicData uri="http://schemas.openxmlformats.org/presentationml/2006/ole">
            <mc:AlternateContent xmlns:mc="http://schemas.openxmlformats.org/markup-compatibility/2006">
              <mc:Choice xmlns:v="urn:schemas-microsoft-com:vml" Requires="v">
                <p:oleObj spid="_x0000_s2056" name="Document" r:id="rId3" imgW="9762172" imgH="3883133" progId="Word.Document.12">
                  <p:embed/>
                </p:oleObj>
              </mc:Choice>
              <mc:Fallback>
                <p:oleObj name="Document" r:id="rId3" imgW="9762172" imgH="3883133" progId="Word.Document.12">
                  <p:embed/>
                  <p:pic>
                    <p:nvPicPr>
                      <p:cNvPr id="25" name="Objet 24"/>
                      <p:cNvPicPr/>
                      <p:nvPr/>
                    </p:nvPicPr>
                    <p:blipFill>
                      <a:blip r:embed="rId4"/>
                      <a:stretch>
                        <a:fillRect/>
                      </a:stretch>
                    </p:blipFill>
                    <p:spPr>
                      <a:xfrm>
                        <a:off x="137160" y="2055475"/>
                        <a:ext cx="11917680" cy="4106247"/>
                      </a:xfrm>
                      <a:prstGeom prst="rect">
                        <a:avLst/>
                      </a:prstGeom>
                    </p:spPr>
                  </p:pic>
                </p:oleObj>
              </mc:Fallback>
            </mc:AlternateContent>
          </a:graphicData>
        </a:graphic>
      </p:graphicFrame>
    </p:spTree>
    <p:extLst>
      <p:ext uri="{BB962C8B-B14F-4D97-AF65-F5344CB8AC3E}">
        <p14:creationId xmlns:p14="http://schemas.microsoft.com/office/powerpoint/2010/main" val="177934039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1694" y="1272873"/>
            <a:ext cx="10515600" cy="627365"/>
          </a:xfrm>
        </p:spPr>
        <p:txBody>
          <a:bodyPr>
            <a:normAutofit fontScale="90000"/>
          </a:bodyPr>
          <a:lstStyle/>
          <a:p>
            <a:pPr algn="ctr"/>
            <a:r>
              <a:rPr lang="fr-FR" b="1" dirty="0">
                <a:solidFill>
                  <a:schemeClr val="accent5">
                    <a:lumMod val="50000"/>
                  </a:schemeClr>
                </a:solidFill>
              </a:rPr>
              <a:t>Plan Stratégique FEAMPA Martinique</a:t>
            </a:r>
          </a:p>
        </p:txBody>
      </p:sp>
      <p:graphicFrame>
        <p:nvGraphicFramePr>
          <p:cNvPr id="3" name="Objet 2"/>
          <p:cNvGraphicFramePr>
            <a:graphicFrameLocks noChangeAspect="1"/>
          </p:cNvGraphicFramePr>
          <p:nvPr>
            <p:extLst/>
          </p:nvPr>
        </p:nvGraphicFramePr>
        <p:xfrm>
          <a:off x="426721" y="2272082"/>
          <a:ext cx="11460480" cy="3351101"/>
        </p:xfrm>
        <a:graphic>
          <a:graphicData uri="http://schemas.openxmlformats.org/presentationml/2006/ole">
            <mc:AlternateContent xmlns:mc="http://schemas.openxmlformats.org/markup-compatibility/2006">
              <mc:Choice xmlns:v="urn:schemas-microsoft-com:vml" Requires="v">
                <p:oleObj spid="_x0000_s3080" name="Document" r:id="rId3" imgW="9762172" imgH="2364256" progId="Word.Document.12">
                  <p:embed/>
                </p:oleObj>
              </mc:Choice>
              <mc:Fallback>
                <p:oleObj name="Document" r:id="rId3" imgW="9762172" imgH="2364256" progId="Word.Document.12">
                  <p:embed/>
                  <p:pic>
                    <p:nvPicPr>
                      <p:cNvPr id="3" name="Objet 2"/>
                      <p:cNvPicPr/>
                      <p:nvPr/>
                    </p:nvPicPr>
                    <p:blipFill>
                      <a:blip r:embed="rId4"/>
                      <a:stretch>
                        <a:fillRect/>
                      </a:stretch>
                    </p:blipFill>
                    <p:spPr>
                      <a:xfrm>
                        <a:off x="426721" y="2272082"/>
                        <a:ext cx="11460480" cy="3351101"/>
                      </a:xfrm>
                      <a:prstGeom prst="rect">
                        <a:avLst/>
                      </a:prstGeom>
                    </p:spPr>
                  </p:pic>
                </p:oleObj>
              </mc:Fallback>
            </mc:AlternateContent>
          </a:graphicData>
        </a:graphic>
      </p:graphicFrame>
    </p:spTree>
    <p:extLst>
      <p:ext uri="{BB962C8B-B14F-4D97-AF65-F5344CB8AC3E}">
        <p14:creationId xmlns:p14="http://schemas.microsoft.com/office/powerpoint/2010/main" val="6266009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Plan Stratégique FEAMPA Martinique</a:t>
            </a:r>
          </a:p>
        </p:txBody>
      </p:sp>
      <p:graphicFrame>
        <p:nvGraphicFramePr>
          <p:cNvPr id="6" name="Objet 5"/>
          <p:cNvGraphicFramePr>
            <a:graphicFrameLocks noChangeAspect="1"/>
          </p:cNvGraphicFramePr>
          <p:nvPr>
            <p:extLst/>
          </p:nvPr>
        </p:nvGraphicFramePr>
        <p:xfrm>
          <a:off x="357188" y="2067725"/>
          <a:ext cx="11387137" cy="4057443"/>
        </p:xfrm>
        <a:graphic>
          <a:graphicData uri="http://schemas.openxmlformats.org/presentationml/2006/ole">
            <mc:AlternateContent xmlns:mc="http://schemas.openxmlformats.org/markup-compatibility/2006">
              <mc:Choice xmlns:v="urn:schemas-microsoft-com:vml" Requires="v">
                <p:oleObj spid="_x0000_s4104" name="Document" r:id="rId3" imgW="9762172" imgH="3478602" progId="Word.Document.12">
                  <p:embed/>
                </p:oleObj>
              </mc:Choice>
              <mc:Fallback>
                <p:oleObj name="Document" r:id="rId3" imgW="9762172" imgH="3478602" progId="Word.Document.12">
                  <p:embed/>
                  <p:pic>
                    <p:nvPicPr>
                      <p:cNvPr id="6" name="Objet 5"/>
                      <p:cNvPicPr/>
                      <p:nvPr/>
                    </p:nvPicPr>
                    <p:blipFill>
                      <a:blip r:embed="rId4"/>
                      <a:stretch>
                        <a:fillRect/>
                      </a:stretch>
                    </p:blipFill>
                    <p:spPr>
                      <a:xfrm>
                        <a:off x="357188" y="2067725"/>
                        <a:ext cx="11387137" cy="4057443"/>
                      </a:xfrm>
                      <a:prstGeom prst="rect">
                        <a:avLst/>
                      </a:prstGeom>
                    </p:spPr>
                  </p:pic>
                </p:oleObj>
              </mc:Fallback>
            </mc:AlternateContent>
          </a:graphicData>
        </a:graphic>
      </p:graphicFrame>
    </p:spTree>
    <p:extLst>
      <p:ext uri="{BB962C8B-B14F-4D97-AF65-F5344CB8AC3E}">
        <p14:creationId xmlns:p14="http://schemas.microsoft.com/office/powerpoint/2010/main" val="220808376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5">
                    <a:lumMod val="50000"/>
                  </a:schemeClr>
                </a:solidFill>
              </a:rPr>
              <a:t>Plan Stratégique FEAMPA Martinique</a:t>
            </a:r>
          </a:p>
        </p:txBody>
      </p:sp>
      <p:graphicFrame>
        <p:nvGraphicFramePr>
          <p:cNvPr id="4" name="Objet 3"/>
          <p:cNvGraphicFramePr>
            <a:graphicFrameLocks noChangeAspect="1"/>
          </p:cNvGraphicFramePr>
          <p:nvPr>
            <p:extLst/>
          </p:nvPr>
        </p:nvGraphicFramePr>
        <p:xfrm>
          <a:off x="192133" y="2314575"/>
          <a:ext cx="11809367" cy="2757487"/>
        </p:xfrm>
        <a:graphic>
          <a:graphicData uri="http://schemas.openxmlformats.org/presentationml/2006/ole">
            <mc:AlternateContent xmlns:mc="http://schemas.openxmlformats.org/markup-compatibility/2006">
              <mc:Choice xmlns:v="urn:schemas-microsoft-com:vml" Requires="v">
                <p:oleObj spid="_x0000_s5128" name="Document" r:id="rId3" imgW="9762172" imgH="1539733" progId="Word.Document.12">
                  <p:embed/>
                </p:oleObj>
              </mc:Choice>
              <mc:Fallback>
                <p:oleObj name="Document" r:id="rId3" imgW="9762172" imgH="1539733" progId="Word.Document.12">
                  <p:embed/>
                  <p:pic>
                    <p:nvPicPr>
                      <p:cNvPr id="4" name="Objet 3"/>
                      <p:cNvPicPr/>
                      <p:nvPr/>
                    </p:nvPicPr>
                    <p:blipFill>
                      <a:blip r:embed="rId4"/>
                      <a:stretch>
                        <a:fillRect/>
                      </a:stretch>
                    </p:blipFill>
                    <p:spPr>
                      <a:xfrm>
                        <a:off x="192133" y="2314575"/>
                        <a:ext cx="11809367" cy="2757487"/>
                      </a:xfrm>
                      <a:prstGeom prst="rect">
                        <a:avLst/>
                      </a:prstGeom>
                    </p:spPr>
                  </p:pic>
                </p:oleObj>
              </mc:Fallback>
            </mc:AlternateContent>
          </a:graphicData>
        </a:graphic>
      </p:graphicFrame>
    </p:spTree>
    <p:extLst>
      <p:ext uri="{BB962C8B-B14F-4D97-AF65-F5344CB8AC3E}">
        <p14:creationId xmlns:p14="http://schemas.microsoft.com/office/powerpoint/2010/main" val="239277765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4">
                    <a:lumMod val="50000"/>
                  </a:schemeClr>
                </a:solidFill>
              </a:rPr>
              <a:t>FEADER</a:t>
            </a:r>
          </a:p>
        </p:txBody>
      </p:sp>
      <p:sp>
        <p:nvSpPr>
          <p:cNvPr id="4" name="Rectangle 3"/>
          <p:cNvSpPr/>
          <p:nvPr/>
        </p:nvSpPr>
        <p:spPr>
          <a:xfrm>
            <a:off x="473827" y="2167049"/>
            <a:ext cx="11072552" cy="3693319"/>
          </a:xfrm>
          <a:prstGeom prst="rect">
            <a:avLst/>
          </a:prstGeom>
        </p:spPr>
        <p:txBody>
          <a:bodyPr wrap="square">
            <a:spAutoFit/>
          </a:bodyPr>
          <a:lstStyle/>
          <a:p>
            <a:r>
              <a:rPr lang="fr-FR" b="1" dirty="0"/>
              <a:t>Rappel du diagnostic </a:t>
            </a:r>
            <a:r>
              <a:rPr lang="fr-FR" b="1" dirty="0" smtClean="0"/>
              <a:t>:</a:t>
            </a:r>
          </a:p>
          <a:p>
            <a:endParaRPr lang="fr-FR" dirty="0"/>
          </a:p>
          <a:p>
            <a:r>
              <a:rPr lang="fr-FR" dirty="0"/>
              <a:t>L’agriculture martiniquaise s’appuie sur un patrimoine environnemental riche, mais exposé aux </a:t>
            </a:r>
            <a:r>
              <a:rPr lang="fr-FR" dirty="0" smtClean="0"/>
              <a:t>risques naturels</a:t>
            </a:r>
            <a:r>
              <a:rPr lang="fr-FR" dirty="0"/>
              <a:t>, à l’utilisation de produits phytosanitaires, aux perturbations d’origine anthropiques.</a:t>
            </a:r>
          </a:p>
          <a:p>
            <a:r>
              <a:rPr lang="fr-FR" dirty="0"/>
              <a:t>Une urbanisation peu maitrisée limite l’accès au foncier, dans des zones rurales peu attractives </a:t>
            </a:r>
            <a:r>
              <a:rPr lang="fr-FR" dirty="0" smtClean="0"/>
              <a:t>car caractérisées </a:t>
            </a:r>
            <a:r>
              <a:rPr lang="fr-FR" dirty="0"/>
              <a:t>par un déficit en termes de services de proximité</a:t>
            </a:r>
            <a:r>
              <a:rPr lang="fr-FR" dirty="0" smtClean="0"/>
              <a:t>.</a:t>
            </a:r>
          </a:p>
          <a:p>
            <a:endParaRPr lang="fr-FR" dirty="0"/>
          </a:p>
          <a:p>
            <a:r>
              <a:rPr lang="fr-FR" dirty="0"/>
              <a:t>A partir de ce constat, les préconisations, non exhaustives, retenues à ce stade, sont les suivantes </a:t>
            </a:r>
            <a:r>
              <a:rPr lang="fr-FR" dirty="0" smtClean="0"/>
              <a:t>:</a:t>
            </a:r>
          </a:p>
          <a:p>
            <a:endParaRPr lang="fr-FR" dirty="0"/>
          </a:p>
          <a:p>
            <a:r>
              <a:rPr lang="fr-FR" b="1" dirty="0"/>
              <a:t>- Rendre l’agriculture plus compétitive</a:t>
            </a:r>
          </a:p>
          <a:p>
            <a:r>
              <a:rPr lang="fr-FR" b="1" dirty="0"/>
              <a:t>- Rendre l’agriculture plus durable</a:t>
            </a:r>
          </a:p>
          <a:p>
            <a:r>
              <a:rPr lang="fr-FR" b="1" dirty="0"/>
              <a:t>- Rendre l’agriculture plus performante</a:t>
            </a:r>
          </a:p>
          <a:p>
            <a:r>
              <a:rPr lang="fr-FR" b="1" dirty="0"/>
              <a:t>- Rendre les zones rurales plus attractives</a:t>
            </a:r>
          </a:p>
        </p:txBody>
      </p:sp>
      <p:pic>
        <p:nvPicPr>
          <p:cNvPr id="6" name="Image 5"/>
          <p:cNvPicPr>
            <a:picLocks noChangeAspect="1"/>
          </p:cNvPicPr>
          <p:nvPr/>
        </p:nvPicPr>
        <p:blipFill>
          <a:blip r:embed="rId2"/>
          <a:stretch>
            <a:fillRect/>
          </a:stretch>
        </p:blipFill>
        <p:spPr>
          <a:xfrm>
            <a:off x="10009990" y="4417317"/>
            <a:ext cx="1864659" cy="1281953"/>
          </a:xfrm>
          <a:prstGeom prst="rect">
            <a:avLst/>
          </a:prstGeom>
        </p:spPr>
      </p:pic>
    </p:spTree>
    <p:extLst>
      <p:ext uri="{BB962C8B-B14F-4D97-AF65-F5344CB8AC3E}">
        <p14:creationId xmlns:p14="http://schemas.microsoft.com/office/powerpoint/2010/main" val="3399172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lstStyle/>
          <a:p>
            <a:pPr algn="ctr"/>
            <a:r>
              <a:rPr lang="fr-FR" b="1" dirty="0">
                <a:solidFill>
                  <a:schemeClr val="accent4">
                    <a:lumMod val="50000"/>
                  </a:schemeClr>
                </a:solidFill>
              </a:rPr>
              <a:t>FEADER</a:t>
            </a:r>
          </a:p>
        </p:txBody>
      </p:sp>
      <p:sp>
        <p:nvSpPr>
          <p:cNvPr id="4" name="Rectangle 3"/>
          <p:cNvSpPr/>
          <p:nvPr/>
        </p:nvSpPr>
        <p:spPr>
          <a:xfrm>
            <a:off x="473827" y="2167049"/>
            <a:ext cx="11072552" cy="3139321"/>
          </a:xfrm>
          <a:prstGeom prst="rect">
            <a:avLst/>
          </a:prstGeom>
        </p:spPr>
        <p:txBody>
          <a:bodyPr wrap="square">
            <a:spAutoFit/>
          </a:bodyPr>
          <a:lstStyle/>
          <a:p>
            <a:r>
              <a:rPr lang="fr-FR" b="1" dirty="0">
                <a:solidFill>
                  <a:schemeClr val="accent4">
                    <a:lumMod val="50000"/>
                  </a:schemeClr>
                </a:solidFill>
              </a:rPr>
              <a:t>SYSTÈME DE GESTION </a:t>
            </a:r>
            <a:r>
              <a:rPr lang="fr-FR" b="1" dirty="0" smtClean="0"/>
              <a:t>:</a:t>
            </a:r>
          </a:p>
          <a:p>
            <a:endParaRPr lang="fr-FR" b="1" dirty="0"/>
          </a:p>
          <a:p>
            <a:r>
              <a:rPr lang="fr-FR" dirty="0"/>
              <a:t>Il est annoncé qu’il n’y aurait plus de Programmes de Développement Rural régionaux , mais un </a:t>
            </a:r>
            <a:r>
              <a:rPr lang="fr-FR" b="1" dirty="0" smtClean="0"/>
              <a:t>Plan Stratégique </a:t>
            </a:r>
            <a:r>
              <a:rPr lang="fr-FR" b="1" dirty="0"/>
              <a:t>National. (PSN</a:t>
            </a:r>
            <a:r>
              <a:rPr lang="fr-FR" b="1" dirty="0" smtClean="0"/>
              <a:t>).</a:t>
            </a:r>
          </a:p>
          <a:p>
            <a:endParaRPr lang="fr-FR" b="1" dirty="0"/>
          </a:p>
          <a:p>
            <a:r>
              <a:rPr lang="fr-FR" dirty="0"/>
              <a:t>Des échanges entre le Premier ministre, le Président de Régions de France, et le Ministre </a:t>
            </a:r>
            <a:r>
              <a:rPr lang="fr-FR" dirty="0" smtClean="0"/>
              <a:t>de l’Agriculture </a:t>
            </a:r>
            <a:r>
              <a:rPr lang="fr-FR" dirty="0"/>
              <a:t>et </a:t>
            </a:r>
            <a:r>
              <a:rPr lang="fr-FR" dirty="0" smtClean="0"/>
              <a:t>de l’Alimentation</a:t>
            </a:r>
            <a:r>
              <a:rPr lang="fr-FR" dirty="0"/>
              <a:t>, ont permis l'expression de volonté pour u</a:t>
            </a:r>
            <a:r>
              <a:rPr lang="fr-FR" b="1" dirty="0"/>
              <a:t>ne méthode </a:t>
            </a:r>
            <a:r>
              <a:rPr lang="fr-FR" b="1" dirty="0" smtClean="0"/>
              <a:t>partenariale pour </a:t>
            </a:r>
            <a:r>
              <a:rPr lang="fr-FR" b="1" dirty="0"/>
              <a:t>la prochaine période de programmation du FEADER</a:t>
            </a:r>
            <a:r>
              <a:rPr lang="fr-FR" b="1" dirty="0" smtClean="0"/>
              <a:t>.</a:t>
            </a:r>
          </a:p>
          <a:p>
            <a:endParaRPr lang="fr-FR" b="1" dirty="0"/>
          </a:p>
          <a:p>
            <a:r>
              <a:rPr lang="fr-FR" dirty="0"/>
              <a:t>La Collectivité Territoriale de Martinique </a:t>
            </a:r>
            <a:r>
              <a:rPr lang="fr-FR" dirty="0" smtClean="0"/>
              <a:t>a sollicité </a:t>
            </a:r>
            <a:r>
              <a:rPr lang="fr-FR" dirty="0"/>
              <a:t>le </a:t>
            </a:r>
            <a:r>
              <a:rPr lang="fr-FR" b="1" dirty="0"/>
              <a:t>maintien de son statut d’Autorité de Gestion </a:t>
            </a:r>
            <a:r>
              <a:rPr lang="fr-FR" b="1" dirty="0" smtClean="0"/>
              <a:t>du FEADER </a:t>
            </a:r>
            <a:r>
              <a:rPr lang="fr-FR" b="1" dirty="0"/>
              <a:t>sur les mesures non surfaciques </a:t>
            </a:r>
            <a:r>
              <a:rPr lang="fr-FR" dirty="0"/>
              <a:t>(</a:t>
            </a:r>
            <a:r>
              <a:rPr lang="fr-FR" i="1" dirty="0"/>
              <a:t>forêt, investissements, installation, LEADER…)</a:t>
            </a:r>
            <a:endParaRPr lang="fr-FR" b="1" dirty="0"/>
          </a:p>
        </p:txBody>
      </p:sp>
    </p:spTree>
    <p:extLst>
      <p:ext uri="{BB962C8B-B14F-4D97-AF65-F5344CB8AC3E}">
        <p14:creationId xmlns:p14="http://schemas.microsoft.com/office/powerpoint/2010/main" val="199144307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1931" y="1358598"/>
            <a:ext cx="10515600" cy="711272"/>
          </a:xfrm>
        </p:spPr>
        <p:txBody>
          <a:bodyPr>
            <a:normAutofit/>
          </a:bodyPr>
          <a:lstStyle/>
          <a:p>
            <a:pPr algn="ctr"/>
            <a:r>
              <a:rPr lang="fr-FR" sz="3200" b="1" dirty="0">
                <a:solidFill>
                  <a:schemeClr val="accent4">
                    <a:lumMod val="50000"/>
                  </a:schemeClr>
                </a:solidFill>
              </a:rPr>
              <a:t>Planning Élaboration du Plan Stratégique National FEADER</a:t>
            </a:r>
          </a:p>
        </p:txBody>
      </p:sp>
      <p:pic>
        <p:nvPicPr>
          <p:cNvPr id="3" name="Image 2"/>
          <p:cNvPicPr>
            <a:picLocks noChangeAspect="1"/>
          </p:cNvPicPr>
          <p:nvPr/>
        </p:nvPicPr>
        <p:blipFill>
          <a:blip r:embed="rId2"/>
          <a:stretch>
            <a:fillRect/>
          </a:stretch>
        </p:blipFill>
        <p:spPr>
          <a:xfrm>
            <a:off x="1502648" y="2190288"/>
            <a:ext cx="8539127" cy="3623894"/>
          </a:xfrm>
          <a:prstGeom prst="rect">
            <a:avLst/>
          </a:prstGeom>
        </p:spPr>
      </p:pic>
    </p:spTree>
    <p:extLst>
      <p:ext uri="{BB962C8B-B14F-4D97-AF65-F5344CB8AC3E}">
        <p14:creationId xmlns:p14="http://schemas.microsoft.com/office/powerpoint/2010/main" val="9233742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8394" y="2990009"/>
            <a:ext cx="11072552" cy="1015663"/>
          </a:xfrm>
          <a:prstGeom prst="rect">
            <a:avLst/>
          </a:prstGeom>
        </p:spPr>
        <p:txBody>
          <a:bodyPr wrap="square">
            <a:spAutoFit/>
          </a:bodyPr>
          <a:lstStyle/>
          <a:p>
            <a:pPr algn="ctr"/>
            <a:r>
              <a:rPr lang="fr-FR" sz="6000" b="1" dirty="0" smtClean="0"/>
              <a:t>MERCI DE VOTRE ATTENTION</a:t>
            </a:r>
            <a:endParaRPr lang="fr-FR" sz="6000" b="1" dirty="0"/>
          </a:p>
        </p:txBody>
      </p:sp>
    </p:spTree>
    <p:extLst>
      <p:ext uri="{BB962C8B-B14F-4D97-AF65-F5344CB8AC3E}">
        <p14:creationId xmlns:p14="http://schemas.microsoft.com/office/powerpoint/2010/main" val="25906082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52941" y="943550"/>
            <a:ext cx="9687384" cy="419225"/>
          </a:xfrm>
          <a:prstGeom prst="rect">
            <a:avLst/>
          </a:prstGeom>
        </p:spPr>
        <p:txBody>
          <a:bodyPr wrap="square" lIns="0" tIns="0" rIns="0" bIns="0" rtlCol="0">
            <a:noAutofit/>
          </a:bodyPr>
          <a:lstStyle/>
          <a:p>
            <a:pPr marL="11506" algn="ctr">
              <a:lnSpc>
                <a:spcPts val="2365"/>
              </a:lnSpc>
              <a:spcBef>
                <a:spcPts val="118"/>
              </a:spcBef>
            </a:pPr>
            <a:endParaRPr sz="2174" dirty="0">
              <a:solidFill>
                <a:srgbClr val="43758A"/>
              </a:solidFill>
              <a:latin typeface="Myriad Pro" panose="020B0503030403020204" pitchFamily="34" charset="0"/>
              <a:cs typeface="Times New Roman"/>
            </a:endParaRPr>
          </a:p>
        </p:txBody>
      </p:sp>
      <p:sp>
        <p:nvSpPr>
          <p:cNvPr id="23" name="Rectangle à coins arrondis 22"/>
          <p:cNvSpPr/>
          <p:nvPr/>
        </p:nvSpPr>
        <p:spPr>
          <a:xfrm>
            <a:off x="6062844" y="2393396"/>
            <a:ext cx="4092646" cy="276161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624" b="1" dirty="0"/>
              <a:t>INITIATIVE POUR L’EMPLOI DES JEUNES</a:t>
            </a:r>
          </a:p>
        </p:txBody>
      </p:sp>
      <p:sp>
        <p:nvSpPr>
          <p:cNvPr id="4" name="AutoShape 2" descr="Résultat de recherche d'images pour &quot;formation des jeunes neets&quot;"/>
          <p:cNvSpPr>
            <a:spLocks noChangeAspect="1" noChangeArrowheads="1"/>
          </p:cNvSpPr>
          <p:nvPr/>
        </p:nvSpPr>
        <p:spPr bwMode="auto">
          <a:xfrm>
            <a:off x="1309208" y="-130889"/>
            <a:ext cx="276161" cy="2761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848" tIns="41424" rIns="82848" bIns="41424" numCol="1" anchor="t" anchorCtr="0" compatLnSpc="1">
            <a:prstTxWarp prst="textNoShape">
              <a:avLst/>
            </a:prstTxWarp>
          </a:bodyPr>
          <a:lstStyle/>
          <a:p>
            <a:endParaRPr lang="fr-FR" sz="1631"/>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369" y="2531477"/>
            <a:ext cx="3889268" cy="2140248"/>
          </a:xfrm>
          <a:prstGeom prst="rect">
            <a:avLst/>
          </a:prstGeom>
        </p:spPr>
      </p:pic>
    </p:spTree>
    <p:extLst>
      <p:ext uri="{BB962C8B-B14F-4D97-AF65-F5344CB8AC3E}">
        <p14:creationId xmlns:p14="http://schemas.microsoft.com/office/powerpoint/2010/main" val="366750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52941" y="1088657"/>
            <a:ext cx="9687384" cy="476256"/>
          </a:xfrm>
          <a:prstGeom prst="rect">
            <a:avLst/>
          </a:prstGeom>
        </p:spPr>
        <p:txBody>
          <a:bodyPr wrap="square" lIns="0" tIns="0" rIns="0" bIns="0" rtlCol="0">
            <a:noAutofit/>
          </a:bodyPr>
          <a:lstStyle/>
          <a:p>
            <a:pPr marL="11506" marR="43148" algn="ctr">
              <a:lnSpc>
                <a:spcPts val="2473"/>
              </a:lnSpc>
              <a:spcBef>
                <a:spcPts val="5"/>
              </a:spcBef>
            </a:pPr>
            <a:r>
              <a:rPr lang="fr-FR" sz="3262" b="1" baseline="-1207" dirty="0">
                <a:solidFill>
                  <a:srgbClr val="43758A"/>
                </a:solidFill>
                <a:cs typeface="Times New Roman"/>
              </a:rPr>
              <a:t>ETAT D’AVANCEMENT</a:t>
            </a:r>
            <a:endParaRPr sz="2174" b="1" dirty="0">
              <a:solidFill>
                <a:srgbClr val="43758A"/>
              </a:solidFill>
              <a:cs typeface="Times New Roman"/>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544" y="1564914"/>
            <a:ext cx="8422913" cy="420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p:cNvSpPr/>
          <p:nvPr/>
        </p:nvSpPr>
        <p:spPr>
          <a:xfrm>
            <a:off x="9202812" y="1772034"/>
            <a:ext cx="1737513" cy="7594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31" b="1" dirty="0"/>
              <a:t>11 PROJETS</a:t>
            </a:r>
          </a:p>
        </p:txBody>
      </p:sp>
    </p:spTree>
    <p:extLst>
      <p:ext uri="{BB962C8B-B14F-4D97-AF65-F5344CB8AC3E}">
        <p14:creationId xmlns:p14="http://schemas.microsoft.com/office/powerpoint/2010/main" val="9230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52941" y="1076647"/>
            <a:ext cx="9687384" cy="350185"/>
          </a:xfrm>
          <a:prstGeom prst="rect">
            <a:avLst/>
          </a:prstGeom>
        </p:spPr>
        <p:txBody>
          <a:bodyPr wrap="square" lIns="0" tIns="0" rIns="0" bIns="0" rtlCol="0">
            <a:noAutofit/>
          </a:bodyPr>
          <a:lstStyle/>
          <a:p>
            <a:pPr marL="11506" algn="ctr">
              <a:lnSpc>
                <a:spcPts val="2365"/>
              </a:lnSpc>
              <a:spcBef>
                <a:spcPts val="118"/>
              </a:spcBef>
            </a:pPr>
            <a:r>
              <a:rPr lang="fr-FR" sz="2899" b="1" dirty="0">
                <a:solidFill>
                  <a:srgbClr val="0D3F96"/>
                </a:solidFill>
                <a:cs typeface="Times New Roman"/>
              </a:rPr>
              <a:t>PARTICIPANTS</a:t>
            </a:r>
            <a:endParaRPr sz="3262" baseline="-1207" dirty="0">
              <a:solidFill>
                <a:srgbClr val="43758A"/>
              </a:solidFill>
              <a:cs typeface="Times New Roman"/>
            </a:endParaRPr>
          </a:p>
        </p:txBody>
      </p:sp>
      <p:sp>
        <p:nvSpPr>
          <p:cNvPr id="4" name="Rectangle 3"/>
          <p:cNvSpPr/>
          <p:nvPr/>
        </p:nvSpPr>
        <p:spPr>
          <a:xfrm>
            <a:off x="1401262" y="3912282"/>
            <a:ext cx="2968732" cy="1518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31" b="1" dirty="0">
                <a:solidFill>
                  <a:srgbClr val="00B0F0"/>
                </a:solidFill>
              </a:rPr>
              <a:t>D : </a:t>
            </a:r>
            <a:r>
              <a:rPr lang="fr-FR" sz="1631" dirty="0">
                <a:solidFill>
                  <a:schemeClr val="tx1"/>
                </a:solidFill>
              </a:rPr>
              <a:t>nombre de participants relevant des opérations DIECCTE</a:t>
            </a:r>
          </a:p>
          <a:p>
            <a:r>
              <a:rPr lang="fr-FR" sz="1631" b="1" dirty="0">
                <a:solidFill>
                  <a:schemeClr val="accent6">
                    <a:lumMod val="75000"/>
                  </a:schemeClr>
                </a:solidFill>
              </a:rPr>
              <a:t>VC</a:t>
            </a:r>
            <a:r>
              <a:rPr lang="fr-FR" sz="1631" dirty="0">
                <a:solidFill>
                  <a:schemeClr val="tx1"/>
                </a:solidFill>
              </a:rPr>
              <a:t> : Nombre de participants relevant des projets nationaux</a:t>
            </a:r>
            <a:endParaRPr lang="fr-FR" sz="1631" dirty="0"/>
          </a:p>
        </p:txBody>
      </p:sp>
      <p:cxnSp>
        <p:nvCxnSpPr>
          <p:cNvPr id="6" name="Connecteur droit 5"/>
          <p:cNvCxnSpPr/>
          <p:nvPr/>
        </p:nvCxnSpPr>
        <p:spPr>
          <a:xfrm>
            <a:off x="4784235" y="1564913"/>
            <a:ext cx="69040" cy="4073376"/>
          </a:xfrm>
          <a:prstGeom prst="line">
            <a:avLst/>
          </a:prstGeom>
          <a:ln>
            <a:prstDash val="lgDashDotDot"/>
          </a:ln>
        </p:spPr>
        <p:style>
          <a:lnRef idx="3">
            <a:schemeClr val="accent4"/>
          </a:lnRef>
          <a:fillRef idx="0">
            <a:schemeClr val="accent4"/>
          </a:fillRef>
          <a:effectRef idx="2">
            <a:schemeClr val="accent4"/>
          </a:effectRef>
          <a:fontRef idx="minor">
            <a:schemeClr val="tx1"/>
          </a:fontRef>
        </p:style>
      </p:cxnSp>
      <p:sp>
        <p:nvSpPr>
          <p:cNvPr id="7" name="ZoneTexte 6"/>
          <p:cNvSpPr txBox="1"/>
          <p:nvPr/>
        </p:nvSpPr>
        <p:spPr>
          <a:xfrm>
            <a:off x="5405597" y="1633953"/>
            <a:ext cx="4783048" cy="343299"/>
          </a:xfrm>
          <a:prstGeom prst="rect">
            <a:avLst/>
          </a:prstGeom>
          <a:noFill/>
        </p:spPr>
        <p:txBody>
          <a:bodyPr wrap="square" rtlCol="0">
            <a:spAutoFit/>
          </a:bodyPr>
          <a:lstStyle/>
          <a:p>
            <a:pPr algn="ctr"/>
            <a:r>
              <a:rPr lang="fr-FR" sz="1631" b="1" dirty="0"/>
              <a:t>VOLET DIECCTE</a:t>
            </a:r>
          </a:p>
        </p:txBody>
      </p:sp>
      <p:sp>
        <p:nvSpPr>
          <p:cNvPr id="8" name="Rectangle 7"/>
          <p:cNvSpPr/>
          <p:nvPr/>
        </p:nvSpPr>
        <p:spPr>
          <a:xfrm>
            <a:off x="5734088" y="5051446"/>
            <a:ext cx="1673677" cy="345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31" dirty="0"/>
              <a:t>Entrée : 2 744</a:t>
            </a:r>
          </a:p>
        </p:txBody>
      </p:sp>
      <p:sp>
        <p:nvSpPr>
          <p:cNvPr id="25" name="Rectangle 24"/>
          <p:cNvSpPr/>
          <p:nvPr/>
        </p:nvSpPr>
        <p:spPr>
          <a:xfrm>
            <a:off x="8288578" y="5051446"/>
            <a:ext cx="1673677" cy="3452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631" dirty="0"/>
              <a:t>Sortie : 2 399</a:t>
            </a:r>
          </a:p>
        </p:txBody>
      </p:sp>
      <p:pic>
        <p:nvPicPr>
          <p:cNvPr id="24" name="Image 23"/>
          <p:cNvPicPr/>
          <p:nvPr/>
        </p:nvPicPr>
        <p:blipFill>
          <a:blip r:embed="rId2"/>
          <a:stretch>
            <a:fillRect/>
          </a:stretch>
        </p:blipFill>
        <p:spPr>
          <a:xfrm>
            <a:off x="1401262" y="1564913"/>
            <a:ext cx="3244893" cy="2485450"/>
          </a:xfrm>
          <a:prstGeom prst="ellipse">
            <a:avLst/>
          </a:prstGeom>
          <a:ln>
            <a:noFill/>
          </a:ln>
          <a:effectLst>
            <a:softEdge rad="112500"/>
          </a:effec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476" y="2048195"/>
            <a:ext cx="5039940" cy="294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0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7" grpId="0"/>
      <p:bldP spid="8"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20" name="Titre 1"/>
          <p:cNvSpPr txBox="1">
            <a:spLocks/>
          </p:cNvSpPr>
          <p:nvPr/>
        </p:nvSpPr>
        <p:spPr bwMode="auto">
          <a:xfrm>
            <a:off x="1251675" y="1426832"/>
            <a:ext cx="9688651" cy="1449846"/>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miter lim="800000"/>
            <a:headEnd/>
            <a:tailEnd/>
          </a:ln>
          <a:effectLst>
            <a:outerShdw blurRad="40000" dist="23000" dir="5400000" rotWithShape="0">
              <a:srgbClr val="000000">
                <a:alpha val="35000"/>
              </a:srgbClr>
            </a:outerShdw>
          </a:effectLst>
        </p:spPr>
        <p:txBody>
          <a:bodyPr vert="horz" wrap="square" lIns="82848" tIns="41424" rIns="82848" bIns="41424" numCol="1" anchor="ctr" anchorCtr="0" compatLnSpc="1">
            <a:prstTxWarp prst="textNoShape">
              <a:avLst/>
            </a:prstTxWarp>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defTabSz="828446">
              <a:defRPr/>
            </a:pPr>
            <a:r>
              <a:rPr lang="fr-FR" sz="3986" dirty="0">
                <a:solidFill>
                  <a:prstClr val="white"/>
                </a:solidFill>
              </a:rPr>
              <a:t>APPUI AUX PORTEURS DE PROJETS</a:t>
            </a:r>
          </a:p>
        </p:txBody>
      </p:sp>
      <p:pic>
        <p:nvPicPr>
          <p:cNvPr id="21" name="Imag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605" y="2918203"/>
            <a:ext cx="3979771" cy="2479202"/>
          </a:xfrm>
          <a:prstGeom prst="rect">
            <a:avLst/>
          </a:prstGeom>
        </p:spPr>
      </p:pic>
    </p:spTree>
    <p:extLst>
      <p:ext uri="{BB962C8B-B14F-4D97-AF65-F5344CB8AC3E}">
        <p14:creationId xmlns:p14="http://schemas.microsoft.com/office/powerpoint/2010/main" val="2805094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52941" y="1077298"/>
            <a:ext cx="9687384" cy="418575"/>
          </a:xfrm>
          <a:prstGeom prst="rect">
            <a:avLst/>
          </a:prstGeom>
        </p:spPr>
        <p:txBody>
          <a:bodyPr wrap="square" lIns="0" tIns="0" rIns="0" bIns="0" rtlCol="0">
            <a:noAutofit/>
          </a:bodyPr>
          <a:lstStyle/>
          <a:p>
            <a:pPr marL="11506" algn="ctr">
              <a:lnSpc>
                <a:spcPts val="2365"/>
              </a:lnSpc>
              <a:spcBef>
                <a:spcPts val="118"/>
              </a:spcBef>
            </a:pPr>
            <a:r>
              <a:rPr lang="fr-FR" sz="2265" b="1" dirty="0">
                <a:solidFill>
                  <a:srgbClr val="0D3F96"/>
                </a:solidFill>
                <a:cs typeface="Times New Roman"/>
              </a:rPr>
              <a:t>DISPOSITIF ANIMATION ET  APPUI  PORTEURS DE PROJETS</a:t>
            </a:r>
            <a:endParaRPr sz="2174" dirty="0">
              <a:solidFill>
                <a:srgbClr val="43758A"/>
              </a:solidFill>
              <a:cs typeface="Times New Roman"/>
            </a:endParaRPr>
          </a:p>
        </p:txBody>
      </p:sp>
      <p:sp>
        <p:nvSpPr>
          <p:cNvPr id="8" name="ZoneTexte 7"/>
          <p:cNvSpPr txBox="1"/>
          <p:nvPr/>
        </p:nvSpPr>
        <p:spPr>
          <a:xfrm>
            <a:off x="3679590" y="1621426"/>
            <a:ext cx="6834987" cy="2020810"/>
          </a:xfrm>
          <a:prstGeom prst="rect">
            <a:avLst/>
          </a:prstGeom>
          <a:noFill/>
        </p:spPr>
        <p:txBody>
          <a:bodyPr wrap="square" rtlCol="0">
            <a:spAutoFit/>
          </a:bodyPr>
          <a:lstStyle/>
          <a:p>
            <a:r>
              <a:rPr lang="fr-FR" sz="1600" b="1" dirty="0"/>
              <a:t>Freins identifiés : </a:t>
            </a:r>
          </a:p>
          <a:p>
            <a:pPr marL="310667" indent="-310667" algn="just">
              <a:lnSpc>
                <a:spcPct val="115000"/>
              </a:lnSpc>
              <a:buSzPts val="1200"/>
              <a:buFont typeface="Cambria"/>
              <a:buChar char="-"/>
            </a:pPr>
            <a:r>
              <a:rPr lang="fr-FR" sz="1600" dirty="0">
                <a:solidFill>
                  <a:srgbClr val="00000A"/>
                </a:solidFill>
                <a:ea typeface="Times New Roman"/>
                <a:cs typeface="Times New Roman"/>
              </a:rPr>
              <a:t>Existence de champs d’intervention communs entre l’IEJ et des dispositifs nationaux,</a:t>
            </a:r>
            <a:endParaRPr lang="fr-FR" sz="1600" dirty="0">
              <a:solidFill>
                <a:srgbClr val="00000A"/>
              </a:solidFill>
              <a:ea typeface="Calibri"/>
              <a:cs typeface="Cambria"/>
            </a:endParaRPr>
          </a:p>
          <a:p>
            <a:pPr marL="310667" indent="-310667" algn="just">
              <a:lnSpc>
                <a:spcPct val="115000"/>
              </a:lnSpc>
              <a:buSzPts val="1200"/>
              <a:buFont typeface="Cambria"/>
              <a:buChar char="-"/>
            </a:pPr>
            <a:r>
              <a:rPr lang="fr-FR" sz="1600" dirty="0">
                <a:solidFill>
                  <a:srgbClr val="00000A"/>
                </a:solidFill>
                <a:ea typeface="Times New Roman"/>
                <a:cs typeface="Times New Roman"/>
              </a:rPr>
              <a:t>Difficulté à trouver un cofinancement,</a:t>
            </a:r>
            <a:endParaRPr lang="fr-FR" sz="1600" dirty="0">
              <a:solidFill>
                <a:srgbClr val="00000A"/>
              </a:solidFill>
              <a:ea typeface="Calibri"/>
              <a:cs typeface="Cambria"/>
            </a:endParaRPr>
          </a:p>
          <a:p>
            <a:pPr marL="310667" indent="-310667" algn="just">
              <a:lnSpc>
                <a:spcPct val="115000"/>
              </a:lnSpc>
              <a:buSzPts val="1200"/>
              <a:buFont typeface="Cambria"/>
              <a:buChar char="-"/>
            </a:pPr>
            <a:r>
              <a:rPr lang="fr-FR" sz="1600" dirty="0">
                <a:solidFill>
                  <a:srgbClr val="00000A"/>
                </a:solidFill>
                <a:ea typeface="Times New Roman"/>
                <a:cs typeface="Times New Roman"/>
              </a:rPr>
              <a:t>Difficulté à toucher le secteur associatif, véritable vivier d’actions innovantes,</a:t>
            </a:r>
            <a:endParaRPr lang="fr-FR" sz="1600" dirty="0">
              <a:solidFill>
                <a:srgbClr val="00000A"/>
              </a:solidFill>
              <a:ea typeface="Calibri"/>
              <a:cs typeface="Cambria"/>
            </a:endParaRPr>
          </a:p>
          <a:p>
            <a:pPr marL="310667" indent="-310667" algn="just">
              <a:lnSpc>
                <a:spcPct val="115000"/>
              </a:lnSpc>
              <a:buSzPts val="1200"/>
              <a:buFont typeface="Cambria"/>
              <a:buChar char="-"/>
            </a:pPr>
            <a:r>
              <a:rPr lang="fr-FR" sz="1600" dirty="0">
                <a:solidFill>
                  <a:srgbClr val="00000A"/>
                </a:solidFill>
                <a:ea typeface="Times New Roman"/>
                <a:cs typeface="Times New Roman"/>
              </a:rPr>
              <a:t>Méconnaissance des mesures de simplification,</a:t>
            </a:r>
            <a:endParaRPr lang="fr-FR" sz="1600" dirty="0">
              <a:solidFill>
                <a:srgbClr val="00000A"/>
              </a:solidFill>
              <a:ea typeface="Calibri"/>
              <a:cs typeface="Cambria"/>
            </a:endParaRPr>
          </a:p>
          <a:p>
            <a:pPr marL="310667" indent="-310667" algn="just">
              <a:lnSpc>
                <a:spcPct val="115000"/>
              </a:lnSpc>
              <a:spcAft>
                <a:spcPts val="906"/>
              </a:spcAft>
              <a:buSzPts val="1200"/>
              <a:buFont typeface="Cambria"/>
              <a:buChar char="-"/>
            </a:pPr>
            <a:r>
              <a:rPr lang="fr-FR" sz="1600" dirty="0">
                <a:solidFill>
                  <a:srgbClr val="00000A"/>
                </a:solidFill>
                <a:ea typeface="Times New Roman"/>
                <a:cs typeface="Times New Roman"/>
              </a:rPr>
              <a:t>Crainte des rejets de dépenses et des contrôles. </a:t>
            </a:r>
            <a:endParaRPr lang="fr-FR" sz="1600" dirty="0"/>
          </a:p>
        </p:txBody>
      </p:sp>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045" y="1633951"/>
            <a:ext cx="1981307" cy="1587928"/>
          </a:xfrm>
          <a:prstGeom prst="rect">
            <a:avLst/>
          </a:prstGeom>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069" y="3705160"/>
            <a:ext cx="6677548" cy="2002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222" y="3938171"/>
            <a:ext cx="2312849" cy="153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04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027" name="object 5"/>
          <p:cNvSpPr txBox="1">
            <a:spLocks noChangeArrowheads="1"/>
          </p:cNvSpPr>
          <p:nvPr/>
        </p:nvSpPr>
        <p:spPr bwMode="auto">
          <a:xfrm>
            <a:off x="0" y="2535990"/>
            <a:ext cx="12192000" cy="185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algn="ctr">
              <a:lnSpc>
                <a:spcPts val="2763"/>
              </a:lnSpc>
              <a:spcBef>
                <a:spcPts val="136"/>
              </a:spcBef>
              <a:defRPr/>
            </a:pPr>
            <a:r>
              <a:rPr lang="fr-FR" altLang="fr-FR" sz="4349" dirty="0" smtClean="0">
                <a:solidFill>
                  <a:srgbClr val="0D3F96"/>
                </a:solidFill>
                <a:latin typeface="+mn-lt"/>
                <a:cs typeface="Times New Roman" panose="02020603050405020304" pitchFamily="18" charset="0"/>
              </a:rPr>
              <a:t>Le </a:t>
            </a:r>
            <a:r>
              <a:rPr lang="fr-FR" altLang="fr-FR" sz="4349" dirty="0">
                <a:solidFill>
                  <a:srgbClr val="0D3F96"/>
                </a:solidFill>
                <a:latin typeface="+mn-lt"/>
                <a:cs typeface="Times New Roman" panose="02020603050405020304" pitchFamily="18" charset="0"/>
              </a:rPr>
              <a:t>Fonds </a:t>
            </a:r>
            <a:r>
              <a:rPr lang="fr-FR" altLang="fr-FR" sz="4349" dirty="0" smtClean="0">
                <a:solidFill>
                  <a:srgbClr val="0D3F96"/>
                </a:solidFill>
                <a:latin typeface="+mn-lt"/>
                <a:cs typeface="Times New Roman" panose="02020603050405020304" pitchFamily="18" charset="0"/>
              </a:rPr>
              <a:t>Européen </a:t>
            </a:r>
            <a:r>
              <a:rPr lang="fr-FR" altLang="fr-FR" sz="4349" dirty="0">
                <a:solidFill>
                  <a:srgbClr val="0D3F96"/>
                </a:solidFill>
                <a:latin typeface="+mn-lt"/>
                <a:cs typeface="Times New Roman" panose="02020603050405020304" pitchFamily="18" charset="0"/>
              </a:rPr>
              <a:t>pour les Affaires </a:t>
            </a:r>
          </a:p>
          <a:p>
            <a:pPr marL="0" algn="ctr">
              <a:lnSpc>
                <a:spcPts val="2763"/>
              </a:lnSpc>
              <a:spcBef>
                <a:spcPts val="136"/>
              </a:spcBef>
              <a:defRPr/>
            </a:pPr>
            <a:endParaRPr lang="fr-FR" altLang="fr-FR" sz="4349" dirty="0">
              <a:solidFill>
                <a:srgbClr val="0D3F96"/>
              </a:solidFill>
              <a:latin typeface="+mn-lt"/>
              <a:cs typeface="Times New Roman" panose="02020603050405020304" pitchFamily="18" charset="0"/>
            </a:endParaRPr>
          </a:p>
          <a:p>
            <a:pPr marL="0" algn="ctr">
              <a:lnSpc>
                <a:spcPts val="2763"/>
              </a:lnSpc>
              <a:spcBef>
                <a:spcPts val="136"/>
              </a:spcBef>
              <a:defRPr/>
            </a:pPr>
            <a:r>
              <a:rPr lang="fr-FR" altLang="fr-FR" sz="4349" dirty="0">
                <a:solidFill>
                  <a:srgbClr val="0D3F96"/>
                </a:solidFill>
                <a:latin typeface="+mn-lt"/>
                <a:cs typeface="Times New Roman" panose="02020603050405020304" pitchFamily="18" charset="0"/>
              </a:rPr>
              <a:t>Maritimes et la Pêche </a:t>
            </a:r>
            <a:endParaRPr lang="fr-FR" altLang="fr-FR" sz="4349" dirty="0" smtClean="0">
              <a:solidFill>
                <a:srgbClr val="0D3F96"/>
              </a:solidFill>
              <a:latin typeface="+mn-lt"/>
              <a:cs typeface="Times New Roman" panose="02020603050405020304" pitchFamily="18" charset="0"/>
            </a:endParaRPr>
          </a:p>
          <a:p>
            <a:pPr marL="0" algn="ctr">
              <a:lnSpc>
                <a:spcPts val="2763"/>
              </a:lnSpc>
              <a:spcBef>
                <a:spcPts val="136"/>
              </a:spcBef>
              <a:defRPr/>
            </a:pPr>
            <a:endParaRPr lang="fr-FR" altLang="fr-FR" sz="4349" dirty="0">
              <a:solidFill>
                <a:srgbClr val="0D3F96"/>
              </a:solidFill>
              <a:latin typeface="+mn-lt"/>
              <a:cs typeface="Times New Roman" panose="02020603050405020304" pitchFamily="18" charset="0"/>
            </a:endParaRPr>
          </a:p>
          <a:p>
            <a:pPr marL="0" algn="ctr">
              <a:lnSpc>
                <a:spcPts val="2763"/>
              </a:lnSpc>
              <a:spcBef>
                <a:spcPts val="136"/>
              </a:spcBef>
              <a:defRPr/>
            </a:pPr>
            <a:r>
              <a:rPr lang="fr-FR" altLang="fr-FR" sz="4349" dirty="0" smtClean="0">
                <a:solidFill>
                  <a:srgbClr val="0D3F96"/>
                </a:solidFill>
                <a:latin typeface="+mn-lt"/>
                <a:cs typeface="Times New Roman" panose="02020603050405020304" pitchFamily="18" charset="0"/>
              </a:rPr>
              <a:t>FEAMP</a:t>
            </a:r>
            <a:endParaRPr lang="fr-FR" altLang="fr-FR" sz="4349" dirty="0">
              <a:solidFill>
                <a:srgbClr val="0D3F96"/>
              </a:solidFill>
              <a:latin typeface="+mn-lt"/>
              <a:cs typeface="Times New Roman" panose="02020603050405020304" pitchFamily="18" charset="0"/>
            </a:endParaRPr>
          </a:p>
        </p:txBody>
      </p:sp>
    </p:spTree>
    <p:extLst>
      <p:ext uri="{BB962C8B-B14F-4D97-AF65-F5344CB8AC3E}">
        <p14:creationId xmlns:p14="http://schemas.microsoft.com/office/powerpoint/2010/main" val="822299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4" name="object 3"/>
          <p:cNvSpPr txBox="1">
            <a:spLocks noChangeArrowheads="1"/>
          </p:cNvSpPr>
          <p:nvPr/>
        </p:nvSpPr>
        <p:spPr bwMode="auto">
          <a:xfrm>
            <a:off x="105163" y="1478989"/>
            <a:ext cx="9687213" cy="44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3986" b="1" dirty="0">
                <a:solidFill>
                  <a:srgbClr val="0D3F96"/>
                </a:solidFill>
                <a:latin typeface="+mn-lt"/>
                <a:cs typeface="Times New Roman" panose="02020603050405020304" pitchFamily="18" charset="0"/>
              </a:rPr>
              <a:t>LE FEAMP EN MARTINIQUE</a:t>
            </a:r>
            <a:endParaRPr lang="fr-FR" altLang="fr-FR" sz="3986" dirty="0">
              <a:solidFill>
                <a:srgbClr val="43758A"/>
              </a:solidFill>
              <a:latin typeface="+mn-lt"/>
              <a:cs typeface="Times New Roman" panose="02020603050405020304" pitchFamily="18" charset="0"/>
            </a:endParaRPr>
          </a:p>
        </p:txBody>
      </p:sp>
      <p:sp>
        <p:nvSpPr>
          <p:cNvPr id="3" name="Flèche droite 2"/>
          <p:cNvSpPr/>
          <p:nvPr/>
        </p:nvSpPr>
        <p:spPr>
          <a:xfrm>
            <a:off x="1815503" y="2048195"/>
            <a:ext cx="4901859" cy="1380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11 mesures régionalisées pour l’investissement</a:t>
            </a:r>
          </a:p>
        </p:txBody>
      </p:sp>
      <p:sp>
        <p:nvSpPr>
          <p:cNvPr id="16" name="Flèche droite 15"/>
          <p:cNvSpPr/>
          <p:nvPr/>
        </p:nvSpPr>
        <p:spPr>
          <a:xfrm>
            <a:off x="1801411" y="3774202"/>
            <a:ext cx="4901859" cy="13808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Le régime de compensation des surcoûts dans les RUP (PCS)</a:t>
            </a:r>
          </a:p>
        </p:txBody>
      </p:sp>
      <p:sp>
        <p:nvSpPr>
          <p:cNvPr id="4" name="ZoneTexte 3"/>
          <p:cNvSpPr txBox="1"/>
          <p:nvPr/>
        </p:nvSpPr>
        <p:spPr>
          <a:xfrm>
            <a:off x="7131604" y="2269059"/>
            <a:ext cx="2347369" cy="873188"/>
          </a:xfrm>
          <a:prstGeom prst="rect">
            <a:avLst/>
          </a:prstGeom>
          <a:noFill/>
        </p:spPr>
        <p:txBody>
          <a:bodyPr wrap="square" rtlCol="0">
            <a:spAutoFit/>
          </a:bodyPr>
          <a:lstStyle/>
          <a:p>
            <a:pPr algn="ctr"/>
            <a:r>
              <a:rPr lang="fr-FR" sz="2537" dirty="0"/>
              <a:t>10 214 099 € </a:t>
            </a:r>
          </a:p>
          <a:p>
            <a:pPr algn="ctr"/>
            <a:r>
              <a:rPr lang="fr-FR" sz="2537" dirty="0"/>
              <a:t>de FEAMP</a:t>
            </a:r>
          </a:p>
        </p:txBody>
      </p:sp>
      <p:sp>
        <p:nvSpPr>
          <p:cNvPr id="18" name="ZoneTexte 17"/>
          <p:cNvSpPr txBox="1"/>
          <p:nvPr/>
        </p:nvSpPr>
        <p:spPr>
          <a:xfrm>
            <a:off x="7131604" y="4038264"/>
            <a:ext cx="2347369" cy="873188"/>
          </a:xfrm>
          <a:prstGeom prst="rect">
            <a:avLst/>
          </a:prstGeom>
          <a:noFill/>
        </p:spPr>
        <p:txBody>
          <a:bodyPr wrap="square" rtlCol="0">
            <a:spAutoFit/>
          </a:bodyPr>
          <a:lstStyle/>
          <a:p>
            <a:pPr algn="ctr"/>
            <a:r>
              <a:rPr lang="fr-FR" sz="2537" dirty="0"/>
              <a:t>200 000 € </a:t>
            </a:r>
          </a:p>
          <a:p>
            <a:pPr algn="ctr"/>
            <a:r>
              <a:rPr lang="fr-FR" sz="2537" dirty="0"/>
              <a:t>Par semestre</a:t>
            </a:r>
          </a:p>
        </p:txBody>
      </p:sp>
    </p:spTree>
    <p:extLst>
      <p:ext uri="{BB962C8B-B14F-4D97-AF65-F5344CB8AC3E}">
        <p14:creationId xmlns:p14="http://schemas.microsoft.com/office/powerpoint/2010/main" val="5877179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027" name="object 5"/>
          <p:cNvSpPr txBox="1">
            <a:spLocks noChangeArrowheads="1"/>
          </p:cNvSpPr>
          <p:nvPr/>
        </p:nvSpPr>
        <p:spPr bwMode="auto">
          <a:xfrm>
            <a:off x="70339" y="2790291"/>
            <a:ext cx="12192000" cy="14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algn="ctr">
              <a:lnSpc>
                <a:spcPts val="2763"/>
              </a:lnSpc>
              <a:spcBef>
                <a:spcPts val="136"/>
              </a:spcBef>
              <a:defRPr/>
            </a:pPr>
            <a:endParaRPr lang="fr-FR" altLang="fr-FR" sz="2899" dirty="0">
              <a:solidFill>
                <a:srgbClr val="0D3F96"/>
              </a:solidFill>
              <a:latin typeface="+mn-lt"/>
              <a:cs typeface="Times New Roman" panose="02020603050405020304" pitchFamily="18" charset="0"/>
            </a:endParaRPr>
          </a:p>
          <a:p>
            <a:pPr marL="0" algn="ctr">
              <a:lnSpc>
                <a:spcPts val="2763"/>
              </a:lnSpc>
              <a:spcBef>
                <a:spcPts val="136"/>
              </a:spcBef>
              <a:defRPr/>
            </a:pPr>
            <a:r>
              <a:rPr lang="fr-FR" altLang="fr-FR" sz="4349" dirty="0">
                <a:solidFill>
                  <a:srgbClr val="0D3F96"/>
                </a:solidFill>
                <a:latin typeface="+mn-lt"/>
                <a:cs typeface="Times New Roman" panose="02020603050405020304" pitchFamily="18" charset="0"/>
              </a:rPr>
              <a:t>Le Fonds </a:t>
            </a:r>
            <a:r>
              <a:rPr lang="fr-FR" altLang="fr-FR" sz="4349" dirty="0" smtClean="0">
                <a:solidFill>
                  <a:srgbClr val="0D3F96"/>
                </a:solidFill>
                <a:latin typeface="+mn-lt"/>
                <a:cs typeface="Times New Roman" panose="02020603050405020304" pitchFamily="18" charset="0"/>
              </a:rPr>
              <a:t>Social Européen</a:t>
            </a:r>
            <a:endParaRPr lang="fr-FR" altLang="fr-FR" sz="4349" dirty="0">
              <a:solidFill>
                <a:srgbClr val="0D3F96"/>
              </a:solidFill>
              <a:latin typeface="+mn-lt"/>
              <a:cs typeface="Times New Roman" panose="02020603050405020304" pitchFamily="18" charset="0"/>
            </a:endParaRPr>
          </a:p>
          <a:p>
            <a:pPr marL="0" algn="ctr">
              <a:lnSpc>
                <a:spcPts val="2763"/>
              </a:lnSpc>
              <a:spcBef>
                <a:spcPts val="136"/>
              </a:spcBef>
              <a:defRPr/>
            </a:pPr>
            <a:endParaRPr lang="fr-FR" altLang="fr-FR" sz="4349" dirty="0">
              <a:solidFill>
                <a:srgbClr val="0D3F96"/>
              </a:solidFill>
              <a:latin typeface="+mn-lt"/>
              <a:cs typeface="Times New Roman" panose="02020603050405020304" pitchFamily="18" charset="0"/>
            </a:endParaRPr>
          </a:p>
          <a:p>
            <a:pPr marL="0" algn="ctr">
              <a:lnSpc>
                <a:spcPts val="2763"/>
              </a:lnSpc>
              <a:spcBef>
                <a:spcPts val="136"/>
              </a:spcBef>
              <a:defRPr/>
            </a:pPr>
            <a:r>
              <a:rPr lang="fr-FR" altLang="fr-FR" sz="4349" dirty="0" smtClean="0">
                <a:solidFill>
                  <a:srgbClr val="0D3F96"/>
                </a:solidFill>
                <a:latin typeface="+mn-lt"/>
                <a:cs typeface="Times New Roman" panose="02020603050405020304" pitchFamily="18" charset="0"/>
              </a:rPr>
              <a:t>FSE</a:t>
            </a:r>
            <a:endParaRPr lang="fr-FR" altLang="fr-FR" sz="4349" dirty="0">
              <a:solidFill>
                <a:srgbClr val="0D3F96"/>
              </a:solidFill>
              <a:latin typeface="+mn-lt"/>
              <a:cs typeface="Times New Roman" panose="02020603050405020304" pitchFamily="18" charset="0"/>
            </a:endParaRPr>
          </a:p>
          <a:p>
            <a:pPr marL="0" algn="ctr">
              <a:lnSpc>
                <a:spcPts val="2763"/>
              </a:lnSpc>
              <a:spcBef>
                <a:spcPts val="136"/>
              </a:spcBef>
              <a:defRPr/>
            </a:pPr>
            <a:endParaRPr lang="fr-FR" altLang="fr-FR" sz="4349" dirty="0">
              <a:solidFill>
                <a:srgbClr val="0D3F96"/>
              </a:solidFill>
              <a:latin typeface="+mn-lt"/>
              <a:cs typeface="Times New Roman" panose="02020603050405020304" pitchFamily="18" charset="0"/>
            </a:endParaRPr>
          </a:p>
        </p:txBody>
      </p:sp>
    </p:spTree>
    <p:extLst>
      <p:ext uri="{BB962C8B-B14F-4D97-AF65-F5344CB8AC3E}">
        <p14:creationId xmlns:p14="http://schemas.microsoft.com/office/powerpoint/2010/main" val="224474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4" name="object 3"/>
          <p:cNvSpPr txBox="1">
            <a:spLocks noChangeArrowheads="1"/>
          </p:cNvSpPr>
          <p:nvPr/>
        </p:nvSpPr>
        <p:spPr bwMode="auto">
          <a:xfrm>
            <a:off x="118226" y="1480352"/>
            <a:ext cx="968721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3986" b="1" dirty="0">
                <a:solidFill>
                  <a:srgbClr val="0D3F96"/>
                </a:solidFill>
                <a:latin typeface="+mn-lt"/>
                <a:cs typeface="Times New Roman" panose="02020603050405020304" pitchFamily="18" charset="0"/>
              </a:rPr>
              <a:t>REMAQUETTAGE JUILLET 2020</a:t>
            </a:r>
            <a:endParaRPr lang="fr-FR" altLang="fr-FR" sz="3986" dirty="0">
              <a:solidFill>
                <a:srgbClr val="43758A"/>
              </a:solidFill>
              <a:latin typeface="+mn-lt"/>
              <a:cs typeface="Times New Roman" panose="02020603050405020304" pitchFamily="18" charset="0"/>
            </a:endParaRPr>
          </a:p>
        </p:txBody>
      </p:sp>
      <p:graphicFrame>
        <p:nvGraphicFramePr>
          <p:cNvPr id="3" name="Diagramme 2"/>
          <p:cNvGraphicFramePr/>
          <p:nvPr>
            <p:extLst>
              <p:ext uri="{D42A27DB-BD31-4B8C-83A1-F6EECF244321}">
                <p14:modId xmlns:p14="http://schemas.microsoft.com/office/powerpoint/2010/main" val="1692642340"/>
              </p:ext>
            </p:extLst>
          </p:nvPr>
        </p:nvGraphicFramePr>
        <p:xfrm>
          <a:off x="1084875" y="1982309"/>
          <a:ext cx="9392353" cy="1059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me 3"/>
          <p:cNvGraphicFramePr/>
          <p:nvPr>
            <p:extLst>
              <p:ext uri="{D42A27DB-BD31-4B8C-83A1-F6EECF244321}">
                <p14:modId xmlns:p14="http://schemas.microsoft.com/office/powerpoint/2010/main" val="720365225"/>
              </p:ext>
            </p:extLst>
          </p:nvPr>
        </p:nvGraphicFramePr>
        <p:xfrm>
          <a:off x="1156791" y="3220751"/>
          <a:ext cx="8986742" cy="32391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036418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4" name="object 3"/>
          <p:cNvSpPr txBox="1">
            <a:spLocks noChangeArrowheads="1"/>
          </p:cNvSpPr>
          <p:nvPr/>
        </p:nvSpPr>
        <p:spPr bwMode="auto">
          <a:xfrm>
            <a:off x="48006" y="1492995"/>
            <a:ext cx="968721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3986" b="1" dirty="0">
                <a:solidFill>
                  <a:srgbClr val="0D3F96"/>
                </a:solidFill>
                <a:latin typeface="+mn-lt"/>
                <a:cs typeface="Times New Roman" panose="02020603050405020304" pitchFamily="18" charset="0"/>
              </a:rPr>
              <a:t>Modification de la Maquette Martinique</a:t>
            </a:r>
            <a:endParaRPr lang="fr-FR" altLang="fr-FR" sz="3986" dirty="0">
              <a:solidFill>
                <a:srgbClr val="43758A"/>
              </a:solidFill>
              <a:latin typeface="+mn-lt"/>
              <a:cs typeface="Times New Roman" panose="02020603050405020304" pitchFamily="18" charset="0"/>
            </a:endParaRPr>
          </a:p>
        </p:txBody>
      </p:sp>
      <p:sp>
        <p:nvSpPr>
          <p:cNvPr id="25" name="Rectangle à coins arrondis 24"/>
          <p:cNvSpPr/>
          <p:nvPr/>
        </p:nvSpPr>
        <p:spPr>
          <a:xfrm>
            <a:off x="657446" y="2608004"/>
            <a:ext cx="3480739" cy="141676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37" dirty="0"/>
              <a:t>Maquette validée au CNS de juillet 2020</a:t>
            </a:r>
          </a:p>
        </p:txBody>
      </p:sp>
      <p:sp>
        <p:nvSpPr>
          <p:cNvPr id="26" name="Rectangle à coins arrondis 25"/>
          <p:cNvSpPr/>
          <p:nvPr/>
        </p:nvSpPr>
        <p:spPr>
          <a:xfrm>
            <a:off x="668532" y="4334012"/>
            <a:ext cx="3480739" cy="141676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37" dirty="0"/>
              <a:t>Diminution du montant de la SG CTM</a:t>
            </a:r>
          </a:p>
          <a:p>
            <a:pPr algn="ctr"/>
            <a:r>
              <a:rPr lang="fr-FR" sz="2537" dirty="0"/>
              <a:t>10,214 M€ de FEAMP</a:t>
            </a:r>
          </a:p>
        </p:txBody>
      </p:sp>
      <p:graphicFrame>
        <p:nvGraphicFramePr>
          <p:cNvPr id="3" name="Tableau 2"/>
          <p:cNvGraphicFramePr>
            <a:graphicFrameLocks noGrp="1"/>
          </p:cNvGraphicFramePr>
          <p:nvPr>
            <p:extLst>
              <p:ext uri="{D42A27DB-BD31-4B8C-83A1-F6EECF244321}">
                <p14:modId xmlns:p14="http://schemas.microsoft.com/office/powerpoint/2010/main" val="1853961716"/>
              </p:ext>
            </p:extLst>
          </p:nvPr>
        </p:nvGraphicFramePr>
        <p:xfrm>
          <a:off x="4881199" y="1950195"/>
          <a:ext cx="5027839" cy="4572341"/>
        </p:xfrm>
        <a:graphic>
          <a:graphicData uri="http://schemas.openxmlformats.org/drawingml/2006/table">
            <a:tbl>
              <a:tblPr firstRow="1" bandRow="1">
                <a:tableStyleId>{5C22544A-7EE6-4342-B048-85BDC9FD1C3A}</a:tableStyleId>
              </a:tblPr>
              <a:tblGrid>
                <a:gridCol w="1242233">
                  <a:extLst>
                    <a:ext uri="{9D8B030D-6E8A-4147-A177-3AD203B41FA5}">
                      <a16:colId xmlns:a16="http://schemas.microsoft.com/office/drawing/2014/main" val="20000"/>
                    </a:ext>
                  </a:extLst>
                </a:gridCol>
                <a:gridCol w="2608877">
                  <a:extLst>
                    <a:ext uri="{9D8B030D-6E8A-4147-A177-3AD203B41FA5}">
                      <a16:colId xmlns:a16="http://schemas.microsoft.com/office/drawing/2014/main" val="20001"/>
                    </a:ext>
                  </a:extLst>
                </a:gridCol>
                <a:gridCol w="1176729">
                  <a:extLst>
                    <a:ext uri="{9D8B030D-6E8A-4147-A177-3AD203B41FA5}">
                      <a16:colId xmlns:a16="http://schemas.microsoft.com/office/drawing/2014/main" val="20002"/>
                    </a:ext>
                  </a:extLst>
                </a:gridCol>
              </a:tblGrid>
              <a:tr h="391061">
                <a:tc>
                  <a:txBody>
                    <a:bodyPr/>
                    <a:lstStyle/>
                    <a:p>
                      <a:pPr algn="ctr"/>
                      <a:r>
                        <a:rPr lang="fr-FR" sz="1800" dirty="0" smtClean="0">
                          <a:latin typeface="+mn-lt"/>
                        </a:rPr>
                        <a:t>Mesure</a:t>
                      </a:r>
                      <a:endParaRPr lang="fr-FR" sz="1800" dirty="0">
                        <a:latin typeface="+mn-lt"/>
                      </a:endParaRPr>
                    </a:p>
                  </a:txBody>
                  <a:tcPr marL="82848" marR="82848" marT="41424" marB="41424" anchor="ctr"/>
                </a:tc>
                <a:tc>
                  <a:txBody>
                    <a:bodyPr/>
                    <a:lstStyle/>
                    <a:p>
                      <a:pPr algn="ctr"/>
                      <a:r>
                        <a:rPr lang="fr-FR" sz="1800" dirty="0" smtClean="0">
                          <a:latin typeface="+mn-lt"/>
                        </a:rPr>
                        <a:t>Montant FEAMP</a:t>
                      </a:r>
                      <a:endParaRPr lang="fr-FR" sz="1800" dirty="0">
                        <a:latin typeface="+mn-lt"/>
                      </a:endParaRPr>
                    </a:p>
                  </a:txBody>
                  <a:tcPr marL="82848" marR="82848" marT="41424" marB="41424" anchor="ctr"/>
                </a:tc>
                <a:tc>
                  <a:txBody>
                    <a:bodyPr/>
                    <a:lstStyle/>
                    <a:p>
                      <a:pPr algn="ctr"/>
                      <a:r>
                        <a:rPr lang="fr-FR" sz="1800" dirty="0" smtClean="0">
                          <a:latin typeface="+mn-lt"/>
                        </a:rPr>
                        <a:t>action</a:t>
                      </a:r>
                      <a:endParaRPr lang="fr-FR" sz="1800" dirty="0">
                        <a:latin typeface="+mn-lt"/>
                      </a:endParaRPr>
                    </a:p>
                  </a:txBody>
                  <a:tcPr marL="82848" marR="82848" marT="41424" marB="41424" anchor="ctr"/>
                </a:tc>
                <a:extLst>
                  <a:ext uri="{0D108BD9-81ED-4DB2-BD59-A6C34878D82A}">
                    <a16:rowId xmlns:a16="http://schemas.microsoft.com/office/drawing/2014/main" val="10000"/>
                  </a:ext>
                </a:extLst>
              </a:tr>
              <a:tr h="409201">
                <a:tc>
                  <a:txBody>
                    <a:bodyPr/>
                    <a:lstStyle/>
                    <a:p>
                      <a:pPr algn="ctr"/>
                      <a:r>
                        <a:rPr lang="fr-FR" sz="2200" dirty="0" smtClean="0">
                          <a:latin typeface="+mn-lt"/>
                        </a:rPr>
                        <a:t>32</a:t>
                      </a:r>
                      <a:endParaRPr lang="fr-FR" sz="2200" dirty="0">
                        <a:latin typeface="+mn-lt"/>
                      </a:endParaRPr>
                    </a:p>
                  </a:txBody>
                  <a:tcPr marL="82848" marR="82848" marT="41424" marB="41424" anchor="ctr"/>
                </a:tc>
                <a:tc>
                  <a:txBody>
                    <a:bodyPr/>
                    <a:lstStyle/>
                    <a:p>
                      <a:pPr algn="ctr"/>
                      <a:r>
                        <a:rPr lang="fr-FR" sz="2200" dirty="0" smtClean="0">
                          <a:latin typeface="+mn-lt"/>
                        </a:rPr>
                        <a:t>120 000</a:t>
                      </a:r>
                      <a:endParaRPr lang="fr-FR" sz="2200" dirty="0">
                        <a:latin typeface="+mn-lt"/>
                      </a:endParaRPr>
                    </a:p>
                  </a:txBody>
                  <a:tcPr marL="82848" marR="82848" marT="41424" marB="41424" anchor="ctr"/>
                </a:tc>
                <a:tc>
                  <a:txBody>
                    <a:bodyPr/>
                    <a:lstStyle/>
                    <a:p>
                      <a:pPr algn="ctr"/>
                      <a:r>
                        <a:rPr lang="fr-FR" sz="1600" dirty="0" smtClean="0">
                          <a:solidFill>
                            <a:srgbClr val="FF0000"/>
                          </a:solidFill>
                          <a:latin typeface="+mn-lt"/>
                        </a:rPr>
                        <a:t>▼</a:t>
                      </a:r>
                      <a:endParaRPr lang="fr-FR" sz="1600" dirty="0">
                        <a:solidFill>
                          <a:srgbClr val="FF0000"/>
                        </a:solidFill>
                        <a:latin typeface="+mn-lt"/>
                      </a:endParaRPr>
                    </a:p>
                  </a:txBody>
                  <a:tcPr marL="82848" marR="82848" marT="41424" marB="41424" anchor="ctr"/>
                </a:tc>
                <a:extLst>
                  <a:ext uri="{0D108BD9-81ED-4DB2-BD59-A6C34878D82A}">
                    <a16:rowId xmlns:a16="http://schemas.microsoft.com/office/drawing/2014/main" val="10001"/>
                  </a:ext>
                </a:extLst>
              </a:tr>
              <a:tr h="409201">
                <a:tc>
                  <a:txBody>
                    <a:bodyPr/>
                    <a:lstStyle/>
                    <a:p>
                      <a:pPr algn="ctr"/>
                      <a:r>
                        <a:rPr lang="fr-FR" sz="2200" dirty="0" smtClean="0">
                          <a:latin typeface="+mn-lt"/>
                        </a:rPr>
                        <a:t>38</a:t>
                      </a:r>
                      <a:endParaRPr lang="fr-FR" sz="2200" dirty="0">
                        <a:latin typeface="+mn-lt"/>
                      </a:endParaRPr>
                    </a:p>
                  </a:txBody>
                  <a:tcPr marL="82848" marR="82848" marT="41424" marB="41424" anchor="ctr"/>
                </a:tc>
                <a:tc>
                  <a:txBody>
                    <a:bodyPr/>
                    <a:lstStyle/>
                    <a:p>
                      <a:pPr algn="ctr"/>
                      <a:r>
                        <a:rPr lang="fr-FR" sz="2200" dirty="0" smtClean="0">
                          <a:latin typeface="+mn-lt"/>
                        </a:rPr>
                        <a:t>150</a:t>
                      </a:r>
                      <a:r>
                        <a:rPr lang="fr-FR" sz="2200" baseline="0" dirty="0" smtClean="0">
                          <a:latin typeface="+mn-lt"/>
                        </a:rPr>
                        <a:t> 000</a:t>
                      </a:r>
                      <a:endParaRPr lang="fr-FR" sz="2200" dirty="0">
                        <a:latin typeface="+mn-lt"/>
                      </a:endParaRPr>
                    </a:p>
                  </a:txBody>
                  <a:tcPr marL="82848" marR="82848" marT="41424" marB="414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0070C0"/>
                          </a:solidFill>
                          <a:latin typeface="+mn-lt"/>
                        </a:rPr>
                        <a:t>=</a:t>
                      </a:r>
                    </a:p>
                  </a:txBody>
                  <a:tcPr marL="82848" marR="82848" marT="41424" marB="41424" anchor="ctr"/>
                </a:tc>
                <a:extLst>
                  <a:ext uri="{0D108BD9-81ED-4DB2-BD59-A6C34878D82A}">
                    <a16:rowId xmlns:a16="http://schemas.microsoft.com/office/drawing/2014/main" val="10002"/>
                  </a:ext>
                </a:extLst>
              </a:tr>
              <a:tr h="409201">
                <a:tc>
                  <a:txBody>
                    <a:bodyPr/>
                    <a:lstStyle/>
                    <a:p>
                      <a:pPr algn="ctr"/>
                      <a:r>
                        <a:rPr lang="fr-FR" sz="2200" dirty="0" smtClean="0">
                          <a:latin typeface="+mn-lt"/>
                        </a:rPr>
                        <a:t>41</a:t>
                      </a:r>
                      <a:endParaRPr lang="fr-FR" sz="2200" dirty="0">
                        <a:latin typeface="+mn-lt"/>
                      </a:endParaRPr>
                    </a:p>
                  </a:txBody>
                  <a:tcPr marL="82848" marR="82848" marT="41424" marB="41424" anchor="ctr"/>
                </a:tc>
                <a:tc>
                  <a:txBody>
                    <a:bodyPr/>
                    <a:lstStyle/>
                    <a:p>
                      <a:pPr algn="ctr"/>
                      <a:r>
                        <a:rPr lang="fr-FR" sz="2200" dirty="0" smtClean="0">
                          <a:latin typeface="+mn-lt"/>
                        </a:rPr>
                        <a:t>30 000</a:t>
                      </a:r>
                      <a:endParaRPr lang="fr-FR" sz="2200" dirty="0">
                        <a:latin typeface="+mn-lt"/>
                      </a:endParaRPr>
                    </a:p>
                  </a:txBody>
                  <a:tcPr marL="82848" marR="82848" marT="41424" marB="414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FF0000"/>
                          </a:solidFill>
                          <a:latin typeface="+mn-lt"/>
                        </a:rPr>
                        <a:t>▼</a:t>
                      </a:r>
                    </a:p>
                  </a:txBody>
                  <a:tcPr marL="82848" marR="82848" marT="41424" marB="41424" anchor="ctr"/>
                </a:tc>
                <a:extLst>
                  <a:ext uri="{0D108BD9-81ED-4DB2-BD59-A6C34878D82A}">
                    <a16:rowId xmlns:a16="http://schemas.microsoft.com/office/drawing/2014/main" val="10003"/>
                  </a:ext>
                </a:extLst>
              </a:tr>
              <a:tr h="409201">
                <a:tc>
                  <a:txBody>
                    <a:bodyPr/>
                    <a:lstStyle/>
                    <a:p>
                      <a:pPr algn="ctr"/>
                      <a:r>
                        <a:rPr lang="fr-FR" sz="2200" dirty="0" smtClean="0">
                          <a:latin typeface="+mn-lt"/>
                        </a:rPr>
                        <a:t>42</a:t>
                      </a:r>
                      <a:endParaRPr lang="fr-FR" sz="2200" dirty="0">
                        <a:latin typeface="+mn-lt"/>
                      </a:endParaRPr>
                    </a:p>
                  </a:txBody>
                  <a:tcPr marL="82848" marR="82848" marT="41424" marB="41424" anchor="ctr"/>
                </a:tc>
                <a:tc>
                  <a:txBody>
                    <a:bodyPr/>
                    <a:lstStyle/>
                    <a:p>
                      <a:pPr algn="ctr"/>
                      <a:r>
                        <a:rPr lang="fr-FR" sz="2200" dirty="0" smtClean="0">
                          <a:latin typeface="+mn-lt"/>
                        </a:rPr>
                        <a:t>300</a:t>
                      </a:r>
                      <a:r>
                        <a:rPr lang="fr-FR" sz="2200" baseline="0" dirty="0" smtClean="0">
                          <a:latin typeface="+mn-lt"/>
                        </a:rPr>
                        <a:t> 000</a:t>
                      </a:r>
                      <a:endParaRPr lang="fr-FR" sz="2200" dirty="0">
                        <a:latin typeface="+mn-lt"/>
                      </a:endParaRPr>
                    </a:p>
                  </a:txBody>
                  <a:tcPr marL="82848" marR="82848" marT="41424" marB="414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0070C0"/>
                          </a:solidFill>
                          <a:latin typeface="+mn-lt"/>
                        </a:rPr>
                        <a:t>=</a:t>
                      </a:r>
                    </a:p>
                  </a:txBody>
                  <a:tcPr marL="82848" marR="82848" marT="41424" marB="41424" anchor="ctr"/>
                </a:tc>
                <a:extLst>
                  <a:ext uri="{0D108BD9-81ED-4DB2-BD59-A6C34878D82A}">
                    <a16:rowId xmlns:a16="http://schemas.microsoft.com/office/drawing/2014/main" val="10004"/>
                  </a:ext>
                </a:extLst>
              </a:tr>
              <a:tr h="409201">
                <a:tc>
                  <a:txBody>
                    <a:bodyPr/>
                    <a:lstStyle/>
                    <a:p>
                      <a:pPr algn="ctr"/>
                      <a:r>
                        <a:rPr lang="fr-FR" sz="2200" dirty="0" smtClean="0">
                          <a:latin typeface="+mn-lt"/>
                        </a:rPr>
                        <a:t>43</a:t>
                      </a:r>
                      <a:endParaRPr lang="fr-FR" sz="2200" dirty="0">
                        <a:latin typeface="+mn-lt"/>
                      </a:endParaRPr>
                    </a:p>
                  </a:txBody>
                  <a:tcPr marL="82848" marR="82848" marT="41424" marB="41424" anchor="ctr"/>
                </a:tc>
                <a:tc>
                  <a:txBody>
                    <a:bodyPr/>
                    <a:lstStyle/>
                    <a:p>
                      <a:pPr algn="ctr"/>
                      <a:r>
                        <a:rPr lang="fr-FR" sz="2200" dirty="0" smtClean="0">
                          <a:latin typeface="+mn-lt"/>
                        </a:rPr>
                        <a:t>5 934 099</a:t>
                      </a:r>
                      <a:endParaRPr lang="fr-FR" sz="2200" dirty="0">
                        <a:latin typeface="+mn-lt"/>
                      </a:endParaRPr>
                    </a:p>
                  </a:txBody>
                  <a:tcPr marL="82848" marR="82848" marT="41424" marB="414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0070C0"/>
                          </a:solidFill>
                          <a:latin typeface="+mn-lt"/>
                        </a:rPr>
                        <a:t>=</a:t>
                      </a:r>
                    </a:p>
                  </a:txBody>
                  <a:tcPr marL="82848" marR="82848" marT="41424" marB="41424" anchor="ctr"/>
                </a:tc>
                <a:extLst>
                  <a:ext uri="{0D108BD9-81ED-4DB2-BD59-A6C34878D82A}">
                    <a16:rowId xmlns:a16="http://schemas.microsoft.com/office/drawing/2014/main" val="10005"/>
                  </a:ext>
                </a:extLst>
              </a:tr>
              <a:tr h="409201">
                <a:tc>
                  <a:txBody>
                    <a:bodyPr/>
                    <a:lstStyle/>
                    <a:p>
                      <a:pPr algn="ctr"/>
                      <a:r>
                        <a:rPr lang="fr-FR" sz="2200" dirty="0" smtClean="0">
                          <a:latin typeface="+mn-lt"/>
                        </a:rPr>
                        <a:t>48</a:t>
                      </a:r>
                      <a:endParaRPr lang="fr-FR" sz="2200" dirty="0">
                        <a:latin typeface="+mn-lt"/>
                      </a:endParaRPr>
                    </a:p>
                  </a:txBody>
                  <a:tcPr marL="82848" marR="82848" marT="41424" marB="41424" anchor="ctr"/>
                </a:tc>
                <a:tc>
                  <a:txBody>
                    <a:bodyPr/>
                    <a:lstStyle/>
                    <a:p>
                      <a:pPr algn="ctr"/>
                      <a:r>
                        <a:rPr lang="fr-FR" sz="2200" dirty="0" smtClean="0">
                          <a:latin typeface="+mn-lt"/>
                        </a:rPr>
                        <a:t>300</a:t>
                      </a:r>
                      <a:r>
                        <a:rPr lang="fr-FR" sz="2200" baseline="0" dirty="0" smtClean="0">
                          <a:latin typeface="+mn-lt"/>
                        </a:rPr>
                        <a:t> 000</a:t>
                      </a:r>
                      <a:endParaRPr lang="fr-FR" sz="2200" dirty="0">
                        <a:latin typeface="+mn-lt"/>
                      </a:endParaRPr>
                    </a:p>
                  </a:txBody>
                  <a:tcPr marL="82848" marR="82848" marT="41424" marB="414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0070C0"/>
                          </a:solidFill>
                          <a:latin typeface="+mn-lt"/>
                        </a:rPr>
                        <a:t>=</a:t>
                      </a:r>
                    </a:p>
                  </a:txBody>
                  <a:tcPr marL="82848" marR="82848" marT="41424" marB="41424" anchor="ctr"/>
                </a:tc>
                <a:extLst>
                  <a:ext uri="{0D108BD9-81ED-4DB2-BD59-A6C34878D82A}">
                    <a16:rowId xmlns:a16="http://schemas.microsoft.com/office/drawing/2014/main" val="10006"/>
                  </a:ext>
                </a:extLst>
              </a:tr>
              <a:tr h="409201">
                <a:tc>
                  <a:txBody>
                    <a:bodyPr/>
                    <a:lstStyle/>
                    <a:p>
                      <a:pPr algn="ctr"/>
                      <a:r>
                        <a:rPr lang="fr-FR" sz="2200" dirty="0" smtClean="0">
                          <a:latin typeface="+mn-lt"/>
                        </a:rPr>
                        <a:t>51</a:t>
                      </a:r>
                      <a:endParaRPr lang="fr-FR" sz="2200" dirty="0">
                        <a:latin typeface="+mn-lt"/>
                      </a:endParaRPr>
                    </a:p>
                  </a:txBody>
                  <a:tcPr marL="82848" marR="82848" marT="41424" marB="41424" anchor="ctr"/>
                </a:tc>
                <a:tc>
                  <a:txBody>
                    <a:bodyPr/>
                    <a:lstStyle/>
                    <a:p>
                      <a:pPr algn="ctr"/>
                      <a:r>
                        <a:rPr lang="fr-FR" sz="2200" dirty="0" smtClean="0">
                          <a:latin typeface="+mn-lt"/>
                        </a:rPr>
                        <a:t>1 500 000</a:t>
                      </a:r>
                      <a:endParaRPr lang="fr-FR" sz="2200" dirty="0">
                        <a:latin typeface="+mn-lt"/>
                      </a:endParaRPr>
                    </a:p>
                  </a:txBody>
                  <a:tcPr marL="82848" marR="82848" marT="41424" marB="414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FF0000"/>
                          </a:solidFill>
                          <a:latin typeface="+mn-lt"/>
                        </a:rPr>
                        <a:t>▼</a:t>
                      </a:r>
                    </a:p>
                  </a:txBody>
                  <a:tcPr marL="82848" marR="82848" marT="41424" marB="41424" anchor="ctr"/>
                </a:tc>
                <a:extLst>
                  <a:ext uri="{0D108BD9-81ED-4DB2-BD59-A6C34878D82A}">
                    <a16:rowId xmlns:a16="http://schemas.microsoft.com/office/drawing/2014/main" val="10007"/>
                  </a:ext>
                </a:extLst>
              </a:tr>
              <a:tr h="409201">
                <a:tc>
                  <a:txBody>
                    <a:bodyPr/>
                    <a:lstStyle/>
                    <a:p>
                      <a:pPr algn="ctr"/>
                      <a:r>
                        <a:rPr lang="fr-FR" sz="2200" dirty="0" smtClean="0">
                          <a:latin typeface="+mn-lt"/>
                        </a:rPr>
                        <a:t>68</a:t>
                      </a:r>
                      <a:endParaRPr lang="fr-FR" sz="2200" dirty="0">
                        <a:latin typeface="+mn-lt"/>
                      </a:endParaRPr>
                    </a:p>
                  </a:txBody>
                  <a:tcPr marL="82848" marR="82848" marT="41424" marB="41424" anchor="ctr"/>
                </a:tc>
                <a:tc>
                  <a:txBody>
                    <a:bodyPr/>
                    <a:lstStyle/>
                    <a:p>
                      <a:pPr algn="ctr"/>
                      <a:r>
                        <a:rPr lang="fr-FR" sz="2200" dirty="0" smtClean="0">
                          <a:latin typeface="+mn-lt"/>
                        </a:rPr>
                        <a:t>280 000</a:t>
                      </a:r>
                      <a:endParaRPr lang="fr-FR" sz="2200" dirty="0">
                        <a:latin typeface="+mn-lt"/>
                      </a:endParaRPr>
                    </a:p>
                  </a:txBody>
                  <a:tcPr marL="82848" marR="82848" marT="41424" marB="414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0070C0"/>
                          </a:solidFill>
                          <a:latin typeface="+mn-lt"/>
                        </a:rPr>
                        <a:t>=</a:t>
                      </a:r>
                    </a:p>
                  </a:txBody>
                  <a:tcPr marL="82848" marR="82848" marT="41424" marB="41424" anchor="ctr"/>
                </a:tc>
                <a:extLst>
                  <a:ext uri="{0D108BD9-81ED-4DB2-BD59-A6C34878D82A}">
                    <a16:rowId xmlns:a16="http://schemas.microsoft.com/office/drawing/2014/main" val="10008"/>
                  </a:ext>
                </a:extLst>
              </a:tr>
              <a:tr h="409201">
                <a:tc>
                  <a:txBody>
                    <a:bodyPr/>
                    <a:lstStyle/>
                    <a:p>
                      <a:pPr algn="ctr"/>
                      <a:r>
                        <a:rPr lang="fr-FR" sz="2200" dirty="0" smtClean="0">
                          <a:latin typeface="+mn-lt"/>
                        </a:rPr>
                        <a:t>69</a:t>
                      </a:r>
                      <a:endParaRPr lang="fr-FR" sz="2200" dirty="0">
                        <a:latin typeface="+mn-lt"/>
                      </a:endParaRPr>
                    </a:p>
                  </a:txBody>
                  <a:tcPr marL="82848" marR="82848" marT="41424" marB="41424" anchor="ctr"/>
                </a:tc>
                <a:tc>
                  <a:txBody>
                    <a:bodyPr/>
                    <a:lstStyle/>
                    <a:p>
                      <a:pPr algn="ctr"/>
                      <a:r>
                        <a:rPr lang="fr-FR" sz="2200" dirty="0" smtClean="0">
                          <a:latin typeface="+mn-lt"/>
                        </a:rPr>
                        <a:t>600</a:t>
                      </a:r>
                      <a:r>
                        <a:rPr lang="fr-FR" sz="2200" baseline="0" dirty="0" smtClean="0">
                          <a:latin typeface="+mn-lt"/>
                        </a:rPr>
                        <a:t> 000</a:t>
                      </a:r>
                      <a:endParaRPr lang="fr-FR" sz="2200" dirty="0">
                        <a:latin typeface="+mn-lt"/>
                      </a:endParaRPr>
                    </a:p>
                  </a:txBody>
                  <a:tcPr marL="82848" marR="82848" marT="41424" marB="414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0070C0"/>
                          </a:solidFill>
                          <a:latin typeface="+mn-lt"/>
                        </a:rPr>
                        <a:t>=</a:t>
                      </a:r>
                    </a:p>
                  </a:txBody>
                  <a:tcPr marL="82848" marR="82848" marT="41424" marB="41424" anchor="ctr"/>
                </a:tc>
                <a:extLst>
                  <a:ext uri="{0D108BD9-81ED-4DB2-BD59-A6C34878D82A}">
                    <a16:rowId xmlns:a16="http://schemas.microsoft.com/office/drawing/2014/main" val="10009"/>
                  </a:ext>
                </a:extLst>
              </a:tr>
              <a:tr h="409201">
                <a:tc>
                  <a:txBody>
                    <a:bodyPr/>
                    <a:lstStyle/>
                    <a:p>
                      <a:pPr algn="ctr"/>
                      <a:r>
                        <a:rPr lang="fr-FR" sz="2200" dirty="0" smtClean="0">
                          <a:latin typeface="+mn-lt"/>
                        </a:rPr>
                        <a:t>78</a:t>
                      </a:r>
                      <a:endParaRPr lang="fr-FR" sz="2200" dirty="0">
                        <a:latin typeface="+mn-lt"/>
                      </a:endParaRPr>
                    </a:p>
                  </a:txBody>
                  <a:tcPr marL="82848" marR="82848" marT="41424" marB="41424" anchor="ctr"/>
                </a:tc>
                <a:tc>
                  <a:txBody>
                    <a:bodyPr/>
                    <a:lstStyle/>
                    <a:p>
                      <a:pPr algn="ctr"/>
                      <a:r>
                        <a:rPr lang="fr-FR" sz="2200" dirty="0" smtClean="0">
                          <a:latin typeface="+mn-lt"/>
                        </a:rPr>
                        <a:t>1 000 000</a:t>
                      </a:r>
                      <a:endParaRPr lang="fr-FR" sz="2200" dirty="0">
                        <a:latin typeface="+mn-lt"/>
                      </a:endParaRPr>
                    </a:p>
                  </a:txBody>
                  <a:tcPr marL="82848" marR="82848" marT="41424" marB="4142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smtClean="0">
                          <a:solidFill>
                            <a:srgbClr val="0070C0"/>
                          </a:solidFill>
                          <a:latin typeface="+mn-lt"/>
                        </a:rPr>
                        <a:t>=</a:t>
                      </a:r>
                    </a:p>
                  </a:txBody>
                  <a:tcPr marL="82848" marR="82848" marT="41424" marB="41424"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64019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4" name="object 3"/>
          <p:cNvSpPr txBox="1">
            <a:spLocks noChangeArrowheads="1"/>
          </p:cNvSpPr>
          <p:nvPr/>
        </p:nvSpPr>
        <p:spPr bwMode="auto">
          <a:xfrm>
            <a:off x="105163" y="1428934"/>
            <a:ext cx="968721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3986" b="1" dirty="0">
                <a:solidFill>
                  <a:srgbClr val="0D3F96"/>
                </a:solidFill>
                <a:latin typeface="+mn-lt"/>
                <a:cs typeface="Times New Roman" panose="02020603050405020304" pitchFamily="18" charset="0"/>
              </a:rPr>
              <a:t>LE PCS MARTINIQUE</a:t>
            </a:r>
            <a:endParaRPr lang="fr-FR" altLang="fr-FR" sz="3986" dirty="0">
              <a:solidFill>
                <a:srgbClr val="43758A"/>
              </a:solidFill>
              <a:latin typeface="+mn-lt"/>
              <a:cs typeface="Times New Roman" panose="02020603050405020304" pitchFamily="18" charset="0"/>
            </a:endParaRPr>
          </a:p>
        </p:txBody>
      </p:sp>
      <p:graphicFrame>
        <p:nvGraphicFramePr>
          <p:cNvPr id="5" name="Diagramme 4"/>
          <p:cNvGraphicFramePr/>
          <p:nvPr>
            <p:extLst>
              <p:ext uri="{D42A27DB-BD31-4B8C-83A1-F6EECF244321}">
                <p14:modId xmlns:p14="http://schemas.microsoft.com/office/powerpoint/2010/main" val="4257163766"/>
              </p:ext>
            </p:extLst>
          </p:nvPr>
        </p:nvGraphicFramePr>
        <p:xfrm>
          <a:off x="1147960" y="1868041"/>
          <a:ext cx="9477216" cy="208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Graphique 18"/>
          <p:cNvGraphicFramePr/>
          <p:nvPr>
            <p:extLst>
              <p:ext uri="{D42A27DB-BD31-4B8C-83A1-F6EECF244321}">
                <p14:modId xmlns:p14="http://schemas.microsoft.com/office/powerpoint/2010/main" val="1801136894"/>
              </p:ext>
            </p:extLst>
          </p:nvPr>
        </p:nvGraphicFramePr>
        <p:xfrm>
          <a:off x="1524394" y="3792919"/>
          <a:ext cx="8162574" cy="2830651"/>
        </p:xfrm>
        <a:graphic>
          <a:graphicData uri="http://schemas.openxmlformats.org/drawingml/2006/chart">
            <c:chart xmlns:c="http://schemas.openxmlformats.org/drawingml/2006/chart" xmlns:r="http://schemas.openxmlformats.org/officeDocument/2006/relationships" r:id="rId8"/>
          </a:graphicData>
        </a:graphic>
      </p:graphicFrame>
      <p:sp>
        <p:nvSpPr>
          <p:cNvPr id="16" name="ZoneTexte 15"/>
          <p:cNvSpPr txBox="1"/>
          <p:nvPr/>
        </p:nvSpPr>
        <p:spPr>
          <a:xfrm>
            <a:off x="5268313" y="3376654"/>
            <a:ext cx="4950763" cy="426912"/>
          </a:xfrm>
          <a:prstGeom prst="rect">
            <a:avLst/>
          </a:prstGeom>
          <a:noFill/>
        </p:spPr>
        <p:txBody>
          <a:bodyPr wrap="square" rtlCol="0">
            <a:spAutoFit/>
          </a:bodyPr>
          <a:lstStyle/>
          <a:p>
            <a:pPr algn="ctr"/>
            <a:r>
              <a:rPr lang="fr-FR" sz="2174" dirty="0">
                <a:solidFill>
                  <a:schemeClr val="accent1">
                    <a:lumMod val="75000"/>
                  </a:schemeClr>
                </a:solidFill>
              </a:rPr>
              <a:t>82% des dossiers programmés sont payés</a:t>
            </a:r>
          </a:p>
        </p:txBody>
      </p:sp>
    </p:spTree>
    <p:extLst>
      <p:ext uri="{BB962C8B-B14F-4D97-AF65-F5344CB8AC3E}">
        <p14:creationId xmlns:p14="http://schemas.microsoft.com/office/powerpoint/2010/main" val="3424970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4" name="object 3"/>
          <p:cNvSpPr txBox="1">
            <a:spLocks noChangeArrowheads="1"/>
          </p:cNvSpPr>
          <p:nvPr/>
        </p:nvSpPr>
        <p:spPr bwMode="auto">
          <a:xfrm>
            <a:off x="105163" y="1465057"/>
            <a:ext cx="968721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3986" b="1" dirty="0">
                <a:solidFill>
                  <a:srgbClr val="0D3F96"/>
                </a:solidFill>
                <a:latin typeface="Myriad Pro" panose="020B0503030403020204" pitchFamily="34" charset="0"/>
                <a:cs typeface="Times New Roman" panose="02020603050405020304" pitchFamily="18" charset="0"/>
              </a:rPr>
              <a:t>LES MESURES REGIONALISEES</a:t>
            </a:r>
            <a:endParaRPr lang="fr-FR" altLang="fr-FR" sz="3986" dirty="0">
              <a:solidFill>
                <a:srgbClr val="43758A"/>
              </a:solidFill>
              <a:latin typeface="Myriad Pro" panose="020B0503030403020204" pitchFamily="34" charset="0"/>
              <a:cs typeface="Times New Roman" panose="02020603050405020304" pitchFamily="18" charset="0"/>
            </a:endParaRPr>
          </a:p>
        </p:txBody>
      </p:sp>
      <p:graphicFrame>
        <p:nvGraphicFramePr>
          <p:cNvPr id="16" name="Diagramme 15"/>
          <p:cNvGraphicFramePr/>
          <p:nvPr>
            <p:extLst>
              <p:ext uri="{D42A27DB-BD31-4B8C-83A1-F6EECF244321}">
                <p14:modId xmlns:p14="http://schemas.microsoft.com/office/powerpoint/2010/main" val="2115869535"/>
              </p:ext>
            </p:extLst>
          </p:nvPr>
        </p:nvGraphicFramePr>
        <p:xfrm>
          <a:off x="1028006" y="1465057"/>
          <a:ext cx="9477216" cy="208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p:cNvSpPr txBox="1"/>
          <p:nvPr/>
        </p:nvSpPr>
        <p:spPr>
          <a:xfrm>
            <a:off x="1028006" y="3035614"/>
            <a:ext cx="886781" cy="343299"/>
          </a:xfrm>
          <a:prstGeom prst="rect">
            <a:avLst/>
          </a:prstGeom>
          <a:noFill/>
        </p:spPr>
        <p:txBody>
          <a:bodyPr wrap="none" rtlCol="0">
            <a:spAutoFit/>
          </a:bodyPr>
          <a:lstStyle/>
          <a:p>
            <a:r>
              <a:rPr lang="fr-FR" sz="1631" i="1" dirty="0">
                <a:latin typeface="Myriad Pro" panose="020B0503030403020204"/>
              </a:rPr>
              <a:t>*de FEAMP</a:t>
            </a:r>
          </a:p>
        </p:txBody>
      </p:sp>
      <p:graphicFrame>
        <p:nvGraphicFramePr>
          <p:cNvPr id="18" name="Graphique 17"/>
          <p:cNvGraphicFramePr/>
          <p:nvPr>
            <p:extLst>
              <p:ext uri="{D42A27DB-BD31-4B8C-83A1-F6EECF244321}">
                <p14:modId xmlns:p14="http://schemas.microsoft.com/office/powerpoint/2010/main" val="2638524127"/>
              </p:ext>
            </p:extLst>
          </p:nvPr>
        </p:nvGraphicFramePr>
        <p:xfrm>
          <a:off x="1028006" y="3513032"/>
          <a:ext cx="9239399" cy="32815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4213904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20" name="object 5"/>
          <p:cNvSpPr txBox="1">
            <a:spLocks noChangeArrowheads="1"/>
          </p:cNvSpPr>
          <p:nvPr/>
        </p:nvSpPr>
        <p:spPr bwMode="auto">
          <a:xfrm>
            <a:off x="196983" y="1090976"/>
            <a:ext cx="2109384" cy="78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a:lnSpc>
                <a:spcPts val="2763"/>
              </a:lnSpc>
              <a:spcBef>
                <a:spcPts val="136"/>
              </a:spcBef>
              <a:defRPr/>
            </a:pPr>
            <a:endParaRPr lang="fr-FR" altLang="fr-FR" sz="4349" dirty="0">
              <a:solidFill>
                <a:srgbClr val="0D3F96"/>
              </a:solidFill>
              <a:latin typeface="+mn-lt"/>
              <a:cs typeface="Times New Roman" panose="02020603050405020304" pitchFamily="18" charset="0"/>
            </a:endParaRPr>
          </a:p>
          <a:p>
            <a:pPr marL="0">
              <a:lnSpc>
                <a:spcPts val="2763"/>
              </a:lnSpc>
              <a:spcBef>
                <a:spcPts val="136"/>
              </a:spcBef>
              <a:defRPr/>
            </a:pPr>
            <a:r>
              <a:rPr lang="fr-FR" altLang="fr-FR" sz="4349" dirty="0">
                <a:solidFill>
                  <a:srgbClr val="0D3F96"/>
                </a:solidFill>
                <a:latin typeface="+mn-lt"/>
                <a:cs typeface="Times New Roman" panose="02020603050405020304" pitchFamily="18" charset="0"/>
              </a:rPr>
              <a:t>EN 2020</a:t>
            </a:r>
            <a:endParaRPr lang="fr-FR" altLang="fr-FR" sz="2899" dirty="0">
              <a:solidFill>
                <a:srgbClr val="0D3F96"/>
              </a:solidFill>
              <a:latin typeface="+mn-lt"/>
              <a:cs typeface="Times New Roman" panose="02020603050405020304" pitchFamily="18" charset="0"/>
            </a:endParaRPr>
          </a:p>
        </p:txBody>
      </p:sp>
      <p:sp>
        <p:nvSpPr>
          <p:cNvPr id="14" name="Flèche droite 13"/>
          <p:cNvSpPr/>
          <p:nvPr/>
        </p:nvSpPr>
        <p:spPr>
          <a:xfrm>
            <a:off x="2306367" y="1878273"/>
            <a:ext cx="4730400" cy="828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20 DOSSIERS PCS PROGRAMMES</a:t>
            </a:r>
          </a:p>
        </p:txBody>
      </p:sp>
      <p:sp>
        <p:nvSpPr>
          <p:cNvPr id="15" name="Flèche droite 14"/>
          <p:cNvSpPr/>
          <p:nvPr/>
        </p:nvSpPr>
        <p:spPr>
          <a:xfrm>
            <a:off x="2306367" y="2880400"/>
            <a:ext cx="4730601" cy="828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30 DOSSIERS PCS CERTIFIES</a:t>
            </a:r>
          </a:p>
        </p:txBody>
      </p:sp>
      <p:sp>
        <p:nvSpPr>
          <p:cNvPr id="16" name="Flèche droite 15"/>
          <p:cNvSpPr/>
          <p:nvPr/>
        </p:nvSpPr>
        <p:spPr>
          <a:xfrm>
            <a:off x="2306367" y="3900162"/>
            <a:ext cx="4901859" cy="1136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4 DOSSIERS INVESTISSEMENT PROGRAMMES</a:t>
            </a:r>
          </a:p>
        </p:txBody>
      </p:sp>
      <p:sp>
        <p:nvSpPr>
          <p:cNvPr id="17" name="Flèche droite 16"/>
          <p:cNvSpPr/>
          <p:nvPr/>
        </p:nvSpPr>
        <p:spPr>
          <a:xfrm>
            <a:off x="2306367" y="5137159"/>
            <a:ext cx="4730400" cy="828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7 CSF INVESTISSEMENT CERTIFIES</a:t>
            </a:r>
          </a:p>
        </p:txBody>
      </p:sp>
      <p:sp>
        <p:nvSpPr>
          <p:cNvPr id="19" name="ZoneTexte 18"/>
          <p:cNvSpPr txBox="1"/>
          <p:nvPr/>
        </p:nvSpPr>
        <p:spPr>
          <a:xfrm>
            <a:off x="6863024" y="2054532"/>
            <a:ext cx="2347369" cy="482761"/>
          </a:xfrm>
          <a:prstGeom prst="rect">
            <a:avLst/>
          </a:prstGeom>
          <a:noFill/>
        </p:spPr>
        <p:txBody>
          <a:bodyPr wrap="square" rtlCol="0">
            <a:spAutoFit/>
          </a:bodyPr>
          <a:lstStyle/>
          <a:p>
            <a:pPr algn="ctr"/>
            <a:r>
              <a:rPr lang="fr-FR" sz="2537" dirty="0"/>
              <a:t>95 434 €</a:t>
            </a:r>
          </a:p>
        </p:txBody>
      </p:sp>
      <p:sp>
        <p:nvSpPr>
          <p:cNvPr id="21" name="ZoneTexte 20"/>
          <p:cNvSpPr txBox="1"/>
          <p:nvPr/>
        </p:nvSpPr>
        <p:spPr>
          <a:xfrm>
            <a:off x="6863024" y="3047801"/>
            <a:ext cx="2347369" cy="482761"/>
          </a:xfrm>
          <a:prstGeom prst="rect">
            <a:avLst/>
          </a:prstGeom>
          <a:noFill/>
        </p:spPr>
        <p:txBody>
          <a:bodyPr wrap="square" rtlCol="0">
            <a:spAutoFit/>
          </a:bodyPr>
          <a:lstStyle/>
          <a:p>
            <a:pPr algn="ctr"/>
            <a:r>
              <a:rPr lang="fr-FR" sz="2537" dirty="0"/>
              <a:t>191 718 €</a:t>
            </a:r>
          </a:p>
        </p:txBody>
      </p:sp>
      <p:sp>
        <p:nvSpPr>
          <p:cNvPr id="22" name="ZoneTexte 21"/>
          <p:cNvSpPr txBox="1"/>
          <p:nvPr/>
        </p:nvSpPr>
        <p:spPr>
          <a:xfrm>
            <a:off x="7062865" y="4212352"/>
            <a:ext cx="2347369" cy="482761"/>
          </a:xfrm>
          <a:prstGeom prst="rect">
            <a:avLst/>
          </a:prstGeom>
          <a:noFill/>
        </p:spPr>
        <p:txBody>
          <a:bodyPr wrap="square" rtlCol="0">
            <a:spAutoFit/>
          </a:bodyPr>
          <a:lstStyle/>
          <a:p>
            <a:pPr algn="ctr"/>
            <a:r>
              <a:rPr lang="fr-FR" sz="2537" dirty="0"/>
              <a:t>117 287 € CT</a:t>
            </a:r>
          </a:p>
        </p:txBody>
      </p:sp>
      <p:sp>
        <p:nvSpPr>
          <p:cNvPr id="23" name="ZoneTexte 22"/>
          <p:cNvSpPr txBox="1"/>
          <p:nvPr/>
        </p:nvSpPr>
        <p:spPr>
          <a:xfrm>
            <a:off x="7208226" y="5309778"/>
            <a:ext cx="2347369" cy="482761"/>
          </a:xfrm>
          <a:prstGeom prst="rect">
            <a:avLst/>
          </a:prstGeom>
          <a:noFill/>
        </p:spPr>
        <p:txBody>
          <a:bodyPr wrap="square" rtlCol="0">
            <a:spAutoFit/>
          </a:bodyPr>
          <a:lstStyle/>
          <a:p>
            <a:pPr algn="ctr"/>
            <a:r>
              <a:rPr lang="fr-FR" sz="2537" dirty="0"/>
              <a:t>1 126 449 € CT</a:t>
            </a:r>
          </a:p>
        </p:txBody>
      </p:sp>
    </p:spTree>
    <p:extLst>
      <p:ext uri="{BB962C8B-B14F-4D97-AF65-F5344CB8AC3E}">
        <p14:creationId xmlns:p14="http://schemas.microsoft.com/office/powerpoint/2010/main" val="378480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20" name="object 5"/>
          <p:cNvSpPr txBox="1">
            <a:spLocks noChangeArrowheads="1"/>
          </p:cNvSpPr>
          <p:nvPr/>
        </p:nvSpPr>
        <p:spPr bwMode="auto">
          <a:xfrm>
            <a:off x="0" y="2486189"/>
            <a:ext cx="12192000" cy="205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algn="ctr">
              <a:lnSpc>
                <a:spcPts val="2763"/>
              </a:lnSpc>
              <a:spcBef>
                <a:spcPts val="136"/>
              </a:spcBef>
              <a:defRPr/>
            </a:pPr>
            <a:endParaRPr lang="fr-FR" altLang="fr-FR" sz="2899" dirty="0">
              <a:solidFill>
                <a:srgbClr val="0D3F96"/>
              </a:solidFill>
              <a:latin typeface="+mn-lt"/>
              <a:cs typeface="Times New Roman" panose="02020603050405020304" pitchFamily="18" charset="0"/>
            </a:endParaRPr>
          </a:p>
          <a:p>
            <a:pPr marL="0" algn="ctr">
              <a:lnSpc>
                <a:spcPts val="2763"/>
              </a:lnSpc>
              <a:spcBef>
                <a:spcPts val="136"/>
              </a:spcBef>
              <a:defRPr/>
            </a:pPr>
            <a:endParaRPr lang="fr-FR" altLang="fr-FR" sz="2899" dirty="0">
              <a:solidFill>
                <a:srgbClr val="0D3F96"/>
              </a:solidFill>
              <a:latin typeface="+mn-lt"/>
              <a:cs typeface="Times New Roman" panose="02020603050405020304" pitchFamily="18" charset="0"/>
            </a:endParaRPr>
          </a:p>
          <a:p>
            <a:pPr marL="0" algn="ctr">
              <a:lnSpc>
                <a:spcPts val="2763"/>
              </a:lnSpc>
              <a:spcBef>
                <a:spcPts val="136"/>
              </a:spcBef>
              <a:defRPr/>
            </a:pPr>
            <a:endParaRPr lang="fr-FR" altLang="fr-FR" sz="2899" dirty="0">
              <a:solidFill>
                <a:srgbClr val="0D3F96"/>
              </a:solidFill>
              <a:latin typeface="+mn-lt"/>
              <a:cs typeface="Times New Roman" panose="02020603050405020304" pitchFamily="18" charset="0"/>
            </a:endParaRPr>
          </a:p>
          <a:p>
            <a:pPr marL="0" algn="ctr">
              <a:lnSpc>
                <a:spcPts val="2763"/>
              </a:lnSpc>
              <a:spcBef>
                <a:spcPts val="136"/>
              </a:spcBef>
              <a:defRPr/>
            </a:pPr>
            <a:r>
              <a:rPr lang="fr-FR" altLang="fr-FR" sz="4349" dirty="0">
                <a:solidFill>
                  <a:srgbClr val="0D3F96"/>
                </a:solidFill>
                <a:latin typeface="+mn-lt"/>
                <a:cs typeface="Times New Roman" panose="02020603050405020304" pitchFamily="18" charset="0"/>
              </a:rPr>
              <a:t>EXEMPLES DE </a:t>
            </a:r>
            <a:r>
              <a:rPr lang="fr-FR" altLang="fr-FR" sz="4349" dirty="0" smtClean="0">
                <a:solidFill>
                  <a:srgbClr val="0D3F96"/>
                </a:solidFill>
                <a:latin typeface="+mn-lt"/>
                <a:cs typeface="Times New Roman" panose="02020603050405020304" pitchFamily="18" charset="0"/>
              </a:rPr>
              <a:t>PROJETS </a:t>
            </a:r>
            <a:r>
              <a:rPr lang="fr-FR" altLang="fr-FR" sz="4349" dirty="0">
                <a:solidFill>
                  <a:srgbClr val="0D3F96"/>
                </a:solidFill>
                <a:latin typeface="+mn-lt"/>
                <a:cs typeface="Times New Roman" panose="02020603050405020304" pitchFamily="18" charset="0"/>
              </a:rPr>
              <a:t>FINANCES</a:t>
            </a:r>
            <a:endParaRPr lang="fr-FR" altLang="fr-FR" sz="2899" dirty="0">
              <a:solidFill>
                <a:srgbClr val="0D3F96"/>
              </a:solidFill>
              <a:latin typeface="+mn-lt"/>
              <a:cs typeface="Times New Roman" panose="02020603050405020304" pitchFamily="18" charset="0"/>
            </a:endParaRPr>
          </a:p>
        </p:txBody>
      </p:sp>
    </p:spTree>
    <p:extLst>
      <p:ext uri="{BB962C8B-B14F-4D97-AF65-F5344CB8AC3E}">
        <p14:creationId xmlns:p14="http://schemas.microsoft.com/office/powerpoint/2010/main" val="2383607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5" name="object 3"/>
          <p:cNvSpPr txBox="1">
            <a:spLocks noChangeArrowheads="1"/>
          </p:cNvSpPr>
          <p:nvPr/>
        </p:nvSpPr>
        <p:spPr bwMode="auto">
          <a:xfrm>
            <a:off x="104855" y="1399826"/>
            <a:ext cx="968721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2899" b="1" dirty="0">
                <a:solidFill>
                  <a:srgbClr val="0D3F96"/>
                </a:solidFill>
                <a:latin typeface="+mn-lt"/>
                <a:cs typeface="Times New Roman" panose="02020603050405020304" pitchFamily="18" charset="0"/>
              </a:rPr>
              <a:t>REMOTORISATION</a:t>
            </a:r>
            <a:endParaRPr lang="fr-FR" altLang="fr-FR" sz="2899" dirty="0">
              <a:solidFill>
                <a:srgbClr val="43758A"/>
              </a:solidFill>
              <a:latin typeface="+mn-lt"/>
              <a:cs typeface="Times New Roman" panose="02020603050405020304" pitchFamily="18" charset="0"/>
            </a:endParaRPr>
          </a:p>
        </p:txBody>
      </p:sp>
      <p:graphicFrame>
        <p:nvGraphicFramePr>
          <p:cNvPr id="4" name="Diagramme 3"/>
          <p:cNvGraphicFramePr/>
          <p:nvPr>
            <p:extLst>
              <p:ext uri="{D42A27DB-BD31-4B8C-83A1-F6EECF244321}">
                <p14:modId xmlns:p14="http://schemas.microsoft.com/office/powerpoint/2010/main" val="2852877826"/>
              </p:ext>
            </p:extLst>
          </p:nvPr>
        </p:nvGraphicFramePr>
        <p:xfrm>
          <a:off x="848111" y="3655190"/>
          <a:ext cx="5327607" cy="1059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llipse 5"/>
          <p:cNvSpPr/>
          <p:nvPr/>
        </p:nvSpPr>
        <p:spPr>
          <a:xfrm>
            <a:off x="1848943" y="1745027"/>
            <a:ext cx="2713486" cy="1835853"/>
          </a:xfrm>
          <a:prstGeom prst="ellipse">
            <a:avLst/>
          </a:prstGeom>
          <a:solidFill>
            <a:schemeClr val="accent6">
              <a:lumMod val="75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31" b="1" dirty="0"/>
              <a:t>Remotorisation d’une yole de moins de 10m</a:t>
            </a:r>
          </a:p>
        </p:txBody>
      </p:sp>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0869" y="2397309"/>
            <a:ext cx="4019678" cy="3014758"/>
          </a:xfrm>
          <a:prstGeom prst="rect">
            <a:avLst/>
          </a:prstGeom>
        </p:spPr>
      </p:pic>
      <p:pic>
        <p:nvPicPr>
          <p:cNvPr id="7"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4441484">
            <a:off x="7593112" y="833657"/>
            <a:ext cx="2391098" cy="3171497"/>
          </a:xfrm>
          <a:prstGeom prst="ellipse">
            <a:avLst/>
          </a:prstGeom>
          <a:ln>
            <a:noFill/>
          </a:ln>
          <a:effectLst>
            <a:softEdge rad="112500"/>
          </a:effectLst>
        </p:spPr>
      </p:pic>
      <p:sp>
        <p:nvSpPr>
          <p:cNvPr id="20" name="ZoneTexte 19"/>
          <p:cNvSpPr txBox="1"/>
          <p:nvPr/>
        </p:nvSpPr>
        <p:spPr>
          <a:xfrm rot="10800000" flipV="1">
            <a:off x="744583" y="4732394"/>
            <a:ext cx="5381896" cy="1263616"/>
          </a:xfrm>
          <a:prstGeom prst="rect">
            <a:avLst/>
          </a:prstGeom>
          <a:noFill/>
        </p:spPr>
        <p:txBody>
          <a:bodyPr wrap="square" rtlCol="0">
            <a:spAutoFit/>
          </a:bodyPr>
          <a:lstStyle/>
          <a:p>
            <a:pPr algn="ctr"/>
            <a:r>
              <a:rPr lang="fr-FR" sz="2537" dirty="0" smtClean="0"/>
              <a:t>Remplacement du moteur principal </a:t>
            </a:r>
            <a:r>
              <a:rPr lang="fr-FR" sz="2537" dirty="0"/>
              <a:t>par un moteur hors bord d’une puissance en </a:t>
            </a:r>
            <a:r>
              <a:rPr lang="fr-FR" sz="2537" dirty="0" err="1"/>
              <a:t>Kw</a:t>
            </a:r>
            <a:r>
              <a:rPr lang="fr-FR" sz="2537" dirty="0"/>
              <a:t> équivalente à l’ancien</a:t>
            </a:r>
          </a:p>
        </p:txBody>
      </p:sp>
    </p:spTree>
    <p:extLst>
      <p:ext uri="{BB962C8B-B14F-4D97-AF65-F5344CB8AC3E}">
        <p14:creationId xmlns:p14="http://schemas.microsoft.com/office/powerpoint/2010/main" val="3390611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5" name="object 3"/>
          <p:cNvSpPr txBox="1">
            <a:spLocks noChangeArrowheads="1"/>
          </p:cNvSpPr>
          <p:nvPr/>
        </p:nvSpPr>
        <p:spPr bwMode="auto">
          <a:xfrm>
            <a:off x="176767" y="1392095"/>
            <a:ext cx="968721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2899" b="1" dirty="0">
                <a:solidFill>
                  <a:srgbClr val="0D3F96"/>
                </a:solidFill>
                <a:latin typeface="+mn-lt"/>
                <a:cs typeface="Times New Roman" panose="02020603050405020304" pitchFamily="18" charset="0"/>
              </a:rPr>
              <a:t>TRANSFORMATION DES PRODUITS DE LA PECHE</a:t>
            </a:r>
            <a:endParaRPr lang="fr-FR" altLang="fr-FR" sz="2899" dirty="0">
              <a:solidFill>
                <a:srgbClr val="43758A"/>
              </a:solidFill>
              <a:latin typeface="+mn-lt"/>
              <a:cs typeface="Times New Roman" panose="02020603050405020304" pitchFamily="18"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67" y="1915254"/>
            <a:ext cx="1609880" cy="1507665"/>
          </a:xfrm>
          <a:prstGeom prst="rect">
            <a:avLst/>
          </a:prstGeom>
        </p:spPr>
      </p:pic>
      <p:graphicFrame>
        <p:nvGraphicFramePr>
          <p:cNvPr id="21" name="Diagramme 20"/>
          <p:cNvGraphicFramePr/>
          <p:nvPr>
            <p:extLst>
              <p:ext uri="{D42A27DB-BD31-4B8C-83A1-F6EECF244321}">
                <p14:modId xmlns:p14="http://schemas.microsoft.com/office/powerpoint/2010/main" val="1378301131"/>
              </p:ext>
            </p:extLst>
          </p:nvPr>
        </p:nvGraphicFramePr>
        <p:xfrm>
          <a:off x="3302508" y="2127774"/>
          <a:ext cx="6622351" cy="1082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ZoneTexte 21"/>
          <p:cNvSpPr txBox="1"/>
          <p:nvPr/>
        </p:nvSpPr>
        <p:spPr>
          <a:xfrm rot="10800000" flipV="1">
            <a:off x="-1" y="3283292"/>
            <a:ext cx="12192001" cy="2713756"/>
          </a:xfrm>
          <a:prstGeom prst="rect">
            <a:avLst/>
          </a:prstGeom>
          <a:noFill/>
        </p:spPr>
        <p:txBody>
          <a:bodyPr wrap="square" rtlCol="0">
            <a:spAutoFit/>
          </a:bodyPr>
          <a:lstStyle/>
          <a:p>
            <a:pPr algn="ctr"/>
            <a:r>
              <a:rPr lang="fr-FR" sz="2537" dirty="0"/>
              <a:t>DEVELOPPEMENT DU FUMOIR </a:t>
            </a:r>
          </a:p>
          <a:p>
            <a:pPr algn="ctr"/>
            <a:r>
              <a:rPr lang="fr-FR" sz="2537" dirty="0"/>
              <a:t>MODERNISATION ET SECURISATION DE L’OUTIL DE PRODUCTION</a:t>
            </a:r>
          </a:p>
          <a:p>
            <a:pPr algn="ctr"/>
            <a:endParaRPr lang="fr-FR" sz="1812" dirty="0"/>
          </a:p>
          <a:p>
            <a:pPr algn="just"/>
            <a:r>
              <a:rPr lang="fr-FR" sz="2537" dirty="0"/>
              <a:t>Acquisition de matériels de production et de transformation afin de développer l’activité de transformation des produits de la pêche, améliorer leur valorisation et augmenter leur valeur avec un effet levier sur l’amont de la filière – la matière première étant principalement achetée auprès des marins-pêcheurs du nord caraïbes</a:t>
            </a:r>
          </a:p>
        </p:txBody>
      </p:sp>
    </p:spTree>
    <p:extLst>
      <p:ext uri="{BB962C8B-B14F-4D97-AF65-F5344CB8AC3E}">
        <p14:creationId xmlns:p14="http://schemas.microsoft.com/office/powerpoint/2010/main" val="33826115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solidFill>
                <a:prstClr val="black"/>
              </a:solidFill>
            </a:endParaRPr>
          </a:p>
        </p:txBody>
      </p:sp>
      <p:sp>
        <p:nvSpPr>
          <p:cNvPr id="14" name="object 3"/>
          <p:cNvSpPr txBox="1">
            <a:spLocks noChangeArrowheads="1"/>
          </p:cNvSpPr>
          <p:nvPr/>
        </p:nvSpPr>
        <p:spPr bwMode="auto">
          <a:xfrm>
            <a:off x="176135" y="1428317"/>
            <a:ext cx="968721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2899" b="1" dirty="0">
                <a:solidFill>
                  <a:srgbClr val="0D3F96"/>
                </a:solidFill>
                <a:latin typeface="Myriad Pro" panose="020B0503030403020204" pitchFamily="34" charset="0"/>
                <a:cs typeface="Times New Roman" panose="02020603050405020304" pitchFamily="18" charset="0"/>
              </a:rPr>
              <a:t>TRANSFORMATION DES PRODUITS DE LA PECHE</a:t>
            </a:r>
            <a:endParaRPr lang="fr-FR" altLang="fr-FR" sz="2899" dirty="0">
              <a:solidFill>
                <a:srgbClr val="43758A"/>
              </a:solidFill>
              <a:latin typeface="Myriad Pro" panose="020B0503030403020204" pitchFamily="34" charset="0"/>
              <a:cs typeface="Times New Roman" panose="02020603050405020304" pitchFamily="18"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4973" y="2873689"/>
            <a:ext cx="2416409" cy="3221879"/>
          </a:xfrm>
          <a:prstGeom prst="rect">
            <a:avLst/>
          </a:prstGeom>
        </p:spPr>
      </p:pic>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730" y="1176186"/>
            <a:ext cx="1929868" cy="1807337"/>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9" y="1970021"/>
            <a:ext cx="2053948" cy="2738597"/>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9386" y="1482417"/>
            <a:ext cx="2251660" cy="3002212"/>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7599" y="3441628"/>
            <a:ext cx="3835570" cy="2876678"/>
          </a:xfrm>
          <a:prstGeom prst="rect">
            <a:avLst/>
          </a:prstGeom>
        </p:spPr>
      </p:pic>
    </p:spTree>
    <p:extLst>
      <p:ext uri="{BB962C8B-B14F-4D97-AF65-F5344CB8AC3E}">
        <p14:creationId xmlns:p14="http://schemas.microsoft.com/office/powerpoint/2010/main" val="1671303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5" name="object 3"/>
          <p:cNvSpPr txBox="1">
            <a:spLocks noChangeArrowheads="1"/>
          </p:cNvSpPr>
          <p:nvPr/>
        </p:nvSpPr>
        <p:spPr bwMode="auto">
          <a:xfrm>
            <a:off x="117918" y="1295784"/>
            <a:ext cx="968721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2899" b="1" dirty="0">
                <a:solidFill>
                  <a:srgbClr val="0D3F96"/>
                </a:solidFill>
                <a:latin typeface="+mn-lt"/>
                <a:cs typeface="Times New Roman" panose="02020603050405020304" pitchFamily="18" charset="0"/>
              </a:rPr>
              <a:t>PORT DE PECHE DE GRAND RIVIERE</a:t>
            </a:r>
            <a:endParaRPr lang="fr-FR" altLang="fr-FR" sz="2899" dirty="0">
              <a:solidFill>
                <a:srgbClr val="43758A"/>
              </a:solidFill>
              <a:latin typeface="+mn-lt"/>
              <a:cs typeface="Times New Roman" panose="02020603050405020304" pitchFamily="18" charset="0"/>
            </a:endParaRPr>
          </a:p>
        </p:txBody>
      </p:sp>
      <p:graphicFrame>
        <p:nvGraphicFramePr>
          <p:cNvPr id="4" name="Diagramme 3"/>
          <p:cNvGraphicFramePr/>
          <p:nvPr>
            <p:extLst>
              <p:ext uri="{D42A27DB-BD31-4B8C-83A1-F6EECF244321}">
                <p14:modId xmlns:p14="http://schemas.microsoft.com/office/powerpoint/2010/main" val="3934156172"/>
              </p:ext>
            </p:extLst>
          </p:nvPr>
        </p:nvGraphicFramePr>
        <p:xfrm>
          <a:off x="3325441" y="1918080"/>
          <a:ext cx="7590595" cy="1212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p:cNvSpPr txBox="1"/>
          <p:nvPr/>
        </p:nvSpPr>
        <p:spPr>
          <a:xfrm rot="10800000" flipV="1">
            <a:off x="-1" y="3542563"/>
            <a:ext cx="12192001" cy="2211759"/>
          </a:xfrm>
          <a:prstGeom prst="rect">
            <a:avLst/>
          </a:prstGeom>
          <a:noFill/>
        </p:spPr>
        <p:txBody>
          <a:bodyPr wrap="square" rtlCol="0">
            <a:spAutoFit/>
          </a:bodyPr>
          <a:lstStyle/>
          <a:p>
            <a:pPr algn="ctr"/>
            <a:r>
              <a:rPr lang="fr-FR" sz="2537" dirty="0"/>
              <a:t>AMÉNAGEMENT DE SUPERSTRUCTURES </a:t>
            </a:r>
            <a:r>
              <a:rPr lang="fr-FR" sz="2537" dirty="0" smtClean="0"/>
              <a:t>SUR </a:t>
            </a:r>
            <a:r>
              <a:rPr lang="fr-FR" sz="2537" dirty="0"/>
              <a:t>LE PORT DE PÊCHE DE GRAND RIVIÈRE</a:t>
            </a:r>
          </a:p>
          <a:p>
            <a:pPr algn="ctr"/>
            <a:endParaRPr lang="fr-FR" sz="1812" dirty="0"/>
          </a:p>
          <a:p>
            <a:pPr algn="just"/>
            <a:r>
              <a:rPr lang="fr-FR" sz="2356" dirty="0"/>
              <a:t>Construction, aménagement et équipement de 20 boxes pêcheurs, d’une halle de </a:t>
            </a:r>
            <a:r>
              <a:rPr lang="fr-FR" sz="2356" dirty="0" err="1"/>
              <a:t>ramendage</a:t>
            </a:r>
            <a:r>
              <a:rPr lang="fr-FR" sz="2356" dirty="0"/>
              <a:t>, d’un bloc sanitaire, d’étals de vente équipés de 4 postes de travail, de 2 kiosques, d’une chambre froide positive, d’une machine à glace et d’un poste de refoulement afin d’améliorer les conditions de sécurité et de travail des usagers de la place portuaire.</a:t>
            </a:r>
          </a:p>
        </p:txBody>
      </p:sp>
      <p:pic>
        <p:nvPicPr>
          <p:cNvPr id="17" name="Imag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81443" y="1918080"/>
            <a:ext cx="1943998" cy="122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701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5" name="object 5"/>
          <p:cNvSpPr txBox="1"/>
          <p:nvPr/>
        </p:nvSpPr>
        <p:spPr>
          <a:xfrm>
            <a:off x="3610551" y="2800457"/>
            <a:ext cx="5162243" cy="1392029"/>
          </a:xfrm>
          <a:prstGeom prst="rect">
            <a:avLst/>
          </a:prstGeom>
        </p:spPr>
        <p:txBody>
          <a:bodyPr wrap="square" lIns="0" tIns="0" rIns="0" bIns="0" rtlCol="0">
            <a:noAutofit/>
          </a:bodyPr>
          <a:lstStyle/>
          <a:p>
            <a:pPr marL="7448" marR="32956" algn="ctr">
              <a:lnSpc>
                <a:spcPts val="2768"/>
              </a:lnSpc>
              <a:spcBef>
                <a:spcPts val="138"/>
              </a:spcBef>
            </a:pPr>
            <a:endParaRPr sz="2673" dirty="0">
              <a:solidFill>
                <a:srgbClr val="0D3F96"/>
              </a:solidFill>
              <a:latin typeface="Myriad Pro" panose="020B0503030403020204" pitchFamily="34" charset="0"/>
              <a:cs typeface="Times New Roman"/>
            </a:endParaRPr>
          </a:p>
        </p:txBody>
      </p:sp>
      <p:sp>
        <p:nvSpPr>
          <p:cNvPr id="4" name="Rectangle à coins arrondis 3"/>
          <p:cNvSpPr/>
          <p:nvPr/>
        </p:nvSpPr>
        <p:spPr>
          <a:xfrm>
            <a:off x="1251675" y="1564913"/>
            <a:ext cx="9655495" cy="41424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48" marR="32956" algn="ctr">
              <a:lnSpc>
                <a:spcPts val="2768"/>
              </a:lnSpc>
              <a:spcBef>
                <a:spcPts val="138"/>
              </a:spcBef>
            </a:pPr>
            <a:r>
              <a:rPr lang="fr-FR" sz="3986" b="1" dirty="0">
                <a:solidFill>
                  <a:srgbClr val="FFFF00"/>
                </a:solidFill>
                <a:cs typeface="Times New Roman"/>
              </a:rPr>
              <a:t>PO FSE ETAT 2014-2020</a:t>
            </a:r>
          </a:p>
          <a:p>
            <a:pPr marL="7448" marR="32956" algn="ctr">
              <a:lnSpc>
                <a:spcPts val="2768"/>
              </a:lnSpc>
              <a:spcBef>
                <a:spcPts val="138"/>
              </a:spcBef>
            </a:pPr>
            <a:endParaRPr lang="fr-FR" sz="3986" b="1" dirty="0">
              <a:solidFill>
                <a:srgbClr val="FFFF00"/>
              </a:solidFill>
              <a:cs typeface="Times New Roman"/>
            </a:endParaRPr>
          </a:p>
          <a:p>
            <a:pPr marL="7448" marR="32956" algn="ctr">
              <a:lnSpc>
                <a:spcPts val="2768"/>
              </a:lnSpc>
              <a:spcBef>
                <a:spcPts val="138"/>
              </a:spcBef>
            </a:pPr>
            <a:r>
              <a:rPr lang="fr-FR" sz="3986" b="1" dirty="0">
                <a:solidFill>
                  <a:schemeClr val="bg1"/>
                </a:solidFill>
                <a:cs typeface="Times New Roman"/>
              </a:rPr>
              <a:t>SITUATION ET </a:t>
            </a:r>
            <a:r>
              <a:rPr lang="fr-FR" sz="3986" b="1" dirty="0" smtClean="0">
                <a:solidFill>
                  <a:schemeClr val="bg1"/>
                </a:solidFill>
                <a:cs typeface="Times New Roman"/>
              </a:rPr>
              <a:t>PERSPECTIVES</a:t>
            </a:r>
          </a:p>
        </p:txBody>
      </p:sp>
    </p:spTree>
    <p:extLst>
      <p:ext uri="{BB962C8B-B14F-4D97-AF65-F5344CB8AC3E}">
        <p14:creationId xmlns:p14="http://schemas.microsoft.com/office/powerpoint/2010/main" val="485343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e89039dd-ce0a-4377-9cf5-215cd28b36fa@eurprd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7928" y="1813770"/>
            <a:ext cx="3404296" cy="25014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7" name="object 3"/>
          <p:cNvSpPr txBox="1">
            <a:spLocks noChangeArrowheads="1"/>
          </p:cNvSpPr>
          <p:nvPr/>
        </p:nvSpPr>
        <p:spPr bwMode="auto">
          <a:xfrm>
            <a:off x="104855" y="1351063"/>
            <a:ext cx="968721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2899" b="1" dirty="0">
                <a:solidFill>
                  <a:srgbClr val="0D3F96"/>
                </a:solidFill>
                <a:latin typeface="+mn-lt"/>
                <a:cs typeface="Times New Roman" panose="02020603050405020304" pitchFamily="18" charset="0"/>
              </a:rPr>
              <a:t>PORT DE PECHE DE GRAND RIVIERE</a:t>
            </a:r>
            <a:endParaRPr lang="fr-FR" altLang="fr-FR" sz="2899" dirty="0">
              <a:solidFill>
                <a:srgbClr val="43758A"/>
              </a:solidFill>
              <a:latin typeface="+mn-lt"/>
              <a:cs typeface="Times New Roman" panose="02020603050405020304" pitchFamily="18" charset="0"/>
            </a:endParaRPr>
          </a:p>
        </p:txBody>
      </p:sp>
      <p:pic>
        <p:nvPicPr>
          <p:cNvPr id="5" name="Picture 6" descr="78a1dde9-797d-4e20-b07f-53d386613f8a@eurprd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625" y="1777830"/>
            <a:ext cx="3792129" cy="28440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296ae452-5371-4dc0-bec2-7336b8129dfb@eurprd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0669" y="1795327"/>
            <a:ext cx="3285433" cy="2464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dc62a137-f84b-479e-bf25-8b9799caa8b4@eurprd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8327" y="3517551"/>
            <a:ext cx="4076484" cy="3057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ad866df3-330d-4ef0-8f54-8df76bcedd2d@eurprd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210" y="3899742"/>
            <a:ext cx="3360072" cy="25200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775629dd-c8e6-4920-b89d-947217a7643e@eurprd0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378" r="11964" b="6085"/>
          <a:stretch/>
        </p:blipFill>
        <p:spPr bwMode="auto">
          <a:xfrm>
            <a:off x="3877332" y="3942083"/>
            <a:ext cx="2603424" cy="2559064"/>
          </a:xfrm>
          <a:prstGeom prst="rect">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992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4" name="object 3"/>
          <p:cNvSpPr txBox="1">
            <a:spLocks noChangeArrowheads="1"/>
          </p:cNvSpPr>
          <p:nvPr/>
        </p:nvSpPr>
        <p:spPr bwMode="auto">
          <a:xfrm>
            <a:off x="221825" y="1464699"/>
            <a:ext cx="968721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3986" b="1" dirty="0">
                <a:solidFill>
                  <a:srgbClr val="0D3F96"/>
                </a:solidFill>
                <a:latin typeface="+mn-lt"/>
                <a:cs typeface="Times New Roman" panose="02020603050405020304" pitchFamily="18" charset="0"/>
              </a:rPr>
              <a:t>EVITEMENT DU DO</a:t>
            </a:r>
            <a:endParaRPr lang="fr-FR" altLang="fr-FR" sz="3986" dirty="0">
              <a:solidFill>
                <a:srgbClr val="43758A"/>
              </a:solidFill>
              <a:latin typeface="+mn-lt"/>
              <a:cs typeface="Times New Roman" panose="02020603050405020304" pitchFamily="18" charset="0"/>
            </a:endParaRPr>
          </a:p>
        </p:txBody>
      </p:sp>
      <p:sp>
        <p:nvSpPr>
          <p:cNvPr id="18" name="Rectangle à coins arrondis 17"/>
          <p:cNvSpPr/>
          <p:nvPr/>
        </p:nvSpPr>
        <p:spPr>
          <a:xfrm>
            <a:off x="6940313" y="1809900"/>
            <a:ext cx="2565996" cy="1240519"/>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37" dirty="0"/>
              <a:t>220 M€</a:t>
            </a:r>
          </a:p>
          <a:p>
            <a:pPr algn="ctr"/>
            <a:r>
              <a:rPr lang="fr-FR" sz="2537" dirty="0"/>
              <a:t>de dépenses</a:t>
            </a:r>
          </a:p>
        </p:txBody>
      </p:sp>
      <p:sp>
        <p:nvSpPr>
          <p:cNvPr id="19" name="Flèche droite 18"/>
          <p:cNvSpPr/>
          <p:nvPr/>
        </p:nvSpPr>
        <p:spPr>
          <a:xfrm>
            <a:off x="1096353" y="2039900"/>
            <a:ext cx="4745121" cy="8284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1 objectif DO national</a:t>
            </a:r>
          </a:p>
        </p:txBody>
      </p:sp>
      <p:sp>
        <p:nvSpPr>
          <p:cNvPr id="5" name="Ellipse 4"/>
          <p:cNvSpPr/>
          <p:nvPr/>
        </p:nvSpPr>
        <p:spPr>
          <a:xfrm>
            <a:off x="3996044" y="3207535"/>
            <a:ext cx="2659528" cy="14097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31" dirty="0"/>
              <a:t>SITUATION AU 15 NOVEMBRE</a:t>
            </a:r>
          </a:p>
        </p:txBody>
      </p:sp>
      <p:graphicFrame>
        <p:nvGraphicFramePr>
          <p:cNvPr id="22" name="Diagramme 21"/>
          <p:cNvGraphicFramePr/>
          <p:nvPr>
            <p:extLst>
              <p:ext uri="{D42A27DB-BD31-4B8C-83A1-F6EECF244321}">
                <p14:modId xmlns:p14="http://schemas.microsoft.com/office/powerpoint/2010/main" val="4059346460"/>
              </p:ext>
            </p:extLst>
          </p:nvPr>
        </p:nvGraphicFramePr>
        <p:xfrm>
          <a:off x="710934" y="4500276"/>
          <a:ext cx="9229747" cy="1788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2610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4" name="object 3"/>
          <p:cNvSpPr txBox="1">
            <a:spLocks noChangeArrowheads="1"/>
          </p:cNvSpPr>
          <p:nvPr/>
        </p:nvSpPr>
        <p:spPr bwMode="auto">
          <a:xfrm>
            <a:off x="118226" y="1435195"/>
            <a:ext cx="968721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3986" b="1" dirty="0">
                <a:solidFill>
                  <a:srgbClr val="0D3F96"/>
                </a:solidFill>
                <a:latin typeface="+mn-lt"/>
                <a:cs typeface="Times New Roman" panose="02020603050405020304" pitchFamily="18" charset="0"/>
              </a:rPr>
              <a:t>LES DIFFICULTES RENCONTREES</a:t>
            </a:r>
            <a:endParaRPr lang="fr-FR" altLang="fr-FR" sz="3986" dirty="0">
              <a:solidFill>
                <a:srgbClr val="43758A"/>
              </a:solidFill>
              <a:latin typeface="+mn-lt"/>
              <a:cs typeface="Times New Roman" panose="02020603050405020304" pitchFamily="18" charset="0"/>
            </a:endParaRPr>
          </a:p>
        </p:txBody>
      </p:sp>
      <p:sp>
        <p:nvSpPr>
          <p:cNvPr id="3" name="Flèche droite 2"/>
          <p:cNvSpPr/>
          <p:nvPr/>
        </p:nvSpPr>
        <p:spPr>
          <a:xfrm>
            <a:off x="948931" y="1969348"/>
            <a:ext cx="5580846" cy="913289"/>
          </a:xfrm>
          <a:prstGeom prst="rightArrow">
            <a:avLst/>
          </a:prstGeom>
          <a:solidFill>
            <a:schemeClr val="accent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Démarrage tardif de la programmation</a:t>
            </a:r>
          </a:p>
        </p:txBody>
      </p:sp>
      <p:sp>
        <p:nvSpPr>
          <p:cNvPr id="4" name="ZoneTexte 3"/>
          <p:cNvSpPr txBox="1"/>
          <p:nvPr/>
        </p:nvSpPr>
        <p:spPr>
          <a:xfrm>
            <a:off x="7062452" y="2223255"/>
            <a:ext cx="1542179" cy="371192"/>
          </a:xfrm>
          <a:prstGeom prst="rect">
            <a:avLst/>
          </a:prstGeom>
          <a:noFill/>
        </p:spPr>
        <p:txBody>
          <a:bodyPr wrap="square" rtlCol="0">
            <a:spAutoFit/>
          </a:bodyPr>
          <a:lstStyle/>
          <a:p>
            <a:r>
              <a:rPr lang="fr-FR" sz="1812" dirty="0"/>
              <a:t>M</a:t>
            </a:r>
            <a:r>
              <a:rPr lang="fr-FR" sz="1812" dirty="0" smtClean="0"/>
              <a:t>ars </a:t>
            </a:r>
            <a:r>
              <a:rPr lang="fr-FR" sz="1812" dirty="0"/>
              <a:t>2018</a:t>
            </a:r>
          </a:p>
        </p:txBody>
      </p:sp>
      <p:sp>
        <p:nvSpPr>
          <p:cNvPr id="20" name="ZoneTexte 19"/>
          <p:cNvSpPr txBox="1"/>
          <p:nvPr/>
        </p:nvSpPr>
        <p:spPr>
          <a:xfrm>
            <a:off x="7017548" y="3037154"/>
            <a:ext cx="3430364" cy="928909"/>
          </a:xfrm>
          <a:prstGeom prst="rect">
            <a:avLst/>
          </a:prstGeom>
          <a:noFill/>
        </p:spPr>
        <p:txBody>
          <a:bodyPr wrap="square" rtlCol="0">
            <a:spAutoFit/>
          </a:bodyPr>
          <a:lstStyle/>
          <a:p>
            <a:r>
              <a:rPr lang="fr-FR" sz="1812" dirty="0"/>
              <a:t>100% de nos bénéficiaires privés sont des TPE.</a:t>
            </a:r>
          </a:p>
          <a:p>
            <a:r>
              <a:rPr lang="fr-FR" sz="1812" dirty="0"/>
              <a:t>95% ne comptent qu’un emploi.</a:t>
            </a:r>
          </a:p>
        </p:txBody>
      </p:sp>
      <p:sp>
        <p:nvSpPr>
          <p:cNvPr id="18" name="Flèche droite 17"/>
          <p:cNvSpPr/>
          <p:nvPr/>
        </p:nvSpPr>
        <p:spPr>
          <a:xfrm>
            <a:off x="946969" y="3072241"/>
            <a:ext cx="5579075" cy="911901"/>
          </a:xfrm>
          <a:prstGeom prst="rightArrow">
            <a:avLst/>
          </a:prstGeom>
          <a:solidFill>
            <a:schemeClr val="accent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Une charge administrative disproportionnée</a:t>
            </a:r>
          </a:p>
        </p:txBody>
      </p:sp>
      <p:sp>
        <p:nvSpPr>
          <p:cNvPr id="21" name="Flèche droite 20"/>
          <p:cNvSpPr/>
          <p:nvPr/>
        </p:nvSpPr>
        <p:spPr>
          <a:xfrm>
            <a:off x="950056" y="4227930"/>
            <a:ext cx="5580846" cy="913289"/>
          </a:xfrm>
          <a:prstGeom prst="rightArrow">
            <a:avLst/>
          </a:prstGeom>
          <a:solidFill>
            <a:schemeClr val="accent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Des cadres méthodologiques nationaux</a:t>
            </a:r>
          </a:p>
        </p:txBody>
      </p:sp>
      <p:sp>
        <p:nvSpPr>
          <p:cNvPr id="22" name="Flèche droite 21"/>
          <p:cNvSpPr/>
          <p:nvPr/>
        </p:nvSpPr>
        <p:spPr>
          <a:xfrm>
            <a:off x="946969" y="5405487"/>
            <a:ext cx="5580846" cy="913289"/>
          </a:xfrm>
          <a:prstGeom prst="rightArrow">
            <a:avLst/>
          </a:prstGeom>
          <a:solidFill>
            <a:schemeClr val="accent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Complétude des dossiers</a:t>
            </a:r>
          </a:p>
        </p:txBody>
      </p:sp>
      <p:sp>
        <p:nvSpPr>
          <p:cNvPr id="23" name="ZoneTexte 22"/>
          <p:cNvSpPr txBox="1"/>
          <p:nvPr/>
        </p:nvSpPr>
        <p:spPr>
          <a:xfrm>
            <a:off x="7009409" y="4363889"/>
            <a:ext cx="3430364" cy="650050"/>
          </a:xfrm>
          <a:prstGeom prst="rect">
            <a:avLst/>
          </a:prstGeom>
          <a:noFill/>
        </p:spPr>
        <p:txBody>
          <a:bodyPr wrap="square" rtlCol="0">
            <a:spAutoFit/>
          </a:bodyPr>
          <a:lstStyle/>
          <a:p>
            <a:r>
              <a:rPr lang="fr-FR" sz="1812" dirty="0"/>
              <a:t>Difficultés d’adaptation aux spécificités territoriales</a:t>
            </a:r>
          </a:p>
        </p:txBody>
      </p:sp>
      <p:sp>
        <p:nvSpPr>
          <p:cNvPr id="24" name="ZoneTexte 23"/>
          <p:cNvSpPr txBox="1"/>
          <p:nvPr/>
        </p:nvSpPr>
        <p:spPr>
          <a:xfrm>
            <a:off x="7036723" y="5541446"/>
            <a:ext cx="3430364" cy="650050"/>
          </a:xfrm>
          <a:prstGeom prst="rect">
            <a:avLst/>
          </a:prstGeom>
          <a:noFill/>
        </p:spPr>
        <p:txBody>
          <a:bodyPr wrap="square" rtlCol="0">
            <a:spAutoFit/>
          </a:bodyPr>
          <a:lstStyle/>
          <a:p>
            <a:r>
              <a:rPr lang="fr-FR" sz="1812" dirty="0"/>
              <a:t>Beaucoup de dossiers déposés incomplets </a:t>
            </a:r>
          </a:p>
        </p:txBody>
      </p:sp>
    </p:spTree>
    <p:extLst>
      <p:ext uri="{BB962C8B-B14F-4D97-AF65-F5344CB8AC3E}">
        <p14:creationId xmlns:p14="http://schemas.microsoft.com/office/powerpoint/2010/main" val="1467199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79968"/>
            <a:ext cx="12192000" cy="2616870"/>
          </a:xfrm>
          <a:prstGeom prst="rect">
            <a:avLst/>
          </a:prstGeom>
        </p:spPr>
        <p:txBody>
          <a:bodyPr wrap="square">
            <a:spAutoFit/>
          </a:bodyPr>
          <a:lstStyle/>
          <a:p>
            <a:pPr lvl="0" algn="ctr">
              <a:spcBef>
                <a:spcPts val="136"/>
              </a:spcBef>
              <a:defRPr/>
            </a:pPr>
            <a:r>
              <a:rPr lang="fr-FR" altLang="fr-FR" sz="4349" dirty="0">
                <a:solidFill>
                  <a:srgbClr val="0D3F96"/>
                </a:solidFill>
                <a:cs typeface="Times New Roman" panose="02020603050405020304" pitchFamily="18" charset="0"/>
              </a:rPr>
              <a:t>Le Fonds </a:t>
            </a:r>
            <a:r>
              <a:rPr lang="fr-FR" altLang="fr-FR" sz="4349" dirty="0" smtClean="0">
                <a:solidFill>
                  <a:srgbClr val="0D3F96"/>
                </a:solidFill>
                <a:cs typeface="Times New Roman" panose="02020603050405020304" pitchFamily="18" charset="0"/>
              </a:rPr>
              <a:t>Européen Agricole </a:t>
            </a:r>
          </a:p>
          <a:p>
            <a:pPr lvl="0" algn="ctr">
              <a:spcBef>
                <a:spcPts val="136"/>
              </a:spcBef>
              <a:defRPr/>
            </a:pPr>
            <a:r>
              <a:rPr lang="fr-FR" altLang="fr-FR" sz="4349" dirty="0" smtClean="0">
                <a:solidFill>
                  <a:srgbClr val="0D3F96"/>
                </a:solidFill>
                <a:cs typeface="Times New Roman" panose="02020603050405020304" pitchFamily="18" charset="0"/>
              </a:rPr>
              <a:t>pour le Développement Rural </a:t>
            </a:r>
            <a:endParaRPr lang="fr-FR" altLang="fr-FR" sz="4349" dirty="0">
              <a:solidFill>
                <a:srgbClr val="0D3F96"/>
              </a:solidFill>
              <a:cs typeface="Times New Roman" panose="02020603050405020304" pitchFamily="18" charset="0"/>
            </a:endParaRPr>
          </a:p>
          <a:p>
            <a:pPr lvl="0" algn="ctr">
              <a:lnSpc>
                <a:spcPts val="2763"/>
              </a:lnSpc>
              <a:spcBef>
                <a:spcPts val="136"/>
              </a:spcBef>
              <a:defRPr/>
            </a:pPr>
            <a:endParaRPr lang="fr-FR" altLang="fr-FR" sz="4349" dirty="0">
              <a:solidFill>
                <a:srgbClr val="0D3F96"/>
              </a:solidFill>
              <a:cs typeface="Times New Roman" panose="02020603050405020304" pitchFamily="18" charset="0"/>
            </a:endParaRPr>
          </a:p>
          <a:p>
            <a:pPr lvl="0" algn="ctr">
              <a:lnSpc>
                <a:spcPts val="2763"/>
              </a:lnSpc>
              <a:spcBef>
                <a:spcPts val="136"/>
              </a:spcBef>
              <a:defRPr/>
            </a:pPr>
            <a:endParaRPr lang="fr-FR" altLang="fr-FR" sz="4349" dirty="0">
              <a:solidFill>
                <a:srgbClr val="0D3F96"/>
              </a:solidFill>
              <a:cs typeface="Times New Roman" panose="02020603050405020304" pitchFamily="18" charset="0"/>
            </a:endParaRPr>
          </a:p>
          <a:p>
            <a:pPr lvl="0" algn="ctr">
              <a:lnSpc>
                <a:spcPts val="2763"/>
              </a:lnSpc>
              <a:spcBef>
                <a:spcPts val="136"/>
              </a:spcBef>
              <a:defRPr/>
            </a:pPr>
            <a:r>
              <a:rPr lang="fr-FR" altLang="fr-FR" sz="4349" dirty="0" smtClean="0">
                <a:solidFill>
                  <a:srgbClr val="0D3F96"/>
                </a:solidFill>
                <a:cs typeface="Times New Roman" panose="02020603050405020304" pitchFamily="18" charset="0"/>
              </a:rPr>
              <a:t>FEADER</a:t>
            </a:r>
            <a:endParaRPr lang="fr-FR" altLang="fr-FR" sz="4349" dirty="0">
              <a:solidFill>
                <a:srgbClr val="0D3F96"/>
              </a:solidFill>
              <a:cs typeface="Times New Roman" panose="02020603050405020304" pitchFamily="18" charset="0"/>
            </a:endParaRPr>
          </a:p>
        </p:txBody>
      </p:sp>
    </p:spTree>
    <p:extLst>
      <p:ext uri="{BB962C8B-B14F-4D97-AF65-F5344CB8AC3E}">
        <p14:creationId xmlns:p14="http://schemas.microsoft.com/office/powerpoint/2010/main" val="3927732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90925" y="1323975"/>
            <a:ext cx="5484707" cy="1569660"/>
          </a:xfrm>
          <a:prstGeom prst="rect">
            <a:avLst/>
          </a:prstGeom>
          <a:noFill/>
        </p:spPr>
        <p:txBody>
          <a:bodyPr wrap="none" rtlCol="0">
            <a:spAutoFit/>
          </a:bodyPr>
          <a:lstStyle/>
          <a:p>
            <a:pPr algn="ctr"/>
            <a:r>
              <a:rPr lang="fr-FR" sz="4800" b="1" dirty="0" smtClean="0"/>
              <a:t>130,2 M€ de FEADER</a:t>
            </a:r>
          </a:p>
          <a:p>
            <a:pPr algn="ctr"/>
            <a:r>
              <a:rPr lang="fr-FR" sz="4800" b="1" dirty="0" smtClean="0"/>
              <a:t>Répartis</a:t>
            </a:r>
            <a:endParaRPr lang="fr-FR" sz="4800" b="1" dirty="0"/>
          </a:p>
        </p:txBody>
      </p:sp>
      <p:sp>
        <p:nvSpPr>
          <p:cNvPr id="3" name="ZoneTexte 2"/>
          <p:cNvSpPr txBox="1"/>
          <p:nvPr/>
        </p:nvSpPr>
        <p:spPr>
          <a:xfrm>
            <a:off x="1775588" y="2747241"/>
            <a:ext cx="880369" cy="830997"/>
          </a:xfrm>
          <a:prstGeom prst="rect">
            <a:avLst/>
          </a:prstGeom>
          <a:noFill/>
        </p:spPr>
        <p:txBody>
          <a:bodyPr wrap="none" rtlCol="0">
            <a:spAutoFit/>
          </a:bodyPr>
          <a:lstStyle/>
          <a:p>
            <a:r>
              <a:rPr lang="fr-FR" sz="4800" dirty="0" smtClean="0"/>
              <a:t>UE</a:t>
            </a:r>
            <a:endParaRPr lang="fr-FR" sz="4800" dirty="0"/>
          </a:p>
        </p:txBody>
      </p:sp>
      <p:sp>
        <p:nvSpPr>
          <p:cNvPr id="5" name="ZoneTexte 4"/>
          <p:cNvSpPr txBox="1"/>
          <p:nvPr/>
        </p:nvSpPr>
        <p:spPr>
          <a:xfrm>
            <a:off x="8112259" y="3026500"/>
            <a:ext cx="3926332" cy="1754326"/>
          </a:xfrm>
          <a:prstGeom prst="rect">
            <a:avLst/>
          </a:prstGeom>
          <a:noFill/>
        </p:spPr>
        <p:txBody>
          <a:bodyPr wrap="square" rtlCol="0">
            <a:spAutoFit/>
          </a:bodyPr>
          <a:lstStyle/>
          <a:p>
            <a:pPr algn="ctr"/>
            <a:r>
              <a:rPr lang="fr-FR" sz="5400" dirty="0" smtClean="0"/>
              <a:t>Types opérations</a:t>
            </a:r>
            <a:endParaRPr lang="fr-FR" sz="5400" dirty="0"/>
          </a:p>
        </p:txBody>
      </p:sp>
      <p:sp>
        <p:nvSpPr>
          <p:cNvPr id="6" name="ZoneTexte 5"/>
          <p:cNvSpPr txBox="1"/>
          <p:nvPr/>
        </p:nvSpPr>
        <p:spPr>
          <a:xfrm>
            <a:off x="8952485" y="4462992"/>
            <a:ext cx="1678665" cy="1862048"/>
          </a:xfrm>
          <a:prstGeom prst="rect">
            <a:avLst/>
          </a:prstGeom>
          <a:noFill/>
        </p:spPr>
        <p:txBody>
          <a:bodyPr wrap="none" rtlCol="0">
            <a:spAutoFit/>
          </a:bodyPr>
          <a:lstStyle/>
          <a:p>
            <a:r>
              <a:rPr lang="fr-FR" sz="11500" dirty="0" smtClean="0"/>
              <a:t>43</a:t>
            </a:r>
            <a:endParaRPr lang="fr-FR" sz="11500" dirty="0"/>
          </a:p>
        </p:txBody>
      </p:sp>
      <p:sp>
        <p:nvSpPr>
          <p:cNvPr id="8" name="ZoneTexte 7"/>
          <p:cNvSpPr txBox="1"/>
          <p:nvPr/>
        </p:nvSpPr>
        <p:spPr>
          <a:xfrm>
            <a:off x="209477" y="3208252"/>
            <a:ext cx="3778303" cy="2970044"/>
          </a:xfrm>
          <a:prstGeom prst="rect">
            <a:avLst/>
          </a:prstGeom>
          <a:noFill/>
        </p:spPr>
        <p:txBody>
          <a:bodyPr wrap="square" rtlCol="0">
            <a:spAutoFit/>
          </a:bodyPr>
          <a:lstStyle/>
          <a:p>
            <a:pPr algn="ctr"/>
            <a:r>
              <a:rPr lang="fr-FR" sz="11500" dirty="0" smtClean="0"/>
              <a:t>6 </a:t>
            </a:r>
          </a:p>
          <a:p>
            <a:pPr algn="ctr"/>
            <a:r>
              <a:rPr lang="fr-FR" sz="3600" dirty="0" smtClean="0"/>
              <a:t>domaines prioritaires</a:t>
            </a:r>
            <a:endParaRPr lang="fr-FR" sz="3600" dirty="0"/>
          </a:p>
        </p:txBody>
      </p:sp>
      <p:cxnSp>
        <p:nvCxnSpPr>
          <p:cNvPr id="10" name="Connecteur droit 9"/>
          <p:cNvCxnSpPr/>
          <p:nvPr/>
        </p:nvCxnSpPr>
        <p:spPr>
          <a:xfrm flipH="1">
            <a:off x="4057650" y="3015996"/>
            <a:ext cx="28575" cy="3162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7934398" y="3162740"/>
            <a:ext cx="28575" cy="3162300"/>
          </a:xfrm>
          <a:prstGeom prst="line">
            <a:avLst/>
          </a:prstGeom>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4222068" y="3416001"/>
            <a:ext cx="3707362" cy="2554545"/>
          </a:xfrm>
          <a:prstGeom prst="rect">
            <a:avLst/>
          </a:prstGeom>
          <a:noFill/>
        </p:spPr>
        <p:txBody>
          <a:bodyPr wrap="none" rtlCol="0">
            <a:spAutoFit/>
          </a:bodyPr>
          <a:lstStyle/>
          <a:p>
            <a:pPr algn="ctr"/>
            <a:r>
              <a:rPr lang="fr-FR" sz="8000" dirty="0" smtClean="0"/>
              <a:t>14 </a:t>
            </a:r>
          </a:p>
          <a:p>
            <a:pPr algn="ctr"/>
            <a:r>
              <a:rPr lang="fr-FR" sz="8000" dirty="0" smtClean="0"/>
              <a:t>mesures</a:t>
            </a:r>
            <a:endParaRPr lang="fr-FR" sz="8000" dirty="0"/>
          </a:p>
        </p:txBody>
      </p:sp>
    </p:spTree>
    <p:extLst>
      <p:ext uri="{BB962C8B-B14F-4D97-AF65-F5344CB8AC3E}">
        <p14:creationId xmlns:p14="http://schemas.microsoft.com/office/powerpoint/2010/main" val="2466576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955431" y="2631586"/>
            <a:ext cx="10515600" cy="1325563"/>
          </a:xfrm>
          <a:prstGeom prst="rect">
            <a:avLst/>
          </a:prstGeom>
        </p:spPr>
        <p:txBody>
          <a:bodyPr/>
          <a:lstStyle>
            <a:lvl1pPr algn="ctr" defTabSz="914400" rtl="0" eaLnBrk="1" latinLnBrk="0" hangingPunct="1">
              <a:lnSpc>
                <a:spcPct val="90000"/>
              </a:lnSpc>
              <a:spcBef>
                <a:spcPct val="0"/>
              </a:spcBef>
              <a:buNone/>
              <a:defRPr lang="fr-FR" sz="3200" b="1" kern="1200" baseline="0">
                <a:solidFill>
                  <a:srgbClr val="1B14AC"/>
                </a:solidFill>
                <a:latin typeface="+mj-lt"/>
                <a:ea typeface="+mj-ea"/>
                <a:cs typeface="+mj-cs"/>
              </a:defRPr>
            </a:lvl1pPr>
          </a:lstStyle>
          <a:p>
            <a:r>
              <a:rPr lang="fr-FR" dirty="0" smtClean="0">
                <a:latin typeface="+mn-lt"/>
              </a:rPr>
              <a:t>ETAT D’AVANCEMENT DU PROGRAMME DE DEVELOPPEMENT RURAL de la MARTINIQUE 2014-2020</a:t>
            </a:r>
            <a:endParaRPr lang="fr-FR" dirty="0">
              <a:latin typeface="+mn-lt"/>
            </a:endParaRPr>
          </a:p>
        </p:txBody>
      </p:sp>
    </p:spTree>
    <p:extLst>
      <p:ext uri="{BB962C8B-B14F-4D97-AF65-F5344CB8AC3E}">
        <p14:creationId xmlns:p14="http://schemas.microsoft.com/office/powerpoint/2010/main" val="21775072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lang="fr-FR" sz="3200" b="1" kern="1200" baseline="0">
                <a:solidFill>
                  <a:srgbClr val="1B14AC"/>
                </a:solidFill>
                <a:latin typeface="+mj-lt"/>
                <a:ea typeface="+mj-ea"/>
                <a:cs typeface="+mj-cs"/>
              </a:defRPr>
            </a:lvl1pPr>
          </a:lstStyle>
          <a:p>
            <a:r>
              <a:rPr lang="fr-FR" dirty="0" smtClean="0">
                <a:latin typeface="+mn-lt"/>
              </a:rPr>
              <a:t/>
            </a:r>
            <a:br>
              <a:rPr lang="fr-FR" dirty="0" smtClean="0">
                <a:latin typeface="+mn-lt"/>
              </a:rPr>
            </a:br>
            <a:r>
              <a:rPr lang="fr-FR" dirty="0" smtClean="0">
                <a:latin typeface="+mn-lt"/>
              </a:rPr>
              <a:t/>
            </a:r>
            <a:br>
              <a:rPr lang="fr-FR" dirty="0" smtClean="0">
                <a:latin typeface="+mn-lt"/>
              </a:rPr>
            </a:br>
            <a:r>
              <a:rPr lang="fr-FR" dirty="0" smtClean="0">
                <a:latin typeface="+mn-lt"/>
              </a:rPr>
              <a:t>AVANCEMENT FEADER au 02/12/2020</a:t>
            </a:r>
            <a:endParaRPr lang="fr-FR" dirty="0">
              <a:latin typeface="+mn-lt"/>
            </a:endParaRPr>
          </a:p>
        </p:txBody>
      </p:sp>
      <p:graphicFrame>
        <p:nvGraphicFramePr>
          <p:cNvPr id="3" name="Tableau 2"/>
          <p:cNvGraphicFramePr>
            <a:graphicFrameLocks noGrp="1"/>
          </p:cNvGraphicFramePr>
          <p:nvPr>
            <p:extLst>
              <p:ext uri="{D42A27DB-BD31-4B8C-83A1-F6EECF244321}">
                <p14:modId xmlns:p14="http://schemas.microsoft.com/office/powerpoint/2010/main" val="2498115959"/>
              </p:ext>
            </p:extLst>
          </p:nvPr>
        </p:nvGraphicFramePr>
        <p:xfrm>
          <a:off x="4728519" y="3418704"/>
          <a:ext cx="6732211" cy="1555134"/>
        </p:xfrm>
        <a:graphic>
          <a:graphicData uri="http://schemas.openxmlformats.org/drawingml/2006/table">
            <a:tbl>
              <a:tblPr/>
              <a:tblGrid>
                <a:gridCol w="2462520">
                  <a:extLst>
                    <a:ext uri="{9D8B030D-6E8A-4147-A177-3AD203B41FA5}">
                      <a16:colId xmlns:a16="http://schemas.microsoft.com/office/drawing/2014/main" val="20000"/>
                    </a:ext>
                  </a:extLst>
                </a:gridCol>
                <a:gridCol w="2085198">
                  <a:extLst>
                    <a:ext uri="{9D8B030D-6E8A-4147-A177-3AD203B41FA5}">
                      <a16:colId xmlns:a16="http://schemas.microsoft.com/office/drawing/2014/main" val="20001"/>
                    </a:ext>
                  </a:extLst>
                </a:gridCol>
                <a:gridCol w="2184493">
                  <a:extLst>
                    <a:ext uri="{9D8B030D-6E8A-4147-A177-3AD203B41FA5}">
                      <a16:colId xmlns:a16="http://schemas.microsoft.com/office/drawing/2014/main" val="20002"/>
                    </a:ext>
                  </a:extLst>
                </a:gridCol>
              </a:tblGrid>
              <a:tr h="966581">
                <a:tc>
                  <a:txBody>
                    <a:bodyPr/>
                    <a:lstStyle/>
                    <a:p>
                      <a:pPr algn="ctr" rtl="0" fontAlgn="ctr"/>
                      <a:r>
                        <a:rPr lang="fr-FR" sz="1600" b="1" i="0" u="none" strike="noStrike" dirty="0">
                          <a:solidFill>
                            <a:srgbClr val="FFFFFF"/>
                          </a:solidFill>
                          <a:effectLst/>
                          <a:latin typeface="+mn-lt"/>
                        </a:rPr>
                        <a:t>Montant maquette</a:t>
                      </a:r>
                    </a:p>
                  </a:txBody>
                  <a:tcPr marL="0" marR="0" marT="0" marB="0" anchor="ctr">
                    <a:lnL w="6350" cap="flat" cmpd="sng" algn="ctr">
                      <a:solidFill>
                        <a:srgbClr val="4A7EBB"/>
                      </a:solidFill>
                      <a:prstDash val="solid"/>
                      <a:round/>
                      <a:headEnd type="none" w="med" len="med"/>
                      <a:tailEnd type="none" w="med" len="med"/>
                    </a:lnL>
                    <a:lnR>
                      <a:noFill/>
                    </a:lnR>
                    <a:lnT w="6350" cap="flat" cmpd="sng" algn="ctr">
                      <a:solidFill>
                        <a:srgbClr val="4A7EBB"/>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fr-FR" sz="1600" b="1" i="0" u="none" strike="noStrike" dirty="0">
                          <a:solidFill>
                            <a:srgbClr val="FFFFFF"/>
                          </a:solidFill>
                          <a:effectLst/>
                          <a:latin typeface="+mn-lt"/>
                        </a:rPr>
                        <a:t>Montant programmé</a:t>
                      </a:r>
                    </a:p>
                  </a:txBody>
                  <a:tcPr marL="0" marR="0" marT="0" marB="0" anchor="ctr">
                    <a:lnL>
                      <a:noFill/>
                    </a:lnL>
                    <a:lnR>
                      <a:noFill/>
                    </a:lnR>
                    <a:lnT w="6350" cap="flat" cmpd="sng" algn="ctr">
                      <a:solidFill>
                        <a:srgbClr val="4A7EBB"/>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0504D"/>
                    </a:solidFill>
                  </a:tcPr>
                </a:tc>
                <a:tc>
                  <a:txBody>
                    <a:bodyPr/>
                    <a:lstStyle/>
                    <a:p>
                      <a:pPr algn="ctr" rtl="0" fontAlgn="ctr"/>
                      <a:r>
                        <a:rPr lang="fr-FR" sz="1600" b="1" i="0" u="none" strike="noStrike" dirty="0">
                          <a:solidFill>
                            <a:srgbClr val="FFFFFF"/>
                          </a:solidFill>
                          <a:effectLst/>
                          <a:latin typeface="+mn-lt"/>
                        </a:rPr>
                        <a:t>Montant payé</a:t>
                      </a:r>
                    </a:p>
                  </a:txBody>
                  <a:tcPr marL="0" marR="0" marT="0" marB="0" anchor="ctr">
                    <a:lnL>
                      <a:noFill/>
                    </a:lnL>
                    <a:lnR w="6350" cap="flat" cmpd="sng" algn="ctr">
                      <a:solidFill>
                        <a:srgbClr val="4A7EBB"/>
                      </a:solidFill>
                      <a:prstDash val="solid"/>
                      <a:round/>
                      <a:headEnd type="none" w="med" len="med"/>
                      <a:tailEnd type="none" w="med" len="med"/>
                    </a:lnR>
                    <a:lnT w="6350" cap="flat" cmpd="sng" algn="ctr">
                      <a:solidFill>
                        <a:srgbClr val="4A7EBB"/>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F79646"/>
                    </a:solidFill>
                  </a:tcPr>
                </a:tc>
                <a:extLst>
                  <a:ext uri="{0D108BD9-81ED-4DB2-BD59-A6C34878D82A}">
                    <a16:rowId xmlns:a16="http://schemas.microsoft.com/office/drawing/2014/main" val="10000"/>
                  </a:ext>
                </a:extLst>
              </a:tr>
              <a:tr h="298947">
                <a:tc>
                  <a:txBody>
                    <a:bodyPr/>
                    <a:lstStyle/>
                    <a:p>
                      <a:pPr algn="ctr" rtl="0" fontAlgn="b"/>
                      <a:r>
                        <a:rPr lang="fr-FR" sz="1800" b="1" i="0" u="none" strike="noStrike" dirty="0">
                          <a:solidFill>
                            <a:srgbClr val="FFFFFF"/>
                          </a:solidFill>
                          <a:effectLst/>
                          <a:latin typeface="+mn-lt"/>
                        </a:rPr>
                        <a:t>130 200 000 €</a:t>
                      </a:r>
                    </a:p>
                  </a:txBody>
                  <a:tcPr marL="0" marR="0" marT="0" marB="0" anchor="b">
                    <a:lnL w="6350" cap="flat" cmpd="sng" algn="ctr">
                      <a:solidFill>
                        <a:srgbClr val="4A7EBB"/>
                      </a:solidFill>
                      <a:prstDash val="solid"/>
                      <a:round/>
                      <a:headEnd type="none" w="med" len="med"/>
                      <a:tailEnd type="none" w="med" len="med"/>
                    </a:lnL>
                    <a:lnR w="19050" cap="flat" cmpd="sng" algn="ctr">
                      <a:solidFill>
                        <a:srgbClr val="4F81BD"/>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4A7EBB"/>
                      </a:solidFill>
                      <a:prstDash val="solid"/>
                      <a:round/>
                      <a:headEnd type="none" w="med" len="med"/>
                      <a:tailEnd type="none" w="med" len="med"/>
                    </a:lnB>
                    <a:solidFill>
                      <a:srgbClr val="305496"/>
                    </a:solidFill>
                  </a:tcPr>
                </a:tc>
                <a:tc>
                  <a:txBody>
                    <a:bodyPr/>
                    <a:lstStyle/>
                    <a:p>
                      <a:pPr algn="ctr" rtl="0" fontAlgn="b"/>
                      <a:r>
                        <a:rPr lang="fr-FR" sz="1800" b="1" i="0" u="none" strike="noStrike">
                          <a:solidFill>
                            <a:srgbClr val="FFFFFF"/>
                          </a:solidFill>
                          <a:effectLst/>
                          <a:latin typeface="+mn-lt"/>
                        </a:rPr>
                        <a:t>94 249 138 €</a:t>
                      </a:r>
                    </a:p>
                  </a:txBody>
                  <a:tcPr marL="0" marR="0" marT="0" marB="0" anchor="b">
                    <a:lnL w="19050" cap="flat" cmpd="sng" algn="ctr">
                      <a:solidFill>
                        <a:srgbClr val="4F81BD"/>
                      </a:solidFill>
                      <a:prstDash val="solid"/>
                      <a:round/>
                      <a:headEnd type="none" w="med" len="med"/>
                      <a:tailEnd type="none" w="med" len="med"/>
                    </a:lnL>
                    <a:lnR w="6350" cap="flat" cmpd="sng" algn="ctr">
                      <a:solidFill>
                        <a:srgbClr val="4A7EBB"/>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4A7EBB"/>
                      </a:solidFill>
                      <a:prstDash val="solid"/>
                      <a:round/>
                      <a:headEnd type="none" w="med" len="med"/>
                      <a:tailEnd type="none" w="med" len="med"/>
                    </a:lnB>
                    <a:solidFill>
                      <a:srgbClr val="C0504D"/>
                    </a:solidFill>
                  </a:tcPr>
                </a:tc>
                <a:tc>
                  <a:txBody>
                    <a:bodyPr/>
                    <a:lstStyle/>
                    <a:p>
                      <a:pPr algn="ctr" rtl="0" fontAlgn="b"/>
                      <a:r>
                        <a:rPr lang="fr-FR" sz="1800" b="1" i="0" u="none" strike="noStrike" dirty="0">
                          <a:solidFill>
                            <a:srgbClr val="FFFFFF"/>
                          </a:solidFill>
                          <a:effectLst/>
                          <a:latin typeface="+mn-lt"/>
                        </a:rPr>
                        <a:t>52 230 806 €</a:t>
                      </a:r>
                    </a:p>
                  </a:txBody>
                  <a:tcPr marL="0" marR="0" marT="0" marB="0" anchor="b">
                    <a:lnL w="6350" cap="flat" cmpd="sng" algn="ctr">
                      <a:solidFill>
                        <a:srgbClr val="4A7EBB"/>
                      </a:solidFill>
                      <a:prstDash val="solid"/>
                      <a:round/>
                      <a:headEnd type="none" w="med" len="med"/>
                      <a:tailEnd type="none" w="med" len="med"/>
                    </a:lnL>
                    <a:lnR w="6350" cap="flat" cmpd="sng" algn="ctr">
                      <a:solidFill>
                        <a:srgbClr val="4A7EBB"/>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4A7EBB"/>
                      </a:solidFill>
                      <a:prstDash val="solid"/>
                      <a:round/>
                      <a:headEnd type="none" w="med" len="med"/>
                      <a:tailEnd type="none" w="med" len="med"/>
                    </a:lnB>
                    <a:solidFill>
                      <a:srgbClr val="F79646"/>
                    </a:solidFill>
                  </a:tcPr>
                </a:tc>
                <a:extLst>
                  <a:ext uri="{0D108BD9-81ED-4DB2-BD59-A6C34878D82A}">
                    <a16:rowId xmlns:a16="http://schemas.microsoft.com/office/drawing/2014/main" val="10001"/>
                  </a:ext>
                </a:extLst>
              </a:tr>
              <a:tr h="289606">
                <a:tc>
                  <a:txBody>
                    <a:bodyPr/>
                    <a:lstStyle/>
                    <a:p>
                      <a:pPr algn="ctr" fontAlgn="ctr"/>
                      <a:r>
                        <a:rPr lang="fr-FR" sz="1800" b="0" i="0" u="none" strike="noStrike" dirty="0">
                          <a:solidFill>
                            <a:srgbClr val="000000"/>
                          </a:solidFill>
                          <a:effectLst/>
                          <a:latin typeface="+mn-lt"/>
                        </a:rPr>
                        <a:t>%</a:t>
                      </a:r>
                    </a:p>
                  </a:txBody>
                  <a:tcPr marL="0" marR="0" marT="0" marB="0" anchor="ctr">
                    <a:lnL w="6350" cap="flat" cmpd="sng" algn="ctr">
                      <a:solidFill>
                        <a:srgbClr val="4A7EBB"/>
                      </a:solidFill>
                      <a:prstDash val="solid"/>
                      <a:round/>
                      <a:headEnd type="none" w="med" len="med"/>
                      <a:tailEnd type="none" w="med" len="med"/>
                    </a:lnL>
                    <a:lnR w="19050" cap="flat" cmpd="sng" algn="ctr">
                      <a:solidFill>
                        <a:srgbClr val="4F81BD"/>
                      </a:solidFill>
                      <a:prstDash val="solid"/>
                      <a:round/>
                      <a:headEnd type="none" w="med" len="med"/>
                      <a:tailEnd type="none" w="med" len="med"/>
                    </a:lnR>
                    <a:lnT w="6350" cap="flat" cmpd="sng" algn="ctr">
                      <a:solidFill>
                        <a:srgbClr val="4A7EBB"/>
                      </a:solidFill>
                      <a:prstDash val="solid"/>
                      <a:round/>
                      <a:headEnd type="none" w="med" len="med"/>
                      <a:tailEnd type="none" w="med" len="med"/>
                    </a:lnT>
                    <a:lnB w="6350" cap="flat" cmpd="sng" algn="ctr">
                      <a:solidFill>
                        <a:srgbClr val="4A7EBB"/>
                      </a:solidFill>
                      <a:prstDash val="solid"/>
                      <a:round/>
                      <a:headEnd type="none" w="med" len="med"/>
                      <a:tailEnd type="none" w="med" len="med"/>
                    </a:lnB>
                    <a:solidFill>
                      <a:srgbClr val="F8CBAD"/>
                    </a:solidFill>
                  </a:tcPr>
                </a:tc>
                <a:tc>
                  <a:txBody>
                    <a:bodyPr/>
                    <a:lstStyle/>
                    <a:p>
                      <a:pPr algn="ctr" rtl="0" fontAlgn="b"/>
                      <a:r>
                        <a:rPr lang="fr-FR" sz="1800" b="1" i="0" u="none" strike="noStrike">
                          <a:solidFill>
                            <a:srgbClr val="FFFFFF"/>
                          </a:solidFill>
                          <a:effectLst/>
                          <a:latin typeface="+mn-lt"/>
                        </a:rPr>
                        <a:t>72%</a:t>
                      </a:r>
                    </a:p>
                  </a:txBody>
                  <a:tcPr marL="0" marR="0" marT="0" marB="0" anchor="b">
                    <a:lnL w="19050" cap="flat" cmpd="sng" algn="ctr">
                      <a:solidFill>
                        <a:srgbClr val="4F81BD"/>
                      </a:solidFill>
                      <a:prstDash val="solid"/>
                      <a:round/>
                      <a:headEnd type="none" w="med" len="med"/>
                      <a:tailEnd type="none" w="med" len="med"/>
                    </a:lnL>
                    <a:lnR w="6350" cap="flat" cmpd="sng" algn="ctr">
                      <a:solidFill>
                        <a:srgbClr val="4A7EBB"/>
                      </a:solidFill>
                      <a:prstDash val="solid"/>
                      <a:round/>
                      <a:headEnd type="none" w="med" len="med"/>
                      <a:tailEnd type="none" w="med" len="med"/>
                    </a:lnR>
                    <a:lnT w="6350" cap="flat" cmpd="sng" algn="ctr">
                      <a:solidFill>
                        <a:srgbClr val="4A7EBB"/>
                      </a:solidFill>
                      <a:prstDash val="solid"/>
                      <a:round/>
                      <a:headEnd type="none" w="med" len="med"/>
                      <a:tailEnd type="none" w="med" len="med"/>
                    </a:lnT>
                    <a:lnB w="6350" cap="flat" cmpd="sng" algn="ctr">
                      <a:solidFill>
                        <a:srgbClr val="4A7EBB"/>
                      </a:solidFill>
                      <a:prstDash val="solid"/>
                      <a:round/>
                      <a:headEnd type="none" w="med" len="med"/>
                      <a:tailEnd type="none" w="med" len="med"/>
                    </a:lnB>
                    <a:solidFill>
                      <a:srgbClr val="C0504D"/>
                    </a:solidFill>
                  </a:tcPr>
                </a:tc>
                <a:tc>
                  <a:txBody>
                    <a:bodyPr/>
                    <a:lstStyle/>
                    <a:p>
                      <a:pPr algn="ctr" rtl="0" fontAlgn="b"/>
                      <a:r>
                        <a:rPr lang="fr-FR" sz="1800" b="1" i="0" u="none" strike="noStrike" dirty="0">
                          <a:solidFill>
                            <a:srgbClr val="FFFFFF"/>
                          </a:solidFill>
                          <a:effectLst/>
                          <a:latin typeface="+mn-lt"/>
                        </a:rPr>
                        <a:t>40%</a:t>
                      </a:r>
                    </a:p>
                  </a:txBody>
                  <a:tcPr marL="0" marR="0" marT="0" marB="0" anchor="b">
                    <a:lnL w="6350" cap="flat" cmpd="sng" algn="ctr">
                      <a:solidFill>
                        <a:srgbClr val="4A7EBB"/>
                      </a:solidFill>
                      <a:prstDash val="solid"/>
                      <a:round/>
                      <a:headEnd type="none" w="med" len="med"/>
                      <a:tailEnd type="none" w="med" len="med"/>
                    </a:lnL>
                    <a:lnR w="6350" cap="flat" cmpd="sng" algn="ctr">
                      <a:solidFill>
                        <a:srgbClr val="4A7EBB"/>
                      </a:solidFill>
                      <a:prstDash val="solid"/>
                      <a:round/>
                      <a:headEnd type="none" w="med" len="med"/>
                      <a:tailEnd type="none" w="med" len="med"/>
                    </a:lnR>
                    <a:lnT w="6350" cap="flat" cmpd="sng" algn="ctr">
                      <a:solidFill>
                        <a:srgbClr val="4A7EBB"/>
                      </a:solidFill>
                      <a:prstDash val="solid"/>
                      <a:round/>
                      <a:headEnd type="none" w="med" len="med"/>
                      <a:tailEnd type="none" w="med" len="med"/>
                    </a:lnT>
                    <a:lnB w="6350" cap="flat" cmpd="sng" algn="ctr">
                      <a:solidFill>
                        <a:srgbClr val="4A7EBB"/>
                      </a:solidFill>
                      <a:prstDash val="solid"/>
                      <a:round/>
                      <a:headEnd type="none" w="med" len="med"/>
                      <a:tailEnd type="none" w="med" len="med"/>
                    </a:lnB>
                    <a:solidFill>
                      <a:srgbClr val="F79646"/>
                    </a:solidFill>
                  </a:tcPr>
                </a:tc>
                <a:extLst>
                  <a:ext uri="{0D108BD9-81ED-4DB2-BD59-A6C34878D82A}">
                    <a16:rowId xmlns:a16="http://schemas.microsoft.com/office/drawing/2014/main" val="10002"/>
                  </a:ext>
                </a:extLst>
              </a:tr>
            </a:tbl>
          </a:graphicData>
        </a:graphic>
      </p:graphicFrame>
      <p:graphicFrame>
        <p:nvGraphicFramePr>
          <p:cNvPr id="6" name="Graphique 5"/>
          <p:cNvGraphicFramePr>
            <a:graphicFrameLocks/>
          </p:cNvGraphicFramePr>
          <p:nvPr>
            <p:extLst>
              <p:ext uri="{D42A27DB-BD31-4B8C-83A1-F6EECF244321}">
                <p14:modId xmlns:p14="http://schemas.microsoft.com/office/powerpoint/2010/main" val="419541771"/>
              </p:ext>
            </p:extLst>
          </p:nvPr>
        </p:nvGraphicFramePr>
        <p:xfrm>
          <a:off x="271849" y="1820562"/>
          <a:ext cx="4026758" cy="4827373"/>
        </p:xfrm>
        <a:graphic>
          <a:graphicData uri="http://schemas.openxmlformats.org/drawingml/2006/chart">
            <c:chart xmlns:c="http://schemas.openxmlformats.org/drawingml/2006/chart" xmlns:r="http://schemas.openxmlformats.org/officeDocument/2006/relationships" r:id="rId2"/>
          </a:graphicData>
        </a:graphic>
      </p:graphicFrame>
      <p:sp>
        <p:nvSpPr>
          <p:cNvPr id="4" name="ZoneTexte 3"/>
          <p:cNvSpPr txBox="1"/>
          <p:nvPr/>
        </p:nvSpPr>
        <p:spPr>
          <a:xfrm>
            <a:off x="1219200" y="4531895"/>
            <a:ext cx="652743" cy="369332"/>
          </a:xfrm>
          <a:prstGeom prst="rect">
            <a:avLst/>
          </a:prstGeom>
          <a:noFill/>
        </p:spPr>
        <p:txBody>
          <a:bodyPr wrap="none" rtlCol="0">
            <a:spAutoFit/>
          </a:bodyPr>
          <a:lstStyle/>
          <a:p>
            <a:r>
              <a:rPr lang="fr-FR" dirty="0" smtClean="0"/>
              <a:t>1064</a:t>
            </a:r>
            <a:endParaRPr lang="fr-FR" dirty="0"/>
          </a:p>
        </p:txBody>
      </p:sp>
      <p:sp>
        <p:nvSpPr>
          <p:cNvPr id="5" name="ZoneTexte 4"/>
          <p:cNvSpPr txBox="1"/>
          <p:nvPr/>
        </p:nvSpPr>
        <p:spPr>
          <a:xfrm>
            <a:off x="3031959" y="4789172"/>
            <a:ext cx="535724" cy="369332"/>
          </a:xfrm>
          <a:prstGeom prst="rect">
            <a:avLst/>
          </a:prstGeom>
          <a:noFill/>
        </p:spPr>
        <p:txBody>
          <a:bodyPr wrap="none" rtlCol="0">
            <a:spAutoFit/>
          </a:bodyPr>
          <a:lstStyle/>
          <a:p>
            <a:r>
              <a:rPr lang="fr-FR" dirty="0" smtClean="0"/>
              <a:t>635</a:t>
            </a:r>
            <a:endParaRPr lang="fr-FR" dirty="0"/>
          </a:p>
        </p:txBody>
      </p:sp>
    </p:spTree>
    <p:extLst>
      <p:ext uri="{BB962C8B-B14F-4D97-AF65-F5344CB8AC3E}">
        <p14:creationId xmlns:p14="http://schemas.microsoft.com/office/powerpoint/2010/main" val="21345282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754" y="1264074"/>
            <a:ext cx="9858375" cy="5632311"/>
          </a:xfrm>
          <a:prstGeom prst="rect">
            <a:avLst/>
          </a:prstGeom>
        </p:spPr>
        <p:txBody>
          <a:bodyPr wrap="square">
            <a:spAutoFit/>
          </a:bodyPr>
          <a:lstStyle/>
          <a:p>
            <a:pPr lvl="0">
              <a:defRPr/>
            </a:pPr>
            <a:endParaRPr lang="fr-FR" sz="800" dirty="0">
              <a:solidFill>
                <a:prstClr val="black"/>
              </a:solidFill>
            </a:endParaRPr>
          </a:p>
          <a:p>
            <a:pPr lvl="0">
              <a:defRPr/>
            </a:pPr>
            <a:r>
              <a:rPr lang="fr-FR" sz="2800" b="1" dirty="0">
                <a:solidFill>
                  <a:schemeClr val="accent5">
                    <a:lumMod val="75000"/>
                  </a:schemeClr>
                </a:solidFill>
              </a:rPr>
              <a:t>Décembre 2018</a:t>
            </a:r>
          </a:p>
          <a:p>
            <a:pPr lvl="0">
              <a:defRPr/>
            </a:pPr>
            <a:r>
              <a:rPr lang="fr-FR" sz="2800" b="1" dirty="0" smtClean="0">
                <a:solidFill>
                  <a:schemeClr val="accent5">
                    <a:lumMod val="75000"/>
                  </a:schemeClr>
                </a:solidFill>
              </a:rPr>
              <a:t>619 dossiers</a:t>
            </a:r>
            <a:r>
              <a:rPr lang="fr-FR" sz="2800" b="1" dirty="0" smtClean="0">
                <a:solidFill>
                  <a:srgbClr val="1F497D"/>
                </a:solidFill>
              </a:rPr>
              <a:t> </a:t>
            </a:r>
            <a:r>
              <a:rPr lang="fr-FR" sz="2800" b="1" dirty="0">
                <a:solidFill>
                  <a:srgbClr val="1F497D"/>
                </a:solidFill>
              </a:rPr>
              <a:t>hors mesures surfaciques</a:t>
            </a:r>
            <a:r>
              <a:rPr lang="fr-FR" sz="2800" b="1" dirty="0">
                <a:solidFill>
                  <a:schemeClr val="accent5">
                    <a:lumMod val="75000"/>
                  </a:schemeClr>
                </a:solidFill>
              </a:rPr>
              <a:t> </a:t>
            </a:r>
            <a:r>
              <a:rPr lang="fr-FR" sz="2800" dirty="0">
                <a:solidFill>
                  <a:prstClr val="black"/>
                </a:solidFill>
              </a:rPr>
              <a:t>programmés</a:t>
            </a:r>
            <a:endParaRPr lang="fr-FR" sz="1000" dirty="0">
              <a:solidFill>
                <a:prstClr val="black"/>
              </a:solidFill>
            </a:endParaRPr>
          </a:p>
          <a:p>
            <a:pPr lvl="0">
              <a:defRPr/>
            </a:pPr>
            <a:r>
              <a:rPr lang="fr-FR" sz="2800" dirty="0">
                <a:solidFill>
                  <a:prstClr val="black"/>
                </a:solidFill>
              </a:rPr>
              <a:t>Volume global d’UE    </a:t>
            </a:r>
            <a:r>
              <a:rPr lang="fr-FR" sz="2800" b="1" dirty="0" smtClean="0">
                <a:solidFill>
                  <a:srgbClr val="0D3F96"/>
                </a:solidFill>
              </a:rPr>
              <a:t>44 </a:t>
            </a:r>
            <a:r>
              <a:rPr lang="fr-FR" sz="2800" b="1" dirty="0">
                <a:solidFill>
                  <a:srgbClr val="0D3F96"/>
                </a:solidFill>
              </a:rPr>
              <a:t>M€ </a:t>
            </a:r>
          </a:p>
          <a:p>
            <a:pPr lvl="0">
              <a:defRPr/>
            </a:pPr>
            <a:endParaRPr lang="fr-FR" sz="1400" b="1" dirty="0">
              <a:solidFill>
                <a:srgbClr val="0D3F96"/>
              </a:solidFill>
            </a:endParaRPr>
          </a:p>
          <a:p>
            <a:pPr lvl="0">
              <a:defRPr/>
            </a:pPr>
            <a:r>
              <a:rPr lang="fr-FR" sz="2800" b="1" dirty="0" smtClean="0">
                <a:solidFill>
                  <a:schemeClr val="accent5">
                    <a:lumMod val="75000"/>
                  </a:schemeClr>
                </a:solidFill>
              </a:rPr>
              <a:t>Décembre 2019</a:t>
            </a:r>
            <a:endParaRPr lang="fr-FR" sz="2800" b="1" dirty="0">
              <a:solidFill>
                <a:schemeClr val="accent5">
                  <a:lumMod val="75000"/>
                </a:schemeClr>
              </a:solidFill>
            </a:endParaRPr>
          </a:p>
          <a:p>
            <a:pPr lvl="0">
              <a:defRPr/>
            </a:pPr>
            <a:r>
              <a:rPr lang="fr-FR" sz="2800" b="1" dirty="0" smtClean="0">
                <a:solidFill>
                  <a:schemeClr val="accent5">
                    <a:lumMod val="75000"/>
                  </a:schemeClr>
                </a:solidFill>
              </a:rPr>
              <a:t>787 dossiers </a:t>
            </a:r>
            <a:r>
              <a:rPr lang="fr-FR" sz="2800" b="1" dirty="0">
                <a:solidFill>
                  <a:srgbClr val="1F497D"/>
                </a:solidFill>
              </a:rPr>
              <a:t>hors mesures surfaciques</a:t>
            </a:r>
            <a:r>
              <a:rPr lang="fr-FR" sz="2800" b="1" dirty="0">
                <a:solidFill>
                  <a:schemeClr val="accent5">
                    <a:lumMod val="75000"/>
                  </a:schemeClr>
                </a:solidFill>
              </a:rPr>
              <a:t> </a:t>
            </a:r>
            <a:r>
              <a:rPr lang="fr-FR" sz="2800" dirty="0" smtClean="0">
                <a:solidFill>
                  <a:prstClr val="black"/>
                </a:solidFill>
              </a:rPr>
              <a:t>programmés ou en cours de programmation</a:t>
            </a:r>
            <a:endParaRPr lang="fr-FR" sz="1000" dirty="0">
              <a:solidFill>
                <a:prstClr val="black"/>
              </a:solidFill>
            </a:endParaRPr>
          </a:p>
          <a:p>
            <a:pPr lvl="0">
              <a:defRPr/>
            </a:pPr>
            <a:r>
              <a:rPr lang="fr-FR" sz="2800" dirty="0">
                <a:solidFill>
                  <a:prstClr val="black"/>
                </a:solidFill>
              </a:rPr>
              <a:t>Volume global </a:t>
            </a:r>
            <a:r>
              <a:rPr lang="fr-FR" sz="2800" dirty="0" smtClean="0">
                <a:solidFill>
                  <a:prstClr val="black"/>
                </a:solidFill>
              </a:rPr>
              <a:t>d’UE    </a:t>
            </a:r>
            <a:r>
              <a:rPr lang="fr-FR" sz="2800" b="1" dirty="0" smtClean="0">
                <a:solidFill>
                  <a:srgbClr val="0D3F96"/>
                </a:solidFill>
              </a:rPr>
              <a:t>69 </a:t>
            </a:r>
            <a:r>
              <a:rPr lang="fr-FR" sz="2800" b="1" dirty="0">
                <a:solidFill>
                  <a:srgbClr val="0D3F96"/>
                </a:solidFill>
              </a:rPr>
              <a:t>M€       </a:t>
            </a:r>
            <a:endParaRPr lang="fr-FR" sz="2800" b="1" dirty="0" smtClean="0">
              <a:solidFill>
                <a:srgbClr val="0D3F96"/>
              </a:solidFill>
            </a:endParaRPr>
          </a:p>
          <a:p>
            <a:pPr lvl="0">
              <a:defRPr/>
            </a:pPr>
            <a:endParaRPr lang="fr-FR" sz="1600" b="1" dirty="0" smtClean="0">
              <a:solidFill>
                <a:srgbClr val="0D3F96"/>
              </a:solidFill>
            </a:endParaRPr>
          </a:p>
          <a:p>
            <a:pPr lvl="0">
              <a:defRPr/>
            </a:pPr>
            <a:r>
              <a:rPr lang="fr-FR" sz="2800" b="1" dirty="0" smtClean="0">
                <a:solidFill>
                  <a:schemeClr val="accent5">
                    <a:lumMod val="75000"/>
                  </a:schemeClr>
                </a:solidFill>
              </a:rPr>
              <a:t>Décembre 2020</a:t>
            </a:r>
          </a:p>
          <a:p>
            <a:pPr lvl="0">
              <a:defRPr/>
            </a:pPr>
            <a:r>
              <a:rPr lang="fr-FR" sz="2800" b="1" dirty="0" smtClean="0">
                <a:solidFill>
                  <a:schemeClr val="accent5">
                    <a:lumMod val="75000"/>
                  </a:schemeClr>
                </a:solidFill>
              </a:rPr>
              <a:t>1064 </a:t>
            </a:r>
            <a:r>
              <a:rPr lang="fr-FR" sz="2800" b="1" dirty="0">
                <a:solidFill>
                  <a:srgbClr val="1F497D"/>
                </a:solidFill>
              </a:rPr>
              <a:t>dossiers hors mesures surfaciques </a:t>
            </a:r>
            <a:r>
              <a:rPr lang="fr-FR" sz="2800" dirty="0" smtClean="0">
                <a:solidFill>
                  <a:prstClr val="black"/>
                </a:solidFill>
              </a:rPr>
              <a:t>programmés </a:t>
            </a:r>
            <a:r>
              <a:rPr lang="fr-FR" sz="2800" dirty="0">
                <a:solidFill>
                  <a:prstClr val="black"/>
                </a:solidFill>
              </a:rPr>
              <a:t>ou en cours de </a:t>
            </a:r>
            <a:r>
              <a:rPr lang="fr-FR" sz="2800" dirty="0" smtClean="0">
                <a:solidFill>
                  <a:prstClr val="black"/>
                </a:solidFill>
              </a:rPr>
              <a:t>programmation</a:t>
            </a:r>
            <a:endParaRPr lang="fr-FR" sz="1000" dirty="0">
              <a:solidFill>
                <a:prstClr val="black"/>
              </a:solidFill>
            </a:endParaRPr>
          </a:p>
          <a:p>
            <a:pPr lvl="0">
              <a:defRPr/>
            </a:pPr>
            <a:r>
              <a:rPr lang="fr-FR" sz="2800" dirty="0">
                <a:solidFill>
                  <a:prstClr val="black"/>
                </a:solidFill>
              </a:rPr>
              <a:t>Volume global </a:t>
            </a:r>
            <a:r>
              <a:rPr lang="fr-FR" sz="2800" dirty="0" smtClean="0"/>
              <a:t>d’UE</a:t>
            </a:r>
            <a:r>
              <a:rPr lang="fr-FR" sz="2800" dirty="0" smtClean="0">
                <a:solidFill>
                  <a:srgbClr val="FF0000"/>
                </a:solidFill>
              </a:rPr>
              <a:t>    </a:t>
            </a:r>
            <a:r>
              <a:rPr lang="fr-FR" sz="2800" b="1" dirty="0" smtClean="0">
                <a:solidFill>
                  <a:schemeClr val="accent5">
                    <a:lumMod val="75000"/>
                  </a:schemeClr>
                </a:solidFill>
              </a:rPr>
              <a:t>94</a:t>
            </a:r>
            <a:r>
              <a:rPr lang="fr-FR" sz="2800" b="1" dirty="0" smtClean="0">
                <a:solidFill>
                  <a:srgbClr val="FF0000"/>
                </a:solidFill>
              </a:rPr>
              <a:t> </a:t>
            </a:r>
            <a:r>
              <a:rPr lang="fr-FR" sz="2800" b="1" dirty="0" smtClean="0">
                <a:solidFill>
                  <a:srgbClr val="0D3F96"/>
                </a:solidFill>
              </a:rPr>
              <a:t>M</a:t>
            </a:r>
            <a:r>
              <a:rPr lang="fr-FR" sz="2800" b="1" dirty="0">
                <a:solidFill>
                  <a:srgbClr val="0D3F96"/>
                </a:solidFill>
              </a:rPr>
              <a:t>€       </a:t>
            </a:r>
            <a:endParaRPr lang="fr-FR" sz="2800" b="1" dirty="0" smtClean="0">
              <a:solidFill>
                <a:srgbClr val="0D3F96"/>
              </a:solidFill>
            </a:endParaRPr>
          </a:p>
        </p:txBody>
      </p:sp>
      <p:sp>
        <p:nvSpPr>
          <p:cNvPr id="4" name="Rectangle 3"/>
          <p:cNvSpPr/>
          <p:nvPr/>
        </p:nvSpPr>
        <p:spPr>
          <a:xfrm>
            <a:off x="3394530" y="975734"/>
            <a:ext cx="8599762" cy="523220"/>
          </a:xfrm>
          <a:prstGeom prst="rect">
            <a:avLst/>
          </a:prstGeom>
        </p:spPr>
        <p:txBody>
          <a:bodyPr wrap="square">
            <a:spAutoFit/>
          </a:bodyPr>
          <a:lstStyle/>
          <a:p>
            <a:pPr>
              <a:defRPr/>
            </a:pPr>
            <a:r>
              <a:rPr lang="fr-FR" sz="2800" b="1" dirty="0">
                <a:solidFill>
                  <a:schemeClr val="accent5">
                    <a:lumMod val="75000"/>
                  </a:schemeClr>
                </a:solidFill>
              </a:rPr>
              <a:t>Un rythme de programmation qui </a:t>
            </a:r>
            <a:r>
              <a:rPr lang="fr-FR" sz="2800" b="1" dirty="0" smtClean="0">
                <a:solidFill>
                  <a:schemeClr val="accent5">
                    <a:lumMod val="75000"/>
                  </a:schemeClr>
                </a:solidFill>
              </a:rPr>
              <a:t>garde un niveau élevé</a:t>
            </a:r>
          </a:p>
        </p:txBody>
      </p:sp>
    </p:spTree>
    <p:extLst>
      <p:ext uri="{BB962C8B-B14F-4D97-AF65-F5344CB8AC3E}">
        <p14:creationId xmlns:p14="http://schemas.microsoft.com/office/powerpoint/2010/main" val="28801170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6"/>
          <p:cNvGraphicFramePr>
            <a:graphicFrameLocks/>
          </p:cNvGraphicFramePr>
          <p:nvPr>
            <p:extLst>
              <p:ext uri="{D42A27DB-BD31-4B8C-83A1-F6EECF244321}">
                <p14:modId xmlns:p14="http://schemas.microsoft.com/office/powerpoint/2010/main" val="855754557"/>
              </p:ext>
            </p:extLst>
          </p:nvPr>
        </p:nvGraphicFramePr>
        <p:xfrm>
          <a:off x="6181724" y="1131625"/>
          <a:ext cx="5705475" cy="5526349"/>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Connecteur droit avec flèche 9"/>
          <p:cNvCxnSpPr/>
          <p:nvPr/>
        </p:nvCxnSpPr>
        <p:spPr>
          <a:xfrm>
            <a:off x="5025006" y="4112913"/>
            <a:ext cx="1259747" cy="0"/>
          </a:xfrm>
          <a:prstGeom prst="straightConnector1">
            <a:avLst/>
          </a:prstGeom>
          <a:ln w="57150">
            <a:solidFill>
              <a:srgbClr val="1B14AC"/>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Graphique 7"/>
          <p:cNvGraphicFramePr>
            <a:graphicFrameLocks/>
          </p:cNvGraphicFramePr>
          <p:nvPr>
            <p:extLst>
              <p:ext uri="{D42A27DB-BD31-4B8C-83A1-F6EECF244321}">
                <p14:modId xmlns:p14="http://schemas.microsoft.com/office/powerpoint/2010/main" val="640136850"/>
              </p:ext>
            </p:extLst>
          </p:nvPr>
        </p:nvGraphicFramePr>
        <p:xfrm>
          <a:off x="6181724" y="1476462"/>
          <a:ext cx="6010276" cy="5181511"/>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p:cNvSpPr txBox="1"/>
          <p:nvPr/>
        </p:nvSpPr>
        <p:spPr>
          <a:xfrm>
            <a:off x="6505575" y="4229529"/>
            <a:ext cx="3267075" cy="1569660"/>
          </a:xfrm>
          <a:prstGeom prst="rect">
            <a:avLst/>
          </a:prstGeom>
          <a:noFill/>
        </p:spPr>
        <p:txBody>
          <a:bodyPr wrap="square" rtlCol="0">
            <a:spAutoFit/>
          </a:bodyPr>
          <a:lstStyle/>
          <a:p>
            <a:pPr algn="ctr"/>
            <a:r>
              <a:rPr lang="fr-FR" sz="2400" b="1" dirty="0" smtClean="0">
                <a:solidFill>
                  <a:schemeClr val="bg1"/>
                </a:solidFill>
              </a:rPr>
              <a:t>T.O 4.1.1: Modernisation des exploitations agricoles hors J.A</a:t>
            </a:r>
            <a:endParaRPr lang="fr-FR" sz="2400" b="1" dirty="0">
              <a:solidFill>
                <a:schemeClr val="bg1"/>
              </a:solidFill>
            </a:endParaRPr>
          </a:p>
        </p:txBody>
      </p:sp>
      <p:graphicFrame>
        <p:nvGraphicFramePr>
          <p:cNvPr id="12" name="Graphique 11"/>
          <p:cNvGraphicFramePr>
            <a:graphicFrameLocks/>
          </p:cNvGraphicFramePr>
          <p:nvPr>
            <p:extLst>
              <p:ext uri="{D42A27DB-BD31-4B8C-83A1-F6EECF244321}">
                <p14:modId xmlns:p14="http://schemas.microsoft.com/office/powerpoint/2010/main" val="1555358903"/>
              </p:ext>
            </p:extLst>
          </p:nvPr>
        </p:nvGraphicFramePr>
        <p:xfrm>
          <a:off x="-145299" y="1412102"/>
          <a:ext cx="6019800" cy="4798503"/>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p:cNvSpPr txBox="1"/>
          <p:nvPr/>
        </p:nvSpPr>
        <p:spPr>
          <a:xfrm>
            <a:off x="2305794" y="4429584"/>
            <a:ext cx="1117614" cy="584775"/>
          </a:xfrm>
          <a:prstGeom prst="rect">
            <a:avLst/>
          </a:prstGeom>
          <a:noFill/>
        </p:spPr>
        <p:txBody>
          <a:bodyPr wrap="none" rtlCol="0">
            <a:spAutoFit/>
          </a:bodyPr>
          <a:lstStyle/>
          <a:p>
            <a:r>
              <a:rPr lang="fr-FR" sz="3200" b="1" dirty="0" smtClean="0">
                <a:solidFill>
                  <a:schemeClr val="bg1"/>
                </a:solidFill>
              </a:rPr>
              <a:t>DP2A</a:t>
            </a:r>
            <a:endParaRPr lang="fr-FR" sz="3200" b="1" dirty="0">
              <a:solidFill>
                <a:schemeClr val="bg1"/>
              </a:solidFill>
            </a:endParaRPr>
          </a:p>
        </p:txBody>
      </p:sp>
      <p:sp>
        <p:nvSpPr>
          <p:cNvPr id="13" name="Titre 1"/>
          <p:cNvSpPr txBox="1">
            <a:spLocks/>
          </p:cNvSpPr>
          <p:nvPr/>
        </p:nvSpPr>
        <p:spPr>
          <a:xfrm>
            <a:off x="769102" y="176649"/>
            <a:ext cx="10515600" cy="1120394"/>
          </a:xfrm>
          <a:prstGeom prst="rect">
            <a:avLst/>
          </a:prstGeom>
        </p:spPr>
        <p:txBody>
          <a:bodyPr/>
          <a:lstStyle>
            <a:lvl1pPr algn="ctr" defTabSz="914400" rtl="0" eaLnBrk="1" latinLnBrk="0" hangingPunct="1">
              <a:lnSpc>
                <a:spcPct val="90000"/>
              </a:lnSpc>
              <a:spcBef>
                <a:spcPct val="0"/>
              </a:spcBef>
              <a:buNone/>
              <a:defRPr lang="fr-FR" sz="3200" b="1" kern="1200" baseline="0">
                <a:solidFill>
                  <a:srgbClr val="1B14AC"/>
                </a:solidFill>
                <a:latin typeface="+mj-lt"/>
                <a:ea typeface="+mj-ea"/>
                <a:cs typeface="+mj-cs"/>
              </a:defRPr>
            </a:lvl1pPr>
          </a:lstStyle>
          <a:p>
            <a:r>
              <a:rPr lang="fr-FR" dirty="0" smtClean="0">
                <a:latin typeface="+mn-lt"/>
              </a:rPr>
              <a:t/>
            </a:r>
            <a:br>
              <a:rPr lang="fr-FR" dirty="0" smtClean="0">
                <a:latin typeface="+mn-lt"/>
              </a:rPr>
            </a:br>
            <a:r>
              <a:rPr lang="fr-FR" dirty="0" smtClean="0">
                <a:latin typeface="+mn-lt"/>
              </a:rPr>
              <a:t/>
            </a:r>
            <a:br>
              <a:rPr lang="fr-FR" dirty="0" smtClean="0">
                <a:latin typeface="+mn-lt"/>
              </a:rPr>
            </a:br>
            <a:r>
              <a:rPr lang="fr-FR" dirty="0" smtClean="0">
                <a:latin typeface="+mn-lt"/>
              </a:rPr>
              <a:t>REPARTITION DES DOSSIERS PAR THEMATIQUE</a:t>
            </a:r>
            <a:endParaRPr lang="fr-FR" dirty="0">
              <a:latin typeface="+mn-lt"/>
            </a:endParaRPr>
          </a:p>
        </p:txBody>
      </p:sp>
      <p:sp>
        <p:nvSpPr>
          <p:cNvPr id="14" name="ZoneTexte 13"/>
          <p:cNvSpPr txBox="1"/>
          <p:nvPr/>
        </p:nvSpPr>
        <p:spPr>
          <a:xfrm>
            <a:off x="0" y="6199114"/>
            <a:ext cx="11719201" cy="523220"/>
          </a:xfrm>
          <a:prstGeom prst="rect">
            <a:avLst/>
          </a:prstGeom>
          <a:noFill/>
        </p:spPr>
        <p:txBody>
          <a:bodyPr wrap="square" rtlCol="0">
            <a:spAutoFit/>
          </a:bodyPr>
          <a:lstStyle/>
          <a:p>
            <a:r>
              <a:rPr lang="fr-FR" sz="1400" b="1" dirty="0" smtClean="0"/>
              <a:t>DP2A: </a:t>
            </a:r>
            <a:r>
              <a:rPr lang="fr-FR" sz="1400" dirty="0"/>
              <a:t>Améliorer les résultats économiques de toutes les exploitations agricoles et faciliter la restructuration et la modernisation des exploitations agricoles, notamment en vue d'accroître la participation au marché et l'orientation vers le marché ainsi que la diversification agricole</a:t>
            </a:r>
            <a:endParaRPr lang="fr-FR" sz="1400" b="1" dirty="0"/>
          </a:p>
        </p:txBody>
      </p:sp>
    </p:spTree>
    <p:extLst>
      <p:ext uri="{BB962C8B-B14F-4D97-AF65-F5344CB8AC3E}">
        <p14:creationId xmlns:p14="http://schemas.microsoft.com/office/powerpoint/2010/main" val="36454941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696276" y="816155"/>
            <a:ext cx="3036857" cy="523220"/>
          </a:xfrm>
          <a:prstGeom prst="rect">
            <a:avLst/>
          </a:prstGeom>
        </p:spPr>
        <p:txBody>
          <a:bodyPr wrap="none">
            <a:spAutoFit/>
          </a:bodyPr>
          <a:lstStyle/>
          <a:p>
            <a:r>
              <a:rPr lang="fr-FR" sz="2800" b="1" dirty="0" smtClean="0">
                <a:solidFill>
                  <a:schemeClr val="accent5">
                    <a:lumMod val="75000"/>
                  </a:schemeClr>
                </a:solidFill>
              </a:rPr>
              <a:t>PROGRAMMATION</a:t>
            </a:r>
            <a:endParaRPr lang="fr-FR" sz="2800" b="1" dirty="0">
              <a:solidFill>
                <a:schemeClr val="accent5">
                  <a:lumMod val="75000"/>
                </a:schemeClr>
              </a:solidFill>
            </a:endParaRPr>
          </a:p>
        </p:txBody>
      </p:sp>
      <p:sp>
        <p:nvSpPr>
          <p:cNvPr id="7" name="ZoneTexte 6"/>
          <p:cNvSpPr txBox="1"/>
          <p:nvPr/>
        </p:nvSpPr>
        <p:spPr>
          <a:xfrm>
            <a:off x="174567" y="4530436"/>
            <a:ext cx="11346873" cy="369332"/>
          </a:xfrm>
          <a:prstGeom prst="rect">
            <a:avLst/>
          </a:prstGeom>
          <a:noFill/>
        </p:spPr>
        <p:txBody>
          <a:bodyPr wrap="square" rtlCol="0">
            <a:spAutoFit/>
          </a:bodyPr>
          <a:lstStyle/>
          <a:p>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1797513599"/>
              </p:ext>
            </p:extLst>
          </p:nvPr>
        </p:nvGraphicFramePr>
        <p:xfrm>
          <a:off x="174567" y="1527175"/>
          <a:ext cx="11712632" cy="5108905"/>
        </p:xfrm>
        <a:graphic>
          <a:graphicData uri="http://schemas.openxmlformats.org/drawingml/2006/table">
            <a:tbl>
              <a:tblPr>
                <a:tableStyleId>{5C22544A-7EE6-4342-B048-85BDC9FD1C3A}</a:tableStyleId>
              </a:tblPr>
              <a:tblGrid>
                <a:gridCol w="1085181">
                  <a:extLst>
                    <a:ext uri="{9D8B030D-6E8A-4147-A177-3AD203B41FA5}">
                      <a16:colId xmlns:a16="http://schemas.microsoft.com/office/drawing/2014/main" val="20000"/>
                    </a:ext>
                  </a:extLst>
                </a:gridCol>
                <a:gridCol w="3205175">
                  <a:extLst>
                    <a:ext uri="{9D8B030D-6E8A-4147-A177-3AD203B41FA5}">
                      <a16:colId xmlns:a16="http://schemas.microsoft.com/office/drawing/2014/main" val="20001"/>
                    </a:ext>
                  </a:extLst>
                </a:gridCol>
                <a:gridCol w="1391962">
                  <a:extLst>
                    <a:ext uri="{9D8B030D-6E8A-4147-A177-3AD203B41FA5}">
                      <a16:colId xmlns:a16="http://schemas.microsoft.com/office/drawing/2014/main" val="20002"/>
                    </a:ext>
                  </a:extLst>
                </a:gridCol>
                <a:gridCol w="1685005">
                  <a:extLst>
                    <a:ext uri="{9D8B030D-6E8A-4147-A177-3AD203B41FA5}">
                      <a16:colId xmlns:a16="http://schemas.microsoft.com/office/drawing/2014/main" val="20003"/>
                    </a:ext>
                  </a:extLst>
                </a:gridCol>
                <a:gridCol w="1886725">
                  <a:extLst>
                    <a:ext uri="{9D8B030D-6E8A-4147-A177-3AD203B41FA5}">
                      <a16:colId xmlns:a16="http://schemas.microsoft.com/office/drawing/2014/main" val="20004"/>
                    </a:ext>
                  </a:extLst>
                </a:gridCol>
                <a:gridCol w="2458584">
                  <a:extLst>
                    <a:ext uri="{9D8B030D-6E8A-4147-A177-3AD203B41FA5}">
                      <a16:colId xmlns:a16="http://schemas.microsoft.com/office/drawing/2014/main" val="20005"/>
                    </a:ext>
                  </a:extLst>
                </a:gridCol>
              </a:tblGrid>
              <a:tr h="452427">
                <a:tc>
                  <a:txBody>
                    <a:bodyPr/>
                    <a:lstStyle/>
                    <a:p>
                      <a:pPr algn="l" fontAlgn="b"/>
                      <a:r>
                        <a:rPr lang="fr-FR" sz="1600" u="none" strike="noStrike" dirty="0">
                          <a:solidFill>
                            <a:schemeClr val="bg1"/>
                          </a:solidFill>
                          <a:effectLst/>
                          <a:latin typeface="+mn-lt"/>
                        </a:rPr>
                        <a:t>Domaine prioritaire</a:t>
                      </a:r>
                      <a:endParaRPr lang="fr-FR" sz="1600" b="1" i="0" u="none" strike="noStrike" dirty="0">
                        <a:solidFill>
                          <a:schemeClr val="bg1"/>
                        </a:solidFill>
                        <a:effectLst/>
                        <a:latin typeface="+mn-lt"/>
                      </a:endParaRPr>
                    </a:p>
                  </a:txBody>
                  <a:tcPr marL="0" marR="0" marT="0" marB="0" anchor="b">
                    <a:solidFill>
                      <a:schemeClr val="accent1">
                        <a:lumMod val="75000"/>
                      </a:schemeClr>
                    </a:solidFill>
                  </a:tcPr>
                </a:tc>
                <a:tc>
                  <a:txBody>
                    <a:bodyPr/>
                    <a:lstStyle/>
                    <a:p>
                      <a:pPr algn="ctr" fontAlgn="ctr"/>
                      <a:r>
                        <a:rPr lang="fr-FR" sz="1400" u="none" strike="noStrike" dirty="0">
                          <a:solidFill>
                            <a:schemeClr val="bg1"/>
                          </a:solidFill>
                          <a:effectLst/>
                          <a:latin typeface="+mn-lt"/>
                        </a:rPr>
                        <a:t>Intitulé dispositif</a:t>
                      </a:r>
                      <a:endParaRPr lang="fr-FR" sz="1400" b="1" i="0" u="none" strike="noStrike" dirty="0">
                        <a:solidFill>
                          <a:schemeClr val="bg1"/>
                        </a:solidFill>
                        <a:effectLst/>
                        <a:latin typeface="+mn-lt"/>
                      </a:endParaRPr>
                    </a:p>
                  </a:txBody>
                  <a:tcPr marL="0" marR="0" marT="0" marB="0" anchor="ctr">
                    <a:solidFill>
                      <a:schemeClr val="accent1">
                        <a:lumMod val="75000"/>
                      </a:schemeClr>
                    </a:solidFill>
                  </a:tcPr>
                </a:tc>
                <a:tc>
                  <a:txBody>
                    <a:bodyPr/>
                    <a:lstStyle/>
                    <a:p>
                      <a:pPr algn="ctr" fontAlgn="ctr"/>
                      <a:r>
                        <a:rPr lang="fr-FR" sz="1400" u="none" strike="noStrike" dirty="0">
                          <a:solidFill>
                            <a:schemeClr val="bg1"/>
                          </a:solidFill>
                          <a:effectLst/>
                          <a:latin typeface="+mn-lt"/>
                        </a:rPr>
                        <a:t> Montant UE maquette (EURO)  </a:t>
                      </a:r>
                      <a:endParaRPr lang="fr-FR" sz="1400" b="1" i="0" u="none" strike="noStrike" dirty="0">
                        <a:solidFill>
                          <a:schemeClr val="bg1"/>
                        </a:solidFill>
                        <a:effectLst/>
                        <a:latin typeface="+mn-lt"/>
                      </a:endParaRPr>
                    </a:p>
                  </a:txBody>
                  <a:tcPr marL="0" marR="0" marT="0" marB="0" anchor="ctr">
                    <a:solidFill>
                      <a:schemeClr val="accent1">
                        <a:lumMod val="75000"/>
                      </a:schemeClr>
                    </a:solidFill>
                  </a:tcPr>
                </a:tc>
                <a:tc>
                  <a:txBody>
                    <a:bodyPr/>
                    <a:lstStyle/>
                    <a:p>
                      <a:pPr algn="ctr" fontAlgn="ctr"/>
                      <a:r>
                        <a:rPr lang="fr-FR" sz="1400" u="none" strike="noStrike" dirty="0">
                          <a:solidFill>
                            <a:schemeClr val="bg1"/>
                          </a:solidFill>
                          <a:effectLst/>
                          <a:latin typeface="+mn-lt"/>
                        </a:rPr>
                        <a:t>Nombre d'opérations programmées</a:t>
                      </a:r>
                      <a:endParaRPr lang="fr-FR" sz="1400" b="1" i="0" u="none" strike="noStrike" dirty="0">
                        <a:solidFill>
                          <a:schemeClr val="bg1"/>
                        </a:solidFill>
                        <a:effectLst/>
                        <a:latin typeface="+mn-lt"/>
                      </a:endParaRPr>
                    </a:p>
                  </a:txBody>
                  <a:tcPr marL="0" marR="0" marT="0" marB="0" anchor="ctr">
                    <a:solidFill>
                      <a:schemeClr val="accent1">
                        <a:lumMod val="75000"/>
                      </a:schemeClr>
                    </a:solidFill>
                  </a:tcPr>
                </a:tc>
                <a:tc>
                  <a:txBody>
                    <a:bodyPr/>
                    <a:lstStyle/>
                    <a:p>
                      <a:pPr algn="ctr" fontAlgn="ctr"/>
                      <a:r>
                        <a:rPr lang="fr-FR" sz="1400" u="none" strike="noStrike" dirty="0">
                          <a:solidFill>
                            <a:schemeClr val="bg1"/>
                          </a:solidFill>
                          <a:effectLst/>
                          <a:latin typeface="+mn-lt"/>
                        </a:rPr>
                        <a:t>Montant UE programmé (EURO)</a:t>
                      </a:r>
                      <a:endParaRPr lang="fr-FR" sz="1400" b="1" i="0" u="none" strike="noStrike" dirty="0">
                        <a:solidFill>
                          <a:schemeClr val="bg1"/>
                        </a:solidFill>
                        <a:effectLst/>
                        <a:latin typeface="+mn-lt"/>
                      </a:endParaRPr>
                    </a:p>
                  </a:txBody>
                  <a:tcPr marL="0" marR="0" marT="0" marB="0" anchor="ctr">
                    <a:solidFill>
                      <a:schemeClr val="accent1">
                        <a:lumMod val="75000"/>
                      </a:schemeClr>
                    </a:solidFill>
                  </a:tcPr>
                </a:tc>
                <a:tc>
                  <a:txBody>
                    <a:bodyPr/>
                    <a:lstStyle/>
                    <a:p>
                      <a:pPr algn="ctr" fontAlgn="ctr"/>
                      <a:r>
                        <a:rPr lang="fr-FR" sz="1400" u="none" strike="noStrike" dirty="0">
                          <a:solidFill>
                            <a:schemeClr val="bg1"/>
                          </a:solidFill>
                          <a:effectLst/>
                          <a:latin typeface="+mn-lt"/>
                        </a:rPr>
                        <a:t>Montant UE programmé / Montant UE maquette (%)</a:t>
                      </a:r>
                      <a:endParaRPr lang="fr-FR" sz="1400" b="1" i="0" u="none" strike="noStrike" dirty="0">
                        <a:solidFill>
                          <a:schemeClr val="bg1"/>
                        </a:solidFill>
                        <a:effectLst/>
                        <a:latin typeface="+mn-lt"/>
                      </a:endParaRPr>
                    </a:p>
                  </a:txBody>
                  <a:tcPr marL="0" marR="0" marT="0" marB="0" anchor="ctr">
                    <a:solidFill>
                      <a:schemeClr val="accent1">
                        <a:lumMod val="75000"/>
                      </a:schemeClr>
                    </a:solidFill>
                  </a:tcPr>
                </a:tc>
                <a:extLst>
                  <a:ext uri="{0D108BD9-81ED-4DB2-BD59-A6C34878D82A}">
                    <a16:rowId xmlns:a16="http://schemas.microsoft.com/office/drawing/2014/main" val="10000"/>
                  </a:ext>
                </a:extLst>
              </a:tr>
              <a:tr h="387795">
                <a:tc>
                  <a:txBody>
                    <a:bodyPr/>
                    <a:lstStyle/>
                    <a:p>
                      <a:pPr algn="l" fontAlgn="b"/>
                      <a:r>
                        <a:rPr lang="fr-FR" sz="1400" b="1" u="none" strike="noStrike" dirty="0">
                          <a:effectLst/>
                          <a:latin typeface="+mn-lt"/>
                        </a:rPr>
                        <a:t>P2</a:t>
                      </a:r>
                      <a:endParaRPr lang="fr-FR" sz="1400" b="1" i="0" u="none" strike="noStrike" dirty="0">
                        <a:solidFill>
                          <a:srgbClr val="000000"/>
                        </a:solidFill>
                        <a:effectLst/>
                        <a:latin typeface="+mn-lt"/>
                      </a:endParaRPr>
                    </a:p>
                  </a:txBody>
                  <a:tcPr marL="0" marR="0" marT="0" marB="0" anchor="b"/>
                </a:tc>
                <a:tc>
                  <a:txBody>
                    <a:bodyPr/>
                    <a:lstStyle/>
                    <a:p>
                      <a:pPr algn="l" fontAlgn="ctr"/>
                      <a:r>
                        <a:rPr lang="fr-FR" sz="1200" b="1" u="none" strike="noStrike" dirty="0">
                          <a:effectLst/>
                          <a:latin typeface="+mn-lt"/>
                        </a:rPr>
                        <a:t>1.2.1 : Information et diffusion de connaissances scientifiques et de pratiques novatrices</a:t>
                      </a:r>
                      <a:endParaRPr lang="fr-FR" sz="1200" b="1" i="0" u="none" strike="noStrike" dirty="0">
                        <a:solidFill>
                          <a:srgbClr val="000000"/>
                        </a:solidFill>
                        <a:effectLst/>
                        <a:latin typeface="+mn-lt"/>
                      </a:endParaRPr>
                    </a:p>
                  </a:txBody>
                  <a:tcPr marL="0" marR="0" marT="0" marB="0" anchor="ctr"/>
                </a:tc>
                <a:tc>
                  <a:txBody>
                    <a:bodyPr/>
                    <a:lstStyle/>
                    <a:p>
                      <a:pPr algn="l" fontAlgn="ctr"/>
                      <a:r>
                        <a:rPr lang="fr-FR" sz="1200" b="1" u="none" strike="noStrike" dirty="0">
                          <a:effectLst/>
                          <a:latin typeface="+mn-lt"/>
                        </a:rPr>
                        <a:t>          2 500 000   </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23 </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1 949 787 </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78%</a:t>
                      </a:r>
                      <a:endParaRPr lang="fr-FR" sz="120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1"/>
                  </a:ext>
                </a:extLst>
              </a:tr>
              <a:tr h="387795">
                <a:tc>
                  <a:txBody>
                    <a:bodyPr/>
                    <a:lstStyle/>
                    <a:p>
                      <a:pPr algn="l" fontAlgn="b"/>
                      <a:r>
                        <a:rPr lang="fr-FR" sz="1400" u="none" strike="noStrike" dirty="0">
                          <a:effectLst/>
                          <a:latin typeface="+mn-lt"/>
                        </a:rPr>
                        <a:t>P2</a:t>
                      </a:r>
                      <a:endParaRPr lang="fr-FR" sz="1400" b="0" i="0" u="none" strike="noStrike" dirty="0">
                        <a:solidFill>
                          <a:srgbClr val="000000"/>
                        </a:solidFill>
                        <a:effectLst/>
                        <a:latin typeface="+mn-lt"/>
                      </a:endParaRPr>
                    </a:p>
                  </a:txBody>
                  <a:tcPr marL="0" marR="0" marT="0" marB="0" anchor="b"/>
                </a:tc>
                <a:tc>
                  <a:txBody>
                    <a:bodyPr/>
                    <a:lstStyle/>
                    <a:p>
                      <a:pPr algn="l" fontAlgn="ctr"/>
                      <a:r>
                        <a:rPr lang="fr-FR" sz="1200" u="none" strike="noStrike">
                          <a:effectLst/>
                          <a:latin typeface="+mn-lt"/>
                        </a:rPr>
                        <a:t>1.3.1 : Echanges et visites d'exploitations agricoles et forestières</a:t>
                      </a:r>
                      <a:endParaRPr lang="fr-FR" sz="1200" b="1" i="0" u="none" strike="noStrike">
                        <a:solidFill>
                          <a:srgbClr val="000000"/>
                        </a:solidFill>
                        <a:effectLst/>
                        <a:latin typeface="+mn-lt"/>
                      </a:endParaRPr>
                    </a:p>
                  </a:txBody>
                  <a:tcPr marL="0" marR="0" marT="0" marB="0" anchor="ctr"/>
                </a:tc>
                <a:tc>
                  <a:txBody>
                    <a:bodyPr/>
                    <a:lstStyle/>
                    <a:p>
                      <a:pPr algn="l" fontAlgn="ctr"/>
                      <a:r>
                        <a:rPr lang="fr-FR" sz="1200" u="none" strike="noStrike">
                          <a:effectLst/>
                          <a:latin typeface="+mn-lt"/>
                        </a:rPr>
                        <a:t>              500 000   </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4</a:t>
                      </a:r>
                      <a:endParaRPr lang="fr-FR" sz="1200" b="1"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165 252</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33%</a:t>
                      </a:r>
                      <a:endParaRPr lang="fr-FR" sz="12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02"/>
                  </a:ext>
                </a:extLst>
              </a:tr>
              <a:tr h="226214">
                <a:tc>
                  <a:txBody>
                    <a:bodyPr/>
                    <a:lstStyle/>
                    <a:p>
                      <a:pPr algn="l" fontAlgn="b"/>
                      <a:r>
                        <a:rPr lang="fr-FR" sz="1400" b="1" u="none" strike="noStrike" dirty="0">
                          <a:effectLst/>
                          <a:latin typeface="+mn-lt"/>
                        </a:rPr>
                        <a:t>P2</a:t>
                      </a:r>
                      <a:endParaRPr lang="fr-FR" sz="1400" b="1" i="0" u="none" strike="noStrike" dirty="0">
                        <a:solidFill>
                          <a:srgbClr val="000000"/>
                        </a:solidFill>
                        <a:effectLst/>
                        <a:latin typeface="+mn-lt"/>
                      </a:endParaRPr>
                    </a:p>
                  </a:txBody>
                  <a:tcPr marL="0" marR="0" marT="0" marB="0" anchor="b"/>
                </a:tc>
                <a:tc>
                  <a:txBody>
                    <a:bodyPr/>
                    <a:lstStyle/>
                    <a:p>
                      <a:pPr algn="l" fontAlgn="ctr"/>
                      <a:r>
                        <a:rPr lang="fr-FR" sz="1200" b="1" u="none" strike="noStrike" dirty="0">
                          <a:effectLst/>
                          <a:latin typeface="+mn-lt"/>
                        </a:rPr>
                        <a:t>2.1.1 : Conseil et encadrement technique</a:t>
                      </a:r>
                      <a:endParaRPr lang="fr-FR" sz="1200" b="1" i="0" u="none" strike="noStrike" dirty="0">
                        <a:solidFill>
                          <a:srgbClr val="000000"/>
                        </a:solidFill>
                        <a:effectLst/>
                        <a:latin typeface="+mn-lt"/>
                      </a:endParaRPr>
                    </a:p>
                  </a:txBody>
                  <a:tcPr marL="0" marR="0" marT="0" marB="0" anchor="ctr"/>
                </a:tc>
                <a:tc>
                  <a:txBody>
                    <a:bodyPr/>
                    <a:lstStyle/>
                    <a:p>
                      <a:pPr algn="l" fontAlgn="ctr"/>
                      <a:r>
                        <a:rPr lang="fr-FR" sz="1200" b="1" u="none" strike="noStrike" dirty="0">
                          <a:effectLst/>
                          <a:latin typeface="+mn-lt"/>
                        </a:rPr>
                        <a:t>          4 200 000   </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12</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2 199 967</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52%</a:t>
                      </a:r>
                      <a:endParaRPr lang="fr-FR" sz="120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3"/>
                  </a:ext>
                </a:extLst>
              </a:tr>
              <a:tr h="387795">
                <a:tc>
                  <a:txBody>
                    <a:bodyPr/>
                    <a:lstStyle/>
                    <a:p>
                      <a:pPr algn="l" fontAlgn="b"/>
                      <a:r>
                        <a:rPr lang="fr-FR" sz="1400" u="none" strike="noStrike" dirty="0">
                          <a:effectLst/>
                          <a:latin typeface="+mn-lt"/>
                        </a:rPr>
                        <a:t>P2</a:t>
                      </a:r>
                      <a:endParaRPr lang="fr-FR" sz="1400" b="0" i="0" u="none" strike="noStrike" dirty="0">
                        <a:solidFill>
                          <a:srgbClr val="000000"/>
                        </a:solidFill>
                        <a:effectLst/>
                        <a:latin typeface="+mn-lt"/>
                      </a:endParaRPr>
                    </a:p>
                  </a:txBody>
                  <a:tcPr marL="0" marR="0" marT="0" marB="0" anchor="b"/>
                </a:tc>
                <a:tc>
                  <a:txBody>
                    <a:bodyPr/>
                    <a:lstStyle/>
                    <a:p>
                      <a:pPr algn="l" fontAlgn="ctr"/>
                      <a:r>
                        <a:rPr lang="fr-FR" sz="1200" u="none" strike="noStrike">
                          <a:effectLst/>
                          <a:latin typeface="+mn-lt"/>
                        </a:rPr>
                        <a:t>2.2.2 : Promouvoir les services de conseil dans les secteurs agricoles, agroforestiers et sylvicoles</a:t>
                      </a:r>
                      <a:endParaRPr lang="fr-FR" sz="1200" b="1" i="0" u="none" strike="noStrike">
                        <a:solidFill>
                          <a:srgbClr val="000000"/>
                        </a:solidFill>
                        <a:effectLst/>
                        <a:latin typeface="+mn-lt"/>
                      </a:endParaRPr>
                    </a:p>
                  </a:txBody>
                  <a:tcPr marL="0" marR="0" marT="0" marB="0" anchor="ctr"/>
                </a:tc>
                <a:tc>
                  <a:txBody>
                    <a:bodyPr/>
                    <a:lstStyle/>
                    <a:p>
                      <a:pPr algn="l" fontAlgn="ctr"/>
                      <a:r>
                        <a:rPr lang="fr-FR" sz="1200" u="none" strike="noStrike">
                          <a:effectLst/>
                          <a:latin typeface="+mn-lt"/>
                        </a:rPr>
                        <a:t>              250 000   </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1</a:t>
                      </a:r>
                      <a:endParaRPr lang="fr-FR" sz="1200" b="1"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86 276</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35%</a:t>
                      </a:r>
                      <a:endParaRPr lang="fr-FR" sz="12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04"/>
                  </a:ext>
                </a:extLst>
              </a:tr>
              <a:tr h="387795">
                <a:tc>
                  <a:txBody>
                    <a:bodyPr/>
                    <a:lstStyle/>
                    <a:p>
                      <a:pPr algn="l" fontAlgn="b"/>
                      <a:r>
                        <a:rPr lang="fr-FR" sz="1400" u="none" strike="noStrike" dirty="0">
                          <a:effectLst/>
                          <a:latin typeface="+mn-lt"/>
                        </a:rPr>
                        <a:t>P3</a:t>
                      </a:r>
                      <a:endParaRPr lang="fr-FR" sz="1400" b="0" i="0" u="none" strike="noStrike" dirty="0">
                        <a:solidFill>
                          <a:srgbClr val="000000"/>
                        </a:solidFill>
                        <a:effectLst/>
                        <a:latin typeface="+mn-lt"/>
                      </a:endParaRPr>
                    </a:p>
                  </a:txBody>
                  <a:tcPr marL="0" marR="0" marT="0" marB="0" anchor="b"/>
                </a:tc>
                <a:tc>
                  <a:txBody>
                    <a:bodyPr/>
                    <a:lstStyle/>
                    <a:p>
                      <a:pPr algn="l" fontAlgn="ctr"/>
                      <a:r>
                        <a:rPr lang="fr-FR" sz="1200" u="none" strike="noStrike">
                          <a:effectLst/>
                          <a:latin typeface="+mn-lt"/>
                        </a:rPr>
                        <a:t>3.1.1 : Aide à la participation des démarches de qualité</a:t>
                      </a:r>
                      <a:endParaRPr lang="fr-FR" sz="1200" b="1" i="0" u="none" strike="noStrike">
                        <a:solidFill>
                          <a:srgbClr val="000000"/>
                        </a:solidFill>
                        <a:effectLst/>
                        <a:latin typeface="+mn-lt"/>
                      </a:endParaRPr>
                    </a:p>
                  </a:txBody>
                  <a:tcPr marL="0" marR="0" marT="0" marB="0" anchor="ctr"/>
                </a:tc>
                <a:tc>
                  <a:txBody>
                    <a:bodyPr/>
                    <a:lstStyle/>
                    <a:p>
                      <a:pPr algn="l" fontAlgn="ctr"/>
                      <a:r>
                        <a:rPr lang="fr-FR" sz="1200" u="none" strike="noStrike">
                          <a:effectLst/>
                          <a:latin typeface="+mn-lt"/>
                        </a:rPr>
                        <a:t>              150 000   </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5 </a:t>
                      </a:r>
                      <a:endParaRPr lang="fr-FR" sz="1200" b="1"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5 309 </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4%</a:t>
                      </a:r>
                      <a:endParaRPr lang="fr-FR" sz="12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05"/>
                  </a:ext>
                </a:extLst>
              </a:tr>
              <a:tr h="387795">
                <a:tc>
                  <a:txBody>
                    <a:bodyPr/>
                    <a:lstStyle/>
                    <a:p>
                      <a:pPr algn="l" fontAlgn="b"/>
                      <a:r>
                        <a:rPr lang="fr-FR" sz="1400" u="none" strike="noStrike" dirty="0">
                          <a:effectLst/>
                          <a:latin typeface="+mn-lt"/>
                        </a:rPr>
                        <a:t>P3</a:t>
                      </a:r>
                      <a:endParaRPr lang="fr-FR" sz="1400" b="0" i="0" u="none" strike="noStrike" dirty="0">
                        <a:solidFill>
                          <a:srgbClr val="000000"/>
                        </a:solidFill>
                        <a:effectLst/>
                        <a:latin typeface="+mn-lt"/>
                      </a:endParaRPr>
                    </a:p>
                  </a:txBody>
                  <a:tcPr marL="0" marR="0" marT="0" marB="0" anchor="b"/>
                </a:tc>
                <a:tc>
                  <a:txBody>
                    <a:bodyPr/>
                    <a:lstStyle/>
                    <a:p>
                      <a:pPr algn="l" fontAlgn="ctr"/>
                      <a:r>
                        <a:rPr lang="fr-FR" sz="1200" u="none" strike="noStrike">
                          <a:effectLst/>
                          <a:latin typeface="+mn-lt"/>
                        </a:rPr>
                        <a:t>3.2.1 : Promotion pour les produits faisant l'objet d'un régime de qualité alimentaire²</a:t>
                      </a:r>
                      <a:endParaRPr lang="fr-FR" sz="1200" b="1" i="0" u="none" strike="noStrike">
                        <a:solidFill>
                          <a:srgbClr val="000000"/>
                        </a:solidFill>
                        <a:effectLst/>
                        <a:latin typeface="+mn-lt"/>
                      </a:endParaRPr>
                    </a:p>
                  </a:txBody>
                  <a:tcPr marL="0" marR="0" marT="0" marB="0" anchor="ctr"/>
                </a:tc>
                <a:tc>
                  <a:txBody>
                    <a:bodyPr/>
                    <a:lstStyle/>
                    <a:p>
                      <a:pPr algn="l" fontAlgn="ctr"/>
                      <a:r>
                        <a:rPr lang="fr-FR" sz="1200" u="none" strike="noStrike">
                          <a:effectLst/>
                          <a:latin typeface="+mn-lt"/>
                        </a:rPr>
                        <a:t>              350 000   </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6</a:t>
                      </a:r>
                      <a:endParaRPr lang="fr-FR" sz="1200" b="1"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157 428</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45%</a:t>
                      </a:r>
                      <a:endParaRPr lang="fr-FR" sz="12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06"/>
                  </a:ext>
                </a:extLst>
              </a:tr>
              <a:tr h="226214">
                <a:tc>
                  <a:txBody>
                    <a:bodyPr/>
                    <a:lstStyle/>
                    <a:p>
                      <a:pPr algn="l" fontAlgn="b"/>
                      <a:r>
                        <a:rPr lang="fr-FR" sz="1400" b="1" u="none" strike="noStrike" dirty="0">
                          <a:effectLst/>
                          <a:latin typeface="+mn-lt"/>
                        </a:rPr>
                        <a:t>P2</a:t>
                      </a:r>
                      <a:endParaRPr lang="fr-FR" sz="1400" b="1" i="0" u="none" strike="noStrike" dirty="0">
                        <a:solidFill>
                          <a:srgbClr val="000000"/>
                        </a:solidFill>
                        <a:effectLst/>
                        <a:latin typeface="+mn-lt"/>
                      </a:endParaRPr>
                    </a:p>
                  </a:txBody>
                  <a:tcPr marL="0" marR="0" marT="0" marB="0" anchor="b"/>
                </a:tc>
                <a:tc>
                  <a:txBody>
                    <a:bodyPr/>
                    <a:lstStyle/>
                    <a:p>
                      <a:pPr algn="l" fontAlgn="ctr"/>
                      <a:r>
                        <a:rPr lang="fr-FR" sz="1200" b="1" u="none" strike="noStrike" dirty="0">
                          <a:effectLst/>
                          <a:latin typeface="+mn-lt"/>
                        </a:rPr>
                        <a:t>4.1.1 : Modernisation des exploitations agricoles</a:t>
                      </a:r>
                      <a:endParaRPr lang="fr-FR" sz="1200" b="1" i="0" u="none" strike="noStrike" dirty="0">
                        <a:solidFill>
                          <a:srgbClr val="000000"/>
                        </a:solidFill>
                        <a:effectLst/>
                        <a:latin typeface="+mn-lt"/>
                      </a:endParaRPr>
                    </a:p>
                  </a:txBody>
                  <a:tcPr marL="0" marR="0" marT="0" marB="0" anchor="ctr"/>
                </a:tc>
                <a:tc>
                  <a:txBody>
                    <a:bodyPr/>
                    <a:lstStyle/>
                    <a:p>
                      <a:pPr algn="l" fontAlgn="ctr"/>
                      <a:r>
                        <a:rPr lang="fr-FR" sz="1200" b="1" u="none" strike="noStrike">
                          <a:effectLst/>
                          <a:latin typeface="+mn-lt"/>
                        </a:rPr>
                        <a:t>        51 800 349   </a:t>
                      </a:r>
                      <a:endParaRPr lang="fr-FR" sz="1200" b="1" i="0" u="none" strike="noStrike">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746</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44 480 482</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86%</a:t>
                      </a:r>
                      <a:endParaRPr lang="fr-FR" sz="120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7"/>
                  </a:ext>
                </a:extLst>
              </a:tr>
              <a:tr h="387795">
                <a:tc>
                  <a:txBody>
                    <a:bodyPr/>
                    <a:lstStyle/>
                    <a:p>
                      <a:pPr algn="l" fontAlgn="b"/>
                      <a:r>
                        <a:rPr lang="fr-FR" sz="1400" b="1" u="none" strike="noStrike" dirty="0">
                          <a:effectLst/>
                          <a:latin typeface="+mn-lt"/>
                        </a:rPr>
                        <a:t>P3</a:t>
                      </a:r>
                      <a:endParaRPr lang="fr-FR" sz="1400" b="1" i="0" u="none" strike="noStrike" dirty="0">
                        <a:solidFill>
                          <a:srgbClr val="000000"/>
                        </a:solidFill>
                        <a:effectLst/>
                        <a:latin typeface="+mn-lt"/>
                      </a:endParaRPr>
                    </a:p>
                  </a:txBody>
                  <a:tcPr marL="0" marR="0" marT="0" marB="0" anchor="b"/>
                </a:tc>
                <a:tc>
                  <a:txBody>
                    <a:bodyPr/>
                    <a:lstStyle/>
                    <a:p>
                      <a:pPr algn="l" fontAlgn="ctr"/>
                      <a:r>
                        <a:rPr lang="fr-FR" sz="1200" b="1" u="none" strike="noStrike" dirty="0">
                          <a:effectLst/>
                          <a:latin typeface="+mn-lt"/>
                        </a:rPr>
                        <a:t>4.2.1 : Accroissement de la valeur ajoutée des produits agricoles</a:t>
                      </a:r>
                      <a:endParaRPr lang="fr-FR" sz="1200" b="1" i="0" u="none" strike="noStrike" dirty="0">
                        <a:solidFill>
                          <a:srgbClr val="000000"/>
                        </a:solidFill>
                        <a:effectLst/>
                        <a:latin typeface="+mn-lt"/>
                      </a:endParaRPr>
                    </a:p>
                  </a:txBody>
                  <a:tcPr marL="0" marR="0" marT="0" marB="0" anchor="ctr"/>
                </a:tc>
                <a:tc>
                  <a:txBody>
                    <a:bodyPr/>
                    <a:lstStyle/>
                    <a:p>
                      <a:pPr algn="l" fontAlgn="ctr"/>
                      <a:r>
                        <a:rPr lang="fr-FR" sz="1200" b="1" u="none" strike="noStrike" dirty="0">
                          <a:effectLst/>
                          <a:latin typeface="+mn-lt"/>
                        </a:rPr>
                        <a:t>          5 160 000   </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20</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2 837 241</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55%</a:t>
                      </a:r>
                      <a:endParaRPr lang="fr-FR" sz="120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8"/>
                  </a:ext>
                </a:extLst>
              </a:tr>
              <a:tr h="226214">
                <a:tc>
                  <a:txBody>
                    <a:bodyPr/>
                    <a:lstStyle/>
                    <a:p>
                      <a:pPr algn="l" fontAlgn="b"/>
                      <a:r>
                        <a:rPr lang="fr-FR" sz="1400" b="1" u="none" strike="noStrike" dirty="0">
                          <a:effectLst/>
                          <a:latin typeface="+mn-lt"/>
                        </a:rPr>
                        <a:t>P5</a:t>
                      </a:r>
                      <a:endParaRPr lang="fr-FR" sz="1400" b="1" i="0" u="none" strike="noStrike" dirty="0">
                        <a:solidFill>
                          <a:srgbClr val="000000"/>
                        </a:solidFill>
                        <a:effectLst/>
                        <a:latin typeface="+mn-lt"/>
                      </a:endParaRPr>
                    </a:p>
                  </a:txBody>
                  <a:tcPr marL="0" marR="0" marT="0" marB="0" anchor="b"/>
                </a:tc>
                <a:tc>
                  <a:txBody>
                    <a:bodyPr/>
                    <a:lstStyle/>
                    <a:p>
                      <a:pPr algn="l" fontAlgn="ctr"/>
                      <a:r>
                        <a:rPr lang="fr-FR" sz="1200" b="1" u="none" strike="noStrike" dirty="0">
                          <a:effectLst/>
                          <a:latin typeface="+mn-lt"/>
                        </a:rPr>
                        <a:t>4.3.1 : Hydraulique agricole collective</a:t>
                      </a:r>
                      <a:endParaRPr lang="fr-FR" sz="1200" b="1" i="0" u="none" strike="noStrike" dirty="0">
                        <a:solidFill>
                          <a:srgbClr val="000000"/>
                        </a:solidFill>
                        <a:effectLst/>
                        <a:latin typeface="+mn-lt"/>
                      </a:endParaRPr>
                    </a:p>
                  </a:txBody>
                  <a:tcPr marL="0" marR="0" marT="0" marB="0" anchor="ctr"/>
                </a:tc>
                <a:tc>
                  <a:txBody>
                    <a:bodyPr/>
                    <a:lstStyle/>
                    <a:p>
                      <a:pPr algn="l" fontAlgn="ctr"/>
                      <a:r>
                        <a:rPr lang="fr-FR" sz="1200" b="1" u="none" strike="noStrike" dirty="0">
                          <a:effectLst/>
                          <a:latin typeface="+mn-lt"/>
                        </a:rPr>
                        <a:t>          6 656 143   </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4</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6 624 347</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100%</a:t>
                      </a:r>
                      <a:endParaRPr lang="fr-FR" sz="120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9"/>
                  </a:ext>
                </a:extLst>
              </a:tr>
              <a:tr h="387795">
                <a:tc>
                  <a:txBody>
                    <a:bodyPr/>
                    <a:lstStyle/>
                    <a:p>
                      <a:pPr algn="l" fontAlgn="b"/>
                      <a:r>
                        <a:rPr lang="fr-FR" sz="1400" u="none" strike="noStrike" dirty="0">
                          <a:effectLst/>
                          <a:latin typeface="+mn-lt"/>
                        </a:rPr>
                        <a:t>P2</a:t>
                      </a:r>
                      <a:endParaRPr lang="fr-FR" sz="1400" b="0" i="0" u="none" strike="noStrike" dirty="0">
                        <a:solidFill>
                          <a:srgbClr val="000000"/>
                        </a:solidFill>
                        <a:effectLst/>
                        <a:latin typeface="+mn-lt"/>
                      </a:endParaRPr>
                    </a:p>
                  </a:txBody>
                  <a:tcPr marL="0" marR="0" marT="0" marB="0" anchor="b"/>
                </a:tc>
                <a:tc>
                  <a:txBody>
                    <a:bodyPr/>
                    <a:lstStyle/>
                    <a:p>
                      <a:pPr algn="l" fontAlgn="ctr"/>
                      <a:r>
                        <a:rPr lang="fr-FR" sz="1200" u="none" strike="noStrike">
                          <a:effectLst/>
                          <a:latin typeface="+mn-lt"/>
                        </a:rPr>
                        <a:t>4.3.2 : Création et rénovation de voiries rurales et forestières et aménagements fonciers</a:t>
                      </a:r>
                      <a:endParaRPr lang="fr-FR" sz="1200" b="1" i="0" u="none" strike="noStrike">
                        <a:solidFill>
                          <a:srgbClr val="000000"/>
                        </a:solidFill>
                        <a:effectLst/>
                        <a:latin typeface="+mn-lt"/>
                      </a:endParaRPr>
                    </a:p>
                  </a:txBody>
                  <a:tcPr marL="0" marR="0" marT="0" marB="0" anchor="ctr"/>
                </a:tc>
                <a:tc>
                  <a:txBody>
                    <a:bodyPr/>
                    <a:lstStyle/>
                    <a:p>
                      <a:pPr algn="l" fontAlgn="ctr"/>
                      <a:r>
                        <a:rPr lang="fr-FR" sz="1200" u="none" strike="noStrike">
                          <a:effectLst/>
                          <a:latin typeface="+mn-lt"/>
                        </a:rPr>
                        <a:t>          1 900 000   </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1</a:t>
                      </a:r>
                      <a:endParaRPr lang="fr-FR" sz="1200" b="1"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1 247 073</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66%</a:t>
                      </a:r>
                      <a:endParaRPr lang="fr-FR" sz="12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0"/>
                  </a:ext>
                </a:extLst>
              </a:tr>
              <a:tr h="387795">
                <a:tc>
                  <a:txBody>
                    <a:bodyPr/>
                    <a:lstStyle/>
                    <a:p>
                      <a:pPr algn="l" fontAlgn="b"/>
                      <a:r>
                        <a:rPr lang="fr-FR" sz="1400" u="none" strike="noStrike" dirty="0">
                          <a:effectLst/>
                          <a:latin typeface="+mn-lt"/>
                        </a:rPr>
                        <a:t>P4</a:t>
                      </a:r>
                      <a:endParaRPr lang="fr-FR" sz="1400" b="0" i="0" u="none" strike="noStrike" dirty="0">
                        <a:solidFill>
                          <a:srgbClr val="000000"/>
                        </a:solidFill>
                        <a:effectLst/>
                        <a:latin typeface="+mn-lt"/>
                      </a:endParaRPr>
                    </a:p>
                  </a:txBody>
                  <a:tcPr marL="0" marR="0" marT="0" marB="0" anchor="b"/>
                </a:tc>
                <a:tc>
                  <a:txBody>
                    <a:bodyPr/>
                    <a:lstStyle/>
                    <a:p>
                      <a:pPr algn="l" fontAlgn="ctr"/>
                      <a:r>
                        <a:rPr lang="fr-FR" sz="1200" u="none" strike="noStrike">
                          <a:effectLst/>
                          <a:latin typeface="+mn-lt"/>
                        </a:rPr>
                        <a:t>4.4.1 : Investissements non productifs agri environnementaux</a:t>
                      </a:r>
                      <a:endParaRPr lang="fr-FR" sz="1200" b="1" i="0" u="none" strike="noStrike">
                        <a:solidFill>
                          <a:srgbClr val="000000"/>
                        </a:solidFill>
                        <a:effectLst/>
                        <a:latin typeface="+mn-lt"/>
                      </a:endParaRPr>
                    </a:p>
                  </a:txBody>
                  <a:tcPr marL="0" marR="0" marT="0" marB="0" anchor="ctr"/>
                </a:tc>
                <a:tc>
                  <a:txBody>
                    <a:bodyPr/>
                    <a:lstStyle/>
                    <a:p>
                      <a:pPr algn="l" fontAlgn="ctr"/>
                      <a:r>
                        <a:rPr lang="fr-FR" sz="1200" u="none" strike="noStrike">
                          <a:effectLst/>
                          <a:latin typeface="+mn-lt"/>
                        </a:rPr>
                        <a:t>        138 291   </a:t>
                      </a:r>
                      <a:endParaRPr lang="fr-FR" sz="1200" b="1"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4</a:t>
                      </a:r>
                      <a:endParaRPr lang="fr-FR" sz="1200" b="1"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127 779</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92%</a:t>
                      </a:r>
                      <a:endParaRPr lang="fr-FR" sz="12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1"/>
                  </a:ext>
                </a:extLst>
              </a:tr>
              <a:tr h="387795">
                <a:tc>
                  <a:txBody>
                    <a:bodyPr/>
                    <a:lstStyle/>
                    <a:p>
                      <a:pPr algn="l" fontAlgn="b"/>
                      <a:r>
                        <a:rPr lang="fr-FR" sz="1400" u="none" strike="noStrike" dirty="0">
                          <a:effectLst/>
                          <a:latin typeface="+mn-lt"/>
                        </a:rPr>
                        <a:t>P3</a:t>
                      </a:r>
                      <a:endParaRPr lang="fr-FR" sz="1400" b="0" i="0" u="none" strike="noStrike" dirty="0">
                        <a:solidFill>
                          <a:srgbClr val="000000"/>
                        </a:solidFill>
                        <a:effectLst/>
                        <a:latin typeface="+mn-lt"/>
                      </a:endParaRPr>
                    </a:p>
                  </a:txBody>
                  <a:tcPr marL="0" marR="0" marT="0" marB="0" anchor="b"/>
                </a:tc>
                <a:tc>
                  <a:txBody>
                    <a:bodyPr/>
                    <a:lstStyle/>
                    <a:p>
                      <a:pPr algn="l" fontAlgn="ctr"/>
                      <a:r>
                        <a:rPr lang="fr-FR" sz="1200" u="none" strike="noStrike" dirty="0">
                          <a:effectLst/>
                          <a:latin typeface="+mn-lt"/>
                        </a:rPr>
                        <a:t>5.1.1 : Prévention des conséquences des catastrophes naturelles</a:t>
                      </a:r>
                      <a:endParaRPr lang="fr-FR" sz="1200" b="1" i="0" u="none" strike="noStrike" dirty="0">
                        <a:solidFill>
                          <a:srgbClr val="000000"/>
                        </a:solidFill>
                        <a:effectLst/>
                        <a:latin typeface="+mn-lt"/>
                      </a:endParaRPr>
                    </a:p>
                  </a:txBody>
                  <a:tcPr marL="0" marR="0" marT="0" marB="0" anchor="ctr"/>
                </a:tc>
                <a:tc>
                  <a:txBody>
                    <a:bodyPr/>
                    <a:lstStyle/>
                    <a:p>
                      <a:pPr algn="l" fontAlgn="ctr"/>
                      <a:r>
                        <a:rPr lang="fr-FR" sz="1200" u="none" strike="noStrike">
                          <a:effectLst/>
                          <a:latin typeface="+mn-lt"/>
                        </a:rPr>
                        <a:t>              200 000   </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5</a:t>
                      </a:r>
                      <a:endParaRPr lang="fr-FR" sz="1200" b="1"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580 615</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290%</a:t>
                      </a:r>
                      <a:endParaRPr lang="fr-FR" sz="12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2"/>
                  </a:ext>
                </a:extLst>
              </a:tr>
              <a:tr h="226214">
                <a:tc>
                  <a:txBody>
                    <a:bodyPr/>
                    <a:lstStyle/>
                    <a:p>
                      <a:pPr algn="l" fontAlgn="b"/>
                      <a:r>
                        <a:rPr lang="fr-FR" sz="1400" u="none" strike="noStrike" dirty="0">
                          <a:effectLst/>
                          <a:latin typeface="+mn-lt"/>
                        </a:rPr>
                        <a:t>P3</a:t>
                      </a:r>
                      <a:endParaRPr lang="fr-FR" sz="1400" b="0" i="0" u="none" strike="noStrike" dirty="0">
                        <a:solidFill>
                          <a:srgbClr val="000000"/>
                        </a:solidFill>
                        <a:effectLst/>
                        <a:latin typeface="+mn-lt"/>
                      </a:endParaRPr>
                    </a:p>
                  </a:txBody>
                  <a:tcPr marL="0" marR="0" marT="0" marB="0" anchor="b"/>
                </a:tc>
                <a:tc>
                  <a:txBody>
                    <a:bodyPr/>
                    <a:lstStyle/>
                    <a:p>
                      <a:pPr algn="l" fontAlgn="ctr"/>
                      <a:r>
                        <a:rPr lang="fr-FR" sz="1200" u="none" strike="noStrike">
                          <a:effectLst/>
                          <a:latin typeface="+mn-lt"/>
                        </a:rPr>
                        <a:t>5.2.1 : Reconstruction du potentiel d'exploitation</a:t>
                      </a:r>
                      <a:endParaRPr lang="fr-FR" sz="1200" b="1" i="0" u="none" strike="noStrike">
                        <a:solidFill>
                          <a:srgbClr val="000000"/>
                        </a:solidFill>
                        <a:effectLst/>
                        <a:latin typeface="+mn-lt"/>
                      </a:endParaRPr>
                    </a:p>
                  </a:txBody>
                  <a:tcPr marL="0" marR="0" marT="0" marB="0" anchor="ctr"/>
                </a:tc>
                <a:tc>
                  <a:txBody>
                    <a:bodyPr/>
                    <a:lstStyle/>
                    <a:p>
                      <a:pPr algn="l" fontAlgn="ctr"/>
                      <a:r>
                        <a:rPr lang="fr-FR" sz="1200" u="none" strike="noStrike">
                          <a:effectLst/>
                          <a:latin typeface="+mn-lt"/>
                        </a:rPr>
                        <a:t>              800 000   </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11</a:t>
                      </a:r>
                      <a:endParaRPr lang="fr-FR" sz="1200" b="1"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166 996</a:t>
                      </a:r>
                      <a:endParaRPr lang="fr-FR" sz="1200" b="0" i="0" u="none" strike="noStrike">
                        <a:solidFill>
                          <a:srgbClr val="000000"/>
                        </a:solidFill>
                        <a:effectLst/>
                        <a:latin typeface="+mn-lt"/>
                      </a:endParaRPr>
                    </a:p>
                  </a:txBody>
                  <a:tcPr marL="0" marR="0" marT="0" marB="0" anchor="ctr"/>
                </a:tc>
                <a:tc>
                  <a:txBody>
                    <a:bodyPr/>
                    <a:lstStyle/>
                    <a:p>
                      <a:pPr algn="ctr" fontAlgn="ctr"/>
                      <a:r>
                        <a:rPr lang="fr-FR" sz="1200" u="none" strike="noStrike">
                          <a:effectLst/>
                          <a:latin typeface="+mn-lt"/>
                        </a:rPr>
                        <a:t>21%</a:t>
                      </a:r>
                      <a:endParaRPr lang="fr-FR" sz="120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3"/>
                  </a:ext>
                </a:extLst>
              </a:tr>
              <a:tr h="226214">
                <a:tc>
                  <a:txBody>
                    <a:bodyPr/>
                    <a:lstStyle/>
                    <a:p>
                      <a:pPr algn="l" fontAlgn="b"/>
                      <a:r>
                        <a:rPr lang="fr-FR" sz="1400" b="1" u="none" strike="noStrike" dirty="0">
                          <a:effectLst/>
                          <a:latin typeface="+mn-lt"/>
                        </a:rPr>
                        <a:t>P2</a:t>
                      </a:r>
                      <a:endParaRPr lang="fr-FR" sz="1400" b="1" i="0" u="none" strike="noStrike" dirty="0">
                        <a:solidFill>
                          <a:srgbClr val="000000"/>
                        </a:solidFill>
                        <a:effectLst/>
                        <a:latin typeface="+mn-lt"/>
                      </a:endParaRPr>
                    </a:p>
                  </a:txBody>
                  <a:tcPr marL="0" marR="0" marT="0" marB="0" anchor="b"/>
                </a:tc>
                <a:tc>
                  <a:txBody>
                    <a:bodyPr/>
                    <a:lstStyle/>
                    <a:p>
                      <a:pPr algn="l" fontAlgn="ctr"/>
                      <a:r>
                        <a:rPr lang="fr-FR" sz="1200" b="1" u="none" strike="noStrike" dirty="0">
                          <a:effectLst/>
                          <a:latin typeface="+mn-lt"/>
                        </a:rPr>
                        <a:t>6.1.1 : Aide à l'installation des jeunes agriculteurs</a:t>
                      </a:r>
                      <a:endParaRPr lang="fr-FR" sz="1200" b="1" i="0" u="none" strike="noStrike" dirty="0">
                        <a:solidFill>
                          <a:srgbClr val="000000"/>
                        </a:solidFill>
                        <a:effectLst/>
                        <a:latin typeface="+mn-lt"/>
                      </a:endParaRPr>
                    </a:p>
                  </a:txBody>
                  <a:tcPr marL="0" marR="0" marT="0" marB="0" anchor="ctr"/>
                </a:tc>
                <a:tc>
                  <a:txBody>
                    <a:bodyPr/>
                    <a:lstStyle/>
                    <a:p>
                      <a:pPr algn="l" fontAlgn="ctr"/>
                      <a:r>
                        <a:rPr lang="fr-FR" sz="1200" b="1" u="none" strike="noStrike" dirty="0">
                          <a:effectLst/>
                          <a:latin typeface="+mn-lt"/>
                        </a:rPr>
                        <a:t>          4 140 000   </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46</a:t>
                      </a:r>
                      <a:endParaRPr lang="fr-FR" sz="1200" b="1" i="0" u="none" strike="noStrike" dirty="0">
                        <a:solidFill>
                          <a:srgbClr val="000000"/>
                        </a:solidFill>
                        <a:effectLst/>
                        <a:latin typeface="+mn-lt"/>
                      </a:endParaRPr>
                    </a:p>
                  </a:txBody>
                  <a:tcPr marL="0" marR="0" marT="0" marB="0" anchor="ctr"/>
                </a:tc>
                <a:tc>
                  <a:txBody>
                    <a:bodyPr/>
                    <a:lstStyle/>
                    <a:p>
                      <a:pPr algn="ctr" fontAlgn="ctr"/>
                      <a:r>
                        <a:rPr lang="fr-FR" sz="1400" b="1" u="none" strike="noStrike" dirty="0">
                          <a:effectLst/>
                          <a:latin typeface="+mn-lt"/>
                        </a:rPr>
                        <a:t>1 539 449</a:t>
                      </a:r>
                      <a:endParaRPr lang="fr-FR" sz="1400" b="1" i="0" u="none" strike="noStrike" dirty="0">
                        <a:solidFill>
                          <a:srgbClr val="000000"/>
                        </a:solidFill>
                        <a:effectLst/>
                        <a:latin typeface="+mn-lt"/>
                      </a:endParaRPr>
                    </a:p>
                  </a:txBody>
                  <a:tcPr marL="0" marR="0" marT="0" marB="0" anchor="ctr"/>
                </a:tc>
                <a:tc>
                  <a:txBody>
                    <a:bodyPr/>
                    <a:lstStyle/>
                    <a:p>
                      <a:pPr algn="ctr" fontAlgn="ctr"/>
                      <a:r>
                        <a:rPr lang="fr-FR" sz="1200" b="1" u="none" strike="noStrike" dirty="0">
                          <a:effectLst/>
                          <a:latin typeface="+mn-lt"/>
                        </a:rPr>
                        <a:t>37%</a:t>
                      </a:r>
                      <a:endParaRPr lang="fr-FR" sz="120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376051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51675" y="1076647"/>
            <a:ext cx="9687384" cy="626346"/>
          </a:xfrm>
          <a:prstGeom prst="rect">
            <a:avLst/>
          </a:prstGeom>
        </p:spPr>
        <p:txBody>
          <a:bodyPr wrap="square" lIns="0" tIns="0" rIns="0" bIns="0" rtlCol="0">
            <a:noAutofit/>
          </a:bodyPr>
          <a:lstStyle/>
          <a:p>
            <a:pPr marL="11506" algn="ctr">
              <a:lnSpc>
                <a:spcPts val="2365"/>
              </a:lnSpc>
              <a:spcBef>
                <a:spcPts val="118"/>
              </a:spcBef>
            </a:pPr>
            <a:r>
              <a:rPr lang="fr-FR" sz="2265" b="1" dirty="0">
                <a:solidFill>
                  <a:srgbClr val="0D3F96"/>
                </a:solidFill>
                <a:cs typeface="Times New Roman"/>
              </a:rPr>
              <a:t>ETAT D’AVANCEMENT</a:t>
            </a:r>
          </a:p>
          <a:p>
            <a:pPr marL="11506" algn="ctr">
              <a:lnSpc>
                <a:spcPts val="2365"/>
              </a:lnSpc>
              <a:spcBef>
                <a:spcPts val="118"/>
              </a:spcBef>
            </a:pPr>
            <a:endParaRPr sz="2265" dirty="0">
              <a:solidFill>
                <a:srgbClr val="0D3F96"/>
              </a:solidFill>
              <a:cs typeface="Times New Roman"/>
            </a:endParaRPr>
          </a:p>
          <a:p>
            <a:pPr marL="11506" marR="43148" algn="ctr">
              <a:lnSpc>
                <a:spcPts val="2473"/>
              </a:lnSpc>
              <a:spcBef>
                <a:spcPts val="5"/>
              </a:spcBef>
            </a:pPr>
            <a:r>
              <a:rPr lang="fr-FR" sz="3262" baseline="-1207" dirty="0">
                <a:solidFill>
                  <a:srgbClr val="43758A"/>
                </a:solidFill>
                <a:cs typeface="Times New Roman"/>
              </a:rPr>
              <a:t>Dynamique de la programmation sur les 12 derniers mois</a:t>
            </a:r>
            <a:endParaRPr sz="2174" dirty="0">
              <a:solidFill>
                <a:srgbClr val="43758A"/>
              </a:solidFill>
              <a:cs typeface="Times New Roman"/>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072" y="2117235"/>
            <a:ext cx="8001974" cy="345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p:cNvSpPr/>
          <p:nvPr/>
        </p:nvSpPr>
        <p:spPr>
          <a:xfrm>
            <a:off x="9688849" y="1698915"/>
            <a:ext cx="1522020" cy="1030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31" dirty="0">
                <a:solidFill>
                  <a:srgbClr val="0D3F96"/>
                </a:solidFill>
              </a:rPr>
              <a:t>128%</a:t>
            </a:r>
          </a:p>
          <a:p>
            <a:pPr algn="ctr"/>
            <a:r>
              <a:rPr lang="fr-FR" sz="1631" dirty="0">
                <a:solidFill>
                  <a:srgbClr val="0D3F96"/>
                </a:solidFill>
              </a:rPr>
              <a:t>Prog. global</a:t>
            </a:r>
          </a:p>
        </p:txBody>
      </p:sp>
    </p:spTree>
    <p:extLst>
      <p:ext uri="{BB962C8B-B14F-4D97-AF65-F5344CB8AC3E}">
        <p14:creationId xmlns:p14="http://schemas.microsoft.com/office/powerpoint/2010/main" val="311612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696276" y="816155"/>
            <a:ext cx="3036857" cy="523220"/>
          </a:xfrm>
          <a:prstGeom prst="rect">
            <a:avLst/>
          </a:prstGeom>
        </p:spPr>
        <p:txBody>
          <a:bodyPr wrap="none">
            <a:spAutoFit/>
          </a:bodyPr>
          <a:lstStyle/>
          <a:p>
            <a:r>
              <a:rPr lang="fr-FR" sz="2800" b="1" dirty="0" smtClean="0">
                <a:solidFill>
                  <a:schemeClr val="accent5">
                    <a:lumMod val="75000"/>
                  </a:schemeClr>
                </a:solidFill>
              </a:rPr>
              <a:t>PROGRAMMATION</a:t>
            </a:r>
            <a:endParaRPr lang="fr-FR" sz="2800" b="1" dirty="0">
              <a:solidFill>
                <a:schemeClr val="accent5">
                  <a:lumMod val="75000"/>
                </a:schemeClr>
              </a:solidFill>
            </a:endParaRPr>
          </a:p>
        </p:txBody>
      </p:sp>
      <p:sp>
        <p:nvSpPr>
          <p:cNvPr id="7" name="ZoneTexte 6"/>
          <p:cNvSpPr txBox="1"/>
          <p:nvPr/>
        </p:nvSpPr>
        <p:spPr>
          <a:xfrm>
            <a:off x="174567" y="4530436"/>
            <a:ext cx="11346873" cy="369332"/>
          </a:xfrm>
          <a:prstGeom prst="rect">
            <a:avLst/>
          </a:prstGeom>
          <a:noFill/>
        </p:spPr>
        <p:txBody>
          <a:bodyPr wrap="square" rtlCol="0">
            <a:spAutoFit/>
          </a:bodyPr>
          <a:lstStyle/>
          <a:p>
            <a:endParaRPr lang="fr-FR" dirty="0">
              <a:latin typeface="Myriad Pro" panose="020B0503030403020204"/>
            </a:endParaRPr>
          </a:p>
        </p:txBody>
      </p:sp>
      <p:graphicFrame>
        <p:nvGraphicFramePr>
          <p:cNvPr id="2" name="Tableau 1"/>
          <p:cNvGraphicFramePr>
            <a:graphicFrameLocks noGrp="1"/>
          </p:cNvGraphicFramePr>
          <p:nvPr>
            <p:extLst>
              <p:ext uri="{D42A27DB-BD31-4B8C-83A1-F6EECF244321}">
                <p14:modId xmlns:p14="http://schemas.microsoft.com/office/powerpoint/2010/main" val="3548420289"/>
              </p:ext>
            </p:extLst>
          </p:nvPr>
        </p:nvGraphicFramePr>
        <p:xfrm>
          <a:off x="174568" y="1250950"/>
          <a:ext cx="11712632" cy="5507138"/>
        </p:xfrm>
        <a:graphic>
          <a:graphicData uri="http://schemas.openxmlformats.org/drawingml/2006/table">
            <a:tbl>
              <a:tblPr>
                <a:tableStyleId>{5C22544A-7EE6-4342-B048-85BDC9FD1C3A}</a:tableStyleId>
              </a:tblPr>
              <a:tblGrid>
                <a:gridCol w="1085181">
                  <a:extLst>
                    <a:ext uri="{9D8B030D-6E8A-4147-A177-3AD203B41FA5}">
                      <a16:colId xmlns:a16="http://schemas.microsoft.com/office/drawing/2014/main" val="20000"/>
                    </a:ext>
                  </a:extLst>
                </a:gridCol>
                <a:gridCol w="3205175">
                  <a:extLst>
                    <a:ext uri="{9D8B030D-6E8A-4147-A177-3AD203B41FA5}">
                      <a16:colId xmlns:a16="http://schemas.microsoft.com/office/drawing/2014/main" val="20001"/>
                    </a:ext>
                  </a:extLst>
                </a:gridCol>
                <a:gridCol w="1391962">
                  <a:extLst>
                    <a:ext uri="{9D8B030D-6E8A-4147-A177-3AD203B41FA5}">
                      <a16:colId xmlns:a16="http://schemas.microsoft.com/office/drawing/2014/main" val="20002"/>
                    </a:ext>
                  </a:extLst>
                </a:gridCol>
                <a:gridCol w="1685005">
                  <a:extLst>
                    <a:ext uri="{9D8B030D-6E8A-4147-A177-3AD203B41FA5}">
                      <a16:colId xmlns:a16="http://schemas.microsoft.com/office/drawing/2014/main" val="20003"/>
                    </a:ext>
                  </a:extLst>
                </a:gridCol>
                <a:gridCol w="1744534">
                  <a:extLst>
                    <a:ext uri="{9D8B030D-6E8A-4147-A177-3AD203B41FA5}">
                      <a16:colId xmlns:a16="http://schemas.microsoft.com/office/drawing/2014/main" val="20004"/>
                    </a:ext>
                  </a:extLst>
                </a:gridCol>
                <a:gridCol w="2600775">
                  <a:extLst>
                    <a:ext uri="{9D8B030D-6E8A-4147-A177-3AD203B41FA5}">
                      <a16:colId xmlns:a16="http://schemas.microsoft.com/office/drawing/2014/main" val="20005"/>
                    </a:ext>
                  </a:extLst>
                </a:gridCol>
              </a:tblGrid>
              <a:tr h="333766">
                <a:tc>
                  <a:txBody>
                    <a:bodyPr/>
                    <a:lstStyle/>
                    <a:p>
                      <a:pPr algn="l" fontAlgn="b"/>
                      <a:r>
                        <a:rPr lang="fr-FR" sz="1050" u="none" strike="noStrike" dirty="0">
                          <a:solidFill>
                            <a:schemeClr val="bg1"/>
                          </a:solidFill>
                          <a:effectLst/>
                          <a:latin typeface="+mn-lt"/>
                        </a:rPr>
                        <a:t>Domaine prioritaire</a:t>
                      </a:r>
                      <a:endParaRPr lang="fr-FR" sz="1050" b="1" i="0" u="none" strike="noStrike" dirty="0">
                        <a:solidFill>
                          <a:schemeClr val="bg1"/>
                        </a:solidFill>
                        <a:effectLst/>
                        <a:latin typeface="+mn-lt"/>
                      </a:endParaRPr>
                    </a:p>
                  </a:txBody>
                  <a:tcPr marL="0" marR="0" marT="0" marB="0" anchor="b">
                    <a:solidFill>
                      <a:schemeClr val="accent1">
                        <a:lumMod val="75000"/>
                      </a:schemeClr>
                    </a:solidFill>
                  </a:tcPr>
                </a:tc>
                <a:tc>
                  <a:txBody>
                    <a:bodyPr/>
                    <a:lstStyle/>
                    <a:p>
                      <a:pPr algn="ctr" fontAlgn="ctr"/>
                      <a:r>
                        <a:rPr lang="fr-FR" sz="1050" u="none" strike="noStrike" dirty="0">
                          <a:solidFill>
                            <a:schemeClr val="bg1"/>
                          </a:solidFill>
                          <a:effectLst/>
                          <a:latin typeface="+mn-lt"/>
                        </a:rPr>
                        <a:t>Intitulé dispositif</a:t>
                      </a:r>
                      <a:endParaRPr lang="fr-FR" sz="1050" b="1" i="0" u="none" strike="noStrike" dirty="0">
                        <a:solidFill>
                          <a:schemeClr val="bg1"/>
                        </a:solidFill>
                        <a:effectLst/>
                        <a:latin typeface="+mn-lt"/>
                      </a:endParaRPr>
                    </a:p>
                  </a:txBody>
                  <a:tcPr marL="0" marR="0" marT="0" marB="0" anchor="ctr">
                    <a:solidFill>
                      <a:schemeClr val="accent1">
                        <a:lumMod val="75000"/>
                      </a:schemeClr>
                    </a:solidFill>
                  </a:tcPr>
                </a:tc>
                <a:tc>
                  <a:txBody>
                    <a:bodyPr/>
                    <a:lstStyle/>
                    <a:p>
                      <a:pPr algn="ctr" fontAlgn="ctr"/>
                      <a:r>
                        <a:rPr lang="fr-FR" sz="1050" u="none" strike="noStrike" dirty="0">
                          <a:solidFill>
                            <a:schemeClr val="bg1"/>
                          </a:solidFill>
                          <a:effectLst/>
                          <a:latin typeface="+mn-lt"/>
                        </a:rPr>
                        <a:t> Montant UE maquette (EURO)  </a:t>
                      </a:r>
                      <a:endParaRPr lang="fr-FR" sz="1050" b="1" i="0" u="none" strike="noStrike" dirty="0">
                        <a:solidFill>
                          <a:schemeClr val="bg1"/>
                        </a:solidFill>
                        <a:effectLst/>
                        <a:latin typeface="+mn-lt"/>
                      </a:endParaRPr>
                    </a:p>
                  </a:txBody>
                  <a:tcPr marL="0" marR="0" marT="0" marB="0" anchor="ctr">
                    <a:solidFill>
                      <a:schemeClr val="accent1">
                        <a:lumMod val="75000"/>
                      </a:schemeClr>
                    </a:solidFill>
                  </a:tcPr>
                </a:tc>
                <a:tc>
                  <a:txBody>
                    <a:bodyPr/>
                    <a:lstStyle/>
                    <a:p>
                      <a:pPr algn="ctr" fontAlgn="ctr"/>
                      <a:r>
                        <a:rPr lang="fr-FR" sz="1050" u="none" strike="noStrike">
                          <a:solidFill>
                            <a:schemeClr val="bg1"/>
                          </a:solidFill>
                          <a:effectLst/>
                          <a:latin typeface="+mn-lt"/>
                        </a:rPr>
                        <a:t>Nombre d'opérations programmées</a:t>
                      </a:r>
                      <a:endParaRPr lang="fr-FR" sz="1050" b="1" i="0" u="none" strike="noStrike">
                        <a:solidFill>
                          <a:schemeClr val="bg1"/>
                        </a:solidFill>
                        <a:effectLst/>
                        <a:latin typeface="+mn-lt"/>
                      </a:endParaRPr>
                    </a:p>
                  </a:txBody>
                  <a:tcPr marL="0" marR="0" marT="0" marB="0" anchor="ctr">
                    <a:solidFill>
                      <a:schemeClr val="accent1">
                        <a:lumMod val="75000"/>
                      </a:schemeClr>
                    </a:solidFill>
                  </a:tcPr>
                </a:tc>
                <a:tc>
                  <a:txBody>
                    <a:bodyPr/>
                    <a:lstStyle/>
                    <a:p>
                      <a:pPr algn="ctr" fontAlgn="ctr"/>
                      <a:r>
                        <a:rPr lang="fr-FR" sz="1050" u="none" strike="noStrike" dirty="0">
                          <a:solidFill>
                            <a:schemeClr val="bg1"/>
                          </a:solidFill>
                          <a:effectLst/>
                          <a:latin typeface="+mn-lt"/>
                        </a:rPr>
                        <a:t>Montant UE programmé (EURO)</a:t>
                      </a:r>
                      <a:endParaRPr lang="fr-FR" sz="1050" b="1" i="0" u="none" strike="noStrike" dirty="0">
                        <a:solidFill>
                          <a:schemeClr val="bg1"/>
                        </a:solidFill>
                        <a:effectLst/>
                        <a:latin typeface="+mn-lt"/>
                      </a:endParaRPr>
                    </a:p>
                  </a:txBody>
                  <a:tcPr marL="0" marR="0" marT="0" marB="0" anchor="ctr">
                    <a:solidFill>
                      <a:schemeClr val="accent1">
                        <a:lumMod val="75000"/>
                      </a:schemeClr>
                    </a:solidFill>
                  </a:tcPr>
                </a:tc>
                <a:tc>
                  <a:txBody>
                    <a:bodyPr/>
                    <a:lstStyle/>
                    <a:p>
                      <a:pPr algn="ctr" fontAlgn="ctr"/>
                      <a:r>
                        <a:rPr lang="fr-FR" sz="1050" u="none" strike="noStrike" dirty="0">
                          <a:solidFill>
                            <a:schemeClr val="bg1"/>
                          </a:solidFill>
                          <a:effectLst/>
                          <a:latin typeface="+mn-lt"/>
                        </a:rPr>
                        <a:t>Montant UE programmé / Montant UE maquette (%)</a:t>
                      </a:r>
                      <a:endParaRPr lang="fr-FR" sz="1050" b="1" i="0" u="none" strike="noStrike" dirty="0">
                        <a:solidFill>
                          <a:schemeClr val="bg1"/>
                        </a:solidFill>
                        <a:effectLst/>
                        <a:latin typeface="+mn-lt"/>
                      </a:endParaRPr>
                    </a:p>
                  </a:txBody>
                  <a:tcPr marL="0" marR="0" marT="0" marB="0" anchor="ctr">
                    <a:solidFill>
                      <a:schemeClr val="accent1">
                        <a:lumMod val="75000"/>
                      </a:schemeClr>
                    </a:solidFill>
                  </a:tcPr>
                </a:tc>
                <a:extLst>
                  <a:ext uri="{0D108BD9-81ED-4DB2-BD59-A6C34878D82A}">
                    <a16:rowId xmlns:a16="http://schemas.microsoft.com/office/drawing/2014/main" val="10000"/>
                  </a:ext>
                </a:extLst>
              </a:tr>
              <a:tr h="333766">
                <a:tc>
                  <a:txBody>
                    <a:bodyPr/>
                    <a:lstStyle/>
                    <a:p>
                      <a:pPr algn="l" fontAlgn="b"/>
                      <a:r>
                        <a:rPr lang="fr-FR" sz="1050" u="none" strike="noStrike" dirty="0">
                          <a:effectLst/>
                          <a:latin typeface="+mn-lt"/>
                        </a:rPr>
                        <a:t>P6</a:t>
                      </a:r>
                      <a:endParaRPr lang="fr-FR" sz="1050" b="0" i="0" u="none" strike="noStrike" dirty="0">
                        <a:solidFill>
                          <a:srgbClr val="000000"/>
                        </a:solidFill>
                        <a:effectLst/>
                        <a:latin typeface="+mn-lt"/>
                      </a:endParaRPr>
                    </a:p>
                  </a:txBody>
                  <a:tcPr marL="0" marR="0" marT="0" marB="0" anchor="b"/>
                </a:tc>
                <a:tc>
                  <a:txBody>
                    <a:bodyPr/>
                    <a:lstStyle/>
                    <a:p>
                      <a:pPr algn="l" fontAlgn="ctr"/>
                      <a:r>
                        <a:rPr lang="fr-FR" sz="1050" u="none" strike="noStrike">
                          <a:effectLst/>
                          <a:latin typeface="+mn-lt"/>
                        </a:rPr>
                        <a:t>6.2.1 : Aide à la création et au développement des micros et petites entreprises</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dirty="0">
                          <a:effectLst/>
                          <a:latin typeface="+mn-lt"/>
                        </a:rPr>
                        <a:t>                21 250   </a:t>
                      </a:r>
                      <a:endParaRPr lang="fr-FR" sz="1050" b="0" i="0" u="none" strike="noStrike" dirty="0">
                        <a:solidFill>
                          <a:srgbClr val="000000"/>
                        </a:solidFill>
                        <a:effectLst/>
                        <a:latin typeface="+mn-lt"/>
                      </a:endParaRPr>
                    </a:p>
                  </a:txBody>
                  <a:tcPr marL="0" marR="0" marT="0" marB="0" anchor="ctr"/>
                </a:tc>
                <a:tc>
                  <a:txBody>
                    <a:bodyPr/>
                    <a:lstStyle/>
                    <a:p>
                      <a:pPr algn="ctr" fontAlgn="ctr"/>
                      <a:r>
                        <a:rPr lang="fr-FR" sz="1050" u="none" strike="noStrike" dirty="0">
                          <a:effectLst/>
                          <a:latin typeface="+mn-lt"/>
                        </a:rPr>
                        <a:t>1</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u="none" strike="noStrike" dirty="0">
                          <a:effectLst/>
                          <a:latin typeface="+mn-lt"/>
                        </a:rPr>
                        <a:t>21 250</a:t>
                      </a:r>
                      <a:endParaRPr lang="fr-FR" sz="1050" b="0" i="0" u="none" strike="noStrike" dirty="0">
                        <a:solidFill>
                          <a:srgbClr val="000000"/>
                        </a:solidFill>
                        <a:effectLst/>
                        <a:latin typeface="+mn-lt"/>
                      </a:endParaRPr>
                    </a:p>
                  </a:txBody>
                  <a:tcPr marL="0" marR="0" marT="0" marB="0" anchor="ctr"/>
                </a:tc>
                <a:tc>
                  <a:txBody>
                    <a:bodyPr/>
                    <a:lstStyle/>
                    <a:p>
                      <a:pPr algn="ctr" fontAlgn="ctr"/>
                      <a:r>
                        <a:rPr lang="fr-FR" sz="1050" u="none" strike="noStrike" dirty="0">
                          <a:effectLst/>
                          <a:latin typeface="+mn-lt"/>
                        </a:rPr>
                        <a:t>100%</a:t>
                      </a:r>
                      <a:endParaRPr lang="fr-FR" sz="105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1"/>
                  </a:ext>
                </a:extLst>
              </a:tr>
              <a:tr h="333766">
                <a:tc>
                  <a:txBody>
                    <a:bodyPr/>
                    <a:lstStyle/>
                    <a:p>
                      <a:pPr algn="l" fontAlgn="b"/>
                      <a:r>
                        <a:rPr lang="fr-FR" sz="1050" u="none" strike="noStrike">
                          <a:effectLst/>
                          <a:latin typeface="+mn-lt"/>
                        </a:rPr>
                        <a:t>P2</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a:effectLst/>
                          <a:latin typeface="+mn-lt"/>
                        </a:rPr>
                        <a:t>6.3.1 : Accompagnement du développement des petites exploitations</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a:effectLst/>
                          <a:latin typeface="+mn-lt"/>
                        </a:rPr>
                        <a:t>          1 800 000   </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42</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428 400</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24%</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02"/>
                  </a:ext>
                </a:extLst>
              </a:tr>
              <a:tr h="333766">
                <a:tc>
                  <a:txBody>
                    <a:bodyPr/>
                    <a:lstStyle/>
                    <a:p>
                      <a:pPr algn="l" fontAlgn="b"/>
                      <a:r>
                        <a:rPr lang="fr-FR" sz="1050" u="none" strike="noStrike">
                          <a:effectLst/>
                          <a:latin typeface="+mn-lt"/>
                        </a:rPr>
                        <a:t>P6</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a:effectLst/>
                          <a:latin typeface="+mn-lt"/>
                        </a:rPr>
                        <a:t>6.4.1 : Diversification des activités économiques vers des activités non agricoles </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a:effectLst/>
                          <a:latin typeface="+mn-lt"/>
                        </a:rPr>
                        <a:t>              600 000   </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5</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361 091</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60%</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03"/>
                  </a:ext>
                </a:extLst>
              </a:tr>
              <a:tr h="333766">
                <a:tc>
                  <a:txBody>
                    <a:bodyPr/>
                    <a:lstStyle/>
                    <a:p>
                      <a:pPr algn="l" fontAlgn="b"/>
                      <a:r>
                        <a:rPr lang="fr-FR" sz="1050" b="1" u="none" strike="noStrike" dirty="0">
                          <a:effectLst/>
                          <a:latin typeface="+mn-lt"/>
                        </a:rPr>
                        <a:t>P6</a:t>
                      </a:r>
                      <a:endParaRPr lang="fr-FR" sz="1050" b="1" i="0" u="none" strike="noStrike" dirty="0">
                        <a:solidFill>
                          <a:srgbClr val="000000"/>
                        </a:solidFill>
                        <a:effectLst/>
                        <a:latin typeface="+mn-lt"/>
                      </a:endParaRPr>
                    </a:p>
                  </a:txBody>
                  <a:tcPr marL="0" marR="0" marT="0" marB="0" anchor="b"/>
                </a:tc>
                <a:tc>
                  <a:txBody>
                    <a:bodyPr/>
                    <a:lstStyle/>
                    <a:p>
                      <a:pPr algn="l" fontAlgn="ctr"/>
                      <a:r>
                        <a:rPr lang="fr-FR" sz="1050" b="1" u="none" strike="noStrike" dirty="0">
                          <a:effectLst/>
                          <a:latin typeface="+mn-lt"/>
                        </a:rPr>
                        <a:t>7.3.1 : investissements dans les infrastructures à haut-débit et l'accès à ces infrastructures</a:t>
                      </a:r>
                      <a:endParaRPr lang="fr-FR" sz="1050" b="1" i="0" u="none" strike="noStrike" dirty="0">
                        <a:solidFill>
                          <a:srgbClr val="000000"/>
                        </a:solidFill>
                        <a:effectLst/>
                        <a:latin typeface="+mn-lt"/>
                      </a:endParaRPr>
                    </a:p>
                  </a:txBody>
                  <a:tcPr marL="0" marR="0" marT="0" marB="0" anchor="ctr"/>
                </a:tc>
                <a:tc>
                  <a:txBody>
                    <a:bodyPr/>
                    <a:lstStyle/>
                    <a:p>
                      <a:pPr algn="l" fontAlgn="ctr"/>
                      <a:r>
                        <a:rPr lang="fr-FR" sz="1050" b="1" u="none" strike="noStrike" dirty="0">
                          <a:effectLst/>
                          <a:latin typeface="+mn-lt"/>
                        </a:rPr>
                        <a:t>          4 395 344   </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dirty="0">
                          <a:effectLst/>
                          <a:latin typeface="+mn-lt"/>
                        </a:rPr>
                        <a:t>1</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dirty="0">
                          <a:effectLst/>
                          <a:latin typeface="+mn-lt"/>
                        </a:rPr>
                        <a:t>4 335 000</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dirty="0">
                          <a:effectLst/>
                          <a:latin typeface="+mn-lt"/>
                        </a:rPr>
                        <a:t>99%</a:t>
                      </a:r>
                      <a:endParaRPr lang="fr-FR" sz="105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4"/>
                  </a:ext>
                </a:extLst>
              </a:tr>
              <a:tr h="166883">
                <a:tc>
                  <a:txBody>
                    <a:bodyPr/>
                    <a:lstStyle/>
                    <a:p>
                      <a:pPr algn="l" fontAlgn="b"/>
                      <a:r>
                        <a:rPr lang="fr-FR" sz="1050" u="none" strike="noStrike">
                          <a:effectLst/>
                          <a:latin typeface="+mn-lt"/>
                        </a:rPr>
                        <a:t>P6</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a:effectLst/>
                          <a:latin typeface="+mn-lt"/>
                        </a:rPr>
                        <a:t>7.5.1 : Promotion des activités touristiques</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a:effectLst/>
                          <a:latin typeface="+mn-lt"/>
                        </a:rPr>
                        <a:t>          1 800 000   </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4</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121 361</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7%</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05"/>
                  </a:ext>
                </a:extLst>
              </a:tr>
              <a:tr h="333766">
                <a:tc>
                  <a:txBody>
                    <a:bodyPr/>
                    <a:lstStyle/>
                    <a:p>
                      <a:pPr algn="l" fontAlgn="b"/>
                      <a:r>
                        <a:rPr lang="fr-FR" sz="1050" u="none" strike="noStrike">
                          <a:effectLst/>
                          <a:latin typeface="+mn-lt"/>
                        </a:rPr>
                        <a:t>P6</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a:effectLst/>
                          <a:latin typeface="+mn-lt"/>
                        </a:rPr>
                        <a:t>7.6.1 : Conservation et mise en valeur du patrimoine naturel et culturel</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a:effectLst/>
                          <a:latin typeface="+mn-lt"/>
                        </a:rPr>
                        <a:t>              900 000   </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5</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230 733</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26%</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06"/>
                  </a:ext>
                </a:extLst>
              </a:tr>
              <a:tr h="166883">
                <a:tc>
                  <a:txBody>
                    <a:bodyPr/>
                    <a:lstStyle/>
                    <a:p>
                      <a:pPr algn="l" fontAlgn="b"/>
                      <a:r>
                        <a:rPr lang="fr-FR" sz="1050" u="none" strike="noStrike">
                          <a:effectLst/>
                          <a:latin typeface="+mn-lt"/>
                        </a:rPr>
                        <a:t>P4</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a:effectLst/>
                          <a:latin typeface="+mn-lt"/>
                        </a:rPr>
                        <a:t>8.5.1 : Etude, diagnostic, inventaire des espaces forestiers</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a:effectLst/>
                          <a:latin typeface="+mn-lt"/>
                        </a:rPr>
                        <a:t>        661 709   </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1</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132 508</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20%</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07"/>
                  </a:ext>
                </a:extLst>
              </a:tr>
              <a:tr h="166883">
                <a:tc>
                  <a:txBody>
                    <a:bodyPr/>
                    <a:lstStyle/>
                    <a:p>
                      <a:pPr algn="l" fontAlgn="b"/>
                      <a:r>
                        <a:rPr lang="fr-FR" sz="1050" u="none" strike="noStrike">
                          <a:effectLst/>
                          <a:latin typeface="+mn-lt"/>
                        </a:rPr>
                        <a:t>P6</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a:effectLst/>
                          <a:latin typeface="+mn-lt"/>
                        </a:rPr>
                        <a:t>8.6.1 : Amélioration de la valeur économique des forêts</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a:effectLst/>
                          <a:latin typeface="+mn-lt"/>
                        </a:rPr>
                        <a:t>              766 244   </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8</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190 096</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25%</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08"/>
                  </a:ext>
                </a:extLst>
              </a:tr>
              <a:tr h="333766">
                <a:tc>
                  <a:txBody>
                    <a:bodyPr/>
                    <a:lstStyle/>
                    <a:p>
                      <a:pPr algn="l" fontAlgn="b"/>
                      <a:r>
                        <a:rPr lang="fr-FR" sz="1050" u="none" strike="noStrike">
                          <a:effectLst/>
                          <a:latin typeface="+mn-lt"/>
                        </a:rPr>
                        <a:t>P6</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a:effectLst/>
                          <a:latin typeface="+mn-lt"/>
                        </a:rPr>
                        <a:t>8.6.2 : Accroissement de la valeur ajoutée des produits sylvicoles</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a:effectLst/>
                          <a:latin typeface="+mn-lt"/>
                        </a:rPr>
                        <a:t>              427 264   </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1</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426 692</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100%</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09"/>
                  </a:ext>
                </a:extLst>
              </a:tr>
              <a:tr h="166883">
                <a:tc>
                  <a:txBody>
                    <a:bodyPr/>
                    <a:lstStyle/>
                    <a:p>
                      <a:pPr algn="l" fontAlgn="b"/>
                      <a:r>
                        <a:rPr lang="fr-FR" sz="1050" b="1" u="none" strike="noStrike" dirty="0">
                          <a:effectLst/>
                          <a:latin typeface="+mn-lt"/>
                        </a:rPr>
                        <a:t>P4</a:t>
                      </a:r>
                      <a:endParaRPr lang="fr-FR" sz="1050" b="1" i="0" u="none" strike="noStrike" dirty="0">
                        <a:solidFill>
                          <a:srgbClr val="000000"/>
                        </a:solidFill>
                        <a:effectLst/>
                        <a:latin typeface="+mn-lt"/>
                      </a:endParaRPr>
                    </a:p>
                  </a:txBody>
                  <a:tcPr marL="0" marR="0" marT="0" marB="0" anchor="b"/>
                </a:tc>
                <a:tc>
                  <a:txBody>
                    <a:bodyPr/>
                    <a:lstStyle/>
                    <a:p>
                      <a:pPr algn="l" fontAlgn="ctr"/>
                      <a:r>
                        <a:rPr lang="fr-FR" sz="1050" b="1" u="none" strike="noStrike" dirty="0">
                          <a:effectLst/>
                          <a:latin typeface="+mn-lt"/>
                        </a:rPr>
                        <a:t>10 : MAEC</a:t>
                      </a:r>
                      <a:endParaRPr lang="fr-FR" sz="1050" b="1" i="0" u="none" strike="noStrike" dirty="0">
                        <a:solidFill>
                          <a:srgbClr val="000000"/>
                        </a:solidFill>
                        <a:effectLst/>
                        <a:latin typeface="+mn-lt"/>
                      </a:endParaRPr>
                    </a:p>
                  </a:txBody>
                  <a:tcPr marL="0" marR="0" marT="0" marB="0" anchor="ctr"/>
                </a:tc>
                <a:tc>
                  <a:txBody>
                    <a:bodyPr/>
                    <a:lstStyle/>
                    <a:p>
                      <a:pPr algn="l" fontAlgn="ctr"/>
                      <a:r>
                        <a:rPr lang="fr-FR" sz="1050" b="1" u="none" strike="noStrike">
                          <a:effectLst/>
                          <a:latin typeface="+mn-lt"/>
                        </a:rPr>
                        <a:t>          7 000 000   </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b="1" u="none" strike="noStrike">
                          <a:effectLst/>
                          <a:latin typeface="+mn-lt"/>
                        </a:rPr>
                        <a:t>433</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b="1" u="none" strike="noStrike">
                          <a:effectLst/>
                          <a:latin typeface="+mn-lt"/>
                        </a:rPr>
                        <a:t>6 020 789</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b="1" u="none" strike="noStrike">
                          <a:effectLst/>
                          <a:latin typeface="+mn-lt"/>
                        </a:rPr>
                        <a:t>86%</a:t>
                      </a:r>
                      <a:endParaRPr lang="fr-FR" sz="1050" b="1"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0"/>
                  </a:ext>
                </a:extLst>
              </a:tr>
              <a:tr h="166883">
                <a:tc>
                  <a:txBody>
                    <a:bodyPr/>
                    <a:lstStyle/>
                    <a:p>
                      <a:pPr algn="l" fontAlgn="b"/>
                      <a:r>
                        <a:rPr lang="fr-FR" sz="1050" b="1" u="none" strike="noStrike">
                          <a:effectLst/>
                          <a:latin typeface="+mn-lt"/>
                        </a:rPr>
                        <a:t>P4</a:t>
                      </a:r>
                      <a:endParaRPr lang="fr-FR" sz="1050" b="1" i="0" u="none" strike="noStrike">
                        <a:solidFill>
                          <a:srgbClr val="000000"/>
                        </a:solidFill>
                        <a:effectLst/>
                        <a:latin typeface="+mn-lt"/>
                      </a:endParaRPr>
                    </a:p>
                  </a:txBody>
                  <a:tcPr marL="0" marR="0" marT="0" marB="0" anchor="b"/>
                </a:tc>
                <a:tc>
                  <a:txBody>
                    <a:bodyPr/>
                    <a:lstStyle/>
                    <a:p>
                      <a:pPr algn="l" fontAlgn="ctr"/>
                      <a:r>
                        <a:rPr lang="fr-FR" sz="1050" b="1" u="none" strike="noStrike" dirty="0">
                          <a:effectLst/>
                          <a:latin typeface="+mn-lt"/>
                        </a:rPr>
                        <a:t>11.1 : Aide à l'agriculture Bio</a:t>
                      </a:r>
                      <a:endParaRPr lang="fr-FR" sz="1050" b="1" i="0" u="none" strike="noStrike" dirty="0">
                        <a:solidFill>
                          <a:srgbClr val="000000"/>
                        </a:solidFill>
                        <a:effectLst/>
                        <a:latin typeface="+mn-lt"/>
                      </a:endParaRPr>
                    </a:p>
                  </a:txBody>
                  <a:tcPr marL="0" marR="0" marT="0" marB="0" anchor="ctr"/>
                </a:tc>
                <a:tc>
                  <a:txBody>
                    <a:bodyPr/>
                    <a:lstStyle/>
                    <a:p>
                      <a:pPr algn="l" fontAlgn="ctr"/>
                      <a:r>
                        <a:rPr lang="fr-FR" sz="1050" b="1" u="none" strike="noStrike" dirty="0">
                          <a:effectLst/>
                          <a:latin typeface="+mn-lt"/>
                        </a:rPr>
                        <a:t>          2 200 000   </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dirty="0">
                          <a:effectLst/>
                          <a:latin typeface="+mn-lt"/>
                        </a:rPr>
                        <a:t>59</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dirty="0">
                          <a:effectLst/>
                          <a:latin typeface="+mn-lt"/>
                        </a:rPr>
                        <a:t>970 556</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a:effectLst/>
                          <a:latin typeface="+mn-lt"/>
                        </a:rPr>
                        <a:t>44%</a:t>
                      </a:r>
                      <a:endParaRPr lang="fr-FR" sz="1050" b="1"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1"/>
                  </a:ext>
                </a:extLst>
              </a:tr>
              <a:tr h="166883">
                <a:tc>
                  <a:txBody>
                    <a:bodyPr/>
                    <a:lstStyle/>
                    <a:p>
                      <a:pPr algn="l" fontAlgn="b"/>
                      <a:r>
                        <a:rPr lang="fr-FR" sz="1050" b="1" u="none" strike="noStrike">
                          <a:effectLst/>
                          <a:latin typeface="+mn-lt"/>
                        </a:rPr>
                        <a:t>P4</a:t>
                      </a:r>
                      <a:endParaRPr lang="fr-FR" sz="1050" b="1" i="0" u="none" strike="noStrike">
                        <a:solidFill>
                          <a:srgbClr val="000000"/>
                        </a:solidFill>
                        <a:effectLst/>
                        <a:latin typeface="+mn-lt"/>
                      </a:endParaRPr>
                    </a:p>
                  </a:txBody>
                  <a:tcPr marL="0" marR="0" marT="0" marB="0" anchor="b"/>
                </a:tc>
                <a:tc>
                  <a:txBody>
                    <a:bodyPr/>
                    <a:lstStyle/>
                    <a:p>
                      <a:pPr algn="l" fontAlgn="ctr"/>
                      <a:r>
                        <a:rPr lang="fr-FR" sz="1050" b="1" u="none" strike="noStrike" dirty="0">
                          <a:effectLst/>
                          <a:latin typeface="+mn-lt"/>
                        </a:rPr>
                        <a:t>13 : Aide compensatoire aux handicaps naturels </a:t>
                      </a:r>
                      <a:endParaRPr lang="fr-FR" sz="1050" b="1" i="0" u="none" strike="noStrike" dirty="0">
                        <a:solidFill>
                          <a:srgbClr val="000000"/>
                        </a:solidFill>
                        <a:effectLst/>
                        <a:latin typeface="+mn-lt"/>
                      </a:endParaRPr>
                    </a:p>
                  </a:txBody>
                  <a:tcPr marL="0" marR="0" marT="0" marB="0" anchor="ctr"/>
                </a:tc>
                <a:tc>
                  <a:txBody>
                    <a:bodyPr/>
                    <a:lstStyle/>
                    <a:p>
                      <a:pPr algn="l" fontAlgn="ctr"/>
                      <a:r>
                        <a:rPr lang="fr-FR" sz="1050" b="1" u="none" strike="noStrike" dirty="0">
                          <a:effectLst/>
                          <a:latin typeface="+mn-lt"/>
                        </a:rPr>
                        <a:t>          8 000 000   </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dirty="0">
                          <a:effectLst/>
                          <a:latin typeface="+mn-lt"/>
                        </a:rPr>
                        <a:t>1107</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dirty="0">
                          <a:effectLst/>
                          <a:latin typeface="+mn-lt"/>
                        </a:rPr>
                        <a:t>6 875 793</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dirty="0">
                          <a:effectLst/>
                          <a:latin typeface="+mn-lt"/>
                        </a:rPr>
                        <a:t>86%</a:t>
                      </a:r>
                      <a:endParaRPr lang="fr-FR" sz="105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12"/>
                  </a:ext>
                </a:extLst>
              </a:tr>
              <a:tr h="333766">
                <a:tc>
                  <a:txBody>
                    <a:bodyPr/>
                    <a:lstStyle/>
                    <a:p>
                      <a:pPr algn="l" fontAlgn="b"/>
                      <a:r>
                        <a:rPr lang="fr-FR" sz="1050" u="none" strike="noStrike">
                          <a:effectLst/>
                          <a:latin typeface="+mn-lt"/>
                        </a:rPr>
                        <a:t>P2</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dirty="0">
                          <a:effectLst/>
                          <a:latin typeface="+mn-lt"/>
                        </a:rPr>
                        <a:t>16.1.1 : Mise en place t et fonctionnement des groupes opérationnels du PEI</a:t>
                      </a:r>
                      <a:endParaRPr lang="fr-FR" sz="1050" b="1" i="0" u="none" strike="noStrike" dirty="0">
                        <a:solidFill>
                          <a:srgbClr val="000000"/>
                        </a:solidFill>
                        <a:effectLst/>
                        <a:latin typeface="+mn-lt"/>
                      </a:endParaRPr>
                    </a:p>
                  </a:txBody>
                  <a:tcPr marL="0" marR="0" marT="0" marB="0" anchor="ctr"/>
                </a:tc>
                <a:tc>
                  <a:txBody>
                    <a:bodyPr/>
                    <a:lstStyle/>
                    <a:p>
                      <a:pPr algn="l" fontAlgn="ctr"/>
                      <a:r>
                        <a:rPr lang="fr-FR" sz="1050" u="none" strike="noStrike" dirty="0">
                          <a:effectLst/>
                          <a:latin typeface="+mn-lt"/>
                        </a:rPr>
                        <a:t>              550 000   </a:t>
                      </a:r>
                      <a:endParaRPr lang="fr-FR" sz="1050" b="0" i="0" u="none" strike="noStrike" dirty="0">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3</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63 819</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12%</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3"/>
                  </a:ext>
                </a:extLst>
              </a:tr>
              <a:tr h="166883">
                <a:tc>
                  <a:txBody>
                    <a:bodyPr/>
                    <a:lstStyle/>
                    <a:p>
                      <a:pPr algn="l" fontAlgn="b"/>
                      <a:r>
                        <a:rPr lang="fr-FR" sz="1050" b="1" u="none" strike="noStrike" dirty="0">
                          <a:effectLst/>
                          <a:latin typeface="+mn-lt"/>
                        </a:rPr>
                        <a:t>P2</a:t>
                      </a:r>
                      <a:endParaRPr lang="fr-FR" sz="1050" b="1" i="0" u="none" strike="noStrike" dirty="0">
                        <a:solidFill>
                          <a:srgbClr val="000000"/>
                        </a:solidFill>
                        <a:effectLst/>
                        <a:latin typeface="+mn-lt"/>
                      </a:endParaRPr>
                    </a:p>
                  </a:txBody>
                  <a:tcPr marL="0" marR="0" marT="0" marB="0" anchor="b"/>
                </a:tc>
                <a:tc>
                  <a:txBody>
                    <a:bodyPr/>
                    <a:lstStyle/>
                    <a:p>
                      <a:pPr algn="l" fontAlgn="ctr"/>
                      <a:r>
                        <a:rPr lang="fr-FR" sz="1050" b="1" u="none" strike="noStrike">
                          <a:effectLst/>
                          <a:latin typeface="+mn-lt"/>
                        </a:rPr>
                        <a:t>16.1.2 : soutien au projet des groupes</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b="1" u="none" strike="noStrike">
                          <a:effectLst/>
                          <a:latin typeface="+mn-lt"/>
                        </a:rPr>
                        <a:t>          6 900 000   </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b="1" u="none" strike="noStrike">
                          <a:effectLst/>
                          <a:latin typeface="+mn-lt"/>
                        </a:rPr>
                        <a:t>18</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b="1" u="none" strike="noStrike">
                          <a:effectLst/>
                          <a:latin typeface="+mn-lt"/>
                        </a:rPr>
                        <a:t>4 285 577</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b="1" u="none" strike="noStrike">
                          <a:effectLst/>
                          <a:latin typeface="+mn-lt"/>
                        </a:rPr>
                        <a:t>62%</a:t>
                      </a:r>
                      <a:endParaRPr lang="fr-FR" sz="1050" b="1"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4"/>
                  </a:ext>
                </a:extLst>
              </a:tr>
              <a:tr h="500648">
                <a:tc>
                  <a:txBody>
                    <a:bodyPr/>
                    <a:lstStyle/>
                    <a:p>
                      <a:pPr algn="l" fontAlgn="b"/>
                      <a:r>
                        <a:rPr lang="fr-FR" sz="1050" b="1" u="none" strike="noStrike" dirty="0">
                          <a:effectLst/>
                          <a:latin typeface="+mn-lt"/>
                        </a:rPr>
                        <a:t>P2</a:t>
                      </a:r>
                      <a:endParaRPr lang="fr-FR" sz="1050" b="1" i="0" u="none" strike="noStrike" dirty="0">
                        <a:solidFill>
                          <a:srgbClr val="000000"/>
                        </a:solidFill>
                        <a:effectLst/>
                        <a:latin typeface="+mn-lt"/>
                      </a:endParaRPr>
                    </a:p>
                  </a:txBody>
                  <a:tcPr marL="0" marR="0" marT="0" marB="0" anchor="b"/>
                </a:tc>
                <a:tc>
                  <a:txBody>
                    <a:bodyPr/>
                    <a:lstStyle/>
                    <a:p>
                      <a:pPr algn="l" fontAlgn="ctr"/>
                      <a:r>
                        <a:rPr lang="fr-FR" sz="1050" b="1" u="none" strike="noStrike" dirty="0">
                          <a:effectLst/>
                          <a:latin typeface="+mn-lt"/>
                        </a:rPr>
                        <a:t>16.2.1 : Mise au point de nouveaux produits, pratiques, procédés et techniques dans les secteurs de l'agriculture, de l'alimentation et de la foresterie</a:t>
                      </a:r>
                      <a:endParaRPr lang="fr-FR" sz="1050" b="1" i="0" u="none" strike="noStrike" dirty="0">
                        <a:solidFill>
                          <a:srgbClr val="000000"/>
                        </a:solidFill>
                        <a:effectLst/>
                        <a:latin typeface="+mn-lt"/>
                      </a:endParaRPr>
                    </a:p>
                  </a:txBody>
                  <a:tcPr marL="0" marR="0" marT="0" marB="0" anchor="ctr"/>
                </a:tc>
                <a:tc>
                  <a:txBody>
                    <a:bodyPr/>
                    <a:lstStyle/>
                    <a:p>
                      <a:pPr algn="l" fontAlgn="ctr"/>
                      <a:r>
                        <a:rPr lang="fr-FR" sz="1050" b="1" u="none" strike="noStrike" dirty="0">
                          <a:effectLst/>
                          <a:latin typeface="+mn-lt"/>
                        </a:rPr>
                        <a:t>          2 000 000   </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dirty="0">
                          <a:effectLst/>
                          <a:latin typeface="+mn-lt"/>
                        </a:rPr>
                        <a:t>9</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dirty="0">
                          <a:effectLst/>
                          <a:latin typeface="+mn-lt"/>
                        </a:rPr>
                        <a:t>729 053</a:t>
                      </a:r>
                      <a:endParaRPr lang="fr-FR" sz="1050" b="1" i="0" u="none" strike="noStrike" dirty="0">
                        <a:solidFill>
                          <a:srgbClr val="000000"/>
                        </a:solidFill>
                        <a:effectLst/>
                        <a:latin typeface="+mn-lt"/>
                      </a:endParaRPr>
                    </a:p>
                  </a:txBody>
                  <a:tcPr marL="0" marR="0" marT="0" marB="0" anchor="ctr"/>
                </a:tc>
                <a:tc>
                  <a:txBody>
                    <a:bodyPr/>
                    <a:lstStyle/>
                    <a:p>
                      <a:pPr algn="ctr" fontAlgn="ctr"/>
                      <a:r>
                        <a:rPr lang="fr-FR" sz="1050" b="1" u="none" strike="noStrike" dirty="0">
                          <a:effectLst/>
                          <a:latin typeface="+mn-lt"/>
                        </a:rPr>
                        <a:t>36%</a:t>
                      </a:r>
                      <a:endParaRPr lang="fr-FR" sz="1050" b="1"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15"/>
                  </a:ext>
                </a:extLst>
              </a:tr>
              <a:tr h="333766">
                <a:tc>
                  <a:txBody>
                    <a:bodyPr/>
                    <a:lstStyle/>
                    <a:p>
                      <a:pPr algn="l" fontAlgn="b"/>
                      <a:r>
                        <a:rPr lang="fr-FR" sz="1050" u="none" strike="noStrike">
                          <a:effectLst/>
                          <a:latin typeface="+mn-lt"/>
                        </a:rPr>
                        <a:t>P3</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a:effectLst/>
                          <a:latin typeface="+mn-lt"/>
                        </a:rPr>
                        <a:t>16.4.1 : Mise en place de circuit court et de marchés locaux</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a:effectLst/>
                          <a:latin typeface="+mn-lt"/>
                        </a:rPr>
                        <a:t>              500 000   </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7</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303 375</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61%</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6"/>
                  </a:ext>
                </a:extLst>
              </a:tr>
              <a:tr h="333766">
                <a:tc>
                  <a:txBody>
                    <a:bodyPr/>
                    <a:lstStyle/>
                    <a:p>
                      <a:pPr algn="l" fontAlgn="b"/>
                      <a:r>
                        <a:rPr lang="fr-FR" sz="1050" u="none" strike="noStrike">
                          <a:effectLst/>
                          <a:latin typeface="+mn-lt"/>
                        </a:rPr>
                        <a:t>P6</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a:effectLst/>
                          <a:latin typeface="+mn-lt"/>
                        </a:rPr>
                        <a:t>19.1.1 : Elaboration de stratégies locales de développement</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a:effectLst/>
                          <a:latin typeface="+mn-lt"/>
                        </a:rPr>
                        <a:t>              100 000   </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3</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89 250</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89%</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7"/>
                  </a:ext>
                </a:extLst>
              </a:tr>
              <a:tr h="166883">
                <a:tc>
                  <a:txBody>
                    <a:bodyPr/>
                    <a:lstStyle/>
                    <a:p>
                      <a:pPr algn="l" fontAlgn="b"/>
                      <a:r>
                        <a:rPr lang="fr-FR" sz="1050" u="none" strike="noStrike">
                          <a:effectLst/>
                          <a:latin typeface="+mn-lt"/>
                        </a:rPr>
                        <a:t>P6</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a:effectLst/>
                          <a:latin typeface="+mn-lt"/>
                        </a:rPr>
                        <a:t>19.2.1 : Mise en œuvre de projets de coopération </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a:effectLst/>
                          <a:latin typeface="+mn-lt"/>
                        </a:rPr>
                        <a:t>          5 450 000   </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57</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2 277 356</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42%</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8"/>
                  </a:ext>
                </a:extLst>
              </a:tr>
              <a:tr h="166883">
                <a:tc>
                  <a:txBody>
                    <a:bodyPr/>
                    <a:lstStyle/>
                    <a:p>
                      <a:pPr algn="l" fontAlgn="b"/>
                      <a:r>
                        <a:rPr lang="fr-FR" sz="1050" u="none" strike="noStrike">
                          <a:effectLst/>
                          <a:latin typeface="+mn-lt"/>
                        </a:rPr>
                        <a:t>P6</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a:effectLst/>
                          <a:latin typeface="+mn-lt"/>
                        </a:rPr>
                        <a:t>19.4.1 :Aides aux cout de fonctionnement et à l'animation</a:t>
                      </a:r>
                      <a:endParaRPr lang="fr-FR" sz="1050" b="1" i="0" u="none" strike="noStrike">
                        <a:solidFill>
                          <a:srgbClr val="000000"/>
                        </a:solidFill>
                        <a:effectLst/>
                        <a:latin typeface="+mn-lt"/>
                      </a:endParaRPr>
                    </a:p>
                  </a:txBody>
                  <a:tcPr marL="0" marR="0" marT="0" marB="0" anchor="ctr"/>
                </a:tc>
                <a:tc>
                  <a:txBody>
                    <a:bodyPr/>
                    <a:lstStyle/>
                    <a:p>
                      <a:pPr algn="l" fontAlgn="ctr"/>
                      <a:r>
                        <a:rPr lang="fr-FR" sz="1050" u="none" strike="noStrike">
                          <a:effectLst/>
                          <a:latin typeface="+mn-lt"/>
                        </a:rPr>
                        <a:t>          1 400 000   </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5</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807 691</a:t>
                      </a:r>
                      <a:endParaRPr lang="fr-FR" sz="1050" b="0" i="0" u="none" strike="noStrike">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58%</a:t>
                      </a:r>
                      <a:endParaRPr lang="fr-FR" sz="1050" b="0" i="0" u="none" strike="noStrike">
                        <a:solidFill>
                          <a:srgbClr val="000000"/>
                        </a:solidFill>
                        <a:effectLst/>
                        <a:latin typeface="+mn-lt"/>
                      </a:endParaRPr>
                    </a:p>
                  </a:txBody>
                  <a:tcPr marL="0" marR="0" marT="0" marB="0" anchor="ctr"/>
                </a:tc>
                <a:extLst>
                  <a:ext uri="{0D108BD9-81ED-4DB2-BD59-A6C34878D82A}">
                    <a16:rowId xmlns:a16="http://schemas.microsoft.com/office/drawing/2014/main" val="10019"/>
                  </a:ext>
                </a:extLst>
              </a:tr>
              <a:tr h="166883">
                <a:tc>
                  <a:txBody>
                    <a:bodyPr/>
                    <a:lstStyle/>
                    <a:p>
                      <a:pPr algn="l" fontAlgn="b"/>
                      <a:r>
                        <a:rPr lang="fr-FR" sz="1050" u="none" strike="noStrike">
                          <a:effectLst/>
                          <a:latin typeface="+mn-lt"/>
                        </a:rPr>
                        <a:t>P6</a:t>
                      </a:r>
                      <a:endParaRPr lang="fr-FR" sz="1050" b="0" i="0" u="none" strike="noStrike">
                        <a:solidFill>
                          <a:srgbClr val="000000"/>
                        </a:solidFill>
                        <a:effectLst/>
                        <a:latin typeface="+mn-lt"/>
                      </a:endParaRPr>
                    </a:p>
                  </a:txBody>
                  <a:tcPr marL="0" marR="0" marT="0" marB="0" anchor="b"/>
                </a:tc>
                <a:tc>
                  <a:txBody>
                    <a:bodyPr/>
                    <a:lstStyle/>
                    <a:p>
                      <a:pPr algn="l" fontAlgn="ctr"/>
                      <a:r>
                        <a:rPr lang="fr-FR" sz="1050" u="none" strike="noStrike" dirty="0">
                          <a:effectLst/>
                          <a:latin typeface="+mn-lt"/>
                        </a:rPr>
                        <a:t>20. :Assistance Technique</a:t>
                      </a:r>
                      <a:endParaRPr lang="fr-FR" sz="1050" b="1" i="0" u="none" strike="noStrike" dirty="0">
                        <a:solidFill>
                          <a:srgbClr val="000000"/>
                        </a:solidFill>
                        <a:effectLst/>
                        <a:latin typeface="+mn-lt"/>
                      </a:endParaRPr>
                    </a:p>
                  </a:txBody>
                  <a:tcPr marL="0" marR="0" marT="0" marB="0" anchor="ctr"/>
                </a:tc>
                <a:tc>
                  <a:txBody>
                    <a:bodyPr/>
                    <a:lstStyle/>
                    <a:p>
                      <a:pPr algn="l" fontAlgn="ctr"/>
                      <a:r>
                        <a:rPr lang="fr-FR" sz="1050" u="none" strike="noStrike" dirty="0">
                          <a:effectLst/>
                          <a:latin typeface="+mn-lt"/>
                        </a:rPr>
                        <a:t>          4 804 656   </a:t>
                      </a:r>
                      <a:endParaRPr lang="fr-FR" sz="1050" b="0" i="0" u="none" strike="noStrike" dirty="0">
                        <a:solidFill>
                          <a:srgbClr val="000000"/>
                        </a:solidFill>
                        <a:effectLst/>
                        <a:latin typeface="+mn-lt"/>
                      </a:endParaRPr>
                    </a:p>
                  </a:txBody>
                  <a:tcPr marL="0" marR="0" marT="0" marB="0" anchor="ctr"/>
                </a:tc>
                <a:tc>
                  <a:txBody>
                    <a:bodyPr/>
                    <a:lstStyle/>
                    <a:p>
                      <a:pPr algn="ctr" fontAlgn="ctr"/>
                      <a:r>
                        <a:rPr lang="fr-FR" sz="1050" u="none" strike="noStrike">
                          <a:effectLst/>
                          <a:latin typeface="+mn-lt"/>
                        </a:rPr>
                        <a:t>4</a:t>
                      </a:r>
                      <a:endParaRPr lang="fr-FR" sz="1050" b="1" i="0" u="none" strike="noStrike">
                        <a:solidFill>
                          <a:srgbClr val="000000"/>
                        </a:solidFill>
                        <a:effectLst/>
                        <a:latin typeface="+mn-lt"/>
                      </a:endParaRPr>
                    </a:p>
                  </a:txBody>
                  <a:tcPr marL="0" marR="0" marT="0" marB="0" anchor="ctr"/>
                </a:tc>
                <a:tc>
                  <a:txBody>
                    <a:bodyPr/>
                    <a:lstStyle/>
                    <a:p>
                      <a:pPr algn="ctr" fontAlgn="ctr"/>
                      <a:r>
                        <a:rPr lang="fr-FR" sz="1050" u="none" strike="noStrike" dirty="0">
                          <a:effectLst/>
                          <a:latin typeface="+mn-lt"/>
                        </a:rPr>
                        <a:t>3 410 747</a:t>
                      </a:r>
                      <a:endParaRPr lang="fr-FR" sz="1050" b="0" i="0" u="none" strike="noStrike" dirty="0">
                        <a:solidFill>
                          <a:srgbClr val="000000"/>
                        </a:solidFill>
                        <a:effectLst/>
                        <a:latin typeface="+mn-lt"/>
                      </a:endParaRPr>
                    </a:p>
                  </a:txBody>
                  <a:tcPr marL="0" marR="0" marT="0" marB="0" anchor="ctr"/>
                </a:tc>
                <a:tc>
                  <a:txBody>
                    <a:bodyPr/>
                    <a:lstStyle/>
                    <a:p>
                      <a:pPr algn="ctr" fontAlgn="ctr"/>
                      <a:r>
                        <a:rPr lang="fr-FR" sz="1050" u="none" strike="noStrike" dirty="0">
                          <a:effectLst/>
                          <a:latin typeface="+mn-lt"/>
                        </a:rPr>
                        <a:t>71%</a:t>
                      </a:r>
                      <a:endParaRPr lang="fr-FR" sz="105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3068363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306" y="1087843"/>
            <a:ext cx="11915774" cy="464294"/>
          </a:xfrm>
          <a:prstGeom prst="rect">
            <a:avLst/>
          </a:prstGeom>
        </p:spPr>
        <p:txBody>
          <a:bodyPr wrap="square">
            <a:spAutoFit/>
          </a:bodyPr>
          <a:lstStyle/>
          <a:p>
            <a:pPr marL="12700" lvl="0">
              <a:lnSpc>
                <a:spcPts val="2610"/>
              </a:lnSpc>
              <a:spcBef>
                <a:spcPts val="130"/>
              </a:spcBef>
            </a:pPr>
            <a:r>
              <a:rPr lang="fr-FR" sz="3600" baseline="-1207" dirty="0" smtClean="0">
                <a:solidFill>
                  <a:srgbClr val="43758A"/>
                </a:solidFill>
                <a:cs typeface="Times New Roman"/>
              </a:rPr>
              <a:t>29  </a:t>
            </a:r>
            <a:r>
              <a:rPr lang="fr-FR" sz="3600" baseline="-1207" dirty="0">
                <a:solidFill>
                  <a:srgbClr val="43758A"/>
                </a:solidFill>
                <a:cs typeface="Times New Roman"/>
              </a:rPr>
              <a:t>a</a:t>
            </a:r>
            <a:r>
              <a:rPr lang="fr-FR" sz="3600" baseline="-1207" dirty="0" smtClean="0">
                <a:solidFill>
                  <a:srgbClr val="43758A"/>
                </a:solidFill>
                <a:cs typeface="Times New Roman"/>
              </a:rPr>
              <a:t>ppels </a:t>
            </a:r>
            <a:r>
              <a:rPr lang="fr-FR" sz="3600" baseline="-1207" dirty="0">
                <a:solidFill>
                  <a:srgbClr val="43758A"/>
                </a:solidFill>
                <a:cs typeface="Times New Roman"/>
              </a:rPr>
              <a:t>à </a:t>
            </a:r>
            <a:r>
              <a:rPr lang="fr-FR" sz="3600" baseline="-1207" dirty="0" smtClean="0">
                <a:solidFill>
                  <a:srgbClr val="43758A"/>
                </a:solidFill>
                <a:cs typeface="Times New Roman"/>
              </a:rPr>
              <a:t>projets entre août </a:t>
            </a:r>
            <a:r>
              <a:rPr lang="fr-FR" sz="3600" baseline="-1207" dirty="0">
                <a:solidFill>
                  <a:srgbClr val="43758A"/>
                </a:solidFill>
                <a:cs typeface="Times New Roman"/>
              </a:rPr>
              <a:t>2016 et </a:t>
            </a:r>
            <a:r>
              <a:rPr lang="fr-FR" sz="3600" baseline="-1207" dirty="0" smtClean="0">
                <a:solidFill>
                  <a:srgbClr val="43758A"/>
                </a:solidFill>
                <a:cs typeface="Times New Roman"/>
              </a:rPr>
              <a:t>décembre 2020 pour dynamiser</a:t>
            </a:r>
            <a:r>
              <a:rPr lang="fr-FR" sz="3600" dirty="0" smtClean="0">
                <a:solidFill>
                  <a:srgbClr val="43758A"/>
                </a:solidFill>
                <a:cs typeface="Times New Roman"/>
              </a:rPr>
              <a:t> </a:t>
            </a:r>
            <a:r>
              <a:rPr lang="fr-FR" sz="2400" dirty="0" smtClean="0">
                <a:solidFill>
                  <a:srgbClr val="43758A"/>
                </a:solidFill>
                <a:cs typeface="Times New Roman"/>
              </a:rPr>
              <a:t>la programmation</a:t>
            </a:r>
            <a:endParaRPr lang="fr-FR" sz="2400" baseline="-1207" dirty="0">
              <a:solidFill>
                <a:srgbClr val="43758A"/>
              </a:solidFill>
              <a:cs typeface="Times New Roman"/>
            </a:endParaRPr>
          </a:p>
        </p:txBody>
      </p:sp>
      <p:pic>
        <p:nvPicPr>
          <p:cNvPr id="7" name="Image 6"/>
          <p:cNvPicPr>
            <a:picLocks noChangeAspect="1"/>
          </p:cNvPicPr>
          <p:nvPr/>
        </p:nvPicPr>
        <p:blipFill>
          <a:blip r:embed="rId2"/>
          <a:stretch>
            <a:fillRect/>
          </a:stretch>
        </p:blipFill>
        <p:spPr>
          <a:xfrm>
            <a:off x="0" y="1683523"/>
            <a:ext cx="12070080" cy="5058487"/>
          </a:xfrm>
          <a:prstGeom prst="rect">
            <a:avLst/>
          </a:prstGeom>
        </p:spPr>
      </p:pic>
    </p:spTree>
    <p:extLst>
      <p:ext uri="{BB962C8B-B14F-4D97-AF65-F5344CB8AC3E}">
        <p14:creationId xmlns:p14="http://schemas.microsoft.com/office/powerpoint/2010/main" val="19298596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rot="10800000" flipV="1">
            <a:off x="600963" y="1085685"/>
            <a:ext cx="10039968" cy="523220"/>
          </a:xfrm>
          <a:prstGeom prst="rect">
            <a:avLst/>
          </a:prstGeom>
          <a:noFill/>
        </p:spPr>
        <p:txBody>
          <a:bodyPr wrap="square" rtlCol="0">
            <a:spAutoFit/>
          </a:bodyPr>
          <a:lstStyle/>
          <a:p>
            <a:pPr algn="just" fontAlgn="base">
              <a:spcBef>
                <a:spcPct val="0"/>
              </a:spcBef>
              <a:spcAft>
                <a:spcPts val="1200"/>
              </a:spcAft>
              <a:defRPr/>
            </a:pPr>
            <a:r>
              <a:rPr lang="fr-FR" altLang="fr-FR" sz="2800" b="1" dirty="0" smtClean="0">
                <a:solidFill>
                  <a:srgbClr val="0D3F96"/>
                </a:solidFill>
                <a:cs typeface="Times New Roman"/>
              </a:rPr>
              <a:t>Exécution financière du PDRM (2020)</a:t>
            </a:r>
            <a:endParaRPr lang="fr-FR" altLang="fr-FR" sz="3200" b="1" baseline="-1207" dirty="0">
              <a:solidFill>
                <a:srgbClr val="43758A"/>
              </a:solidFill>
              <a:cs typeface="Times New Roman"/>
            </a:endParaRPr>
          </a:p>
        </p:txBody>
      </p:sp>
      <p:graphicFrame>
        <p:nvGraphicFramePr>
          <p:cNvPr id="4" name="Tableau 3"/>
          <p:cNvGraphicFramePr>
            <a:graphicFrameLocks noGrp="1"/>
          </p:cNvGraphicFramePr>
          <p:nvPr>
            <p:extLst>
              <p:ext uri="{D42A27DB-BD31-4B8C-83A1-F6EECF244321}">
                <p14:modId xmlns:p14="http://schemas.microsoft.com/office/powerpoint/2010/main" val="2185358221"/>
              </p:ext>
            </p:extLst>
          </p:nvPr>
        </p:nvGraphicFramePr>
        <p:xfrm>
          <a:off x="311907" y="4348044"/>
          <a:ext cx="5731711" cy="1874707"/>
        </p:xfrm>
        <a:graphic>
          <a:graphicData uri="http://schemas.openxmlformats.org/drawingml/2006/table">
            <a:tbl>
              <a:tblPr/>
              <a:tblGrid>
                <a:gridCol w="3065799">
                  <a:extLst>
                    <a:ext uri="{9D8B030D-6E8A-4147-A177-3AD203B41FA5}">
                      <a16:colId xmlns:a16="http://schemas.microsoft.com/office/drawing/2014/main" val="1411773257"/>
                    </a:ext>
                  </a:extLst>
                </a:gridCol>
                <a:gridCol w="2665912">
                  <a:extLst>
                    <a:ext uri="{9D8B030D-6E8A-4147-A177-3AD203B41FA5}">
                      <a16:colId xmlns:a16="http://schemas.microsoft.com/office/drawing/2014/main" val="2894425120"/>
                    </a:ext>
                  </a:extLst>
                </a:gridCol>
              </a:tblGrid>
              <a:tr h="297311">
                <a:tc>
                  <a:txBody>
                    <a:bodyPr/>
                    <a:lstStyle/>
                    <a:p>
                      <a:pPr algn="l" fontAlgn="b"/>
                      <a:r>
                        <a:rPr lang="fr-FR" sz="1800" b="0" i="0" u="none" strike="noStrike" dirty="0">
                          <a:solidFill>
                            <a:srgbClr val="000000"/>
                          </a:solidFill>
                          <a:effectLst/>
                          <a:latin typeface="+mn-lt"/>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800" b="0" i="0" u="none" strike="noStrike">
                          <a:solidFill>
                            <a:srgbClr val="000000"/>
                          </a:solidFill>
                          <a:effectLst/>
                          <a:latin typeface="+mn-lt"/>
                        </a:rPr>
                        <a:t>Montant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1225486"/>
                  </a:ext>
                </a:extLst>
              </a:tr>
              <a:tr h="261615">
                <a:tc>
                  <a:txBody>
                    <a:bodyPr/>
                    <a:lstStyle/>
                    <a:p>
                      <a:pPr algn="ctr" fontAlgn="b"/>
                      <a:r>
                        <a:rPr lang="fr-FR" sz="1800" b="1" i="0" u="none" strike="noStrike" dirty="0" smtClean="0">
                          <a:solidFill>
                            <a:srgbClr val="000000"/>
                          </a:solidFill>
                          <a:effectLst/>
                          <a:latin typeface="+mn-lt"/>
                        </a:rPr>
                        <a:t>Objectif CTM 2020</a:t>
                      </a:r>
                      <a:endParaRPr lang="fr-FR" sz="1800" b="1" i="0" u="none" strike="noStrike" dirty="0">
                        <a:solidFill>
                          <a:srgbClr val="000000"/>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t" latinLnBrk="0" hangingPunct="1"/>
                      <a:r>
                        <a:rPr lang="fr-FR" sz="1800" b="0" i="0" u="none" strike="noStrike" kern="1200" dirty="0">
                          <a:solidFill>
                            <a:srgbClr val="000000"/>
                          </a:solidFill>
                          <a:effectLst/>
                          <a:latin typeface="+mn-lt"/>
                          <a:ea typeface="+mn-ea"/>
                          <a:cs typeface="+mn-cs"/>
                        </a:rPr>
                        <a:t>58 747 116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41837029"/>
                  </a:ext>
                </a:extLst>
              </a:tr>
              <a:tr h="598517">
                <a:tc>
                  <a:txBody>
                    <a:bodyPr/>
                    <a:lstStyle/>
                    <a:p>
                      <a:pPr algn="ctr" fontAlgn="b"/>
                      <a:r>
                        <a:rPr lang="fr-FR" sz="1800" b="1" i="0" u="none" strike="noStrike" dirty="0">
                          <a:solidFill>
                            <a:srgbClr val="000000"/>
                          </a:solidFill>
                          <a:effectLst/>
                          <a:latin typeface="+mn-lt"/>
                        </a:rPr>
                        <a:t>Etat paiement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t" latinLnBrk="0" hangingPunct="1"/>
                      <a:r>
                        <a:rPr lang="fr-FR" sz="1800" b="0" i="0" u="none" strike="noStrike" kern="1200" dirty="0" smtClean="0">
                          <a:solidFill>
                            <a:srgbClr val="000000"/>
                          </a:solidFill>
                          <a:effectLst/>
                          <a:latin typeface="+mn-lt"/>
                          <a:ea typeface="+mn-ea"/>
                          <a:cs typeface="+mn-cs"/>
                        </a:rPr>
                        <a:t>55 441 116</a:t>
                      </a:r>
                      <a:endParaRPr lang="fr-FR" sz="1800" b="0" i="0" u="none" strike="noStrike" kern="1200" dirty="0">
                        <a:solidFill>
                          <a:srgbClr val="000000"/>
                        </a:solidFill>
                        <a:effectLst/>
                        <a:latin typeface="+mn-lt"/>
                        <a:ea typeface="+mn-ea"/>
                        <a:cs typeface="+mn-cs"/>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2239507"/>
                  </a:ext>
                </a:extLst>
              </a:tr>
              <a:tr h="704559">
                <a:tc>
                  <a:txBody>
                    <a:bodyPr/>
                    <a:lstStyle/>
                    <a:p>
                      <a:pPr algn="ctr" fontAlgn="b"/>
                      <a:r>
                        <a:rPr lang="fr-FR" sz="1800" b="1" i="0" u="none" strike="noStrike" dirty="0" smtClean="0">
                          <a:solidFill>
                            <a:schemeClr val="accent5"/>
                          </a:solidFill>
                          <a:effectLst/>
                          <a:latin typeface="+mn-lt"/>
                        </a:rPr>
                        <a:t>Reste à réaliser pour atteindre l’objectif CTM 2020</a:t>
                      </a:r>
                      <a:endParaRPr lang="fr-FR" sz="1800" b="1" i="0" u="none" strike="noStrike" dirty="0">
                        <a:solidFill>
                          <a:schemeClr val="accent5"/>
                        </a:solidFill>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fr-FR" sz="1800" b="1" i="0" u="none" strike="noStrike" kern="1200" dirty="0" smtClean="0">
                          <a:solidFill>
                            <a:schemeClr val="accent5"/>
                          </a:solidFill>
                          <a:effectLst/>
                          <a:latin typeface="+mn-lt"/>
                          <a:ea typeface="+mn-ea"/>
                          <a:cs typeface="+mn-cs"/>
                        </a:rPr>
                        <a:t>3 306</a:t>
                      </a:r>
                      <a:r>
                        <a:rPr lang="fr-FR" sz="1800" b="1" i="0" u="none" strike="noStrike" kern="1200" baseline="0" dirty="0" smtClean="0">
                          <a:solidFill>
                            <a:schemeClr val="accent5"/>
                          </a:solidFill>
                          <a:effectLst/>
                          <a:latin typeface="+mn-lt"/>
                          <a:ea typeface="+mn-ea"/>
                          <a:cs typeface="+mn-cs"/>
                        </a:rPr>
                        <a:t> 000</a:t>
                      </a:r>
                      <a:endParaRPr lang="fr-FR" sz="1800" b="1" i="0" u="none" strike="noStrike" kern="1200" dirty="0" smtClean="0">
                        <a:solidFill>
                          <a:schemeClr val="accent5"/>
                        </a:solidFill>
                        <a:effectLst/>
                        <a:latin typeface="+mn-lt"/>
                        <a:ea typeface="+mn-ea"/>
                        <a:cs typeface="+mn-cs"/>
                      </a:endParaRPr>
                    </a:p>
                    <a:p>
                      <a:pPr marL="0" algn="ctr" defTabSz="914400" rtl="0" eaLnBrk="1" fontAlgn="t" latinLnBrk="0" hangingPunct="1"/>
                      <a:endParaRPr lang="fr-FR" sz="1800" b="0" i="0" u="none" strike="noStrike" kern="1200" dirty="0">
                        <a:solidFill>
                          <a:schemeClr val="accent5"/>
                        </a:solidFill>
                        <a:effectLst/>
                        <a:latin typeface="+mn-lt"/>
                        <a:ea typeface="+mn-ea"/>
                        <a:cs typeface="+mn-cs"/>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18065702"/>
                  </a:ext>
                </a:extLst>
              </a:tr>
            </a:tbl>
          </a:graphicData>
        </a:graphic>
      </p:graphicFrame>
      <p:sp>
        <p:nvSpPr>
          <p:cNvPr id="7" name="Rectangle 1"/>
          <p:cNvSpPr>
            <a:spLocks noChangeArrowheads="1"/>
          </p:cNvSpPr>
          <p:nvPr/>
        </p:nvSpPr>
        <p:spPr bwMode="auto">
          <a:xfrm>
            <a:off x="391874" y="3876756"/>
            <a:ext cx="64409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2000" b="1" dirty="0">
                <a:solidFill>
                  <a:schemeClr val="accent3">
                    <a:lumMod val="75000"/>
                  </a:schemeClr>
                </a:solidFill>
              </a:rPr>
              <a:t>=&gt;  Objectifs fixés en termes de </a:t>
            </a:r>
            <a:r>
              <a:rPr lang="fr-FR" altLang="fr-FR" sz="2000" b="1" dirty="0" smtClean="0">
                <a:solidFill>
                  <a:schemeClr val="accent3">
                    <a:lumMod val="75000"/>
                  </a:schemeClr>
                </a:solidFill>
              </a:rPr>
              <a:t>certification et de paiement</a:t>
            </a:r>
            <a:endParaRPr kumimoji="0" lang="fr-FR" altLang="fr-FR" sz="2000" b="0" i="0" u="none" strike="noStrike" cap="none" normalizeH="0" dirty="0" smtClean="0">
              <a:ln>
                <a:noFill/>
              </a:ln>
              <a:solidFill>
                <a:schemeClr val="accent3">
                  <a:lumMod val="75000"/>
                </a:schemeClr>
              </a:solidFill>
              <a:effectLst/>
              <a:ea typeface="Calibri" panose="020F0502020204030204" pitchFamily="34" charset="0"/>
              <a:cs typeface="Times New Roman" panose="02020603050405020304" pitchFamily="18" charset="0"/>
            </a:endParaRPr>
          </a:p>
        </p:txBody>
      </p:sp>
      <p:graphicFrame>
        <p:nvGraphicFramePr>
          <p:cNvPr id="6" name="Graphique 5"/>
          <p:cNvGraphicFramePr>
            <a:graphicFrameLocks/>
          </p:cNvGraphicFramePr>
          <p:nvPr>
            <p:extLst>
              <p:ext uri="{D42A27DB-BD31-4B8C-83A1-F6EECF244321}">
                <p14:modId xmlns:p14="http://schemas.microsoft.com/office/powerpoint/2010/main" val="1472147337"/>
              </p:ext>
            </p:extLst>
          </p:nvPr>
        </p:nvGraphicFramePr>
        <p:xfrm>
          <a:off x="6110705" y="3707477"/>
          <a:ext cx="5736389" cy="29981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phique 8"/>
          <p:cNvGraphicFramePr>
            <a:graphicFrameLocks/>
          </p:cNvGraphicFramePr>
          <p:nvPr>
            <p:extLst>
              <p:ext uri="{D42A27DB-BD31-4B8C-83A1-F6EECF244321}">
                <p14:modId xmlns:p14="http://schemas.microsoft.com/office/powerpoint/2010/main" val="2896043703"/>
              </p:ext>
            </p:extLst>
          </p:nvPr>
        </p:nvGraphicFramePr>
        <p:xfrm>
          <a:off x="391874" y="1361482"/>
          <a:ext cx="5284860" cy="25934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p:cNvGraphicFramePr>
            <a:graphicFrameLocks/>
          </p:cNvGraphicFramePr>
          <p:nvPr>
            <p:extLst>
              <p:ext uri="{D42A27DB-BD31-4B8C-83A1-F6EECF244321}">
                <p14:modId xmlns:p14="http://schemas.microsoft.com/office/powerpoint/2010/main" val="4190181590"/>
              </p:ext>
            </p:extLst>
          </p:nvPr>
        </p:nvGraphicFramePr>
        <p:xfrm>
          <a:off x="6305799" y="1000334"/>
          <a:ext cx="5664530" cy="2707143"/>
        </p:xfrm>
        <a:graphic>
          <a:graphicData uri="http://schemas.openxmlformats.org/drawingml/2006/chart">
            <c:chart xmlns:c="http://schemas.openxmlformats.org/drawingml/2006/chart" xmlns:r="http://schemas.openxmlformats.org/officeDocument/2006/relationships" r:id="rId4"/>
          </a:graphicData>
        </a:graphic>
      </p:graphicFrame>
      <p:sp>
        <p:nvSpPr>
          <p:cNvPr id="5" name="ZoneTexte 4"/>
          <p:cNvSpPr txBox="1"/>
          <p:nvPr/>
        </p:nvSpPr>
        <p:spPr>
          <a:xfrm>
            <a:off x="391874" y="6320226"/>
            <a:ext cx="5463099" cy="461665"/>
          </a:xfrm>
          <a:prstGeom prst="rect">
            <a:avLst/>
          </a:prstGeom>
          <a:noFill/>
        </p:spPr>
        <p:txBody>
          <a:bodyPr wrap="none" rtlCol="0">
            <a:spAutoFit/>
          </a:bodyPr>
          <a:lstStyle/>
          <a:p>
            <a:r>
              <a:rPr lang="fr-FR" sz="2400" b="1" dirty="0" smtClean="0">
                <a:solidFill>
                  <a:schemeClr val="accent1">
                    <a:lumMod val="75000"/>
                  </a:schemeClr>
                </a:solidFill>
              </a:rPr>
              <a:t>Le DO réglementaire est de</a:t>
            </a:r>
            <a:r>
              <a:rPr lang="fr-FR" sz="2400" b="1" dirty="0">
                <a:solidFill>
                  <a:schemeClr val="accent1">
                    <a:lumMod val="75000"/>
                  </a:schemeClr>
                </a:solidFill>
              </a:rPr>
              <a:t> 54 841 </a:t>
            </a:r>
            <a:r>
              <a:rPr lang="fr-FR" sz="2400" b="1" dirty="0" smtClean="0">
                <a:solidFill>
                  <a:schemeClr val="accent1">
                    <a:lumMod val="75000"/>
                  </a:schemeClr>
                </a:solidFill>
              </a:rPr>
              <a:t>116€</a:t>
            </a:r>
            <a:r>
              <a:rPr lang="fr-FR" sz="2400" b="1" dirty="0">
                <a:solidFill>
                  <a:schemeClr val="accent1">
                    <a:lumMod val="75000"/>
                  </a:schemeClr>
                </a:solidFill>
              </a:rPr>
              <a:t>   </a:t>
            </a:r>
          </a:p>
        </p:txBody>
      </p:sp>
    </p:spTree>
    <p:extLst>
      <p:ext uri="{BB962C8B-B14F-4D97-AF65-F5344CB8AC3E}">
        <p14:creationId xmlns:p14="http://schemas.microsoft.com/office/powerpoint/2010/main" val="17602680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rot="10800000" flipV="1">
            <a:off x="600963" y="1085685"/>
            <a:ext cx="10039968" cy="523220"/>
          </a:xfrm>
          <a:prstGeom prst="rect">
            <a:avLst/>
          </a:prstGeom>
          <a:noFill/>
        </p:spPr>
        <p:txBody>
          <a:bodyPr wrap="square" rtlCol="0">
            <a:spAutoFit/>
          </a:bodyPr>
          <a:lstStyle/>
          <a:p>
            <a:pPr algn="just" fontAlgn="base">
              <a:spcBef>
                <a:spcPct val="0"/>
              </a:spcBef>
              <a:spcAft>
                <a:spcPts val="1200"/>
              </a:spcAft>
              <a:defRPr/>
            </a:pPr>
            <a:r>
              <a:rPr lang="fr-FR" altLang="fr-FR" sz="2800" b="1" dirty="0" smtClean="0">
                <a:solidFill>
                  <a:srgbClr val="0D3F96"/>
                </a:solidFill>
                <a:cs typeface="Times New Roman"/>
              </a:rPr>
              <a:t>Exécution financière du PDRM (2020)</a:t>
            </a:r>
            <a:endParaRPr lang="fr-FR" altLang="fr-FR" sz="3200" b="1" baseline="-1207" dirty="0">
              <a:solidFill>
                <a:srgbClr val="43758A"/>
              </a:solidFill>
              <a:cs typeface="Times New Roman"/>
            </a:endParaRPr>
          </a:p>
        </p:txBody>
      </p:sp>
      <p:sp>
        <p:nvSpPr>
          <p:cNvPr id="3" name="ZoneTexte 2"/>
          <p:cNvSpPr txBox="1"/>
          <p:nvPr/>
        </p:nvSpPr>
        <p:spPr>
          <a:xfrm>
            <a:off x="700645" y="1781299"/>
            <a:ext cx="6828312" cy="461665"/>
          </a:xfrm>
          <a:prstGeom prst="rect">
            <a:avLst/>
          </a:prstGeom>
          <a:noFill/>
        </p:spPr>
        <p:txBody>
          <a:bodyPr wrap="square" rtlCol="0">
            <a:spAutoFit/>
          </a:bodyPr>
          <a:lstStyle/>
          <a:p>
            <a:r>
              <a:rPr lang="fr-FR" sz="2400" dirty="0">
                <a:solidFill>
                  <a:srgbClr val="000000"/>
                </a:solidFill>
              </a:rPr>
              <a:t>Prévisionnel de </a:t>
            </a:r>
            <a:r>
              <a:rPr lang="fr-FR" sz="2400" dirty="0" smtClean="0">
                <a:solidFill>
                  <a:srgbClr val="000000"/>
                </a:solidFill>
              </a:rPr>
              <a:t>paiement </a:t>
            </a:r>
            <a:r>
              <a:rPr lang="fr-FR" sz="2400" dirty="0">
                <a:solidFill>
                  <a:srgbClr val="000000"/>
                </a:solidFill>
              </a:rPr>
              <a:t>d'ici la  fin décembre </a:t>
            </a:r>
            <a:r>
              <a:rPr lang="fr-FR" sz="2400" dirty="0" smtClean="0">
                <a:solidFill>
                  <a:srgbClr val="000000"/>
                </a:solidFill>
              </a:rPr>
              <a:t>2020</a:t>
            </a:r>
            <a:endParaRPr lang="fr-FR" sz="2400" dirty="0"/>
          </a:p>
        </p:txBody>
      </p:sp>
      <p:graphicFrame>
        <p:nvGraphicFramePr>
          <p:cNvPr id="8" name="Tableau 7"/>
          <p:cNvGraphicFramePr>
            <a:graphicFrameLocks noGrp="1"/>
          </p:cNvGraphicFramePr>
          <p:nvPr>
            <p:extLst>
              <p:ext uri="{D42A27DB-BD31-4B8C-83A1-F6EECF244321}">
                <p14:modId xmlns:p14="http://schemas.microsoft.com/office/powerpoint/2010/main" val="585216448"/>
              </p:ext>
            </p:extLst>
          </p:nvPr>
        </p:nvGraphicFramePr>
        <p:xfrm>
          <a:off x="2276047" y="2415357"/>
          <a:ext cx="7432305" cy="1486362"/>
        </p:xfrm>
        <a:graphic>
          <a:graphicData uri="http://schemas.openxmlformats.org/drawingml/2006/table">
            <a:tbl>
              <a:tblPr/>
              <a:tblGrid>
                <a:gridCol w="7432305">
                  <a:extLst>
                    <a:ext uri="{9D8B030D-6E8A-4147-A177-3AD203B41FA5}">
                      <a16:colId xmlns:a16="http://schemas.microsoft.com/office/drawing/2014/main" val="20001"/>
                    </a:ext>
                  </a:extLst>
                </a:gridCol>
              </a:tblGrid>
              <a:tr h="380003">
                <a:tc>
                  <a:txBody>
                    <a:bodyPr/>
                    <a:lstStyle/>
                    <a:p>
                      <a:pPr algn="l" fontAlgn="b"/>
                      <a:r>
                        <a:rPr lang="fr-FR" sz="2000" b="1" i="0" u="none" strike="noStrike" dirty="0">
                          <a:solidFill>
                            <a:srgbClr val="000000"/>
                          </a:solidFill>
                          <a:effectLst/>
                          <a:latin typeface="Calibri" panose="020F0502020204030204" pitchFamily="34" charset="0"/>
                        </a:rPr>
                        <a:t>Dossiers en liquidation à la DRASP au 1e décembre 2020</a:t>
                      </a:r>
                    </a:p>
                  </a:txBody>
                  <a:tcPr marL="0" marR="0" marT="0" marB="0" anchor="b">
                    <a:lnL>
                      <a:noFill/>
                    </a:lnL>
                    <a:lnR>
                      <a:noFill/>
                    </a:lnR>
                    <a:lnT>
                      <a:noFill/>
                    </a:lnT>
                    <a:lnB>
                      <a:noFill/>
                    </a:lnB>
                  </a:tcPr>
                </a:tc>
                <a:extLst>
                  <a:ext uri="{0D108BD9-81ED-4DB2-BD59-A6C34878D82A}">
                    <a16:rowId xmlns:a16="http://schemas.microsoft.com/office/drawing/2014/main" val="10000"/>
                  </a:ext>
                </a:extLst>
              </a:tr>
              <a:tr h="205834">
                <a:tc>
                  <a:txBody>
                    <a:bodyPr/>
                    <a:lstStyle/>
                    <a:p>
                      <a:pPr algn="l" fontAlgn="b"/>
                      <a:endParaRPr lang="fr-FR"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6110">
                <a:tc>
                  <a:txBody>
                    <a:bodyPr/>
                    <a:lstStyle/>
                    <a:p>
                      <a:pPr algn="ctr" fontAlgn="b"/>
                      <a:r>
                        <a:rPr lang="fr-FR" sz="2200" b="1" i="0" u="none" strike="noStrike" dirty="0">
                          <a:solidFill>
                            <a:schemeClr val="bg1"/>
                          </a:solidFill>
                          <a:effectLst/>
                          <a:latin typeface="Calibri" panose="020F0502020204030204" pitchFamily="34" charset="0"/>
                        </a:rPr>
                        <a:t>Montant UE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2"/>
                  </a:ext>
                </a:extLst>
              </a:tr>
              <a:tr h="444415">
                <a:tc>
                  <a:txBody>
                    <a:bodyPr/>
                    <a:lstStyle/>
                    <a:p>
                      <a:pPr algn="ctr" fontAlgn="b"/>
                      <a:r>
                        <a:rPr lang="fr-FR" sz="2200" b="0" i="0" u="none" strike="noStrike" dirty="0">
                          <a:solidFill>
                            <a:srgbClr val="000000"/>
                          </a:solidFill>
                          <a:effectLst/>
                          <a:latin typeface="Calibri" panose="020F0502020204030204" pitchFamily="34" charset="0"/>
                        </a:rPr>
                        <a:t>    </a:t>
                      </a:r>
                      <a:r>
                        <a:rPr lang="fr-FR" sz="2200" b="0" i="0" u="none" strike="noStrike" dirty="0" smtClean="0">
                          <a:solidFill>
                            <a:srgbClr val="000000"/>
                          </a:solidFill>
                          <a:effectLst/>
                          <a:latin typeface="Calibri" panose="020F0502020204030204" pitchFamily="34" charset="0"/>
                        </a:rPr>
                        <a:t>1 041 385</a:t>
                      </a:r>
                      <a:endParaRPr lang="fr-FR" sz="2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1" name="Tableau 10"/>
          <p:cNvGraphicFramePr>
            <a:graphicFrameLocks noGrp="1"/>
          </p:cNvGraphicFramePr>
          <p:nvPr>
            <p:extLst>
              <p:ext uri="{D42A27DB-BD31-4B8C-83A1-F6EECF244321}">
                <p14:modId xmlns:p14="http://schemas.microsoft.com/office/powerpoint/2010/main" val="587729512"/>
              </p:ext>
            </p:extLst>
          </p:nvPr>
        </p:nvGraphicFramePr>
        <p:xfrm>
          <a:off x="2276047" y="4531834"/>
          <a:ext cx="7473260" cy="2093972"/>
        </p:xfrm>
        <a:graphic>
          <a:graphicData uri="http://schemas.openxmlformats.org/drawingml/2006/table">
            <a:tbl>
              <a:tblPr/>
              <a:tblGrid>
                <a:gridCol w="5151144">
                  <a:extLst>
                    <a:ext uri="{9D8B030D-6E8A-4147-A177-3AD203B41FA5}">
                      <a16:colId xmlns:a16="http://schemas.microsoft.com/office/drawing/2014/main" val="20000"/>
                    </a:ext>
                  </a:extLst>
                </a:gridCol>
                <a:gridCol w="2322116">
                  <a:extLst>
                    <a:ext uri="{9D8B030D-6E8A-4147-A177-3AD203B41FA5}">
                      <a16:colId xmlns:a16="http://schemas.microsoft.com/office/drawing/2014/main" val="20001"/>
                    </a:ext>
                  </a:extLst>
                </a:gridCol>
              </a:tblGrid>
              <a:tr h="184465">
                <a:tc>
                  <a:txBody>
                    <a:bodyPr/>
                    <a:lstStyle/>
                    <a:p>
                      <a:pPr algn="l" fontAlgn="ctr"/>
                      <a:r>
                        <a:rPr lang="fr-FR" sz="2200" b="1" i="0" u="none" strike="noStrike" dirty="0" smtClean="0">
                          <a:solidFill>
                            <a:schemeClr val="bg1"/>
                          </a:solidFill>
                          <a:effectLst/>
                          <a:latin typeface="Calibri Light" panose="020F0302020204030204" pitchFamily="34" charset="0"/>
                        </a:rPr>
                        <a:t>Objectif CTM 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r" fontAlgn="b"/>
                      <a:r>
                        <a:rPr lang="fr-FR" sz="2200" b="1" i="0" u="none" strike="noStrike">
                          <a:solidFill>
                            <a:srgbClr val="000000"/>
                          </a:solidFill>
                          <a:effectLst/>
                          <a:latin typeface="Calibri Light" panose="020F0302020204030204" pitchFamily="34" charset="0"/>
                        </a:rPr>
                        <a:t>58 747 116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88132">
                <a:tc>
                  <a:txBody>
                    <a:bodyPr/>
                    <a:lstStyle/>
                    <a:p>
                      <a:pPr algn="l" fontAlgn="ctr"/>
                      <a:r>
                        <a:rPr lang="fr-FR" sz="2200" b="1" i="0" u="none" strike="noStrike" dirty="0">
                          <a:solidFill>
                            <a:schemeClr val="bg1"/>
                          </a:solidFill>
                          <a:effectLst/>
                          <a:latin typeface="Calibri Light" panose="020F0302020204030204" pitchFamily="34" charset="0"/>
                        </a:rPr>
                        <a:t>Dépenses déclarées +</a:t>
                      </a:r>
                      <a:r>
                        <a:rPr lang="fr-FR" sz="2200" b="1" i="0" u="none" strike="noStrike" dirty="0" smtClean="0">
                          <a:solidFill>
                            <a:schemeClr val="bg1"/>
                          </a:solidFill>
                          <a:effectLst/>
                          <a:latin typeface="Calibri Light" panose="020F0302020204030204" pitchFamily="34" charset="0"/>
                        </a:rPr>
                        <a:t>payées </a:t>
                      </a:r>
                      <a:r>
                        <a:rPr lang="fr-FR" sz="2200" b="1" i="0" u="none" strike="noStrike" dirty="0">
                          <a:solidFill>
                            <a:schemeClr val="bg1"/>
                          </a:solidFill>
                          <a:effectLst/>
                          <a:latin typeface="Calibri Light" panose="020F0302020204030204" pitchFamily="34" charset="0"/>
                        </a:rPr>
                        <a:t>+montant </a:t>
                      </a:r>
                      <a:r>
                        <a:rPr lang="fr-FR" sz="2200" b="1" i="0" u="none" strike="noStrike" dirty="0" smtClean="0">
                          <a:solidFill>
                            <a:schemeClr val="bg1"/>
                          </a:solidFill>
                          <a:effectLst/>
                          <a:latin typeface="Calibri Light" panose="020F0302020204030204" pitchFamily="34" charset="0"/>
                        </a:rPr>
                        <a:t>à liquidé</a:t>
                      </a:r>
                      <a:endParaRPr lang="fr-FR" sz="2200" b="1" i="0" u="none" strike="noStrike" dirty="0">
                        <a:solidFill>
                          <a:schemeClr val="bg1"/>
                        </a:solidFill>
                        <a:effectLst/>
                        <a:latin typeface="Calibri Light" panose="020F03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r" fontAlgn="ctr"/>
                      <a:r>
                        <a:rPr lang="fr-FR" sz="2200" b="1" i="0" u="none" strike="noStrike" dirty="0" smtClean="0">
                          <a:solidFill>
                            <a:srgbClr val="000000"/>
                          </a:solidFill>
                          <a:effectLst/>
                          <a:latin typeface="Calibri Light" panose="020F0302020204030204" pitchFamily="34" charset="0"/>
                        </a:rPr>
                        <a:t>56 482 501 </a:t>
                      </a:r>
                      <a:endParaRPr lang="fr-FR" sz="2200" b="1" i="0" u="none" strike="noStrike" dirty="0">
                        <a:solidFill>
                          <a:srgbClr val="000000"/>
                        </a:solidFill>
                        <a:effectLst/>
                        <a:latin typeface="Calibri Light" panose="020F03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7324">
                <a:tc>
                  <a:txBody>
                    <a:bodyPr/>
                    <a:lstStyle/>
                    <a:p>
                      <a:pPr algn="l" fontAlgn="ctr"/>
                      <a:r>
                        <a:rPr lang="fr-FR" sz="2200" b="1" i="0" u="none" strike="noStrike" dirty="0" smtClean="0">
                          <a:solidFill>
                            <a:schemeClr val="bg1"/>
                          </a:solidFill>
                          <a:effectLst/>
                          <a:latin typeface="Calibri Light" panose="020F0302020204030204" pitchFamily="34" charset="0"/>
                        </a:rPr>
                        <a:t>Reste à payer pour atteindre l'objectif CTM</a:t>
                      </a:r>
                      <a:r>
                        <a:rPr lang="fr-FR" sz="2200" b="1" i="0" u="none" strike="noStrike" baseline="0" dirty="0" smtClean="0">
                          <a:solidFill>
                            <a:schemeClr val="bg1"/>
                          </a:solidFill>
                          <a:effectLst/>
                          <a:latin typeface="Calibri Light" panose="020F0302020204030204" pitchFamily="34" charset="0"/>
                        </a:rPr>
                        <a:t> </a:t>
                      </a:r>
                      <a:r>
                        <a:rPr lang="fr-FR" sz="2200" b="1" i="0" u="none" strike="noStrike" dirty="0" smtClean="0">
                          <a:solidFill>
                            <a:schemeClr val="bg1"/>
                          </a:solidFill>
                          <a:effectLst/>
                          <a:latin typeface="Calibri Light" panose="020F0302020204030204" pitchFamily="34" charset="0"/>
                        </a:rPr>
                        <a:t>2021</a:t>
                      </a:r>
                      <a:endParaRPr lang="fr-FR" sz="2200" b="1" i="0" u="none" strike="noStrike" dirty="0">
                        <a:solidFill>
                          <a:schemeClr val="bg1"/>
                        </a:solidFill>
                        <a:effectLst/>
                        <a:latin typeface="Calibri Light" panose="020F03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r" fontAlgn="ctr"/>
                      <a:r>
                        <a:rPr lang="fr-FR" sz="2200" b="0" i="0" u="none" strike="noStrike" dirty="0" smtClean="0">
                          <a:solidFill>
                            <a:srgbClr val="000000"/>
                          </a:solidFill>
                          <a:effectLst/>
                          <a:latin typeface="Calibri Light" panose="020F0302020204030204" pitchFamily="34" charset="0"/>
                        </a:rPr>
                        <a:t>2 264 614</a:t>
                      </a:r>
                      <a:endParaRPr lang="fr-FR" sz="2200" b="0" i="0" u="none" strike="noStrike" dirty="0">
                        <a:solidFill>
                          <a:srgbClr val="000000"/>
                        </a:solidFill>
                        <a:effectLst/>
                        <a:latin typeface="Calibri Light" panose="020F03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216790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rot="10800000" flipV="1">
            <a:off x="3990975" y="1171411"/>
            <a:ext cx="5943600" cy="523220"/>
          </a:xfrm>
          <a:prstGeom prst="rect">
            <a:avLst/>
          </a:prstGeom>
          <a:noFill/>
        </p:spPr>
        <p:txBody>
          <a:bodyPr wrap="square" rtlCol="0">
            <a:spAutoFit/>
          </a:bodyPr>
          <a:lstStyle/>
          <a:p>
            <a:pPr algn="just" fontAlgn="base">
              <a:spcBef>
                <a:spcPct val="0"/>
              </a:spcBef>
              <a:spcAft>
                <a:spcPts val="1200"/>
              </a:spcAft>
              <a:defRPr/>
            </a:pPr>
            <a:r>
              <a:rPr lang="fr-FR" altLang="fr-FR" sz="2800" b="1" dirty="0" smtClean="0">
                <a:solidFill>
                  <a:schemeClr val="accent5"/>
                </a:solidFill>
                <a:cs typeface="Times New Roman"/>
              </a:rPr>
              <a:t>Exécution financière du PDRM (2020)</a:t>
            </a:r>
            <a:endParaRPr lang="fr-FR" altLang="fr-FR" sz="3200" b="1" baseline="-1207" dirty="0">
              <a:solidFill>
                <a:schemeClr val="accent5"/>
              </a:solidFill>
              <a:cs typeface="Times New Roman"/>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6379" y="3959436"/>
            <a:ext cx="841474" cy="63899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4060031"/>
            <a:ext cx="657225" cy="657225"/>
          </a:xfrm>
          <a:prstGeom prst="rect">
            <a:avLst/>
          </a:prstGeom>
        </p:spPr>
      </p:pic>
      <p:graphicFrame>
        <p:nvGraphicFramePr>
          <p:cNvPr id="6" name="Graphique 5"/>
          <p:cNvGraphicFramePr>
            <a:graphicFrameLocks/>
          </p:cNvGraphicFramePr>
          <p:nvPr>
            <p:extLst>
              <p:ext uri="{D42A27DB-BD31-4B8C-83A1-F6EECF244321}">
                <p14:modId xmlns:p14="http://schemas.microsoft.com/office/powerpoint/2010/main" val="3456049184"/>
              </p:ext>
            </p:extLst>
          </p:nvPr>
        </p:nvGraphicFramePr>
        <p:xfrm>
          <a:off x="1457326" y="2014128"/>
          <a:ext cx="9879806" cy="49387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5736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834063" y="887286"/>
            <a:ext cx="5831335" cy="707886"/>
          </a:xfrm>
          <a:prstGeom prst="rect">
            <a:avLst/>
          </a:prstGeom>
          <a:noFill/>
        </p:spPr>
        <p:txBody>
          <a:bodyPr wrap="square" rtlCol="0">
            <a:spAutoFit/>
          </a:bodyPr>
          <a:lstStyle/>
          <a:p>
            <a:pPr algn="ctr"/>
            <a:r>
              <a:rPr lang="fr-FR" sz="4000" b="1" dirty="0" smtClean="0">
                <a:solidFill>
                  <a:schemeClr val="accent5"/>
                </a:solidFill>
                <a:cs typeface="Times New Roman"/>
              </a:rPr>
              <a:t>Modification du PDRM</a:t>
            </a:r>
            <a:endParaRPr lang="fr-FR" sz="4000" dirty="0">
              <a:solidFill>
                <a:schemeClr val="accent5"/>
              </a:solidFill>
            </a:endParaRPr>
          </a:p>
        </p:txBody>
      </p:sp>
      <p:sp>
        <p:nvSpPr>
          <p:cNvPr id="4" name="Rectangle 3"/>
          <p:cNvSpPr/>
          <p:nvPr/>
        </p:nvSpPr>
        <p:spPr>
          <a:xfrm>
            <a:off x="0" y="1686315"/>
            <a:ext cx="12186458" cy="5096973"/>
          </a:xfrm>
          <a:prstGeom prst="rect">
            <a:avLst/>
          </a:prstGeom>
        </p:spPr>
        <p:txBody>
          <a:bodyPr wrap="square">
            <a:spAutoFit/>
          </a:bodyPr>
          <a:lstStyle/>
          <a:p>
            <a:pPr marL="457200" lvl="0" indent="-457200">
              <a:lnSpc>
                <a:spcPct val="106000"/>
              </a:lnSpc>
              <a:spcAft>
                <a:spcPts val="0"/>
              </a:spcAft>
              <a:buFont typeface="Wingdings" panose="05000000000000000000" pitchFamily="2" charset="2"/>
              <a:buChar char="Ø"/>
            </a:pPr>
            <a:r>
              <a:rPr lang="fr-FR" sz="2800" dirty="0" smtClean="0">
                <a:solidFill>
                  <a:srgbClr val="000000"/>
                </a:solidFill>
              </a:rPr>
              <a:t>Introduction de l’éligibilité de la canne et de la banane en agriculture biologique</a:t>
            </a:r>
            <a:r>
              <a:rPr lang="fr-FR" sz="2800" dirty="0" smtClean="0">
                <a:ea typeface="Calibri" panose="020F0502020204030204" pitchFamily="34" charset="0"/>
                <a:cs typeface="Calibri" panose="020F0502020204030204" pitchFamily="34" charset="0"/>
              </a:rPr>
              <a:t>; </a:t>
            </a:r>
          </a:p>
          <a:p>
            <a:pPr marL="457200" lvl="0" indent="-457200">
              <a:lnSpc>
                <a:spcPct val="106000"/>
              </a:lnSpc>
              <a:spcAft>
                <a:spcPts val="0"/>
              </a:spcAft>
              <a:buFont typeface="Wingdings" panose="05000000000000000000" pitchFamily="2" charset="2"/>
              <a:buChar char="Ø"/>
            </a:pPr>
            <a:r>
              <a:rPr lang="fr-FR" sz="2800" dirty="0" smtClean="0">
                <a:solidFill>
                  <a:srgbClr val="000000"/>
                </a:solidFill>
              </a:rPr>
              <a:t>Clarification </a:t>
            </a:r>
            <a:r>
              <a:rPr lang="fr-FR" sz="2800" dirty="0">
                <a:solidFill>
                  <a:srgbClr val="000000"/>
                </a:solidFill>
              </a:rPr>
              <a:t>des coûts admissibles pour le Type d’opération 4.1.1 « </a:t>
            </a:r>
            <a:r>
              <a:rPr lang="fr-FR" sz="2800" i="1" dirty="0">
                <a:solidFill>
                  <a:srgbClr val="000000"/>
                </a:solidFill>
              </a:rPr>
              <a:t>Modernisation des exploitations agricoles </a:t>
            </a:r>
            <a:r>
              <a:rPr lang="fr-FR" sz="2800" dirty="0" smtClean="0">
                <a:solidFill>
                  <a:srgbClr val="000000"/>
                </a:solidFill>
              </a:rPr>
              <a:t>»; </a:t>
            </a:r>
          </a:p>
          <a:p>
            <a:pPr marL="457200" lvl="0" indent="-457200">
              <a:lnSpc>
                <a:spcPct val="106000"/>
              </a:lnSpc>
              <a:spcAft>
                <a:spcPts val="0"/>
              </a:spcAft>
              <a:buFont typeface="Wingdings" panose="05000000000000000000" pitchFamily="2" charset="2"/>
              <a:buChar char="Ø"/>
            </a:pPr>
            <a:endParaRPr lang="fr-FR" sz="2800" dirty="0">
              <a:solidFill>
                <a:srgbClr val="000000"/>
              </a:solidFill>
            </a:endParaRPr>
          </a:p>
          <a:p>
            <a:pPr marL="457200" lvl="0" indent="-457200">
              <a:lnSpc>
                <a:spcPct val="106000"/>
              </a:lnSpc>
              <a:spcAft>
                <a:spcPts val="0"/>
              </a:spcAft>
              <a:buFont typeface="Wingdings" panose="05000000000000000000" pitchFamily="2" charset="2"/>
              <a:buChar char="Ø"/>
            </a:pPr>
            <a:r>
              <a:rPr lang="fr-FR" sz="2800" dirty="0">
                <a:solidFill>
                  <a:srgbClr val="000000"/>
                </a:solidFill>
              </a:rPr>
              <a:t>Ajout des associations dans la liste des bénéficiaires du Type d’opération 7.1.1 « </a:t>
            </a:r>
            <a:r>
              <a:rPr lang="fr-FR" sz="2800" i="1" dirty="0">
                <a:solidFill>
                  <a:srgbClr val="000000"/>
                </a:solidFill>
              </a:rPr>
              <a:t>Plan de gestion et de protection des espaces agricoles et naturels </a:t>
            </a:r>
            <a:r>
              <a:rPr lang="fr-FR" sz="2800" dirty="0">
                <a:solidFill>
                  <a:srgbClr val="000000"/>
                </a:solidFill>
              </a:rPr>
              <a:t>» ; </a:t>
            </a:r>
            <a:endParaRPr lang="fr-FR" sz="2800" dirty="0" smtClean="0">
              <a:solidFill>
                <a:srgbClr val="000000"/>
              </a:solidFill>
            </a:endParaRPr>
          </a:p>
          <a:p>
            <a:pPr marL="457200" lvl="0" indent="-457200">
              <a:lnSpc>
                <a:spcPct val="106000"/>
              </a:lnSpc>
              <a:spcAft>
                <a:spcPts val="0"/>
              </a:spcAft>
              <a:buFont typeface="Wingdings" panose="05000000000000000000" pitchFamily="2" charset="2"/>
              <a:buChar char="Ø"/>
            </a:pPr>
            <a:endParaRPr lang="fr-FR" sz="2800" dirty="0">
              <a:solidFill>
                <a:srgbClr val="000000"/>
              </a:solidFill>
            </a:endParaRPr>
          </a:p>
          <a:p>
            <a:pPr marL="457200" lvl="0" indent="-457200">
              <a:lnSpc>
                <a:spcPct val="106000"/>
              </a:lnSpc>
              <a:spcAft>
                <a:spcPts val="0"/>
              </a:spcAft>
              <a:buFont typeface="Wingdings" panose="05000000000000000000" pitchFamily="2" charset="2"/>
              <a:buChar char="Ø"/>
            </a:pPr>
            <a:r>
              <a:rPr lang="fr-FR" sz="2800" dirty="0">
                <a:solidFill>
                  <a:srgbClr val="000000"/>
                </a:solidFill>
              </a:rPr>
              <a:t>Clarification des coûts admissibles relatifs aux investissements photovoltaïques dans la sous- mesure 19.2 « Aide à la mise en œuvre d’opération dans le cadre de la stratégie de développement local menée par les acteurs locaux » </a:t>
            </a:r>
            <a:r>
              <a:rPr lang="fr-FR" sz="2800" dirty="0" smtClean="0">
                <a:solidFill>
                  <a:srgbClr val="000000"/>
                </a:solidFill>
              </a:rPr>
              <a:t>;</a:t>
            </a:r>
            <a:endParaRPr lang="fr-FR" sz="2800" dirty="0" smtClean="0">
              <a:solidFill>
                <a:srgbClr val="000000"/>
              </a:solidFill>
            </a:endParaRPr>
          </a:p>
        </p:txBody>
      </p:sp>
    </p:spTree>
    <p:extLst>
      <p:ext uri="{BB962C8B-B14F-4D97-AF65-F5344CB8AC3E}">
        <p14:creationId xmlns:p14="http://schemas.microsoft.com/office/powerpoint/2010/main" val="34396279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555504" y="905453"/>
            <a:ext cx="5831335" cy="707886"/>
          </a:xfrm>
          <a:prstGeom prst="rect">
            <a:avLst/>
          </a:prstGeom>
          <a:noFill/>
        </p:spPr>
        <p:txBody>
          <a:bodyPr wrap="square" rtlCol="0">
            <a:spAutoFit/>
          </a:bodyPr>
          <a:lstStyle/>
          <a:p>
            <a:pPr algn="ctr"/>
            <a:r>
              <a:rPr lang="fr-FR" sz="4000" b="1" dirty="0" smtClean="0">
                <a:solidFill>
                  <a:schemeClr val="accent5"/>
                </a:solidFill>
                <a:cs typeface="Times New Roman"/>
              </a:rPr>
              <a:t>Modification du PDRM</a:t>
            </a:r>
            <a:endParaRPr lang="fr-FR" sz="4000" dirty="0">
              <a:solidFill>
                <a:schemeClr val="accent5"/>
              </a:solidFill>
            </a:endParaRPr>
          </a:p>
        </p:txBody>
      </p:sp>
      <p:sp>
        <p:nvSpPr>
          <p:cNvPr id="6" name="ZoneTexte 5"/>
          <p:cNvSpPr txBox="1"/>
          <p:nvPr/>
        </p:nvSpPr>
        <p:spPr>
          <a:xfrm>
            <a:off x="73163" y="1613339"/>
            <a:ext cx="11762509" cy="5096973"/>
          </a:xfrm>
          <a:prstGeom prst="rect">
            <a:avLst/>
          </a:prstGeom>
          <a:noFill/>
        </p:spPr>
        <p:txBody>
          <a:bodyPr wrap="square" rtlCol="0">
            <a:spAutoFit/>
          </a:bodyPr>
          <a:lstStyle/>
          <a:p>
            <a:pPr marL="457200" lvl="0" indent="-457200">
              <a:lnSpc>
                <a:spcPct val="106000"/>
              </a:lnSpc>
              <a:buFont typeface="Wingdings" panose="05000000000000000000" pitchFamily="2" charset="2"/>
              <a:buChar char="Ø"/>
            </a:pPr>
            <a:r>
              <a:rPr lang="fr-FR" sz="2800" dirty="0">
                <a:solidFill>
                  <a:srgbClr val="000000"/>
                </a:solidFill>
              </a:rPr>
              <a:t>Introduction de la pérennité des engagements de 5 à 3 ans </a:t>
            </a:r>
            <a:r>
              <a:rPr lang="fr-FR" sz="2800" dirty="0" smtClean="0">
                <a:solidFill>
                  <a:srgbClr val="000000"/>
                </a:solidFill>
              </a:rPr>
              <a:t>;</a:t>
            </a:r>
          </a:p>
          <a:p>
            <a:pPr marL="457200" lvl="0" indent="-457200">
              <a:lnSpc>
                <a:spcPct val="106000"/>
              </a:lnSpc>
              <a:buFont typeface="Wingdings" panose="05000000000000000000" pitchFamily="2" charset="2"/>
              <a:buChar char="Ø"/>
            </a:pPr>
            <a:endParaRPr lang="fr-FR" sz="2800" dirty="0">
              <a:solidFill>
                <a:srgbClr val="000000"/>
              </a:solidFill>
            </a:endParaRPr>
          </a:p>
          <a:p>
            <a:pPr marL="457200" lvl="0" indent="-457200">
              <a:lnSpc>
                <a:spcPct val="106000"/>
              </a:lnSpc>
              <a:buFont typeface="Wingdings" panose="05000000000000000000" pitchFamily="2" charset="2"/>
              <a:buChar char="Ø"/>
            </a:pPr>
            <a:r>
              <a:rPr lang="fr-FR" sz="2800" dirty="0">
                <a:solidFill>
                  <a:srgbClr val="000000"/>
                </a:solidFill>
              </a:rPr>
              <a:t>Réajustement de la maquette financière-du PDRM 2014 – 2020, en abondant la mesure 4 Type d’opération 4.4.1 de la priorité 4 et en diminuant l'enveloppe dédiée à la mesure 8, Type d’opération 8.5.2 de la priorité 4 </a:t>
            </a:r>
            <a:r>
              <a:rPr lang="fr-FR" sz="2800" dirty="0" smtClean="0">
                <a:solidFill>
                  <a:srgbClr val="000000"/>
                </a:solidFill>
              </a:rPr>
              <a:t>;</a:t>
            </a:r>
          </a:p>
          <a:p>
            <a:pPr lvl="0">
              <a:lnSpc>
                <a:spcPct val="106000"/>
              </a:lnSpc>
            </a:pPr>
            <a:endParaRPr lang="fr-FR" sz="2800" dirty="0">
              <a:solidFill>
                <a:srgbClr val="000000"/>
              </a:solidFill>
            </a:endParaRPr>
          </a:p>
          <a:p>
            <a:pPr marL="457200" lvl="0" indent="-457200">
              <a:lnSpc>
                <a:spcPct val="106000"/>
              </a:lnSpc>
              <a:buFont typeface="Wingdings" panose="05000000000000000000" pitchFamily="2" charset="2"/>
              <a:buChar char="Ø"/>
            </a:pPr>
            <a:r>
              <a:rPr lang="fr-FR" sz="2800" dirty="0">
                <a:solidFill>
                  <a:srgbClr val="000000"/>
                </a:solidFill>
              </a:rPr>
              <a:t>Prélèvement sur l’enveloppe du T.O 5.2.1 « </a:t>
            </a:r>
            <a:r>
              <a:rPr lang="fr-FR" sz="2800" i="1" dirty="0">
                <a:solidFill>
                  <a:srgbClr val="000000"/>
                </a:solidFill>
              </a:rPr>
              <a:t>Reconstitution du potentiel de production agricole endommagé par des catastrophes naturelles et des évènements catastrophiques et mises en œuvre de mesures appropriées </a:t>
            </a:r>
            <a:r>
              <a:rPr lang="fr-FR" sz="2800" dirty="0">
                <a:solidFill>
                  <a:srgbClr val="000000"/>
                </a:solidFill>
              </a:rPr>
              <a:t>(article 18) », des crédits nécessaires pour atteindre les objectifs de la Mesure 5</a:t>
            </a:r>
            <a:r>
              <a:rPr lang="fr-FR" sz="2800" dirty="0" smtClean="0">
                <a:solidFill>
                  <a:srgbClr val="000000"/>
                </a:solidFill>
              </a:rPr>
              <a:t>.</a:t>
            </a:r>
            <a:endParaRPr lang="fr-FR" sz="2800" dirty="0">
              <a:solidFill>
                <a:srgbClr val="000000"/>
              </a:solidFill>
            </a:endParaRPr>
          </a:p>
        </p:txBody>
      </p:sp>
    </p:spTree>
    <p:extLst>
      <p:ext uri="{BB962C8B-B14F-4D97-AF65-F5344CB8AC3E}">
        <p14:creationId xmlns:p14="http://schemas.microsoft.com/office/powerpoint/2010/main" val="16405422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81600" y="909358"/>
            <a:ext cx="9127327" cy="707886"/>
          </a:xfrm>
          <a:prstGeom prst="rect">
            <a:avLst/>
          </a:prstGeom>
          <a:noFill/>
        </p:spPr>
        <p:txBody>
          <a:bodyPr wrap="square" rtlCol="0">
            <a:spAutoFit/>
          </a:bodyPr>
          <a:lstStyle/>
          <a:p>
            <a:pPr algn="ctr"/>
            <a:r>
              <a:rPr lang="fr-FR" sz="4000" b="1" dirty="0" smtClean="0">
                <a:solidFill>
                  <a:schemeClr val="accent5"/>
                </a:solidFill>
                <a:cs typeface="Times New Roman"/>
              </a:rPr>
              <a:t>Un exemple de réalisation</a:t>
            </a:r>
            <a:endParaRPr lang="fr-FR" sz="4000" dirty="0">
              <a:solidFill>
                <a:schemeClr val="accent5"/>
              </a:solidFill>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4110" y="1562100"/>
            <a:ext cx="3461549" cy="1939620"/>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1601" y="3139529"/>
            <a:ext cx="5796598" cy="3248025"/>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5412" y="3629404"/>
            <a:ext cx="4537834" cy="2542698"/>
          </a:xfrm>
          <a:prstGeom prst="rect">
            <a:avLst/>
          </a:prstGeom>
        </p:spPr>
      </p:pic>
      <p:sp>
        <p:nvSpPr>
          <p:cNvPr id="6" name="ZoneTexte 5"/>
          <p:cNvSpPr txBox="1"/>
          <p:nvPr/>
        </p:nvSpPr>
        <p:spPr>
          <a:xfrm>
            <a:off x="185987" y="1626579"/>
            <a:ext cx="8128391" cy="1846659"/>
          </a:xfrm>
          <a:prstGeom prst="rect">
            <a:avLst/>
          </a:prstGeom>
          <a:noFill/>
        </p:spPr>
        <p:txBody>
          <a:bodyPr wrap="square" rtlCol="0">
            <a:spAutoFit/>
          </a:bodyPr>
          <a:lstStyle/>
          <a:p>
            <a:r>
              <a:rPr lang="fr-FR" dirty="0" smtClean="0"/>
              <a:t>Mesure 4.1.1 Modernisation des exploitations agricoles</a:t>
            </a:r>
          </a:p>
          <a:p>
            <a:r>
              <a:rPr lang="fr-FR" dirty="0" smtClean="0"/>
              <a:t>Bénéficiaire: SARL CHAMPIMAR</a:t>
            </a:r>
          </a:p>
          <a:p>
            <a:r>
              <a:rPr lang="fr-FR" sz="2400" b="1" dirty="0" smtClean="0">
                <a:solidFill>
                  <a:schemeClr val="accent5"/>
                </a:solidFill>
              </a:rPr>
              <a:t>Réalisation d’une unité de production de champignon de Paris</a:t>
            </a:r>
          </a:p>
          <a:p>
            <a:r>
              <a:rPr lang="fr-FR" dirty="0" smtClean="0"/>
              <a:t>Coût total: 3,7M€</a:t>
            </a:r>
          </a:p>
          <a:p>
            <a:r>
              <a:rPr lang="fr-FR" dirty="0" smtClean="0"/>
              <a:t>FEADER: 2M€</a:t>
            </a:r>
          </a:p>
          <a:p>
            <a:r>
              <a:rPr lang="fr-FR" dirty="0" smtClean="0"/>
              <a:t>CTM: 256k€</a:t>
            </a:r>
            <a:endParaRPr lang="fr-FR" dirty="0"/>
          </a:p>
        </p:txBody>
      </p:sp>
    </p:spTree>
    <p:extLst>
      <p:ext uri="{BB962C8B-B14F-4D97-AF65-F5344CB8AC3E}">
        <p14:creationId xmlns:p14="http://schemas.microsoft.com/office/powerpoint/2010/main" val="1224808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05346" y="1002496"/>
            <a:ext cx="1716304" cy="438582"/>
          </a:xfrm>
          <a:prstGeom prst="rect">
            <a:avLst/>
          </a:prstGeom>
        </p:spPr>
        <p:txBody>
          <a:bodyPr wrap="none">
            <a:spAutoFit/>
          </a:bodyPr>
          <a:lstStyle/>
          <a:p>
            <a:pPr marL="12700" marR="47625" algn="ctr">
              <a:lnSpc>
                <a:spcPts val="2730"/>
              </a:lnSpc>
              <a:spcBef>
                <a:spcPts val="6"/>
              </a:spcBef>
            </a:pPr>
            <a:r>
              <a:rPr lang="fr-FR" sz="3600" b="1" dirty="0">
                <a:solidFill>
                  <a:schemeClr val="accent5"/>
                </a:solidFill>
                <a:cs typeface="Times New Roman"/>
              </a:rPr>
              <a:t>LEADER</a:t>
            </a:r>
          </a:p>
        </p:txBody>
      </p:sp>
      <p:pic>
        <p:nvPicPr>
          <p:cNvPr id="17" name="Image 16"/>
          <p:cNvPicPr>
            <a:picLocks noChangeAspect="1"/>
          </p:cNvPicPr>
          <p:nvPr/>
        </p:nvPicPr>
        <p:blipFill>
          <a:blip r:embed="rId2"/>
          <a:stretch>
            <a:fillRect/>
          </a:stretch>
        </p:blipFill>
        <p:spPr>
          <a:xfrm>
            <a:off x="8340084" y="1606075"/>
            <a:ext cx="3629781" cy="4616710"/>
          </a:xfrm>
          <a:prstGeom prst="rect">
            <a:avLst/>
          </a:prstGeom>
        </p:spPr>
      </p:pic>
      <p:pic>
        <p:nvPicPr>
          <p:cNvPr id="18" name="Image 17"/>
          <p:cNvPicPr>
            <a:picLocks noChangeAspect="1"/>
          </p:cNvPicPr>
          <p:nvPr/>
        </p:nvPicPr>
        <p:blipFill>
          <a:blip r:embed="rId3"/>
          <a:stretch>
            <a:fillRect/>
          </a:stretch>
        </p:blipFill>
        <p:spPr>
          <a:xfrm>
            <a:off x="4326616" y="1606075"/>
            <a:ext cx="3559953" cy="461671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0070" y="727538"/>
            <a:ext cx="755054" cy="758425"/>
          </a:xfrm>
          <a:prstGeom prst="rect">
            <a:avLst/>
          </a:prstGeom>
        </p:spPr>
      </p:pic>
      <p:graphicFrame>
        <p:nvGraphicFramePr>
          <p:cNvPr id="9" name="Graphique 8"/>
          <p:cNvGraphicFramePr>
            <a:graphicFrameLocks/>
          </p:cNvGraphicFramePr>
          <p:nvPr>
            <p:extLst>
              <p:ext uri="{D42A27DB-BD31-4B8C-83A1-F6EECF244321}">
                <p14:modId xmlns:p14="http://schemas.microsoft.com/office/powerpoint/2010/main" val="2017198082"/>
              </p:ext>
            </p:extLst>
          </p:nvPr>
        </p:nvGraphicFramePr>
        <p:xfrm>
          <a:off x="62322" y="1606075"/>
          <a:ext cx="3818503" cy="4647989"/>
        </p:xfrm>
        <a:graphic>
          <a:graphicData uri="http://schemas.openxmlformats.org/drawingml/2006/chart">
            <c:chart xmlns:c="http://schemas.openxmlformats.org/drawingml/2006/chart" xmlns:r="http://schemas.openxmlformats.org/officeDocument/2006/relationships" r:id="rId5"/>
          </a:graphicData>
        </a:graphic>
      </p:graphicFrame>
      <p:sp>
        <p:nvSpPr>
          <p:cNvPr id="2" name="ZoneTexte 1"/>
          <p:cNvSpPr txBox="1"/>
          <p:nvPr/>
        </p:nvSpPr>
        <p:spPr>
          <a:xfrm>
            <a:off x="2009775" y="3467100"/>
            <a:ext cx="587020" cy="307777"/>
          </a:xfrm>
          <a:prstGeom prst="rect">
            <a:avLst/>
          </a:prstGeom>
          <a:noFill/>
        </p:spPr>
        <p:txBody>
          <a:bodyPr wrap="none" rtlCol="0">
            <a:spAutoFit/>
          </a:bodyPr>
          <a:lstStyle/>
          <a:p>
            <a:r>
              <a:rPr lang="fr-FR" sz="1400" dirty="0" smtClean="0"/>
              <a:t>115%</a:t>
            </a:r>
            <a:endParaRPr lang="fr-FR" sz="1400" dirty="0"/>
          </a:p>
        </p:txBody>
      </p:sp>
      <p:sp>
        <p:nvSpPr>
          <p:cNvPr id="12" name="ZoneTexte 11"/>
          <p:cNvSpPr txBox="1"/>
          <p:nvPr/>
        </p:nvSpPr>
        <p:spPr>
          <a:xfrm>
            <a:off x="9548258" y="3457506"/>
            <a:ext cx="495649" cy="307777"/>
          </a:xfrm>
          <a:prstGeom prst="rect">
            <a:avLst/>
          </a:prstGeom>
          <a:noFill/>
        </p:spPr>
        <p:txBody>
          <a:bodyPr wrap="none" rtlCol="0">
            <a:spAutoFit/>
          </a:bodyPr>
          <a:lstStyle/>
          <a:p>
            <a:r>
              <a:rPr lang="fr-FR" sz="1400" dirty="0" smtClean="0"/>
              <a:t>78%</a:t>
            </a:r>
            <a:endParaRPr lang="fr-FR" sz="1400" dirty="0"/>
          </a:p>
        </p:txBody>
      </p:sp>
      <p:sp>
        <p:nvSpPr>
          <p:cNvPr id="13" name="ZoneTexte 12"/>
          <p:cNvSpPr txBox="1"/>
          <p:nvPr/>
        </p:nvSpPr>
        <p:spPr>
          <a:xfrm>
            <a:off x="6296455" y="3914430"/>
            <a:ext cx="495649" cy="307777"/>
          </a:xfrm>
          <a:prstGeom prst="rect">
            <a:avLst/>
          </a:prstGeom>
          <a:noFill/>
        </p:spPr>
        <p:txBody>
          <a:bodyPr wrap="none" rtlCol="0">
            <a:spAutoFit/>
          </a:bodyPr>
          <a:lstStyle/>
          <a:p>
            <a:r>
              <a:rPr lang="fr-FR" sz="1400" dirty="0" smtClean="0"/>
              <a:t>49%</a:t>
            </a:r>
            <a:endParaRPr lang="fr-FR" sz="1400" dirty="0"/>
          </a:p>
        </p:txBody>
      </p:sp>
      <p:sp>
        <p:nvSpPr>
          <p:cNvPr id="15" name="ZoneTexte 14"/>
          <p:cNvSpPr txBox="1"/>
          <p:nvPr/>
        </p:nvSpPr>
        <p:spPr>
          <a:xfrm>
            <a:off x="6742246" y="4067106"/>
            <a:ext cx="495649" cy="307777"/>
          </a:xfrm>
          <a:prstGeom prst="rect">
            <a:avLst/>
          </a:prstGeom>
          <a:noFill/>
        </p:spPr>
        <p:txBody>
          <a:bodyPr wrap="none" rtlCol="0">
            <a:spAutoFit/>
          </a:bodyPr>
          <a:lstStyle/>
          <a:p>
            <a:r>
              <a:rPr lang="fr-FR" sz="1400" dirty="0" smtClean="0"/>
              <a:t>22%</a:t>
            </a:r>
            <a:endParaRPr lang="fr-FR" sz="1400" dirty="0"/>
          </a:p>
        </p:txBody>
      </p:sp>
      <p:sp>
        <p:nvSpPr>
          <p:cNvPr id="19" name="ZoneTexte 18"/>
          <p:cNvSpPr txBox="1"/>
          <p:nvPr/>
        </p:nvSpPr>
        <p:spPr>
          <a:xfrm>
            <a:off x="5828427" y="3676028"/>
            <a:ext cx="587020" cy="307777"/>
          </a:xfrm>
          <a:prstGeom prst="rect">
            <a:avLst/>
          </a:prstGeom>
          <a:noFill/>
        </p:spPr>
        <p:txBody>
          <a:bodyPr wrap="none" rtlCol="0">
            <a:spAutoFit/>
          </a:bodyPr>
          <a:lstStyle/>
          <a:p>
            <a:r>
              <a:rPr lang="fr-FR" sz="1400" dirty="0" smtClean="0"/>
              <a:t>117%</a:t>
            </a:r>
            <a:endParaRPr lang="fr-FR" sz="1400" dirty="0"/>
          </a:p>
        </p:txBody>
      </p:sp>
      <p:sp>
        <p:nvSpPr>
          <p:cNvPr id="20" name="ZoneTexte 19"/>
          <p:cNvSpPr txBox="1"/>
          <p:nvPr/>
        </p:nvSpPr>
        <p:spPr>
          <a:xfrm>
            <a:off x="10005716" y="3945709"/>
            <a:ext cx="495649" cy="307777"/>
          </a:xfrm>
          <a:prstGeom prst="rect">
            <a:avLst/>
          </a:prstGeom>
          <a:noFill/>
        </p:spPr>
        <p:txBody>
          <a:bodyPr wrap="none" rtlCol="0">
            <a:spAutoFit/>
          </a:bodyPr>
          <a:lstStyle/>
          <a:p>
            <a:r>
              <a:rPr lang="fr-FR" sz="1400" dirty="0" smtClean="0"/>
              <a:t>44%</a:t>
            </a:r>
            <a:endParaRPr lang="fr-FR" sz="1400" dirty="0"/>
          </a:p>
        </p:txBody>
      </p:sp>
      <p:sp>
        <p:nvSpPr>
          <p:cNvPr id="21" name="ZoneTexte 20"/>
          <p:cNvSpPr txBox="1"/>
          <p:nvPr/>
        </p:nvSpPr>
        <p:spPr>
          <a:xfrm>
            <a:off x="10459231" y="4068319"/>
            <a:ext cx="495649" cy="307777"/>
          </a:xfrm>
          <a:prstGeom prst="rect">
            <a:avLst/>
          </a:prstGeom>
          <a:noFill/>
        </p:spPr>
        <p:txBody>
          <a:bodyPr wrap="none" rtlCol="0">
            <a:spAutoFit/>
          </a:bodyPr>
          <a:lstStyle/>
          <a:p>
            <a:r>
              <a:rPr lang="fr-FR" sz="1400" dirty="0" smtClean="0"/>
              <a:t>37%</a:t>
            </a:r>
            <a:endParaRPr lang="fr-FR" sz="1400" dirty="0"/>
          </a:p>
        </p:txBody>
      </p:sp>
    </p:spTree>
    <p:extLst>
      <p:ext uri="{BB962C8B-B14F-4D97-AF65-F5344CB8AC3E}">
        <p14:creationId xmlns:p14="http://schemas.microsoft.com/office/powerpoint/2010/main" val="30641607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645" y="1072586"/>
            <a:ext cx="8943138" cy="906402"/>
          </a:xfrm>
          <a:prstGeom prst="rect">
            <a:avLst/>
          </a:prstGeom>
        </p:spPr>
        <p:txBody>
          <a:bodyPr wrap="square">
            <a:spAutoFit/>
          </a:bodyPr>
          <a:lstStyle/>
          <a:p>
            <a:pPr algn="just">
              <a:lnSpc>
                <a:spcPct val="115000"/>
              </a:lnSpc>
            </a:pPr>
            <a:endParaRPr lang="fr-FR" dirty="0">
              <a:solidFill>
                <a:srgbClr val="000000"/>
              </a:solidFill>
            </a:endParaRPr>
          </a:p>
          <a:p>
            <a:pPr algn="just">
              <a:lnSpc>
                <a:spcPct val="115000"/>
              </a:lnSpc>
            </a:pPr>
            <a:r>
              <a:rPr lang="fr-FR" sz="2800" b="1" dirty="0">
                <a:solidFill>
                  <a:srgbClr val="000000"/>
                </a:solidFill>
              </a:rPr>
              <a:t>Principales actions menées </a:t>
            </a:r>
            <a:r>
              <a:rPr lang="fr-FR" sz="2800" b="1" dirty="0" smtClean="0">
                <a:solidFill>
                  <a:srgbClr val="000000"/>
                </a:solidFill>
              </a:rPr>
              <a:t>après le CSI de décembre 2019</a:t>
            </a:r>
            <a:endParaRPr lang="fr-FR" sz="2800" dirty="0"/>
          </a:p>
        </p:txBody>
      </p:sp>
      <p:sp>
        <p:nvSpPr>
          <p:cNvPr id="4" name="Rectangle 3"/>
          <p:cNvSpPr/>
          <p:nvPr/>
        </p:nvSpPr>
        <p:spPr>
          <a:xfrm>
            <a:off x="540326" y="2023152"/>
            <a:ext cx="10931237" cy="4561377"/>
          </a:xfrm>
          <a:prstGeom prst="rect">
            <a:avLst/>
          </a:prstGeom>
        </p:spPr>
        <p:txBody>
          <a:bodyPr wrap="square">
            <a:spAutoFit/>
          </a:bodyPr>
          <a:lstStyle/>
          <a:p>
            <a:pPr indent="449580" algn="just">
              <a:lnSpc>
                <a:spcPct val="107000"/>
              </a:lnSpc>
            </a:pPr>
            <a:endParaRPr lang="fr-FR" sz="2300" b="1" dirty="0" smtClean="0">
              <a:solidFill>
                <a:srgbClr val="000000"/>
              </a:solidFill>
            </a:endParaRPr>
          </a:p>
          <a:p>
            <a:pPr marL="342900" lvl="0" indent="-342900">
              <a:lnSpc>
                <a:spcPct val="90000"/>
              </a:lnSpc>
              <a:spcBef>
                <a:spcPts val="1000"/>
              </a:spcBef>
              <a:buFont typeface="Wingdings" panose="05000000000000000000" pitchFamily="2" charset="2"/>
              <a:buChar char="Ø"/>
            </a:pPr>
            <a:r>
              <a:rPr lang="fr-FR" sz="2800" i="1" dirty="0" smtClean="0">
                <a:solidFill>
                  <a:prstClr val="black"/>
                </a:solidFill>
              </a:rPr>
              <a:t>Thématique </a:t>
            </a:r>
            <a:r>
              <a:rPr lang="fr-FR" sz="2800" i="1" dirty="0">
                <a:solidFill>
                  <a:prstClr val="black"/>
                </a:solidFill>
              </a:rPr>
              <a:t>Installation et Transmission Agricole</a:t>
            </a:r>
            <a:endParaRPr lang="fr-FR" sz="2800" dirty="0">
              <a:solidFill>
                <a:prstClr val="black"/>
              </a:solidFill>
            </a:endParaRPr>
          </a:p>
          <a:p>
            <a:pPr lvl="0">
              <a:lnSpc>
                <a:spcPct val="90000"/>
              </a:lnSpc>
              <a:spcBef>
                <a:spcPts val="1000"/>
              </a:spcBef>
            </a:pPr>
            <a:r>
              <a:rPr lang="fr-FR" sz="2800" dirty="0">
                <a:solidFill>
                  <a:prstClr val="black"/>
                </a:solidFill>
              </a:rPr>
              <a:t>17 décembre </a:t>
            </a:r>
            <a:r>
              <a:rPr lang="fr-FR" sz="2800" dirty="0" smtClean="0">
                <a:solidFill>
                  <a:prstClr val="black"/>
                </a:solidFill>
              </a:rPr>
              <a:t>2019: Journée </a:t>
            </a:r>
            <a:r>
              <a:rPr lang="fr-FR" sz="2800" dirty="0">
                <a:solidFill>
                  <a:prstClr val="black"/>
                </a:solidFill>
              </a:rPr>
              <a:t>d’échanges autour de l’accompagnement et la transmission en agriculture avec la participation de Terres de Liens.</a:t>
            </a:r>
          </a:p>
          <a:p>
            <a:pPr marL="342900" lvl="0" indent="-342900">
              <a:buFont typeface="Wingdings" panose="05000000000000000000" pitchFamily="2" charset="2"/>
              <a:buChar char="Ø"/>
            </a:pPr>
            <a:endParaRPr lang="fr-FR" sz="2800" i="1" dirty="0">
              <a:solidFill>
                <a:prstClr val="black"/>
              </a:solidFill>
            </a:endParaRPr>
          </a:p>
          <a:p>
            <a:pPr marL="342900" indent="-342900">
              <a:lnSpc>
                <a:spcPct val="90000"/>
              </a:lnSpc>
              <a:spcBef>
                <a:spcPts val="1000"/>
              </a:spcBef>
              <a:buFont typeface="Wingdings" panose="05000000000000000000" pitchFamily="2" charset="2"/>
              <a:buChar char="Ø"/>
            </a:pPr>
            <a:r>
              <a:rPr lang="fr-FR" sz="2800" i="1" dirty="0">
                <a:solidFill>
                  <a:prstClr val="black"/>
                </a:solidFill>
              </a:rPr>
              <a:t>Communication dynamique </a:t>
            </a:r>
            <a:r>
              <a:rPr lang="fr-FR" sz="2800" i="1" dirty="0" smtClean="0">
                <a:solidFill>
                  <a:prstClr val="black"/>
                </a:solidFill>
              </a:rPr>
              <a:t>rurale</a:t>
            </a:r>
            <a:endParaRPr lang="fr-FR" sz="2800" i="1" dirty="0">
              <a:solidFill>
                <a:prstClr val="black"/>
              </a:solidFill>
            </a:endParaRPr>
          </a:p>
          <a:p>
            <a:pPr lvl="0"/>
            <a:r>
              <a:rPr lang="fr-FR" sz="2800" dirty="0" smtClean="0">
                <a:solidFill>
                  <a:prstClr val="black"/>
                </a:solidFill>
              </a:rPr>
              <a:t>Crise </a:t>
            </a:r>
            <a:r>
              <a:rPr lang="fr-FR" sz="2800" dirty="0">
                <a:solidFill>
                  <a:prstClr val="black"/>
                </a:solidFill>
              </a:rPr>
              <a:t>COVID19 :  Relais des initiatives du milieu rural pour maintenir le lien et les activités malgré la crise sanitaire. </a:t>
            </a:r>
            <a:br>
              <a:rPr lang="fr-FR" sz="2800" dirty="0">
                <a:solidFill>
                  <a:prstClr val="black"/>
                </a:solidFill>
              </a:rPr>
            </a:br>
            <a:r>
              <a:rPr lang="fr-FR" sz="2800" dirty="0">
                <a:solidFill>
                  <a:prstClr val="black"/>
                </a:solidFill>
              </a:rPr>
              <a:t>Diffusion de la Lettre d’information du Réseau Rural de Martinique : Bimensuelle, 618 abonnés, 25% de taux d’engagement </a:t>
            </a:r>
            <a:endParaRPr lang="fr-FR" sz="2300" dirty="0">
              <a:solidFill>
                <a:srgbClr val="000000"/>
              </a:solidFill>
            </a:endParaRPr>
          </a:p>
        </p:txBody>
      </p:sp>
      <p:sp>
        <p:nvSpPr>
          <p:cNvPr id="5" name="ZoneTexte 4"/>
          <p:cNvSpPr txBox="1"/>
          <p:nvPr/>
        </p:nvSpPr>
        <p:spPr>
          <a:xfrm>
            <a:off x="4082716" y="887286"/>
            <a:ext cx="5582682" cy="707886"/>
          </a:xfrm>
          <a:prstGeom prst="rect">
            <a:avLst/>
          </a:prstGeom>
          <a:noFill/>
        </p:spPr>
        <p:txBody>
          <a:bodyPr wrap="none" rtlCol="0">
            <a:spAutoFit/>
          </a:bodyPr>
          <a:lstStyle/>
          <a:p>
            <a:r>
              <a:rPr lang="fr-FR" sz="4000" b="1" dirty="0">
                <a:solidFill>
                  <a:schemeClr val="accent5"/>
                </a:solidFill>
                <a:cs typeface="Times New Roman"/>
              </a:rPr>
              <a:t>Réseau Rural Martinique</a:t>
            </a:r>
            <a:endParaRPr lang="fr-FR" sz="4000" dirty="0">
              <a:solidFill>
                <a:schemeClr val="accent5"/>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2156" y="1167191"/>
            <a:ext cx="2529844" cy="855961"/>
          </a:xfrm>
          <a:prstGeom prst="rect">
            <a:avLst/>
          </a:prstGeom>
        </p:spPr>
      </p:pic>
    </p:spTree>
    <p:extLst>
      <p:ext uri="{BB962C8B-B14F-4D97-AF65-F5344CB8AC3E}">
        <p14:creationId xmlns:p14="http://schemas.microsoft.com/office/powerpoint/2010/main" val="37967389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42786" y="1012591"/>
            <a:ext cx="9687384" cy="487940"/>
          </a:xfrm>
          <a:prstGeom prst="rect">
            <a:avLst/>
          </a:prstGeom>
        </p:spPr>
        <p:txBody>
          <a:bodyPr wrap="square" lIns="0" tIns="0" rIns="0" bIns="0" rtlCol="0">
            <a:noAutofit/>
          </a:bodyPr>
          <a:lstStyle/>
          <a:p>
            <a:pPr marL="11506" algn="ctr">
              <a:lnSpc>
                <a:spcPts val="2365"/>
              </a:lnSpc>
              <a:spcBef>
                <a:spcPts val="118"/>
              </a:spcBef>
            </a:pPr>
            <a:r>
              <a:rPr lang="fr-FR" sz="2265" b="1" dirty="0">
                <a:solidFill>
                  <a:srgbClr val="0D3F96"/>
                </a:solidFill>
                <a:cs typeface="Times New Roman"/>
              </a:rPr>
              <a:t>MISE EN ŒUVRE PAR AXES</a:t>
            </a:r>
          </a:p>
          <a:p>
            <a:pPr marL="11506" algn="ctr">
              <a:lnSpc>
                <a:spcPts val="2365"/>
              </a:lnSpc>
              <a:spcBef>
                <a:spcPts val="118"/>
              </a:spcBef>
            </a:pPr>
            <a:endParaRPr sz="2265" dirty="0">
              <a:solidFill>
                <a:srgbClr val="0D3F96"/>
              </a:solidFill>
              <a:cs typeface="Times New Roman"/>
            </a:endParaRPr>
          </a:p>
        </p:txBody>
      </p:sp>
      <p:sp>
        <p:nvSpPr>
          <p:cNvPr id="7" name="ZoneTexte 6"/>
          <p:cNvSpPr txBox="1"/>
          <p:nvPr/>
        </p:nvSpPr>
        <p:spPr>
          <a:xfrm>
            <a:off x="2003073" y="1616782"/>
            <a:ext cx="2777506" cy="426912"/>
          </a:xfrm>
          <a:prstGeom prst="rect">
            <a:avLst/>
          </a:prstGeom>
          <a:noFill/>
        </p:spPr>
        <p:txBody>
          <a:bodyPr wrap="square" rtlCol="0">
            <a:spAutoFit/>
          </a:bodyPr>
          <a:lstStyle/>
          <a:p>
            <a:pPr algn="ctr"/>
            <a:r>
              <a:rPr lang="fr-FR" sz="2174" b="1" dirty="0"/>
              <a:t>Axe 1</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299" y="2179230"/>
            <a:ext cx="4272452" cy="339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9"/>
          <p:cNvSpPr txBox="1"/>
          <p:nvPr/>
        </p:nvSpPr>
        <p:spPr>
          <a:xfrm>
            <a:off x="6924483" y="1616782"/>
            <a:ext cx="2761611" cy="426912"/>
          </a:xfrm>
          <a:prstGeom prst="rect">
            <a:avLst/>
          </a:prstGeom>
          <a:noFill/>
        </p:spPr>
        <p:txBody>
          <a:bodyPr wrap="square" rtlCol="0">
            <a:spAutoFit/>
          </a:bodyPr>
          <a:lstStyle/>
          <a:p>
            <a:pPr algn="ctr"/>
            <a:r>
              <a:rPr lang="fr-FR" sz="2174" b="1" dirty="0"/>
              <a:t>Axe 2</a:t>
            </a:r>
          </a:p>
        </p:txBody>
      </p:sp>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203" y="2190283"/>
            <a:ext cx="4192684" cy="337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26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787" y="1521588"/>
            <a:ext cx="10022178" cy="558743"/>
          </a:xfrm>
          <a:prstGeom prst="rect">
            <a:avLst/>
          </a:prstGeom>
        </p:spPr>
        <p:txBody>
          <a:bodyPr wrap="square">
            <a:spAutoFit/>
          </a:bodyPr>
          <a:lstStyle/>
          <a:p>
            <a:pPr lvl="0" algn="just">
              <a:lnSpc>
                <a:spcPct val="115000"/>
              </a:lnSpc>
            </a:pPr>
            <a:r>
              <a:rPr lang="fr-FR" sz="2800" b="1" dirty="0">
                <a:solidFill>
                  <a:srgbClr val="000000"/>
                </a:solidFill>
              </a:rPr>
              <a:t>Principales actions programmées pour le 1er </a:t>
            </a:r>
            <a:r>
              <a:rPr lang="fr-FR" sz="2800" b="1" dirty="0" smtClean="0">
                <a:solidFill>
                  <a:srgbClr val="000000"/>
                </a:solidFill>
              </a:rPr>
              <a:t>semestre  2021 </a:t>
            </a:r>
            <a:r>
              <a:rPr lang="fr-FR" sz="2800" dirty="0">
                <a:solidFill>
                  <a:srgbClr val="000000"/>
                </a:solidFill>
              </a:rPr>
              <a:t> : </a:t>
            </a:r>
          </a:p>
        </p:txBody>
      </p:sp>
      <p:sp>
        <p:nvSpPr>
          <p:cNvPr id="3" name="Rectangle 2"/>
          <p:cNvSpPr/>
          <p:nvPr/>
        </p:nvSpPr>
        <p:spPr>
          <a:xfrm>
            <a:off x="215900" y="2209502"/>
            <a:ext cx="11818892" cy="4614597"/>
          </a:xfrm>
          <a:prstGeom prst="rect">
            <a:avLst/>
          </a:prstGeom>
        </p:spPr>
        <p:txBody>
          <a:bodyPr wrap="square">
            <a:spAutoFit/>
          </a:bodyPr>
          <a:lstStyle/>
          <a:p>
            <a:pPr marL="342900" lvl="0" indent="-342900">
              <a:lnSpc>
                <a:spcPct val="90000"/>
              </a:lnSpc>
              <a:spcBef>
                <a:spcPts val="1000"/>
              </a:spcBef>
              <a:buFont typeface="Wingdings" panose="05000000000000000000" pitchFamily="2" charset="2"/>
              <a:buChar char="Ø"/>
            </a:pPr>
            <a:r>
              <a:rPr lang="fr-FR" sz="2800" dirty="0" smtClean="0">
                <a:solidFill>
                  <a:prstClr val="black"/>
                </a:solidFill>
              </a:rPr>
              <a:t>Préparation </a:t>
            </a:r>
            <a:r>
              <a:rPr lang="fr-FR" sz="2800" dirty="0">
                <a:solidFill>
                  <a:prstClr val="black"/>
                </a:solidFill>
              </a:rPr>
              <a:t>d’un cycle de webinaires d’approfondissement des thématiques abordées lors de la rencontre autour des outils d’accompagnement multi-acteurs pour l’installation et la transmission agricole réalisée en décembre 2019. </a:t>
            </a:r>
          </a:p>
          <a:p>
            <a:pPr marL="342900" lvl="0" indent="-342900">
              <a:lnSpc>
                <a:spcPct val="90000"/>
              </a:lnSpc>
              <a:spcBef>
                <a:spcPts val="1000"/>
              </a:spcBef>
              <a:buFont typeface="Wingdings" panose="05000000000000000000" pitchFamily="2" charset="2"/>
              <a:buChar char="Ø"/>
            </a:pPr>
            <a:r>
              <a:rPr lang="fr-FR" sz="2800" dirty="0">
                <a:solidFill>
                  <a:prstClr val="black"/>
                </a:solidFill>
              </a:rPr>
              <a:t>Action de valorisation des  porteurs de projets des GO du PEI/ du FEADER et des acteurs de l’accompagnement auprès du grand public et des bénéficiaires potentiels. Il s’agira de faire connaitre les possibilités de financement et d’accompagnement au plus grand nombre et de partager les bonnes pratiques pour favoriser les échanges entre les acteurs. </a:t>
            </a:r>
          </a:p>
          <a:p>
            <a:pPr marL="342900" lvl="0" indent="-342900">
              <a:lnSpc>
                <a:spcPct val="90000"/>
              </a:lnSpc>
              <a:spcBef>
                <a:spcPts val="1000"/>
              </a:spcBef>
              <a:buFont typeface="Wingdings" panose="05000000000000000000" pitchFamily="2" charset="2"/>
              <a:buChar char="Ø"/>
            </a:pPr>
            <a:r>
              <a:rPr lang="fr-FR" sz="2800" dirty="0">
                <a:solidFill>
                  <a:prstClr val="black"/>
                </a:solidFill>
              </a:rPr>
              <a:t>Elargissement de la liste de diffusion et augmentation du taux d’engagement </a:t>
            </a:r>
            <a:r>
              <a:rPr lang="fr-FR" sz="2800" dirty="0" smtClean="0">
                <a:solidFill>
                  <a:prstClr val="black"/>
                </a:solidFill>
              </a:rPr>
              <a:t>concernant </a:t>
            </a:r>
            <a:r>
              <a:rPr lang="fr-FR" sz="2800" dirty="0">
                <a:solidFill>
                  <a:prstClr val="black"/>
                </a:solidFill>
              </a:rPr>
              <a:t>la lettre du Réseau Rural et le Bulletin </a:t>
            </a:r>
            <a:r>
              <a:rPr lang="fr-FR" sz="2800" dirty="0" smtClean="0">
                <a:solidFill>
                  <a:prstClr val="black"/>
                </a:solidFill>
              </a:rPr>
              <a:t>d’information.</a:t>
            </a:r>
            <a:endParaRPr lang="fr-FR" sz="2800" dirty="0">
              <a:solidFill>
                <a:srgbClr val="000000"/>
              </a:solidFill>
            </a:endParaRPr>
          </a:p>
        </p:txBody>
      </p:sp>
      <p:sp>
        <p:nvSpPr>
          <p:cNvPr id="4" name="ZoneTexte 3"/>
          <p:cNvSpPr txBox="1"/>
          <p:nvPr/>
        </p:nvSpPr>
        <p:spPr>
          <a:xfrm>
            <a:off x="3834063" y="887286"/>
            <a:ext cx="5831335" cy="707886"/>
          </a:xfrm>
          <a:prstGeom prst="rect">
            <a:avLst/>
          </a:prstGeom>
          <a:noFill/>
        </p:spPr>
        <p:txBody>
          <a:bodyPr wrap="square" rtlCol="0">
            <a:spAutoFit/>
          </a:bodyPr>
          <a:lstStyle/>
          <a:p>
            <a:r>
              <a:rPr lang="fr-FR" sz="4000" b="1" dirty="0">
                <a:solidFill>
                  <a:schemeClr val="accent5"/>
                </a:solidFill>
                <a:cs typeface="Times New Roman"/>
              </a:rPr>
              <a:t>Réseau Rural Martinique</a:t>
            </a:r>
            <a:endParaRPr lang="fr-FR" sz="4000" dirty="0">
              <a:solidFill>
                <a:schemeClr val="accent5"/>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9011" y="1098120"/>
            <a:ext cx="2505781" cy="687914"/>
          </a:xfrm>
          <a:prstGeom prst="rect">
            <a:avLst/>
          </a:prstGeom>
        </p:spPr>
      </p:pic>
    </p:spTree>
    <p:extLst>
      <p:ext uri="{BB962C8B-B14F-4D97-AF65-F5344CB8AC3E}">
        <p14:creationId xmlns:p14="http://schemas.microsoft.com/office/powerpoint/2010/main" val="40808544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8004" y="1079996"/>
            <a:ext cx="4169624" cy="487441"/>
          </a:xfrm>
          <a:prstGeom prst="rect">
            <a:avLst/>
          </a:prstGeom>
        </p:spPr>
        <p:txBody>
          <a:bodyPr wrap="square">
            <a:spAutoFit/>
          </a:bodyPr>
          <a:lstStyle/>
          <a:p>
            <a:pPr marL="12700" marR="47625" lvl="0">
              <a:lnSpc>
                <a:spcPts val="2730"/>
              </a:lnSpc>
              <a:spcBef>
                <a:spcPts val="6"/>
              </a:spcBef>
            </a:pPr>
            <a:r>
              <a:rPr lang="fr-FR" sz="4000" b="1" dirty="0" smtClean="0">
                <a:solidFill>
                  <a:schemeClr val="accent5"/>
                </a:solidFill>
                <a:cs typeface="Times New Roman" panose="02020603050405020304" pitchFamily="18" charset="0"/>
              </a:rPr>
              <a:t>Bilan 2020</a:t>
            </a:r>
            <a:endParaRPr lang="fr-FR" sz="4000" b="1" dirty="0">
              <a:solidFill>
                <a:schemeClr val="accent5"/>
              </a:solidFill>
              <a:cs typeface="Times New Roman" panose="02020603050405020304" pitchFamily="18" charset="0"/>
            </a:endParaRPr>
          </a:p>
        </p:txBody>
      </p:sp>
      <p:sp>
        <p:nvSpPr>
          <p:cNvPr id="3" name="ZoneTexte 2"/>
          <p:cNvSpPr txBox="1"/>
          <p:nvPr/>
        </p:nvSpPr>
        <p:spPr>
          <a:xfrm>
            <a:off x="1097932" y="2063999"/>
            <a:ext cx="10100230" cy="3242170"/>
          </a:xfrm>
          <a:prstGeom prst="rect">
            <a:avLst/>
          </a:prstGeom>
          <a:noFill/>
        </p:spPr>
        <p:txBody>
          <a:bodyPr wrap="square" rtlCol="0">
            <a:spAutoFit/>
          </a:bodyPr>
          <a:lstStyle/>
          <a:p>
            <a:pPr marL="342900" lvl="0" indent="-342900">
              <a:spcAft>
                <a:spcPts val="600"/>
              </a:spcAft>
              <a:buFont typeface="Wingdings" panose="05000000000000000000" pitchFamily="2" charset="2"/>
              <a:buChar char="Ø"/>
            </a:pPr>
            <a:r>
              <a:rPr lang="fr-FR" sz="3200" dirty="0">
                <a:solidFill>
                  <a:prstClr val="black"/>
                </a:solidFill>
              </a:rPr>
              <a:t>Adoption de la version </a:t>
            </a:r>
            <a:r>
              <a:rPr lang="fr-FR" sz="3200" dirty="0" smtClean="0">
                <a:solidFill>
                  <a:prstClr val="black"/>
                </a:solidFill>
              </a:rPr>
              <a:t>6.1 de </a:t>
            </a:r>
            <a:r>
              <a:rPr lang="fr-FR" sz="3200" dirty="0">
                <a:solidFill>
                  <a:prstClr val="black"/>
                </a:solidFill>
              </a:rPr>
              <a:t>la  modification de programme par la Commission </a:t>
            </a:r>
            <a:r>
              <a:rPr lang="fr-FR" sz="3200" dirty="0" smtClean="0">
                <a:solidFill>
                  <a:prstClr val="black"/>
                </a:solidFill>
              </a:rPr>
              <a:t>Européenne</a:t>
            </a:r>
            <a:endParaRPr lang="fr-FR" sz="3200" dirty="0">
              <a:solidFill>
                <a:prstClr val="black"/>
              </a:solidFill>
            </a:endParaRPr>
          </a:p>
          <a:p>
            <a:pPr marL="171450" lvl="0" indent="-171450">
              <a:lnSpc>
                <a:spcPct val="106000"/>
              </a:lnSpc>
              <a:spcAft>
                <a:spcPts val="600"/>
              </a:spcAft>
              <a:buFont typeface="Wingdings" panose="05000000000000000000" pitchFamily="2" charset="2"/>
              <a:buChar char="Ø"/>
            </a:pPr>
            <a:r>
              <a:rPr lang="fr-FR" sz="3200" dirty="0" smtClean="0">
                <a:solidFill>
                  <a:prstClr val="black"/>
                </a:solidFill>
              </a:rPr>
              <a:t>Objectif  fin 2020 en phase d’être atteint certification des dépenses  </a:t>
            </a:r>
            <a:r>
              <a:rPr lang="fr-FR" sz="3200" dirty="0">
                <a:solidFill>
                  <a:prstClr val="black"/>
                </a:solidFill>
              </a:rPr>
              <a:t>et paiements des dossiers </a:t>
            </a:r>
            <a:r>
              <a:rPr lang="fr-FR" sz="3200" dirty="0" smtClean="0">
                <a:solidFill>
                  <a:prstClr val="black"/>
                </a:solidFill>
              </a:rPr>
              <a:t> avec la collaboration étroite </a:t>
            </a:r>
            <a:r>
              <a:rPr lang="fr-FR" sz="3200" dirty="0">
                <a:solidFill>
                  <a:prstClr val="black"/>
                </a:solidFill>
              </a:rPr>
              <a:t>de la </a:t>
            </a:r>
            <a:r>
              <a:rPr lang="fr-FR" sz="3200" dirty="0" smtClean="0">
                <a:solidFill>
                  <a:prstClr val="black"/>
                </a:solidFill>
              </a:rPr>
              <a:t>DAAF, de </a:t>
            </a:r>
            <a:r>
              <a:rPr lang="fr-FR" sz="3200" dirty="0">
                <a:solidFill>
                  <a:prstClr val="black"/>
                </a:solidFill>
              </a:rPr>
              <a:t>l’ASP et des directions opérationnelles de la CTM.</a:t>
            </a:r>
            <a:r>
              <a:rPr lang="fr-FR" sz="3200" dirty="0">
                <a:solidFill>
                  <a:srgbClr val="000000"/>
                </a:solidFill>
                <a:ea typeface="Calibri" panose="020F0502020204030204" pitchFamily="34" charset="0"/>
              </a:rPr>
              <a:t> </a:t>
            </a:r>
            <a:endParaRPr lang="fr-FR" sz="3200" dirty="0" smtClean="0">
              <a:solidFill>
                <a:prstClr val="black"/>
              </a:solidFill>
            </a:endParaRPr>
          </a:p>
        </p:txBody>
      </p:sp>
    </p:spTree>
    <p:extLst>
      <p:ext uri="{BB962C8B-B14F-4D97-AF65-F5344CB8AC3E}">
        <p14:creationId xmlns:p14="http://schemas.microsoft.com/office/powerpoint/2010/main" val="4272986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0800000" flipV="1">
            <a:off x="4820653" y="967411"/>
            <a:ext cx="6592458" cy="487441"/>
          </a:xfrm>
          <a:prstGeom prst="rect">
            <a:avLst/>
          </a:prstGeom>
        </p:spPr>
        <p:txBody>
          <a:bodyPr wrap="square">
            <a:spAutoFit/>
          </a:bodyPr>
          <a:lstStyle/>
          <a:p>
            <a:pPr marL="12700" marR="47625" lvl="0">
              <a:lnSpc>
                <a:spcPts val="2730"/>
              </a:lnSpc>
              <a:spcBef>
                <a:spcPts val="6"/>
              </a:spcBef>
            </a:pPr>
            <a:r>
              <a:rPr lang="fr-FR" sz="2800" b="1" dirty="0" smtClean="0">
                <a:solidFill>
                  <a:srgbClr val="43758A"/>
                </a:solidFill>
                <a:cs typeface="Times New Roman" panose="02020603050405020304" pitchFamily="18" charset="0"/>
              </a:rPr>
              <a:t> </a:t>
            </a:r>
            <a:r>
              <a:rPr lang="fr-FR" sz="4000" b="1" dirty="0">
                <a:solidFill>
                  <a:schemeClr val="accent5"/>
                </a:solidFill>
                <a:cs typeface="Times New Roman" panose="02020603050405020304" pitchFamily="18" charset="0"/>
              </a:rPr>
              <a:t>Perspectives</a:t>
            </a:r>
          </a:p>
        </p:txBody>
      </p:sp>
      <p:sp>
        <p:nvSpPr>
          <p:cNvPr id="3" name="Rectangle 2"/>
          <p:cNvSpPr/>
          <p:nvPr/>
        </p:nvSpPr>
        <p:spPr>
          <a:xfrm>
            <a:off x="149058" y="1739231"/>
            <a:ext cx="11706058" cy="4806957"/>
          </a:xfrm>
          <a:prstGeom prst="rect">
            <a:avLst/>
          </a:prstGeom>
        </p:spPr>
        <p:txBody>
          <a:bodyPr wrap="square">
            <a:spAutoFit/>
          </a:bodyPr>
          <a:lstStyle/>
          <a:p>
            <a:pPr marL="171450" lvl="0" indent="-171450">
              <a:lnSpc>
                <a:spcPct val="106000"/>
              </a:lnSpc>
              <a:spcAft>
                <a:spcPts val="600"/>
              </a:spcAft>
              <a:buFont typeface="Wingdings" panose="05000000000000000000" pitchFamily="2" charset="2"/>
              <a:buChar char="Ø"/>
            </a:pPr>
            <a:r>
              <a:rPr lang="fr-FR" sz="3200" dirty="0" smtClean="0">
                <a:solidFill>
                  <a:srgbClr val="000000"/>
                </a:solidFill>
                <a:ea typeface="Calibri" panose="020F0502020204030204" pitchFamily="34" charset="0"/>
              </a:rPr>
              <a:t>2021 </a:t>
            </a:r>
          </a:p>
          <a:p>
            <a:pPr marL="914400" lvl="1" indent="-457200">
              <a:lnSpc>
                <a:spcPct val="106000"/>
              </a:lnSpc>
              <a:spcAft>
                <a:spcPts val="600"/>
              </a:spcAft>
              <a:buFont typeface="Arial" panose="020B0604020202020204" pitchFamily="34" charset="0"/>
              <a:buChar char="•"/>
            </a:pPr>
            <a:r>
              <a:rPr lang="fr-FR" sz="3200" dirty="0" smtClean="0">
                <a:solidFill>
                  <a:srgbClr val="000000"/>
                </a:solidFill>
                <a:ea typeface="Calibri" panose="020F0502020204030204" pitchFamily="34" charset="0"/>
              </a:rPr>
              <a:t>Modification de la stratégie du </a:t>
            </a:r>
            <a:r>
              <a:rPr lang="fr-FR" sz="3200" dirty="0">
                <a:solidFill>
                  <a:srgbClr val="000000"/>
                </a:solidFill>
                <a:ea typeface="Calibri" panose="020F0502020204030204" pitchFamily="34" charset="0"/>
              </a:rPr>
              <a:t>PDRM  permettant </a:t>
            </a:r>
            <a:r>
              <a:rPr lang="fr-FR" sz="3200" dirty="0" smtClean="0">
                <a:solidFill>
                  <a:srgbClr val="000000"/>
                </a:solidFill>
                <a:ea typeface="Calibri" panose="020F0502020204030204" pitchFamily="34" charset="0"/>
              </a:rPr>
              <a:t>de prendre en compte les besoins générés par la crise sanitaire, pour améliorer la résilience de la Martinique aux problématiques climatiques: </a:t>
            </a:r>
          </a:p>
          <a:p>
            <a:pPr marL="2286000" lvl="4" indent="-457200">
              <a:lnSpc>
                <a:spcPct val="106000"/>
              </a:lnSpc>
              <a:spcAft>
                <a:spcPts val="600"/>
              </a:spcAft>
              <a:buFont typeface="Arial" panose="020B0604020202020204" pitchFamily="34" charset="0"/>
              <a:buChar char="•"/>
            </a:pPr>
            <a:r>
              <a:rPr lang="fr-FR" sz="3200" dirty="0" smtClean="0">
                <a:solidFill>
                  <a:srgbClr val="000000"/>
                </a:solidFill>
                <a:ea typeface="Calibri" panose="020F0502020204030204" pitchFamily="34" charset="0"/>
              </a:rPr>
              <a:t>introduction d’une nouvelle répartition de la maquette en fonction des besoins répertoriés avec intégration de crédits du plan de relance FEADER et de la transition</a:t>
            </a:r>
          </a:p>
          <a:p>
            <a:pPr marL="342900" indent="-342900">
              <a:spcAft>
                <a:spcPts val="600"/>
              </a:spcAft>
              <a:buFont typeface="Wingdings" panose="05000000000000000000" pitchFamily="2" charset="2"/>
              <a:buChar char="Ø"/>
            </a:pPr>
            <a:endParaRPr lang="fr-FR" sz="2000" dirty="0">
              <a:solidFill>
                <a:prstClr val="black"/>
              </a:solidFill>
            </a:endParaRPr>
          </a:p>
        </p:txBody>
      </p:sp>
    </p:spTree>
    <p:extLst>
      <p:ext uri="{BB962C8B-B14F-4D97-AF65-F5344CB8AC3E}">
        <p14:creationId xmlns:p14="http://schemas.microsoft.com/office/powerpoint/2010/main" val="250436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42482"/>
            <a:ext cx="12192000" cy="1624547"/>
          </a:xfrm>
          <a:prstGeom prst="rect">
            <a:avLst/>
          </a:prstGeom>
        </p:spPr>
        <p:txBody>
          <a:bodyPr wrap="square">
            <a:spAutoFit/>
          </a:bodyPr>
          <a:lstStyle/>
          <a:p>
            <a:pPr lvl="0" algn="ctr">
              <a:lnSpc>
                <a:spcPts val="2763"/>
              </a:lnSpc>
              <a:spcBef>
                <a:spcPts val="136"/>
              </a:spcBef>
              <a:defRPr/>
            </a:pPr>
            <a:r>
              <a:rPr lang="fr-FR" altLang="fr-FR" sz="4349" dirty="0">
                <a:solidFill>
                  <a:srgbClr val="0D3F96"/>
                </a:solidFill>
                <a:cs typeface="Times New Roman" panose="02020603050405020304" pitchFamily="18" charset="0"/>
              </a:rPr>
              <a:t>Le Fonds </a:t>
            </a:r>
            <a:r>
              <a:rPr lang="fr-FR" altLang="fr-FR" sz="4349" dirty="0" smtClean="0">
                <a:solidFill>
                  <a:srgbClr val="0D3F96"/>
                </a:solidFill>
                <a:cs typeface="Times New Roman" panose="02020603050405020304" pitchFamily="18" charset="0"/>
              </a:rPr>
              <a:t>Européen de Développement Régional</a:t>
            </a:r>
            <a:endParaRPr lang="fr-FR" altLang="fr-FR" sz="4349" dirty="0">
              <a:solidFill>
                <a:srgbClr val="0D3F96"/>
              </a:solidFill>
              <a:cs typeface="Times New Roman" panose="02020603050405020304" pitchFamily="18" charset="0"/>
            </a:endParaRPr>
          </a:p>
          <a:p>
            <a:pPr lvl="0" algn="ctr">
              <a:lnSpc>
                <a:spcPts val="2763"/>
              </a:lnSpc>
              <a:spcBef>
                <a:spcPts val="136"/>
              </a:spcBef>
              <a:defRPr/>
            </a:pPr>
            <a:endParaRPr lang="fr-FR" altLang="fr-FR" sz="4349" dirty="0">
              <a:solidFill>
                <a:srgbClr val="0D3F96"/>
              </a:solidFill>
              <a:cs typeface="Times New Roman" panose="02020603050405020304" pitchFamily="18" charset="0"/>
            </a:endParaRPr>
          </a:p>
          <a:p>
            <a:pPr lvl="0" algn="ctr">
              <a:lnSpc>
                <a:spcPts val="2763"/>
              </a:lnSpc>
              <a:spcBef>
                <a:spcPts val="136"/>
              </a:spcBef>
              <a:defRPr/>
            </a:pPr>
            <a:endParaRPr lang="fr-FR" altLang="fr-FR" sz="4349" dirty="0">
              <a:solidFill>
                <a:srgbClr val="0D3F96"/>
              </a:solidFill>
              <a:cs typeface="Times New Roman" panose="02020603050405020304" pitchFamily="18" charset="0"/>
            </a:endParaRPr>
          </a:p>
          <a:p>
            <a:pPr lvl="0" algn="ctr">
              <a:lnSpc>
                <a:spcPts val="2763"/>
              </a:lnSpc>
              <a:spcBef>
                <a:spcPts val="136"/>
              </a:spcBef>
              <a:defRPr/>
            </a:pPr>
            <a:r>
              <a:rPr lang="fr-FR" altLang="fr-FR" sz="4349" dirty="0" smtClean="0">
                <a:solidFill>
                  <a:srgbClr val="0D3F96"/>
                </a:solidFill>
                <a:cs typeface="Times New Roman" panose="02020603050405020304" pitchFamily="18" charset="0"/>
              </a:rPr>
              <a:t>FEDER</a:t>
            </a:r>
            <a:endParaRPr lang="fr-FR" altLang="fr-FR" sz="4349" dirty="0">
              <a:solidFill>
                <a:srgbClr val="0D3F96"/>
              </a:solidFill>
              <a:cs typeface="Times New Roman" panose="02020603050405020304" pitchFamily="18" charset="0"/>
            </a:endParaRPr>
          </a:p>
        </p:txBody>
      </p:sp>
    </p:spTree>
    <p:extLst>
      <p:ext uri="{BB962C8B-B14F-4D97-AF65-F5344CB8AC3E}">
        <p14:creationId xmlns:p14="http://schemas.microsoft.com/office/powerpoint/2010/main" val="236750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lang="fr-FR" sz="3200" b="1" kern="1200" baseline="0">
                <a:solidFill>
                  <a:srgbClr val="1B14AC"/>
                </a:solidFill>
                <a:latin typeface="+mj-lt"/>
                <a:ea typeface="+mj-ea"/>
                <a:cs typeface="+mj-cs"/>
              </a:defRPr>
            </a:lvl1pPr>
          </a:lstStyle>
          <a:p>
            <a:r>
              <a:rPr lang="fr-FR" dirty="0" smtClean="0"/>
              <a:t/>
            </a:r>
            <a:br>
              <a:rPr lang="fr-FR" dirty="0" smtClean="0"/>
            </a:br>
            <a:r>
              <a:rPr lang="fr-FR" dirty="0" smtClean="0"/>
              <a:t/>
            </a:r>
            <a:br>
              <a:rPr lang="fr-FR" dirty="0" smtClean="0"/>
            </a:br>
            <a:r>
              <a:rPr lang="fr-FR" dirty="0" smtClean="0"/>
              <a:t>MAQUETTE FEDER– FSE –IEJ au 03/12/2020</a:t>
            </a:r>
            <a:endParaRPr lang="fr-FR" dirty="0"/>
          </a:p>
        </p:txBody>
      </p:sp>
      <p:sp>
        <p:nvSpPr>
          <p:cNvPr id="3" name="Ellipse 2"/>
          <p:cNvSpPr/>
          <p:nvPr/>
        </p:nvSpPr>
        <p:spPr>
          <a:xfrm>
            <a:off x="3781982" y="2217243"/>
            <a:ext cx="42545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400" b="1" dirty="0">
                <a:solidFill>
                  <a:schemeClr val="bg1"/>
                </a:solidFill>
              </a:rPr>
              <a:t>1 </a:t>
            </a:r>
            <a:r>
              <a:rPr lang="fr-FR" sz="2400" b="1" dirty="0" smtClean="0">
                <a:solidFill>
                  <a:schemeClr val="bg1"/>
                </a:solidFill>
              </a:rPr>
              <a:t>116 M€</a:t>
            </a:r>
          </a:p>
          <a:p>
            <a:pPr algn="ctr">
              <a:defRPr/>
            </a:pPr>
            <a:r>
              <a:rPr lang="fr-FR" sz="2400" b="1" dirty="0" smtClean="0">
                <a:solidFill>
                  <a:schemeClr val="bg1"/>
                </a:solidFill>
              </a:rPr>
              <a:t>D’investissements</a:t>
            </a:r>
            <a:endParaRPr lang="fr-FR" sz="2400" b="1" dirty="0">
              <a:solidFill>
                <a:schemeClr val="bg1"/>
              </a:solidFill>
            </a:endParaRPr>
          </a:p>
        </p:txBody>
      </p:sp>
      <p:sp>
        <p:nvSpPr>
          <p:cNvPr id="4" name="Flèche vers le bas 3"/>
          <p:cNvSpPr/>
          <p:nvPr/>
        </p:nvSpPr>
        <p:spPr>
          <a:xfrm rot="13556561">
            <a:off x="3818834" y="3021705"/>
            <a:ext cx="287337" cy="1216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 name="Flèche vers le bas 4"/>
          <p:cNvSpPr/>
          <p:nvPr/>
        </p:nvSpPr>
        <p:spPr>
          <a:xfrm rot="10800000">
            <a:off x="5870008" y="3416791"/>
            <a:ext cx="287338" cy="7191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Flèche vers le bas 5"/>
          <p:cNvSpPr/>
          <p:nvPr/>
        </p:nvSpPr>
        <p:spPr>
          <a:xfrm rot="9623179">
            <a:off x="7649480" y="3032523"/>
            <a:ext cx="288925" cy="11445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6"/>
          <p:cNvSpPr/>
          <p:nvPr/>
        </p:nvSpPr>
        <p:spPr>
          <a:xfrm>
            <a:off x="2347978" y="4458773"/>
            <a:ext cx="1803400" cy="1996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FEDER – FSE -IEJ</a:t>
            </a:r>
          </a:p>
          <a:p>
            <a:pPr algn="ctr">
              <a:defRPr/>
            </a:pPr>
            <a:r>
              <a:rPr lang="fr-FR" b="1" dirty="0" smtClean="0">
                <a:solidFill>
                  <a:schemeClr val="bg1"/>
                </a:solidFill>
              </a:rPr>
              <a:t>522 </a:t>
            </a:r>
            <a:r>
              <a:rPr lang="fr-FR" b="1" dirty="0">
                <a:solidFill>
                  <a:schemeClr val="bg1"/>
                </a:solidFill>
              </a:rPr>
              <a:t>M</a:t>
            </a:r>
            <a:r>
              <a:rPr lang="fr-FR" b="1" dirty="0" smtClean="0">
                <a:solidFill>
                  <a:schemeClr val="bg1"/>
                </a:solidFill>
              </a:rPr>
              <a:t>€</a:t>
            </a:r>
          </a:p>
          <a:p>
            <a:pPr algn="ctr">
              <a:defRPr/>
            </a:pPr>
            <a:endParaRPr lang="fr-FR" b="1" dirty="0" smtClean="0">
              <a:solidFill>
                <a:schemeClr val="bg1"/>
              </a:solidFill>
            </a:endParaRPr>
          </a:p>
          <a:p>
            <a:pPr>
              <a:defRPr/>
            </a:pPr>
            <a:r>
              <a:rPr lang="fr-FR" b="1" dirty="0" smtClean="0">
                <a:solidFill>
                  <a:schemeClr val="bg1"/>
                </a:solidFill>
              </a:rPr>
              <a:t>FEDER: 445 M€</a:t>
            </a:r>
          </a:p>
          <a:p>
            <a:pPr>
              <a:defRPr/>
            </a:pPr>
            <a:r>
              <a:rPr lang="fr-FR" b="1" dirty="0" smtClean="0">
                <a:solidFill>
                  <a:schemeClr val="bg1"/>
                </a:solidFill>
              </a:rPr>
              <a:t>FSE: 70 M€</a:t>
            </a:r>
          </a:p>
          <a:p>
            <a:pPr>
              <a:defRPr/>
            </a:pPr>
            <a:r>
              <a:rPr lang="fr-FR" b="1" dirty="0" smtClean="0">
                <a:solidFill>
                  <a:schemeClr val="bg1"/>
                </a:solidFill>
              </a:rPr>
              <a:t>IEJ: 7 M€</a:t>
            </a:r>
          </a:p>
          <a:p>
            <a:pPr algn="ctr">
              <a:defRPr/>
            </a:pPr>
            <a:endParaRPr lang="fr-FR" b="1" dirty="0">
              <a:solidFill>
                <a:schemeClr val="bg1"/>
              </a:solidFill>
            </a:endParaRPr>
          </a:p>
        </p:txBody>
      </p:sp>
      <p:sp>
        <p:nvSpPr>
          <p:cNvPr id="8" name="Rectangle 7"/>
          <p:cNvSpPr/>
          <p:nvPr/>
        </p:nvSpPr>
        <p:spPr>
          <a:xfrm>
            <a:off x="4969896" y="4443374"/>
            <a:ext cx="2087562" cy="7454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smtClean="0"/>
              <a:t>Financement public</a:t>
            </a:r>
          </a:p>
          <a:p>
            <a:pPr algn="ctr">
              <a:defRPr/>
            </a:pPr>
            <a:r>
              <a:rPr lang="fr-FR" b="1" dirty="0" smtClean="0">
                <a:solidFill>
                  <a:schemeClr val="bg1"/>
                </a:solidFill>
              </a:rPr>
              <a:t>483 M€</a:t>
            </a:r>
          </a:p>
          <a:p>
            <a:pPr algn="ctr">
              <a:defRPr/>
            </a:pPr>
            <a:r>
              <a:rPr lang="fr-FR" b="1" dirty="0" smtClean="0">
                <a:solidFill>
                  <a:schemeClr val="bg1"/>
                </a:solidFill>
              </a:rPr>
              <a:t>Dont 244 M€ CTM</a:t>
            </a:r>
            <a:endParaRPr lang="fr-FR" b="1" dirty="0">
              <a:solidFill>
                <a:schemeClr val="bg1"/>
              </a:solidFill>
            </a:endParaRPr>
          </a:p>
        </p:txBody>
      </p:sp>
      <p:sp>
        <p:nvSpPr>
          <p:cNvPr id="9" name="Rectangle 8"/>
          <p:cNvSpPr/>
          <p:nvPr/>
        </p:nvSpPr>
        <p:spPr>
          <a:xfrm>
            <a:off x="7750491" y="4431786"/>
            <a:ext cx="208915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Financement privé</a:t>
            </a:r>
          </a:p>
          <a:p>
            <a:pPr algn="ctr">
              <a:defRPr/>
            </a:pPr>
            <a:r>
              <a:rPr lang="fr-FR" b="1" dirty="0" smtClean="0">
                <a:solidFill>
                  <a:schemeClr val="bg1"/>
                </a:solidFill>
              </a:rPr>
              <a:t>111 </a:t>
            </a:r>
            <a:r>
              <a:rPr lang="fr-FR" b="1" dirty="0">
                <a:solidFill>
                  <a:schemeClr val="bg1"/>
                </a:solidFill>
              </a:rPr>
              <a:t>M€</a:t>
            </a:r>
          </a:p>
        </p:txBody>
      </p:sp>
    </p:spTree>
    <p:extLst>
      <p:ext uri="{BB962C8B-B14F-4D97-AF65-F5344CB8AC3E}">
        <p14:creationId xmlns:p14="http://schemas.microsoft.com/office/powerpoint/2010/main" val="34650002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955431" y="2631586"/>
            <a:ext cx="10515600" cy="1325563"/>
          </a:xfrm>
          <a:prstGeom prst="rect">
            <a:avLst/>
          </a:prstGeom>
        </p:spPr>
        <p:txBody>
          <a:bodyPr/>
          <a:lstStyle>
            <a:lvl1pPr algn="ctr" defTabSz="914400" rtl="0" eaLnBrk="1" latinLnBrk="0" hangingPunct="1">
              <a:lnSpc>
                <a:spcPct val="90000"/>
              </a:lnSpc>
              <a:spcBef>
                <a:spcPct val="0"/>
              </a:spcBef>
              <a:buNone/>
              <a:defRPr lang="fr-FR" sz="3200" b="1" kern="1200" baseline="0">
                <a:solidFill>
                  <a:srgbClr val="1B14AC"/>
                </a:solidFill>
                <a:latin typeface="+mj-lt"/>
                <a:ea typeface="+mj-ea"/>
                <a:cs typeface="+mj-cs"/>
              </a:defRPr>
            </a:lvl1pPr>
          </a:lstStyle>
          <a:p>
            <a:r>
              <a:rPr lang="fr-FR" smtClean="0"/>
              <a:t>ETAT D’AVANCEMENT DU PROGRAMME OPERATIONNEL (PO) FEDER-FSE-IEJ 2014-2020</a:t>
            </a:r>
            <a:endParaRPr lang="fr-FR" dirty="0"/>
          </a:p>
        </p:txBody>
      </p:sp>
    </p:spTree>
    <p:extLst>
      <p:ext uri="{BB962C8B-B14F-4D97-AF65-F5344CB8AC3E}">
        <p14:creationId xmlns:p14="http://schemas.microsoft.com/office/powerpoint/2010/main" val="19904804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98954"/>
            <a:ext cx="5510585" cy="5293757"/>
          </a:xfrm>
          <a:prstGeom prst="rect">
            <a:avLst/>
          </a:prstGeom>
        </p:spPr>
        <p:txBody>
          <a:bodyPr wrap="square">
            <a:spAutoFit/>
          </a:bodyPr>
          <a:lstStyle/>
          <a:p>
            <a:pPr lvl="0">
              <a:defRPr/>
            </a:pPr>
            <a:endParaRPr lang="fr-FR" sz="700" dirty="0">
              <a:solidFill>
                <a:prstClr val="black"/>
              </a:solidFill>
            </a:endParaRPr>
          </a:p>
          <a:p>
            <a:pPr lvl="0">
              <a:defRPr/>
            </a:pPr>
            <a:r>
              <a:rPr lang="fr-FR" b="1" dirty="0" smtClean="0">
                <a:solidFill>
                  <a:schemeClr val="accent2">
                    <a:lumMod val="75000"/>
                  </a:schemeClr>
                </a:solidFill>
              </a:rPr>
              <a:t>Décembre 2018</a:t>
            </a:r>
            <a:endParaRPr lang="fr-FR" b="1" dirty="0">
              <a:solidFill>
                <a:srgbClr val="1F497D"/>
              </a:solidFill>
            </a:endParaRPr>
          </a:p>
          <a:p>
            <a:pPr lvl="0">
              <a:defRPr/>
            </a:pPr>
            <a:r>
              <a:rPr lang="fr-FR" b="1" dirty="0" smtClean="0">
                <a:solidFill>
                  <a:schemeClr val="accent5">
                    <a:lumMod val="75000"/>
                  </a:schemeClr>
                </a:solidFill>
              </a:rPr>
              <a:t>400 </a:t>
            </a:r>
            <a:r>
              <a:rPr lang="fr-FR" b="1" dirty="0">
                <a:solidFill>
                  <a:schemeClr val="accent5">
                    <a:lumMod val="75000"/>
                  </a:schemeClr>
                </a:solidFill>
              </a:rPr>
              <a:t>dossiers </a:t>
            </a:r>
            <a:r>
              <a:rPr lang="fr-FR" dirty="0" smtClean="0">
                <a:solidFill>
                  <a:prstClr val="black"/>
                </a:solidFill>
              </a:rPr>
              <a:t>programmés</a:t>
            </a:r>
            <a:endParaRPr lang="fr-FR" sz="700" dirty="0">
              <a:solidFill>
                <a:prstClr val="black"/>
              </a:solidFill>
            </a:endParaRPr>
          </a:p>
          <a:p>
            <a:pPr lvl="0">
              <a:defRPr/>
            </a:pPr>
            <a:r>
              <a:rPr lang="fr-FR" dirty="0">
                <a:solidFill>
                  <a:prstClr val="black"/>
                </a:solidFill>
              </a:rPr>
              <a:t>Volume global d’investissements </a:t>
            </a:r>
            <a:r>
              <a:rPr lang="fr-FR" dirty="0" smtClean="0">
                <a:solidFill>
                  <a:prstClr val="black"/>
                </a:solidFill>
              </a:rPr>
              <a:t>   </a:t>
            </a:r>
            <a:r>
              <a:rPr lang="fr-FR" b="1" dirty="0" smtClean="0">
                <a:solidFill>
                  <a:srgbClr val="0D3F96"/>
                </a:solidFill>
              </a:rPr>
              <a:t>591 </a:t>
            </a:r>
            <a:r>
              <a:rPr lang="fr-FR" b="1" dirty="0">
                <a:solidFill>
                  <a:srgbClr val="0D3F96"/>
                </a:solidFill>
              </a:rPr>
              <a:t>M€       </a:t>
            </a:r>
            <a:endParaRPr lang="fr-FR" b="1" dirty="0" smtClean="0">
              <a:solidFill>
                <a:srgbClr val="0D3F96"/>
              </a:solidFill>
            </a:endParaRPr>
          </a:p>
          <a:p>
            <a:pPr marL="342900" lvl="0" indent="-342900">
              <a:buFont typeface="Arial" panose="020B0604020202020204" pitchFamily="34" charset="0"/>
              <a:buChar char="•"/>
              <a:defRPr/>
            </a:pPr>
            <a:r>
              <a:rPr lang="fr-FR" b="1" dirty="0" smtClean="0">
                <a:solidFill>
                  <a:srgbClr val="0D3F96"/>
                </a:solidFill>
              </a:rPr>
              <a:t>dont UE : 213 M€</a:t>
            </a:r>
          </a:p>
          <a:p>
            <a:pPr marL="342900" lvl="0" indent="-342900">
              <a:buFont typeface="Arial" panose="020B0604020202020204" pitchFamily="34" charset="0"/>
              <a:buChar char="•"/>
              <a:defRPr/>
            </a:pPr>
            <a:r>
              <a:rPr lang="fr-FR" b="1" dirty="0" smtClean="0">
                <a:solidFill>
                  <a:srgbClr val="0D3F96"/>
                </a:solidFill>
              </a:rPr>
              <a:t>dont CTM :</a:t>
            </a:r>
            <a:r>
              <a:rPr lang="fr-FR" b="1" dirty="0" smtClean="0">
                <a:solidFill>
                  <a:srgbClr val="FF0000"/>
                </a:solidFill>
              </a:rPr>
              <a:t> </a:t>
            </a:r>
            <a:r>
              <a:rPr lang="fr-FR" b="1" dirty="0" smtClean="0">
                <a:solidFill>
                  <a:srgbClr val="0D3F96"/>
                </a:solidFill>
              </a:rPr>
              <a:t>97</a:t>
            </a:r>
            <a:r>
              <a:rPr lang="fr-FR" b="1" dirty="0" smtClean="0">
                <a:solidFill>
                  <a:srgbClr val="FF0000"/>
                </a:solidFill>
              </a:rPr>
              <a:t> </a:t>
            </a:r>
            <a:r>
              <a:rPr lang="fr-FR" b="1" dirty="0" smtClean="0">
                <a:solidFill>
                  <a:srgbClr val="0D3F96"/>
                </a:solidFill>
              </a:rPr>
              <a:t>M€</a:t>
            </a:r>
          </a:p>
          <a:p>
            <a:pPr lvl="0">
              <a:defRPr/>
            </a:pPr>
            <a:endParaRPr lang="fr-FR" b="1" dirty="0" smtClean="0">
              <a:solidFill>
                <a:srgbClr val="0D3F96"/>
              </a:solidFill>
            </a:endParaRPr>
          </a:p>
          <a:p>
            <a:pPr lvl="0">
              <a:defRPr/>
            </a:pPr>
            <a:r>
              <a:rPr lang="fr-FR" b="1" dirty="0" smtClean="0">
                <a:solidFill>
                  <a:schemeClr val="accent2">
                    <a:lumMod val="75000"/>
                  </a:schemeClr>
                </a:solidFill>
              </a:rPr>
              <a:t>Décembre 2019</a:t>
            </a:r>
            <a:endParaRPr lang="fr-FR" b="1" dirty="0" smtClean="0">
              <a:solidFill>
                <a:srgbClr val="0D3F96"/>
              </a:solidFill>
            </a:endParaRPr>
          </a:p>
          <a:p>
            <a:pPr lvl="0">
              <a:defRPr/>
            </a:pPr>
            <a:r>
              <a:rPr lang="fr-FR" b="1" dirty="0" smtClean="0">
                <a:solidFill>
                  <a:srgbClr val="1F497D"/>
                </a:solidFill>
              </a:rPr>
              <a:t>567 </a:t>
            </a:r>
            <a:r>
              <a:rPr lang="fr-FR" b="1" dirty="0">
                <a:solidFill>
                  <a:srgbClr val="1F497D"/>
                </a:solidFill>
              </a:rPr>
              <a:t>dossiers </a:t>
            </a:r>
            <a:r>
              <a:rPr lang="fr-FR" dirty="0" smtClean="0">
                <a:solidFill>
                  <a:prstClr val="black"/>
                </a:solidFill>
              </a:rPr>
              <a:t>programmés</a:t>
            </a:r>
            <a:endParaRPr lang="fr-FR" sz="700" dirty="0">
              <a:solidFill>
                <a:prstClr val="black"/>
              </a:solidFill>
            </a:endParaRPr>
          </a:p>
          <a:p>
            <a:pPr lvl="0">
              <a:defRPr/>
            </a:pPr>
            <a:r>
              <a:rPr lang="fr-FR" dirty="0">
                <a:solidFill>
                  <a:prstClr val="black"/>
                </a:solidFill>
              </a:rPr>
              <a:t>Volume global d’investissements    </a:t>
            </a:r>
            <a:r>
              <a:rPr lang="fr-FR" b="1" dirty="0" smtClean="0">
                <a:solidFill>
                  <a:srgbClr val="0D3F96"/>
                </a:solidFill>
              </a:rPr>
              <a:t>889 </a:t>
            </a:r>
            <a:r>
              <a:rPr lang="fr-FR" b="1" dirty="0">
                <a:solidFill>
                  <a:srgbClr val="0D3F96"/>
                </a:solidFill>
              </a:rPr>
              <a:t>M€       </a:t>
            </a:r>
            <a:endParaRPr lang="fr-FR" b="1" dirty="0" smtClean="0">
              <a:solidFill>
                <a:srgbClr val="0D3F96"/>
              </a:solidFill>
            </a:endParaRPr>
          </a:p>
          <a:p>
            <a:pPr marL="342900" lvl="0" indent="-342900">
              <a:buFont typeface="Arial" panose="020B0604020202020204" pitchFamily="34" charset="0"/>
              <a:buChar char="•"/>
              <a:defRPr/>
            </a:pPr>
            <a:r>
              <a:rPr lang="fr-FR" b="1" dirty="0" smtClean="0">
                <a:solidFill>
                  <a:srgbClr val="0D3F96"/>
                </a:solidFill>
              </a:rPr>
              <a:t>dont </a:t>
            </a:r>
            <a:r>
              <a:rPr lang="fr-FR" b="1" dirty="0">
                <a:solidFill>
                  <a:srgbClr val="0D3F96"/>
                </a:solidFill>
              </a:rPr>
              <a:t>UE : </a:t>
            </a:r>
            <a:r>
              <a:rPr lang="fr-FR" b="1" dirty="0" smtClean="0">
                <a:solidFill>
                  <a:srgbClr val="0D3F96"/>
                </a:solidFill>
              </a:rPr>
              <a:t>340 </a:t>
            </a:r>
            <a:r>
              <a:rPr lang="fr-FR" b="1" dirty="0">
                <a:solidFill>
                  <a:srgbClr val="0D3F96"/>
                </a:solidFill>
              </a:rPr>
              <a:t>M€</a:t>
            </a:r>
          </a:p>
          <a:p>
            <a:pPr marL="342900" lvl="0" indent="-342900">
              <a:buFont typeface="Arial" panose="020B0604020202020204" pitchFamily="34" charset="0"/>
              <a:buChar char="•"/>
              <a:defRPr/>
            </a:pPr>
            <a:r>
              <a:rPr lang="fr-FR" b="1" dirty="0" smtClean="0">
                <a:solidFill>
                  <a:srgbClr val="0D3F96"/>
                </a:solidFill>
              </a:rPr>
              <a:t>dont </a:t>
            </a:r>
            <a:r>
              <a:rPr lang="fr-FR" b="1" dirty="0">
                <a:solidFill>
                  <a:srgbClr val="0D3F96"/>
                </a:solidFill>
              </a:rPr>
              <a:t>CTM :</a:t>
            </a:r>
            <a:r>
              <a:rPr lang="fr-FR" b="1" dirty="0">
                <a:solidFill>
                  <a:srgbClr val="FF0000"/>
                </a:solidFill>
              </a:rPr>
              <a:t> </a:t>
            </a:r>
            <a:r>
              <a:rPr lang="fr-FR" b="1" dirty="0" smtClean="0">
                <a:solidFill>
                  <a:srgbClr val="0D3F96"/>
                </a:solidFill>
              </a:rPr>
              <a:t>132</a:t>
            </a:r>
            <a:r>
              <a:rPr lang="fr-FR" b="1" dirty="0" smtClean="0">
                <a:solidFill>
                  <a:srgbClr val="FF0000"/>
                </a:solidFill>
              </a:rPr>
              <a:t> </a:t>
            </a:r>
            <a:r>
              <a:rPr lang="fr-FR" b="1" dirty="0">
                <a:solidFill>
                  <a:srgbClr val="0D3F96"/>
                </a:solidFill>
              </a:rPr>
              <a:t>M</a:t>
            </a:r>
            <a:r>
              <a:rPr lang="fr-FR" b="1" dirty="0" smtClean="0">
                <a:solidFill>
                  <a:srgbClr val="0D3F96"/>
                </a:solidFill>
              </a:rPr>
              <a:t>€</a:t>
            </a:r>
          </a:p>
          <a:p>
            <a:pPr lvl="0">
              <a:defRPr/>
            </a:pPr>
            <a:endParaRPr lang="fr-FR" b="1" dirty="0">
              <a:solidFill>
                <a:srgbClr val="0D3F96"/>
              </a:solidFill>
            </a:endParaRPr>
          </a:p>
          <a:p>
            <a:pPr lvl="0">
              <a:defRPr/>
            </a:pPr>
            <a:r>
              <a:rPr lang="fr-FR" b="1" dirty="0">
                <a:solidFill>
                  <a:schemeClr val="accent2">
                    <a:lumMod val="75000"/>
                  </a:schemeClr>
                </a:solidFill>
              </a:rPr>
              <a:t>Décembre </a:t>
            </a:r>
            <a:r>
              <a:rPr lang="fr-FR" b="1" dirty="0" smtClean="0">
                <a:solidFill>
                  <a:schemeClr val="accent2">
                    <a:lumMod val="75000"/>
                  </a:schemeClr>
                </a:solidFill>
              </a:rPr>
              <a:t>2020</a:t>
            </a:r>
            <a:endParaRPr lang="fr-FR" b="1" dirty="0">
              <a:solidFill>
                <a:srgbClr val="0D3F96"/>
              </a:solidFill>
            </a:endParaRPr>
          </a:p>
          <a:p>
            <a:pPr lvl="0">
              <a:defRPr/>
            </a:pPr>
            <a:r>
              <a:rPr lang="fr-FR" b="1" dirty="0" smtClean="0">
                <a:solidFill>
                  <a:srgbClr val="1F497D"/>
                </a:solidFill>
              </a:rPr>
              <a:t>734 </a:t>
            </a:r>
            <a:r>
              <a:rPr lang="fr-FR" b="1" dirty="0">
                <a:solidFill>
                  <a:srgbClr val="1F497D"/>
                </a:solidFill>
              </a:rPr>
              <a:t>dossiers </a:t>
            </a:r>
            <a:r>
              <a:rPr lang="fr-FR" dirty="0">
                <a:solidFill>
                  <a:prstClr val="black"/>
                </a:solidFill>
              </a:rPr>
              <a:t>programmés ou en cours de programmation</a:t>
            </a:r>
          </a:p>
          <a:p>
            <a:pPr lvl="0">
              <a:defRPr/>
            </a:pPr>
            <a:endParaRPr lang="fr-FR" sz="700" dirty="0">
              <a:solidFill>
                <a:prstClr val="black"/>
              </a:solidFill>
            </a:endParaRPr>
          </a:p>
          <a:p>
            <a:pPr lvl="0">
              <a:defRPr/>
            </a:pPr>
            <a:r>
              <a:rPr lang="fr-FR" dirty="0">
                <a:solidFill>
                  <a:prstClr val="black"/>
                </a:solidFill>
              </a:rPr>
              <a:t>Volume global d’investissements    </a:t>
            </a:r>
            <a:r>
              <a:rPr lang="fr-FR" b="1" dirty="0" smtClean="0">
                <a:solidFill>
                  <a:schemeClr val="accent1">
                    <a:lumMod val="50000"/>
                  </a:schemeClr>
                </a:solidFill>
              </a:rPr>
              <a:t>1111</a:t>
            </a:r>
            <a:r>
              <a:rPr lang="fr-FR" b="1" dirty="0" smtClean="0">
                <a:solidFill>
                  <a:srgbClr val="0D3F96"/>
                </a:solidFill>
              </a:rPr>
              <a:t> </a:t>
            </a:r>
            <a:r>
              <a:rPr lang="fr-FR" b="1" dirty="0">
                <a:solidFill>
                  <a:srgbClr val="0D3F96"/>
                </a:solidFill>
              </a:rPr>
              <a:t>M€       </a:t>
            </a:r>
          </a:p>
          <a:p>
            <a:pPr marL="342900" lvl="0" indent="-342900">
              <a:buFont typeface="Arial" panose="020B0604020202020204" pitchFamily="34" charset="0"/>
              <a:buChar char="•"/>
              <a:defRPr/>
            </a:pPr>
            <a:r>
              <a:rPr lang="fr-FR" b="1" dirty="0">
                <a:solidFill>
                  <a:srgbClr val="0D3F96"/>
                </a:solidFill>
              </a:rPr>
              <a:t>dont UE : </a:t>
            </a:r>
            <a:r>
              <a:rPr lang="fr-FR" b="1" dirty="0" smtClean="0">
                <a:solidFill>
                  <a:srgbClr val="0D3F96"/>
                </a:solidFill>
              </a:rPr>
              <a:t>456 </a:t>
            </a:r>
            <a:r>
              <a:rPr lang="fr-FR" b="1" dirty="0">
                <a:solidFill>
                  <a:srgbClr val="0D3F96"/>
                </a:solidFill>
              </a:rPr>
              <a:t>M€</a:t>
            </a:r>
          </a:p>
          <a:p>
            <a:pPr marL="342900" lvl="0" indent="-342900">
              <a:buFont typeface="Arial" panose="020B0604020202020204" pitchFamily="34" charset="0"/>
              <a:buChar char="•"/>
              <a:defRPr/>
            </a:pPr>
            <a:r>
              <a:rPr lang="fr-FR" b="1" dirty="0">
                <a:solidFill>
                  <a:srgbClr val="0D3F96"/>
                </a:solidFill>
              </a:rPr>
              <a:t>dont CTM :</a:t>
            </a:r>
            <a:r>
              <a:rPr lang="fr-FR" b="1" dirty="0">
                <a:solidFill>
                  <a:srgbClr val="FF0000"/>
                </a:solidFill>
              </a:rPr>
              <a:t> </a:t>
            </a:r>
            <a:r>
              <a:rPr lang="fr-FR" b="1" dirty="0">
                <a:solidFill>
                  <a:srgbClr val="0D3F96"/>
                </a:solidFill>
              </a:rPr>
              <a:t>174 M€</a:t>
            </a:r>
          </a:p>
          <a:p>
            <a:pPr lvl="0">
              <a:defRPr/>
            </a:pPr>
            <a:endParaRPr lang="fr-FR" b="1" dirty="0">
              <a:solidFill>
                <a:srgbClr val="0D3F96"/>
              </a:solidFill>
            </a:endParaRPr>
          </a:p>
        </p:txBody>
      </p:sp>
      <p:sp>
        <p:nvSpPr>
          <p:cNvPr id="4" name="Rectangle 3"/>
          <p:cNvSpPr/>
          <p:nvPr/>
        </p:nvSpPr>
        <p:spPr>
          <a:xfrm>
            <a:off x="3394530" y="975734"/>
            <a:ext cx="7055756" cy="523220"/>
          </a:xfrm>
          <a:prstGeom prst="rect">
            <a:avLst/>
          </a:prstGeom>
        </p:spPr>
        <p:txBody>
          <a:bodyPr wrap="square">
            <a:spAutoFit/>
          </a:bodyPr>
          <a:lstStyle/>
          <a:p>
            <a:pPr>
              <a:defRPr/>
            </a:pPr>
            <a:r>
              <a:rPr lang="fr-FR" sz="2800" b="1" dirty="0">
                <a:solidFill>
                  <a:schemeClr val="accent5">
                    <a:lumMod val="75000"/>
                  </a:schemeClr>
                </a:solidFill>
              </a:rPr>
              <a:t>Un rythme de programmation qui </a:t>
            </a:r>
            <a:r>
              <a:rPr lang="fr-FR" sz="2800" b="1" dirty="0" smtClean="0">
                <a:solidFill>
                  <a:schemeClr val="accent5">
                    <a:lumMod val="75000"/>
                  </a:schemeClr>
                </a:solidFill>
              </a:rPr>
              <a:t>reste élevé</a:t>
            </a:r>
          </a:p>
        </p:txBody>
      </p:sp>
      <p:pic>
        <p:nvPicPr>
          <p:cNvPr id="3" name="Image 2"/>
          <p:cNvPicPr>
            <a:picLocks noChangeAspect="1"/>
          </p:cNvPicPr>
          <p:nvPr/>
        </p:nvPicPr>
        <p:blipFill>
          <a:blip r:embed="rId2"/>
          <a:stretch>
            <a:fillRect/>
          </a:stretch>
        </p:blipFill>
        <p:spPr>
          <a:xfrm>
            <a:off x="5510585" y="1775121"/>
            <a:ext cx="6233862" cy="3763529"/>
          </a:xfrm>
          <a:prstGeom prst="rect">
            <a:avLst/>
          </a:prstGeom>
        </p:spPr>
      </p:pic>
    </p:spTree>
    <p:extLst>
      <p:ext uri="{BB962C8B-B14F-4D97-AF65-F5344CB8AC3E}">
        <p14:creationId xmlns:p14="http://schemas.microsoft.com/office/powerpoint/2010/main" val="18595381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471546977"/>
              </p:ext>
            </p:extLst>
          </p:nvPr>
        </p:nvGraphicFramePr>
        <p:xfrm>
          <a:off x="5976908" y="1065790"/>
          <a:ext cx="6018297" cy="5609220"/>
        </p:xfrm>
        <a:graphic>
          <a:graphicData uri="http://schemas.openxmlformats.org/drawingml/2006/table">
            <a:tbl>
              <a:tblPr firstRow="1" bandRow="1">
                <a:tableStyleId>{5C22544A-7EE6-4342-B048-85BDC9FD1C3A}</a:tableStyleId>
              </a:tblPr>
              <a:tblGrid>
                <a:gridCol w="1495739">
                  <a:extLst>
                    <a:ext uri="{9D8B030D-6E8A-4147-A177-3AD203B41FA5}">
                      <a16:colId xmlns:a16="http://schemas.microsoft.com/office/drawing/2014/main" val="20000"/>
                    </a:ext>
                  </a:extLst>
                </a:gridCol>
                <a:gridCol w="3043910">
                  <a:extLst>
                    <a:ext uri="{9D8B030D-6E8A-4147-A177-3AD203B41FA5}">
                      <a16:colId xmlns:a16="http://schemas.microsoft.com/office/drawing/2014/main" val="20001"/>
                    </a:ext>
                  </a:extLst>
                </a:gridCol>
                <a:gridCol w="1478648">
                  <a:extLst>
                    <a:ext uri="{9D8B030D-6E8A-4147-A177-3AD203B41FA5}">
                      <a16:colId xmlns:a16="http://schemas.microsoft.com/office/drawing/2014/main" val="20002"/>
                    </a:ext>
                  </a:extLst>
                </a:gridCol>
              </a:tblGrid>
              <a:tr h="313953">
                <a:tc>
                  <a:txBody>
                    <a:bodyPr/>
                    <a:lstStyle/>
                    <a:p>
                      <a:r>
                        <a:rPr lang="fr-FR" sz="1400" dirty="0" smtClean="0"/>
                        <a:t>Bénéficiaires</a:t>
                      </a:r>
                      <a:endParaRPr lang="fr-FR" sz="1400" dirty="0"/>
                    </a:p>
                  </a:txBody>
                  <a:tcPr/>
                </a:tc>
                <a:tc>
                  <a:txBody>
                    <a:bodyPr/>
                    <a:lstStyle/>
                    <a:p>
                      <a:r>
                        <a:rPr lang="fr-FR" sz="1400" dirty="0" smtClean="0"/>
                        <a:t>Projets phares</a:t>
                      </a:r>
                      <a:endParaRPr lang="fr-FR" sz="1400" dirty="0"/>
                    </a:p>
                  </a:txBody>
                  <a:tcPr/>
                </a:tc>
                <a:tc>
                  <a:txBody>
                    <a:bodyPr/>
                    <a:lstStyle/>
                    <a:p>
                      <a:pPr algn="ctr"/>
                      <a:r>
                        <a:rPr lang="fr-FR" sz="1400" dirty="0" smtClean="0"/>
                        <a:t>CT en M€</a:t>
                      </a:r>
                      <a:endParaRPr lang="fr-FR" sz="1400" dirty="0"/>
                    </a:p>
                  </a:txBody>
                  <a:tcPr/>
                </a:tc>
                <a:extLst>
                  <a:ext uri="{0D108BD9-81ED-4DB2-BD59-A6C34878D82A}">
                    <a16:rowId xmlns:a16="http://schemas.microsoft.com/office/drawing/2014/main" val="10000"/>
                  </a:ext>
                </a:extLst>
              </a:tr>
              <a:tr h="494990">
                <a:tc>
                  <a:txBody>
                    <a:bodyPr/>
                    <a:lstStyle/>
                    <a:p>
                      <a:r>
                        <a:rPr lang="fr-FR" sz="1400" dirty="0" smtClean="0"/>
                        <a:t>CTM</a:t>
                      </a:r>
                      <a:endParaRPr lang="fr-FR" sz="1400" dirty="0"/>
                    </a:p>
                  </a:txBody>
                  <a:tcPr/>
                </a:tc>
                <a:tc>
                  <a:txBody>
                    <a:bodyPr/>
                    <a:lstStyle/>
                    <a:p>
                      <a:r>
                        <a:rPr lang="fr-FR" sz="1400" dirty="0" smtClean="0"/>
                        <a:t>Déploiement</a:t>
                      </a:r>
                      <a:r>
                        <a:rPr lang="fr-FR" sz="1400" baseline="0" dirty="0" smtClean="0"/>
                        <a:t> du </a:t>
                      </a:r>
                      <a:r>
                        <a:rPr lang="fr-FR" sz="1400" dirty="0" smtClean="0"/>
                        <a:t>THD</a:t>
                      </a:r>
                      <a:endParaRPr lang="fr-FR" sz="1400" dirty="0"/>
                    </a:p>
                  </a:txBody>
                  <a:tcPr/>
                </a:tc>
                <a:tc>
                  <a:txBody>
                    <a:bodyPr/>
                    <a:lstStyle/>
                    <a:p>
                      <a:pPr algn="ctr"/>
                      <a:r>
                        <a:rPr lang="fr-FR" sz="1400" dirty="0" smtClean="0"/>
                        <a:t>108</a:t>
                      </a:r>
                    </a:p>
                    <a:p>
                      <a:pPr algn="ctr"/>
                      <a:endParaRPr lang="fr-FR" sz="1400" dirty="0"/>
                    </a:p>
                  </a:txBody>
                  <a:tcPr/>
                </a:tc>
                <a:extLst>
                  <a:ext uri="{0D108BD9-81ED-4DB2-BD59-A6C34878D82A}">
                    <a16:rowId xmlns:a16="http://schemas.microsoft.com/office/drawing/2014/main" val="10001"/>
                  </a:ext>
                </a:extLst>
              </a:tr>
              <a:tr h="313953">
                <a:tc>
                  <a:txBody>
                    <a:bodyPr/>
                    <a:lstStyle/>
                    <a:p>
                      <a:r>
                        <a:rPr lang="fr-FR" sz="1400" dirty="0" smtClean="0"/>
                        <a:t>SAMAC</a:t>
                      </a:r>
                      <a:endParaRPr lang="fr-FR" sz="1400" dirty="0"/>
                    </a:p>
                  </a:txBody>
                  <a:tcPr/>
                </a:tc>
                <a:tc>
                  <a:txBody>
                    <a:bodyPr/>
                    <a:lstStyle/>
                    <a:p>
                      <a:r>
                        <a:rPr lang="fr-FR" sz="1400" dirty="0" smtClean="0"/>
                        <a:t>Aéroport</a:t>
                      </a:r>
                      <a:endParaRPr lang="fr-FR" sz="1400" dirty="0"/>
                    </a:p>
                  </a:txBody>
                  <a:tcPr/>
                </a:tc>
                <a:tc>
                  <a:txBody>
                    <a:bodyPr/>
                    <a:lstStyle/>
                    <a:p>
                      <a:pPr algn="ctr"/>
                      <a:r>
                        <a:rPr lang="fr-FR" sz="1400" dirty="0" smtClean="0"/>
                        <a:t>63</a:t>
                      </a:r>
                      <a:endParaRPr lang="fr-FR" sz="1400" dirty="0"/>
                    </a:p>
                  </a:txBody>
                  <a:tcPr/>
                </a:tc>
                <a:extLst>
                  <a:ext uri="{0D108BD9-81ED-4DB2-BD59-A6C34878D82A}">
                    <a16:rowId xmlns:a16="http://schemas.microsoft.com/office/drawing/2014/main" val="10002"/>
                  </a:ext>
                </a:extLst>
              </a:tr>
              <a:tr h="313953">
                <a:tc>
                  <a:txBody>
                    <a:bodyPr/>
                    <a:lstStyle/>
                    <a:p>
                      <a:r>
                        <a:rPr lang="fr-FR" sz="1400" dirty="0" smtClean="0"/>
                        <a:t>GPMDM</a:t>
                      </a:r>
                      <a:endParaRPr lang="fr-FR" sz="1400" dirty="0"/>
                    </a:p>
                  </a:txBody>
                  <a:tcPr/>
                </a:tc>
                <a:tc>
                  <a:txBody>
                    <a:bodyPr/>
                    <a:lstStyle/>
                    <a:p>
                      <a:r>
                        <a:rPr lang="fr-FR" sz="1400" dirty="0" smtClean="0"/>
                        <a:t>Extension du Port</a:t>
                      </a:r>
                      <a:endParaRPr lang="fr-FR" sz="1400" dirty="0"/>
                    </a:p>
                  </a:txBody>
                  <a:tcPr/>
                </a:tc>
                <a:tc>
                  <a:txBody>
                    <a:bodyPr/>
                    <a:lstStyle/>
                    <a:p>
                      <a:pPr algn="ctr"/>
                      <a:r>
                        <a:rPr lang="fr-FR" sz="1400" dirty="0" smtClean="0"/>
                        <a:t>50</a:t>
                      </a:r>
                      <a:endParaRPr lang="fr-FR" sz="1400" dirty="0"/>
                    </a:p>
                  </a:txBody>
                  <a:tcPr/>
                </a:tc>
                <a:extLst>
                  <a:ext uri="{0D108BD9-81ED-4DB2-BD59-A6C34878D82A}">
                    <a16:rowId xmlns:a16="http://schemas.microsoft.com/office/drawing/2014/main" val="10005"/>
                  </a:ext>
                </a:extLst>
              </a:tr>
              <a:tr h="313953">
                <a:tc>
                  <a:txBody>
                    <a:bodyPr/>
                    <a:lstStyle/>
                    <a:p>
                      <a:r>
                        <a:rPr lang="fr-FR" sz="1400" dirty="0" smtClean="0"/>
                        <a:t>SMTVD</a:t>
                      </a:r>
                      <a:endParaRPr lang="fr-FR" sz="1400" dirty="0"/>
                    </a:p>
                  </a:txBody>
                  <a:tcPr/>
                </a:tc>
                <a:tc>
                  <a:txBody>
                    <a:bodyPr/>
                    <a:lstStyle/>
                    <a:p>
                      <a:r>
                        <a:rPr lang="fr-FR" sz="1400" dirty="0" smtClean="0"/>
                        <a:t>Complexe environnemental</a:t>
                      </a:r>
                      <a:endParaRPr lang="fr-FR" sz="1400" dirty="0"/>
                    </a:p>
                  </a:txBody>
                  <a:tcPr/>
                </a:tc>
                <a:tc>
                  <a:txBody>
                    <a:bodyPr/>
                    <a:lstStyle/>
                    <a:p>
                      <a:pPr algn="ctr"/>
                      <a:r>
                        <a:rPr lang="fr-FR" sz="1400" dirty="0" smtClean="0"/>
                        <a:t>44</a:t>
                      </a:r>
                      <a:endParaRPr lang="fr-FR" sz="1400" dirty="0"/>
                    </a:p>
                  </a:txBody>
                  <a:tcPr/>
                </a:tc>
                <a:extLst>
                  <a:ext uri="{0D108BD9-81ED-4DB2-BD59-A6C34878D82A}">
                    <a16:rowId xmlns:a16="http://schemas.microsoft.com/office/drawing/2014/main" val="10003"/>
                  </a:ext>
                </a:extLst>
              </a:tr>
              <a:tr h="836015">
                <a:tc>
                  <a:txBody>
                    <a:bodyPr/>
                    <a:lstStyle/>
                    <a:p>
                      <a:r>
                        <a:rPr lang="fr-FR" sz="1400" dirty="0" smtClean="0"/>
                        <a:t>CTM</a:t>
                      </a:r>
                      <a:endParaRPr lang="fr-FR" sz="1400" dirty="0"/>
                    </a:p>
                  </a:txBody>
                  <a:tcPr/>
                </a:tc>
                <a:tc>
                  <a:txBody>
                    <a:bodyPr/>
                    <a:lstStyle/>
                    <a:p>
                      <a:r>
                        <a:rPr lang="fr-FR" sz="1400" dirty="0" smtClean="0"/>
                        <a:t>Construction avec</a:t>
                      </a:r>
                      <a:r>
                        <a:rPr lang="fr-FR" sz="1400" baseline="0" dirty="0" smtClean="0"/>
                        <a:t> caractéristiques para- sismiques du Lycée Schœlcher</a:t>
                      </a:r>
                      <a:endParaRPr lang="fr-FR" sz="1400" dirty="0"/>
                    </a:p>
                  </a:txBody>
                  <a:tcPr/>
                </a:tc>
                <a:tc>
                  <a:txBody>
                    <a:bodyPr/>
                    <a:lstStyle/>
                    <a:p>
                      <a:pPr algn="ctr"/>
                      <a:r>
                        <a:rPr lang="fr-FR" sz="1400" dirty="0" smtClean="0"/>
                        <a:t>42</a:t>
                      </a:r>
                      <a:endParaRPr lang="fr-FR" sz="1400" dirty="0"/>
                    </a:p>
                  </a:txBody>
                  <a:tcPr/>
                </a:tc>
                <a:extLst>
                  <a:ext uri="{0D108BD9-81ED-4DB2-BD59-A6C34878D82A}">
                    <a16:rowId xmlns:a16="http://schemas.microsoft.com/office/drawing/2014/main" val="10004"/>
                  </a:ext>
                </a:extLst>
              </a:tr>
              <a:tr h="458459">
                <a:tc>
                  <a:txBody>
                    <a:bodyPr/>
                    <a:lstStyle/>
                    <a:p>
                      <a:r>
                        <a:rPr lang="fr-FR" sz="1400" dirty="0" smtClean="0"/>
                        <a:t>EDF</a:t>
                      </a:r>
                      <a:endParaRPr lang="fr-FR" sz="1400" dirty="0"/>
                    </a:p>
                  </a:txBody>
                  <a:tcPr/>
                </a:tc>
                <a:tc>
                  <a:txBody>
                    <a:bodyPr/>
                    <a:lstStyle/>
                    <a:p>
                      <a:r>
                        <a:rPr lang="fr-FR" sz="1400" dirty="0" smtClean="0"/>
                        <a:t>Programme Chauffe</a:t>
                      </a:r>
                      <a:r>
                        <a:rPr lang="fr-FR" sz="1400" baseline="0" dirty="0" smtClean="0"/>
                        <a:t> eau solaire</a:t>
                      </a:r>
                      <a:endParaRPr lang="fr-FR" sz="1400" dirty="0"/>
                    </a:p>
                  </a:txBody>
                  <a:tcPr/>
                </a:tc>
                <a:tc>
                  <a:txBody>
                    <a:bodyPr/>
                    <a:lstStyle/>
                    <a:p>
                      <a:pPr algn="ctr"/>
                      <a:r>
                        <a:rPr lang="fr-FR" sz="1400" dirty="0" smtClean="0"/>
                        <a:t>31</a:t>
                      </a:r>
                      <a:endParaRPr lang="fr-FR" sz="1400" dirty="0"/>
                    </a:p>
                  </a:txBody>
                  <a:tcPr/>
                </a:tc>
                <a:extLst>
                  <a:ext uri="{0D108BD9-81ED-4DB2-BD59-A6C34878D82A}">
                    <a16:rowId xmlns:a16="http://schemas.microsoft.com/office/drawing/2014/main" val="10006"/>
                  </a:ext>
                </a:extLst>
              </a:tr>
              <a:tr h="494990">
                <a:tc>
                  <a:txBody>
                    <a:bodyPr/>
                    <a:lstStyle/>
                    <a:p>
                      <a:r>
                        <a:rPr lang="fr-FR" sz="1400" dirty="0" smtClean="0">
                          <a:solidFill>
                            <a:schemeClr val="tx1"/>
                          </a:solidFill>
                        </a:rPr>
                        <a:t>SMEM</a:t>
                      </a:r>
                      <a:endParaRPr lang="fr-FR" sz="1400" dirty="0">
                        <a:solidFill>
                          <a:schemeClr val="tx1"/>
                        </a:solidFill>
                      </a:endParaRPr>
                    </a:p>
                  </a:txBody>
                  <a:tcPr/>
                </a:tc>
                <a:tc>
                  <a:txBody>
                    <a:bodyPr/>
                    <a:lstStyle/>
                    <a:p>
                      <a:r>
                        <a:rPr lang="fr-FR" sz="1400" dirty="0" smtClean="0">
                          <a:solidFill>
                            <a:schemeClr val="tx1"/>
                          </a:solidFill>
                        </a:rPr>
                        <a:t>Programme d’éclairage public performant</a:t>
                      </a:r>
                      <a:endParaRPr lang="fr-FR" sz="1400" dirty="0">
                        <a:solidFill>
                          <a:schemeClr val="tx1"/>
                        </a:solidFill>
                      </a:endParaRPr>
                    </a:p>
                  </a:txBody>
                  <a:tcPr/>
                </a:tc>
                <a:tc>
                  <a:txBody>
                    <a:bodyPr/>
                    <a:lstStyle/>
                    <a:p>
                      <a:pPr algn="ctr"/>
                      <a:r>
                        <a:rPr lang="fr-FR" sz="1400" dirty="0" smtClean="0">
                          <a:solidFill>
                            <a:schemeClr val="tx1"/>
                          </a:solidFill>
                        </a:rPr>
                        <a:t>28</a:t>
                      </a:r>
                      <a:endParaRPr lang="fr-FR" sz="1400" dirty="0">
                        <a:solidFill>
                          <a:schemeClr val="tx1"/>
                        </a:solidFill>
                      </a:endParaRPr>
                    </a:p>
                  </a:txBody>
                  <a:tcPr/>
                </a:tc>
                <a:extLst>
                  <a:ext uri="{0D108BD9-81ED-4DB2-BD59-A6C34878D82A}">
                    <a16:rowId xmlns:a16="http://schemas.microsoft.com/office/drawing/2014/main" val="10007"/>
                  </a:ext>
                </a:extLst>
              </a:tr>
              <a:tr h="647237">
                <a:tc>
                  <a:txBody>
                    <a:bodyPr/>
                    <a:lstStyle/>
                    <a:p>
                      <a:r>
                        <a:rPr lang="fr-FR" sz="1400" dirty="0" smtClean="0"/>
                        <a:t>CTM</a:t>
                      </a:r>
                      <a:endParaRPr lang="fr-FR" sz="1400" dirty="0"/>
                    </a:p>
                  </a:txBody>
                  <a:tcPr/>
                </a:tc>
                <a:tc>
                  <a:txBody>
                    <a:bodyPr/>
                    <a:lstStyle/>
                    <a:p>
                      <a:r>
                        <a:rPr lang="fr-FR" sz="1400" dirty="0" smtClean="0"/>
                        <a:t>Confortement para- sismique</a:t>
                      </a:r>
                      <a:r>
                        <a:rPr lang="fr-FR" sz="1400" baseline="0" dirty="0" smtClean="0"/>
                        <a:t> de la cité scolaire </a:t>
                      </a:r>
                      <a:r>
                        <a:rPr lang="fr-FR" sz="1400" baseline="0" dirty="0" err="1" smtClean="0"/>
                        <a:t>Lagrosillière</a:t>
                      </a:r>
                      <a:endParaRPr lang="fr-FR" sz="1400" dirty="0"/>
                    </a:p>
                  </a:txBody>
                  <a:tcPr/>
                </a:tc>
                <a:tc>
                  <a:txBody>
                    <a:bodyPr/>
                    <a:lstStyle/>
                    <a:p>
                      <a:pPr algn="ctr"/>
                      <a:r>
                        <a:rPr lang="fr-FR" sz="1400" dirty="0" smtClean="0"/>
                        <a:t>26</a:t>
                      </a:r>
                    </a:p>
                  </a:txBody>
                  <a:tcPr/>
                </a:tc>
                <a:extLst>
                  <a:ext uri="{0D108BD9-81ED-4DB2-BD59-A6C34878D82A}">
                    <a16:rowId xmlns:a16="http://schemas.microsoft.com/office/drawing/2014/main" val="10009"/>
                  </a:ext>
                </a:extLst>
              </a:tr>
              <a:tr h="458459">
                <a:tc>
                  <a:txBody>
                    <a:bodyPr/>
                    <a:lstStyle/>
                    <a:p>
                      <a:r>
                        <a:rPr lang="fr-FR" sz="1400" dirty="0" smtClean="0"/>
                        <a:t>CTM</a:t>
                      </a:r>
                      <a:endParaRPr lang="fr-FR" sz="1400" dirty="0"/>
                    </a:p>
                  </a:txBody>
                  <a:tcPr/>
                </a:tc>
                <a:tc>
                  <a:txBody>
                    <a:bodyPr/>
                    <a:lstStyle/>
                    <a:p>
                      <a:r>
                        <a:rPr lang="fr-FR" sz="1400" dirty="0" smtClean="0"/>
                        <a:t>JEREMIE: instrument financier</a:t>
                      </a:r>
                      <a:endParaRPr lang="fr-FR" sz="1400" dirty="0"/>
                    </a:p>
                  </a:txBody>
                  <a:tcPr/>
                </a:tc>
                <a:tc>
                  <a:txBody>
                    <a:bodyPr/>
                    <a:lstStyle/>
                    <a:p>
                      <a:pPr algn="ctr"/>
                      <a:r>
                        <a:rPr lang="fr-FR" sz="1400" dirty="0" smtClean="0"/>
                        <a:t>25</a:t>
                      </a:r>
                    </a:p>
                  </a:txBody>
                  <a:tcPr/>
                </a:tc>
                <a:extLst>
                  <a:ext uri="{0D108BD9-81ED-4DB2-BD59-A6C34878D82A}">
                    <a16:rowId xmlns:a16="http://schemas.microsoft.com/office/drawing/2014/main" val="10012"/>
                  </a:ext>
                </a:extLst>
              </a:tr>
              <a:tr h="458459">
                <a:tc>
                  <a:txBody>
                    <a:bodyPr/>
                    <a:lstStyle/>
                    <a:p>
                      <a:r>
                        <a:rPr lang="fr-FR" sz="1400" dirty="0" smtClean="0">
                          <a:solidFill>
                            <a:schemeClr val="accent5"/>
                          </a:solidFill>
                        </a:rPr>
                        <a:t>CTM</a:t>
                      </a:r>
                      <a:endParaRPr lang="fr-FR" sz="1400" dirty="0">
                        <a:solidFill>
                          <a:schemeClr val="accent5"/>
                        </a:solidFill>
                      </a:endParaRPr>
                    </a:p>
                  </a:txBody>
                  <a:tcPr/>
                </a:tc>
                <a:tc>
                  <a:txBody>
                    <a:bodyPr/>
                    <a:lstStyle/>
                    <a:p>
                      <a:r>
                        <a:rPr lang="fr-FR" sz="1400" dirty="0" smtClean="0">
                          <a:solidFill>
                            <a:schemeClr val="accent5"/>
                          </a:solidFill>
                        </a:rPr>
                        <a:t>Programme</a:t>
                      </a:r>
                      <a:r>
                        <a:rPr lang="fr-FR" sz="1400" baseline="0" dirty="0" smtClean="0">
                          <a:solidFill>
                            <a:schemeClr val="accent5"/>
                          </a:solidFill>
                        </a:rPr>
                        <a:t> de Formation des adultes</a:t>
                      </a:r>
                      <a:endParaRPr lang="fr-FR" sz="1400" dirty="0">
                        <a:solidFill>
                          <a:schemeClr val="accent5"/>
                        </a:solidFill>
                      </a:endParaRPr>
                    </a:p>
                  </a:txBody>
                  <a:tcPr/>
                </a:tc>
                <a:tc>
                  <a:txBody>
                    <a:bodyPr/>
                    <a:lstStyle/>
                    <a:p>
                      <a:pPr algn="ctr"/>
                      <a:r>
                        <a:rPr lang="fr-FR" sz="1400" dirty="0" smtClean="0">
                          <a:solidFill>
                            <a:schemeClr val="accent5"/>
                          </a:solidFill>
                        </a:rPr>
                        <a:t>13</a:t>
                      </a:r>
                      <a:endParaRPr lang="fr-FR" sz="1400" dirty="0">
                        <a:solidFill>
                          <a:schemeClr val="accent5"/>
                        </a:solidFill>
                      </a:endParaRPr>
                    </a:p>
                  </a:txBody>
                  <a:tcPr/>
                </a:tc>
                <a:extLst>
                  <a:ext uri="{0D108BD9-81ED-4DB2-BD59-A6C34878D82A}">
                    <a16:rowId xmlns:a16="http://schemas.microsoft.com/office/drawing/2014/main" val="10010"/>
                  </a:ext>
                </a:extLst>
              </a:tr>
              <a:tr h="458459">
                <a:tc>
                  <a:txBody>
                    <a:bodyPr/>
                    <a:lstStyle/>
                    <a:p>
                      <a:r>
                        <a:rPr lang="fr-FR" sz="1400" dirty="0" smtClean="0">
                          <a:solidFill>
                            <a:schemeClr val="accent5"/>
                          </a:solidFill>
                        </a:rPr>
                        <a:t>CTM</a:t>
                      </a:r>
                      <a:endParaRPr lang="fr-FR" sz="1400" dirty="0">
                        <a:solidFill>
                          <a:schemeClr val="accent5"/>
                        </a:solidFill>
                      </a:endParaRPr>
                    </a:p>
                  </a:txBody>
                  <a:tcPr/>
                </a:tc>
                <a:tc>
                  <a:txBody>
                    <a:bodyPr/>
                    <a:lstStyle/>
                    <a:p>
                      <a:r>
                        <a:rPr lang="fr-FR" sz="1400" dirty="0" smtClean="0">
                          <a:solidFill>
                            <a:schemeClr val="accent5"/>
                          </a:solidFill>
                        </a:rPr>
                        <a:t>Programme</a:t>
                      </a:r>
                      <a:r>
                        <a:rPr lang="fr-FR" sz="1400" baseline="0" dirty="0" smtClean="0">
                          <a:solidFill>
                            <a:schemeClr val="accent5"/>
                          </a:solidFill>
                        </a:rPr>
                        <a:t> de Formation des jeunes</a:t>
                      </a:r>
                      <a:endParaRPr lang="fr-FR" sz="1400" dirty="0">
                        <a:solidFill>
                          <a:schemeClr val="accent5"/>
                        </a:solidFill>
                      </a:endParaRPr>
                    </a:p>
                  </a:txBody>
                  <a:tcPr/>
                </a:tc>
                <a:tc>
                  <a:txBody>
                    <a:bodyPr/>
                    <a:lstStyle/>
                    <a:p>
                      <a:pPr algn="ctr"/>
                      <a:r>
                        <a:rPr lang="fr-FR" sz="1400" dirty="0" smtClean="0">
                          <a:solidFill>
                            <a:schemeClr val="accent5"/>
                          </a:solidFill>
                        </a:rPr>
                        <a:t>10</a:t>
                      </a:r>
                      <a:endParaRPr lang="fr-FR" sz="1400" dirty="0">
                        <a:solidFill>
                          <a:schemeClr val="accent5"/>
                        </a:solidFill>
                      </a:endParaRPr>
                    </a:p>
                  </a:txBody>
                  <a:tcPr/>
                </a:tc>
                <a:extLst>
                  <a:ext uri="{0D108BD9-81ED-4DB2-BD59-A6C34878D82A}">
                    <a16:rowId xmlns:a16="http://schemas.microsoft.com/office/drawing/2014/main" val="10011"/>
                  </a:ext>
                </a:extLst>
              </a:tr>
            </a:tbl>
          </a:graphicData>
        </a:graphic>
      </p:graphicFrame>
      <p:pic>
        <p:nvPicPr>
          <p:cNvPr id="4" name="Image 3"/>
          <p:cNvPicPr>
            <a:picLocks noChangeAspect="1"/>
          </p:cNvPicPr>
          <p:nvPr/>
        </p:nvPicPr>
        <p:blipFill>
          <a:blip r:embed="rId2"/>
          <a:stretch>
            <a:fillRect/>
          </a:stretch>
        </p:blipFill>
        <p:spPr>
          <a:xfrm>
            <a:off x="400372" y="1993225"/>
            <a:ext cx="5121084" cy="3846909"/>
          </a:xfrm>
          <a:prstGeom prst="rect">
            <a:avLst/>
          </a:prstGeom>
        </p:spPr>
      </p:pic>
    </p:spTree>
    <p:extLst>
      <p:ext uri="{BB962C8B-B14F-4D97-AF65-F5344CB8AC3E}">
        <p14:creationId xmlns:p14="http://schemas.microsoft.com/office/powerpoint/2010/main" val="24104608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Graphique 16"/>
          <p:cNvGraphicFramePr>
            <a:graphicFrameLocks/>
          </p:cNvGraphicFramePr>
          <p:nvPr>
            <p:extLst/>
          </p:nvPr>
        </p:nvGraphicFramePr>
        <p:xfrm>
          <a:off x="8312128" y="3158026"/>
          <a:ext cx="3724275" cy="29527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aphique 15"/>
          <p:cNvGraphicFramePr>
            <a:graphicFrameLocks/>
          </p:cNvGraphicFramePr>
          <p:nvPr>
            <p:extLst/>
          </p:nvPr>
        </p:nvGraphicFramePr>
        <p:xfrm>
          <a:off x="4488738" y="3158027"/>
          <a:ext cx="3724275" cy="29527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aphique 13"/>
          <p:cNvGraphicFramePr>
            <a:graphicFrameLocks/>
          </p:cNvGraphicFramePr>
          <p:nvPr>
            <p:extLst/>
          </p:nvPr>
        </p:nvGraphicFramePr>
        <p:xfrm>
          <a:off x="625081" y="3208627"/>
          <a:ext cx="3724275" cy="2952749"/>
        </p:xfrm>
        <a:graphic>
          <a:graphicData uri="http://schemas.openxmlformats.org/drawingml/2006/chart">
            <c:chart xmlns:c="http://schemas.openxmlformats.org/drawingml/2006/chart" xmlns:r="http://schemas.openxmlformats.org/officeDocument/2006/relationships" r:id="rId5"/>
          </a:graphicData>
        </a:graphic>
      </p:graphicFrame>
      <p:sp>
        <p:nvSpPr>
          <p:cNvPr id="6" name="Titre 1"/>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lang="fr-FR" sz="3200" b="1" kern="1200" baseline="0">
                <a:solidFill>
                  <a:srgbClr val="1B14AC"/>
                </a:solidFill>
                <a:latin typeface="+mj-lt"/>
                <a:ea typeface="+mj-ea"/>
                <a:cs typeface="+mj-cs"/>
              </a:defRPr>
            </a:lvl1pPr>
          </a:lstStyle>
          <a:p>
            <a:r>
              <a:rPr lang="fr-FR" dirty="0" smtClean="0"/>
              <a:t/>
            </a:r>
            <a:br>
              <a:rPr lang="fr-FR" dirty="0" smtClean="0"/>
            </a:br>
            <a:r>
              <a:rPr lang="fr-FR" dirty="0" smtClean="0"/>
              <a:t/>
            </a:r>
            <a:br>
              <a:rPr lang="fr-FR" dirty="0" smtClean="0"/>
            </a:br>
            <a:r>
              <a:rPr lang="fr-FR" dirty="0" smtClean="0"/>
              <a:t>PROGRAMMATION FEDER – FSE –IEJ à fin 2020</a:t>
            </a:r>
            <a:endParaRPr lang="fr-FR" dirty="0"/>
          </a:p>
        </p:txBody>
      </p:sp>
      <p:sp>
        <p:nvSpPr>
          <p:cNvPr id="7" name="ZoneTexte 6"/>
          <p:cNvSpPr txBox="1"/>
          <p:nvPr/>
        </p:nvSpPr>
        <p:spPr>
          <a:xfrm>
            <a:off x="2626601" y="4500336"/>
            <a:ext cx="583814" cy="369332"/>
          </a:xfrm>
          <a:prstGeom prst="rect">
            <a:avLst/>
          </a:prstGeom>
          <a:noFill/>
        </p:spPr>
        <p:txBody>
          <a:bodyPr wrap="none" rtlCol="0">
            <a:spAutoFit/>
          </a:bodyPr>
          <a:lstStyle/>
          <a:p>
            <a:r>
              <a:rPr lang="fr-FR" dirty="0" smtClean="0"/>
              <a:t>90%</a:t>
            </a:r>
            <a:endParaRPr lang="fr-FR" dirty="0"/>
          </a:p>
        </p:txBody>
      </p:sp>
      <p:sp>
        <p:nvSpPr>
          <p:cNvPr id="8" name="ZoneTexte 7"/>
          <p:cNvSpPr txBox="1"/>
          <p:nvPr/>
        </p:nvSpPr>
        <p:spPr>
          <a:xfrm>
            <a:off x="2642283" y="3690733"/>
            <a:ext cx="583814" cy="369332"/>
          </a:xfrm>
          <a:prstGeom prst="rect">
            <a:avLst/>
          </a:prstGeom>
          <a:noFill/>
        </p:spPr>
        <p:txBody>
          <a:bodyPr wrap="none" rtlCol="0">
            <a:spAutoFit/>
          </a:bodyPr>
          <a:lstStyle/>
          <a:p>
            <a:r>
              <a:rPr lang="fr-FR" dirty="0" smtClean="0"/>
              <a:t>27%</a:t>
            </a:r>
            <a:endParaRPr lang="fr-FR" dirty="0"/>
          </a:p>
        </p:txBody>
      </p:sp>
      <p:sp>
        <p:nvSpPr>
          <p:cNvPr id="10" name="ZoneTexte 9"/>
          <p:cNvSpPr txBox="1"/>
          <p:nvPr/>
        </p:nvSpPr>
        <p:spPr>
          <a:xfrm>
            <a:off x="6599133" y="3884962"/>
            <a:ext cx="466794" cy="369332"/>
          </a:xfrm>
          <a:prstGeom prst="rect">
            <a:avLst/>
          </a:prstGeom>
          <a:noFill/>
        </p:spPr>
        <p:txBody>
          <a:bodyPr wrap="none" rtlCol="0">
            <a:spAutoFit/>
          </a:bodyPr>
          <a:lstStyle/>
          <a:p>
            <a:r>
              <a:rPr lang="fr-FR" dirty="0" smtClean="0"/>
              <a:t>1%</a:t>
            </a:r>
            <a:endParaRPr lang="fr-FR" dirty="0"/>
          </a:p>
        </p:txBody>
      </p:sp>
      <p:sp>
        <p:nvSpPr>
          <p:cNvPr id="12" name="ZoneTexte 11"/>
          <p:cNvSpPr txBox="1"/>
          <p:nvPr/>
        </p:nvSpPr>
        <p:spPr>
          <a:xfrm>
            <a:off x="6563605" y="3591440"/>
            <a:ext cx="583814" cy="369332"/>
          </a:xfrm>
          <a:prstGeom prst="rect">
            <a:avLst/>
          </a:prstGeom>
          <a:noFill/>
        </p:spPr>
        <p:txBody>
          <a:bodyPr wrap="none" rtlCol="0">
            <a:spAutoFit/>
          </a:bodyPr>
          <a:lstStyle/>
          <a:p>
            <a:r>
              <a:rPr lang="fr-FR" dirty="0" smtClean="0"/>
              <a:t>23%</a:t>
            </a:r>
            <a:endParaRPr lang="fr-FR" dirty="0"/>
          </a:p>
        </p:txBody>
      </p:sp>
      <p:sp>
        <p:nvSpPr>
          <p:cNvPr id="15" name="ZoneTexte 14"/>
          <p:cNvSpPr txBox="1"/>
          <p:nvPr/>
        </p:nvSpPr>
        <p:spPr>
          <a:xfrm>
            <a:off x="6563605" y="4712477"/>
            <a:ext cx="583814" cy="369332"/>
          </a:xfrm>
          <a:prstGeom prst="rect">
            <a:avLst/>
          </a:prstGeom>
          <a:noFill/>
        </p:spPr>
        <p:txBody>
          <a:bodyPr wrap="none" rtlCol="0">
            <a:spAutoFit/>
          </a:bodyPr>
          <a:lstStyle/>
          <a:p>
            <a:r>
              <a:rPr lang="fr-FR" dirty="0" smtClean="0"/>
              <a:t>76%</a:t>
            </a:r>
            <a:endParaRPr lang="fr-FR" dirty="0"/>
          </a:p>
        </p:txBody>
      </p:sp>
      <p:sp>
        <p:nvSpPr>
          <p:cNvPr id="9" name="ZoneTexte 8"/>
          <p:cNvSpPr txBox="1"/>
          <p:nvPr/>
        </p:nvSpPr>
        <p:spPr>
          <a:xfrm>
            <a:off x="10323408" y="4527811"/>
            <a:ext cx="583814" cy="369332"/>
          </a:xfrm>
          <a:prstGeom prst="rect">
            <a:avLst/>
          </a:prstGeom>
          <a:noFill/>
        </p:spPr>
        <p:txBody>
          <a:bodyPr wrap="none" rtlCol="0">
            <a:spAutoFit/>
          </a:bodyPr>
          <a:lstStyle/>
          <a:p>
            <a:r>
              <a:rPr lang="fr-FR" dirty="0" smtClean="0"/>
              <a:t>66%</a:t>
            </a:r>
            <a:endParaRPr lang="fr-FR" dirty="0"/>
          </a:p>
        </p:txBody>
      </p:sp>
      <p:sp>
        <p:nvSpPr>
          <p:cNvPr id="11" name="ZoneTexte 10"/>
          <p:cNvSpPr txBox="1"/>
          <p:nvPr/>
        </p:nvSpPr>
        <p:spPr>
          <a:xfrm>
            <a:off x="10323408" y="3812275"/>
            <a:ext cx="583814" cy="369332"/>
          </a:xfrm>
          <a:prstGeom prst="rect">
            <a:avLst/>
          </a:prstGeom>
          <a:noFill/>
        </p:spPr>
        <p:txBody>
          <a:bodyPr wrap="none" rtlCol="0">
            <a:spAutoFit/>
          </a:bodyPr>
          <a:lstStyle/>
          <a:p>
            <a:r>
              <a:rPr lang="fr-FR" dirty="0"/>
              <a:t>3</a:t>
            </a:r>
            <a:r>
              <a:rPr lang="fr-FR" dirty="0" smtClean="0"/>
              <a:t>4%</a:t>
            </a:r>
            <a:endParaRPr lang="fr-FR" dirty="0"/>
          </a:p>
        </p:txBody>
      </p:sp>
    </p:spTree>
    <p:extLst>
      <p:ext uri="{BB962C8B-B14F-4D97-AF65-F5344CB8AC3E}">
        <p14:creationId xmlns:p14="http://schemas.microsoft.com/office/powerpoint/2010/main" val="22430844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274320" y="1283640"/>
            <a:ext cx="11587942" cy="5133785"/>
            <a:chOff x="0" y="0"/>
            <a:chExt cx="6496050" cy="4448176"/>
          </a:xfrm>
        </p:grpSpPr>
        <p:graphicFrame>
          <p:nvGraphicFramePr>
            <p:cNvPr id="9" name="Graphique 8"/>
            <p:cNvGraphicFramePr/>
            <p:nvPr>
              <p:extLst/>
            </p:nvPr>
          </p:nvGraphicFramePr>
          <p:xfrm>
            <a:off x="0" y="0"/>
            <a:ext cx="6496050" cy="4448176"/>
          </p:xfrm>
          <a:graphic>
            <a:graphicData uri="http://schemas.openxmlformats.org/drawingml/2006/chart">
              <c:chart xmlns:c="http://schemas.openxmlformats.org/drawingml/2006/chart" xmlns:r="http://schemas.openxmlformats.org/officeDocument/2006/relationships" r:id="rId2"/>
            </a:graphicData>
          </a:graphic>
        </p:graphicFrame>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108484"/>
              <a:ext cx="561975" cy="561975"/>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350" y="1933576"/>
              <a:ext cx="333375" cy="333375"/>
            </a:xfrm>
            <a:prstGeom prst="rect">
              <a:avLst/>
            </a:prstGeom>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7301" y="1447802"/>
              <a:ext cx="409574" cy="409574"/>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8977" y="219427"/>
              <a:ext cx="504825" cy="381000"/>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3196" y="963424"/>
              <a:ext cx="699211" cy="714375"/>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4600" y="1516224"/>
              <a:ext cx="491819" cy="340994"/>
            </a:xfrm>
            <a:prstGeom prst="rect">
              <a:avLst/>
            </a:prstGeom>
          </p:spPr>
        </p:pic>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3225" y="1667925"/>
              <a:ext cx="361950" cy="361950"/>
            </a:xfrm>
            <a:prstGeom prst="rect">
              <a:avLst/>
            </a:prstGeom>
          </p:spPr>
        </p:pic>
        <p:pic>
          <p:nvPicPr>
            <p:cNvPr id="17" name="Imag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09950" y="2133601"/>
              <a:ext cx="228600" cy="228600"/>
            </a:xfrm>
            <a:prstGeom prst="rect">
              <a:avLst/>
            </a:prstGeom>
          </p:spPr>
        </p:pic>
        <p:pic>
          <p:nvPicPr>
            <p:cNvPr id="18" name="Imag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43324" y="1963198"/>
              <a:ext cx="286517" cy="412165"/>
            </a:xfrm>
            <a:prstGeom prst="rect">
              <a:avLst/>
            </a:prstGeom>
          </p:spPr>
        </p:pic>
        <p:pic>
          <p:nvPicPr>
            <p:cNvPr id="19" name="Imag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67375" y="1411448"/>
              <a:ext cx="428625" cy="428625"/>
            </a:xfrm>
            <a:prstGeom prst="rect">
              <a:avLst/>
            </a:prstGeom>
          </p:spPr>
        </p:pic>
        <p:pic>
          <p:nvPicPr>
            <p:cNvPr id="20" name="Imag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67424" y="2000251"/>
              <a:ext cx="409575" cy="409575"/>
            </a:xfrm>
            <a:prstGeom prst="rect">
              <a:avLst/>
            </a:prstGeom>
          </p:spPr>
        </p:pic>
        <p:pic>
          <p:nvPicPr>
            <p:cNvPr id="21" name="Imag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43897" y="1836578"/>
              <a:ext cx="723502" cy="466725"/>
            </a:xfrm>
            <a:prstGeom prst="rect">
              <a:avLst/>
            </a:prstGeom>
          </p:spPr>
        </p:pic>
        <p:pic>
          <p:nvPicPr>
            <p:cNvPr id="22" name="Imag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43475" y="1667925"/>
              <a:ext cx="301016" cy="266700"/>
            </a:xfrm>
            <a:prstGeom prst="rect">
              <a:avLst/>
            </a:prstGeom>
          </p:spPr>
        </p:pic>
      </p:grpSp>
    </p:spTree>
    <p:extLst>
      <p:ext uri="{BB962C8B-B14F-4D97-AF65-F5344CB8AC3E}">
        <p14:creationId xmlns:p14="http://schemas.microsoft.com/office/powerpoint/2010/main" val="1275328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60953" y="1012591"/>
            <a:ext cx="9687384" cy="487940"/>
          </a:xfrm>
          <a:prstGeom prst="rect">
            <a:avLst/>
          </a:prstGeom>
        </p:spPr>
        <p:txBody>
          <a:bodyPr wrap="square" lIns="0" tIns="0" rIns="0" bIns="0" rtlCol="0">
            <a:noAutofit/>
          </a:bodyPr>
          <a:lstStyle/>
          <a:p>
            <a:pPr marL="11506" algn="ctr">
              <a:lnSpc>
                <a:spcPts val="2365"/>
              </a:lnSpc>
              <a:spcBef>
                <a:spcPts val="118"/>
              </a:spcBef>
            </a:pPr>
            <a:r>
              <a:rPr lang="fr-FR" sz="2265" b="1" dirty="0">
                <a:solidFill>
                  <a:srgbClr val="0D3F96"/>
                </a:solidFill>
                <a:cs typeface="Times New Roman"/>
              </a:rPr>
              <a:t>MISE EN ŒUVRE PAR AXES</a:t>
            </a:r>
          </a:p>
          <a:p>
            <a:pPr marL="11506" algn="ctr">
              <a:lnSpc>
                <a:spcPts val="2365"/>
              </a:lnSpc>
              <a:spcBef>
                <a:spcPts val="118"/>
              </a:spcBef>
            </a:pPr>
            <a:endParaRPr sz="2265" dirty="0">
              <a:solidFill>
                <a:srgbClr val="0D3F96"/>
              </a:solidFill>
              <a:cs typeface="Times New Roman"/>
            </a:endParaRPr>
          </a:p>
        </p:txBody>
      </p:sp>
      <p:sp>
        <p:nvSpPr>
          <p:cNvPr id="7" name="ZoneTexte 6"/>
          <p:cNvSpPr txBox="1"/>
          <p:nvPr/>
        </p:nvSpPr>
        <p:spPr>
          <a:xfrm>
            <a:off x="2081384" y="1673131"/>
            <a:ext cx="2777506" cy="426912"/>
          </a:xfrm>
          <a:prstGeom prst="rect">
            <a:avLst/>
          </a:prstGeom>
          <a:noFill/>
        </p:spPr>
        <p:txBody>
          <a:bodyPr wrap="square" rtlCol="0">
            <a:spAutoFit/>
          </a:bodyPr>
          <a:lstStyle/>
          <a:p>
            <a:pPr algn="ctr"/>
            <a:r>
              <a:rPr lang="fr-FR" sz="2174" b="1" dirty="0"/>
              <a:t>Axe 3</a:t>
            </a:r>
          </a:p>
        </p:txBody>
      </p:sp>
      <p:sp>
        <p:nvSpPr>
          <p:cNvPr id="20" name="ZoneTexte 19"/>
          <p:cNvSpPr txBox="1"/>
          <p:nvPr/>
        </p:nvSpPr>
        <p:spPr>
          <a:xfrm>
            <a:off x="6784643" y="1607147"/>
            <a:ext cx="2777506" cy="426912"/>
          </a:xfrm>
          <a:prstGeom prst="rect">
            <a:avLst/>
          </a:prstGeom>
          <a:noFill/>
        </p:spPr>
        <p:txBody>
          <a:bodyPr wrap="square" rtlCol="0">
            <a:spAutoFit/>
          </a:bodyPr>
          <a:lstStyle/>
          <a:p>
            <a:pPr algn="ctr"/>
            <a:r>
              <a:rPr lang="fr-FR" sz="2174" b="1" dirty="0"/>
              <a:t>Axe 4</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077" y="2189716"/>
            <a:ext cx="4272452" cy="337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9113" y="2177135"/>
            <a:ext cx="4214333" cy="3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5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4530" y="975734"/>
            <a:ext cx="7055756" cy="523220"/>
          </a:xfrm>
          <a:prstGeom prst="rect">
            <a:avLst/>
          </a:prstGeom>
        </p:spPr>
        <p:txBody>
          <a:bodyPr wrap="square">
            <a:spAutoFit/>
          </a:bodyPr>
          <a:lstStyle/>
          <a:p>
            <a:pPr>
              <a:defRPr/>
            </a:pPr>
            <a:r>
              <a:rPr lang="fr-FR" sz="2800" b="1" dirty="0" smtClean="0">
                <a:solidFill>
                  <a:schemeClr val="accent5">
                    <a:lumMod val="75000"/>
                  </a:schemeClr>
                </a:solidFill>
              </a:rPr>
              <a:t>Exemple de réalisations: Axe 1</a:t>
            </a:r>
          </a:p>
        </p:txBody>
      </p:sp>
      <p:sp>
        <p:nvSpPr>
          <p:cNvPr id="5" name="ZoneTexte 4"/>
          <p:cNvSpPr txBox="1"/>
          <p:nvPr/>
        </p:nvSpPr>
        <p:spPr>
          <a:xfrm>
            <a:off x="269549" y="5658779"/>
            <a:ext cx="4297680" cy="1200329"/>
          </a:xfrm>
          <a:prstGeom prst="rect">
            <a:avLst/>
          </a:prstGeom>
          <a:noFill/>
        </p:spPr>
        <p:txBody>
          <a:bodyPr wrap="square" rtlCol="0">
            <a:spAutoFit/>
          </a:bodyPr>
          <a:lstStyle/>
          <a:p>
            <a:pPr algn="ctr"/>
            <a:r>
              <a:rPr lang="fr-FR" b="1" dirty="0" smtClean="0"/>
              <a:t>FIB&amp;CO « </a:t>
            </a:r>
            <a:r>
              <a:rPr lang="fr-FR" b="1" dirty="0"/>
              <a:t>Centre de développement Industriel pour la Valorisation de  bananiers ».</a:t>
            </a:r>
            <a:endParaRPr lang="fr-FR" b="1" dirty="0" smtClean="0"/>
          </a:p>
          <a:p>
            <a:pPr algn="ctr"/>
            <a:r>
              <a:rPr lang="fr-FR" b="1" dirty="0" smtClean="0"/>
              <a:t> CT: 1,034 M€</a:t>
            </a:r>
            <a:r>
              <a:rPr lang="fr-FR" b="1" dirty="0"/>
              <a:t> </a:t>
            </a:r>
            <a:r>
              <a:rPr lang="fr-FR" b="1" dirty="0" smtClean="0"/>
              <a:t> dont UE: 0,5 M€  </a:t>
            </a:r>
            <a:endParaRPr lang="fr-FR" b="1" dirty="0"/>
          </a:p>
        </p:txBody>
      </p:sp>
      <p:sp>
        <p:nvSpPr>
          <p:cNvPr id="6" name="Rectangle 5"/>
          <p:cNvSpPr/>
          <p:nvPr/>
        </p:nvSpPr>
        <p:spPr>
          <a:xfrm>
            <a:off x="5102014" y="1498954"/>
            <a:ext cx="6711142" cy="4401205"/>
          </a:xfrm>
          <a:prstGeom prst="rect">
            <a:avLst/>
          </a:prstGeom>
        </p:spPr>
        <p:txBody>
          <a:bodyPr wrap="square">
            <a:spAutoFit/>
          </a:bodyPr>
          <a:lstStyle/>
          <a:p>
            <a:pPr lvl="0">
              <a:defRPr/>
            </a:pPr>
            <a:r>
              <a:rPr lang="fr-FR" sz="2800" dirty="0">
                <a:solidFill>
                  <a:prstClr val="black"/>
                </a:solidFill>
              </a:rPr>
              <a:t>Axe 1 « innovation et recherche » </a:t>
            </a:r>
            <a:r>
              <a:rPr lang="fr-FR" sz="2800" b="1" dirty="0" smtClean="0">
                <a:solidFill>
                  <a:schemeClr val="accent2"/>
                </a:solidFill>
              </a:rPr>
              <a:t>24,3 M</a:t>
            </a:r>
            <a:r>
              <a:rPr lang="fr-FR" sz="2800" b="1" dirty="0">
                <a:solidFill>
                  <a:schemeClr val="accent2"/>
                </a:solidFill>
              </a:rPr>
              <a:t>€</a:t>
            </a:r>
          </a:p>
          <a:p>
            <a:pPr marL="342900" lvl="0" indent="-342900">
              <a:buFont typeface="Arial" panose="020B0604020202020204" pitchFamily="34" charset="0"/>
              <a:buChar char="•"/>
              <a:defRPr/>
            </a:pPr>
            <a:r>
              <a:rPr lang="fr-FR" sz="2800" dirty="0">
                <a:solidFill>
                  <a:prstClr val="black"/>
                </a:solidFill>
              </a:rPr>
              <a:t>« Coopérations des entreprises avec les organismes de recherche » </a:t>
            </a:r>
            <a:r>
              <a:rPr lang="fr-FR" sz="2800" b="1" dirty="0" smtClean="0">
                <a:solidFill>
                  <a:schemeClr val="accent2"/>
                </a:solidFill>
              </a:rPr>
              <a:t>40 </a:t>
            </a:r>
            <a:r>
              <a:rPr lang="fr-FR" sz="2800" b="1" dirty="0">
                <a:solidFill>
                  <a:schemeClr val="accent2"/>
                </a:solidFill>
              </a:rPr>
              <a:t>entreprises </a:t>
            </a:r>
            <a:r>
              <a:rPr lang="fr-FR" sz="2800" dirty="0">
                <a:solidFill>
                  <a:prstClr val="black"/>
                </a:solidFill>
              </a:rPr>
              <a:t>engagées dans des programmes de recherche avec notamment le PARM et le CIRAD pour </a:t>
            </a:r>
            <a:r>
              <a:rPr lang="fr-FR" sz="2800" b="1" dirty="0" smtClean="0">
                <a:solidFill>
                  <a:schemeClr val="accent2"/>
                </a:solidFill>
              </a:rPr>
              <a:t>2,9M</a:t>
            </a:r>
            <a:r>
              <a:rPr lang="fr-FR" sz="2800" b="1" dirty="0">
                <a:solidFill>
                  <a:schemeClr val="accent2"/>
                </a:solidFill>
              </a:rPr>
              <a:t>€</a:t>
            </a:r>
          </a:p>
          <a:p>
            <a:pPr marL="342900" lvl="0" indent="-342900">
              <a:buFont typeface="Arial" panose="020B0604020202020204" pitchFamily="34" charset="0"/>
              <a:buChar char="•"/>
              <a:defRPr/>
            </a:pPr>
            <a:r>
              <a:rPr lang="fr-FR" sz="2800" dirty="0">
                <a:solidFill>
                  <a:prstClr val="black"/>
                </a:solidFill>
              </a:rPr>
              <a:t>« Innovation des entreprises » </a:t>
            </a:r>
            <a:r>
              <a:rPr lang="fr-FR" sz="2800" b="1" dirty="0" smtClean="0">
                <a:solidFill>
                  <a:schemeClr val="accent2"/>
                </a:solidFill>
              </a:rPr>
              <a:t>5,2M</a:t>
            </a:r>
            <a:r>
              <a:rPr lang="fr-FR" sz="2800" b="1" dirty="0">
                <a:solidFill>
                  <a:schemeClr val="accent2"/>
                </a:solidFill>
              </a:rPr>
              <a:t>€</a:t>
            </a:r>
            <a:r>
              <a:rPr lang="fr-FR" sz="2800" dirty="0">
                <a:solidFill>
                  <a:prstClr val="black"/>
                </a:solidFill>
              </a:rPr>
              <a:t> (Centre de développement Industriel pour la Valorisation de  bananiers et développement de logiciels)</a:t>
            </a:r>
          </a:p>
        </p:txBody>
      </p:sp>
      <p:sp>
        <p:nvSpPr>
          <p:cNvPr id="7" name="ZoneTexte 6"/>
          <p:cNvSpPr txBox="1"/>
          <p:nvPr/>
        </p:nvSpPr>
        <p:spPr>
          <a:xfrm>
            <a:off x="5102014" y="5877385"/>
            <a:ext cx="6844454" cy="954107"/>
          </a:xfrm>
          <a:prstGeom prst="rect">
            <a:avLst/>
          </a:prstGeom>
          <a:noFill/>
        </p:spPr>
        <p:txBody>
          <a:bodyPr wrap="square" rtlCol="0">
            <a:spAutoFit/>
          </a:bodyPr>
          <a:lstStyle/>
          <a:p>
            <a:r>
              <a:rPr lang="fr-FR" sz="2800" b="1" dirty="0" smtClean="0">
                <a:solidFill>
                  <a:schemeClr val="accent2"/>
                </a:solidFill>
              </a:rPr>
              <a:t>Objectif: 20 entreprises coopérants avec des organismes de recherche</a:t>
            </a:r>
            <a:endParaRPr lang="fr-FR" sz="2800" b="1" dirty="0">
              <a:solidFill>
                <a:schemeClr val="accent2"/>
              </a:solidFill>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565" y="1022756"/>
            <a:ext cx="2701245" cy="4051867"/>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1230" y="3132724"/>
            <a:ext cx="3731880" cy="2487920"/>
          </a:xfrm>
          <a:prstGeom prst="rect">
            <a:avLst/>
          </a:prstGeom>
        </p:spPr>
      </p:pic>
    </p:spTree>
    <p:extLst>
      <p:ext uri="{BB962C8B-B14F-4D97-AF65-F5344CB8AC3E}">
        <p14:creationId xmlns:p14="http://schemas.microsoft.com/office/powerpoint/2010/main" val="24772911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9168" y="837324"/>
            <a:ext cx="7055756" cy="523220"/>
          </a:xfrm>
          <a:prstGeom prst="rect">
            <a:avLst/>
          </a:prstGeom>
        </p:spPr>
        <p:txBody>
          <a:bodyPr wrap="square">
            <a:spAutoFit/>
          </a:bodyPr>
          <a:lstStyle/>
          <a:p>
            <a:pPr algn="ctr">
              <a:defRPr/>
            </a:pPr>
            <a:r>
              <a:rPr lang="fr-FR" sz="2800" b="1" dirty="0" smtClean="0">
                <a:solidFill>
                  <a:schemeClr val="accent5">
                    <a:lumMod val="75000"/>
                  </a:schemeClr>
                </a:solidFill>
              </a:rPr>
              <a:t>Exemple de réalisations: Axe 3</a:t>
            </a:r>
          </a:p>
        </p:txBody>
      </p:sp>
      <p:sp>
        <p:nvSpPr>
          <p:cNvPr id="3" name="Rectangle 2"/>
          <p:cNvSpPr/>
          <p:nvPr/>
        </p:nvSpPr>
        <p:spPr>
          <a:xfrm>
            <a:off x="203200" y="1340978"/>
            <a:ext cx="6096000" cy="4585871"/>
          </a:xfrm>
          <a:prstGeom prst="rect">
            <a:avLst/>
          </a:prstGeom>
        </p:spPr>
        <p:txBody>
          <a:bodyPr>
            <a:spAutoFit/>
          </a:bodyPr>
          <a:lstStyle/>
          <a:p>
            <a:pPr lvl="0">
              <a:defRPr/>
            </a:pPr>
            <a:r>
              <a:rPr lang="fr-FR" sz="2400" dirty="0">
                <a:solidFill>
                  <a:prstClr val="black"/>
                </a:solidFill>
              </a:rPr>
              <a:t>Axe 3 «  Performance et </a:t>
            </a:r>
            <a:r>
              <a:rPr lang="fr-FR" sz="2400" b="1" dirty="0">
                <a:solidFill>
                  <a:srgbClr val="0D3F96"/>
                </a:solidFill>
              </a:rPr>
              <a:t>compétitivité</a:t>
            </a:r>
            <a:r>
              <a:rPr lang="fr-FR" sz="2400" b="1" dirty="0">
                <a:solidFill>
                  <a:prstClr val="black"/>
                </a:solidFill>
              </a:rPr>
              <a:t> </a:t>
            </a:r>
            <a:r>
              <a:rPr lang="fr-FR" sz="2400" dirty="0">
                <a:solidFill>
                  <a:prstClr val="black"/>
                </a:solidFill>
              </a:rPr>
              <a:t>pour la croissance » :  </a:t>
            </a:r>
            <a:r>
              <a:rPr lang="fr-FR" sz="2400" b="1" dirty="0" smtClean="0">
                <a:solidFill>
                  <a:srgbClr val="0D3F96"/>
                </a:solidFill>
              </a:rPr>
              <a:t>259 </a:t>
            </a:r>
            <a:r>
              <a:rPr lang="fr-FR" sz="2400" b="1" dirty="0">
                <a:solidFill>
                  <a:srgbClr val="0D3F96"/>
                </a:solidFill>
              </a:rPr>
              <a:t>M€ </a:t>
            </a:r>
            <a:r>
              <a:rPr lang="fr-FR" sz="2400" dirty="0">
                <a:solidFill>
                  <a:prstClr val="black"/>
                </a:solidFill>
              </a:rPr>
              <a:t>d’investissements cofinancés</a:t>
            </a:r>
          </a:p>
          <a:p>
            <a:pPr lvl="0">
              <a:defRPr/>
            </a:pPr>
            <a:r>
              <a:rPr lang="fr-FR" sz="2400" b="1" dirty="0" smtClean="0">
                <a:solidFill>
                  <a:schemeClr val="accent2"/>
                </a:solidFill>
              </a:rPr>
              <a:t>692 </a:t>
            </a:r>
            <a:r>
              <a:rPr lang="fr-FR" sz="2400" b="1" dirty="0">
                <a:solidFill>
                  <a:schemeClr val="accent2"/>
                </a:solidFill>
              </a:rPr>
              <a:t>entreprises </a:t>
            </a:r>
            <a:r>
              <a:rPr lang="fr-FR" sz="2400" dirty="0" smtClean="0">
                <a:solidFill>
                  <a:prstClr val="black"/>
                </a:solidFill>
              </a:rPr>
              <a:t>soutenues (instruments financiers, opérations collectives, hébergement dans les ZAE…) dont: </a:t>
            </a:r>
            <a:endParaRPr lang="fr-FR" sz="2400" dirty="0">
              <a:solidFill>
                <a:prstClr val="black"/>
              </a:solidFill>
            </a:endParaRPr>
          </a:p>
          <a:p>
            <a:pPr marL="1714500" lvl="3" indent="-342900">
              <a:buFont typeface="Arial" panose="020B0604020202020204" pitchFamily="34" charset="0"/>
              <a:buChar char="•"/>
              <a:defRPr/>
            </a:pPr>
            <a:r>
              <a:rPr lang="fr-FR" sz="2000" dirty="0" smtClean="0"/>
              <a:t>47 </a:t>
            </a:r>
            <a:r>
              <a:rPr lang="fr-FR" sz="2000" dirty="0"/>
              <a:t>relevant du secteur touristique pour </a:t>
            </a:r>
            <a:r>
              <a:rPr lang="fr-FR" sz="2000" dirty="0" smtClean="0"/>
              <a:t>70,5 </a:t>
            </a:r>
            <a:r>
              <a:rPr lang="fr-FR" sz="2000" dirty="0"/>
              <a:t>M</a:t>
            </a:r>
            <a:r>
              <a:rPr lang="fr-FR" sz="2000" dirty="0" smtClean="0"/>
              <a:t>€</a:t>
            </a:r>
            <a:r>
              <a:rPr lang="fr-FR" sz="2000" dirty="0"/>
              <a:t> </a:t>
            </a:r>
            <a:r>
              <a:rPr lang="fr-FR" sz="2000" dirty="0" smtClean="0"/>
              <a:t>(hôtels, opérations de meublés de tourisme, restaurants, structures d’animation touristique</a:t>
            </a:r>
          </a:p>
          <a:p>
            <a:pPr marL="1714500" lvl="3" indent="-342900">
              <a:buFont typeface="Arial" panose="020B0604020202020204" pitchFamily="34" charset="0"/>
              <a:buChar char="•"/>
              <a:defRPr/>
            </a:pPr>
            <a:r>
              <a:rPr lang="fr-FR" sz="2000" dirty="0" smtClean="0">
                <a:solidFill>
                  <a:prstClr val="black"/>
                </a:solidFill>
              </a:rPr>
              <a:t>8 </a:t>
            </a:r>
            <a:r>
              <a:rPr lang="fr-FR" sz="2000" dirty="0">
                <a:solidFill>
                  <a:prstClr val="black"/>
                </a:solidFill>
              </a:rPr>
              <a:t>distilleries pour </a:t>
            </a:r>
            <a:r>
              <a:rPr lang="fr-FR" sz="2000" dirty="0" smtClean="0">
                <a:solidFill>
                  <a:prstClr val="black"/>
                </a:solidFill>
              </a:rPr>
              <a:t>26M</a:t>
            </a:r>
            <a:r>
              <a:rPr lang="fr-FR" sz="2000" dirty="0">
                <a:solidFill>
                  <a:prstClr val="black"/>
                </a:solidFill>
              </a:rPr>
              <a:t>€</a:t>
            </a:r>
          </a:p>
          <a:p>
            <a:pPr marL="1714500" lvl="3" indent="-342900">
              <a:buFont typeface="Arial" panose="020B0604020202020204" pitchFamily="34" charset="0"/>
              <a:buChar char="•"/>
              <a:defRPr/>
            </a:pPr>
            <a:r>
              <a:rPr lang="fr-FR" sz="2400" b="1" dirty="0" smtClean="0">
                <a:solidFill>
                  <a:srgbClr val="0070C0"/>
                </a:solidFill>
              </a:rPr>
              <a:t>23 </a:t>
            </a:r>
            <a:r>
              <a:rPr lang="fr-FR" sz="2400" b="1" dirty="0">
                <a:solidFill>
                  <a:srgbClr val="0070C0"/>
                </a:solidFill>
              </a:rPr>
              <a:t>entreprises industrielles de l’agro-alimentaire </a:t>
            </a:r>
            <a:r>
              <a:rPr lang="fr-FR" sz="2400" b="1" dirty="0" smtClean="0">
                <a:solidFill>
                  <a:srgbClr val="0070C0"/>
                </a:solidFill>
              </a:rPr>
              <a:t>86M</a:t>
            </a:r>
            <a:r>
              <a:rPr lang="fr-FR" sz="2400" b="1" dirty="0">
                <a:solidFill>
                  <a:srgbClr val="0070C0"/>
                </a:solidFill>
              </a:rPr>
              <a:t>€</a:t>
            </a:r>
          </a:p>
        </p:txBody>
      </p:sp>
      <p:sp>
        <p:nvSpPr>
          <p:cNvPr id="5" name="Rectangle 4"/>
          <p:cNvSpPr/>
          <p:nvPr/>
        </p:nvSpPr>
        <p:spPr>
          <a:xfrm>
            <a:off x="5956789" y="5006480"/>
            <a:ext cx="6096000" cy="923330"/>
          </a:xfrm>
          <a:prstGeom prst="rect">
            <a:avLst/>
          </a:prstGeom>
        </p:spPr>
        <p:txBody>
          <a:bodyPr>
            <a:spAutoFit/>
          </a:bodyPr>
          <a:lstStyle/>
          <a:p>
            <a:pPr algn="ctr"/>
            <a:r>
              <a:rPr lang="fr-FR" b="1" dirty="0" smtClean="0"/>
              <a:t>Brasserie Lorraine : Acquisition </a:t>
            </a:r>
            <a:r>
              <a:rPr lang="fr-FR" b="1" dirty="0"/>
              <a:t>d'une ligne de </a:t>
            </a:r>
            <a:r>
              <a:rPr lang="fr-FR" b="1" dirty="0" smtClean="0"/>
              <a:t>conditionnement et </a:t>
            </a:r>
            <a:r>
              <a:rPr lang="fr-FR" b="1" dirty="0"/>
              <a:t>construction d'un nouveau dépôt </a:t>
            </a:r>
            <a:endParaRPr lang="fr-FR" b="1" dirty="0" smtClean="0"/>
          </a:p>
          <a:p>
            <a:pPr algn="ctr"/>
            <a:r>
              <a:rPr lang="fr-FR" b="1" dirty="0" smtClean="0"/>
              <a:t>CT</a:t>
            </a:r>
            <a:r>
              <a:rPr lang="fr-FR" b="1" dirty="0"/>
              <a:t>: </a:t>
            </a:r>
            <a:r>
              <a:rPr lang="fr-FR" b="1" dirty="0" smtClean="0"/>
              <a:t>14,7 </a:t>
            </a:r>
            <a:r>
              <a:rPr lang="fr-FR" b="1" dirty="0"/>
              <a:t>M€  dont UE: </a:t>
            </a:r>
            <a:r>
              <a:rPr lang="fr-FR" b="1" dirty="0" smtClean="0"/>
              <a:t>1,3 </a:t>
            </a:r>
            <a:r>
              <a:rPr lang="fr-FR" b="1" dirty="0"/>
              <a:t>M€  </a:t>
            </a:r>
            <a:r>
              <a:rPr lang="fr-FR" b="1" dirty="0" smtClean="0"/>
              <a:t>et CTM 0,15 M€</a:t>
            </a:r>
            <a:endParaRPr lang="fr-FR" b="1" dirty="0"/>
          </a:p>
        </p:txBody>
      </p:sp>
      <p:sp>
        <p:nvSpPr>
          <p:cNvPr id="6" name="ZoneTexte 5"/>
          <p:cNvSpPr txBox="1"/>
          <p:nvPr/>
        </p:nvSpPr>
        <p:spPr>
          <a:xfrm>
            <a:off x="2496127" y="6217193"/>
            <a:ext cx="7606145" cy="523220"/>
          </a:xfrm>
          <a:prstGeom prst="rect">
            <a:avLst/>
          </a:prstGeom>
          <a:noFill/>
        </p:spPr>
        <p:txBody>
          <a:bodyPr wrap="square" rtlCol="0">
            <a:spAutoFit/>
          </a:bodyPr>
          <a:lstStyle/>
          <a:p>
            <a:r>
              <a:rPr lang="fr-FR" sz="2800" b="1" dirty="0" smtClean="0">
                <a:solidFill>
                  <a:schemeClr val="accent2"/>
                </a:solidFill>
              </a:rPr>
              <a:t>Objectif: 770 entreprises bénéficiant d’un soutien</a:t>
            </a:r>
            <a:endParaRPr lang="fr-FR" sz="2800" b="1" dirty="0">
              <a:solidFill>
                <a:schemeClr val="accent2"/>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919" y="1825066"/>
            <a:ext cx="5377005" cy="3024565"/>
          </a:xfrm>
          <a:prstGeom prst="rect">
            <a:avLst/>
          </a:prstGeom>
        </p:spPr>
      </p:pic>
    </p:spTree>
    <p:extLst>
      <p:ext uri="{BB962C8B-B14F-4D97-AF65-F5344CB8AC3E}">
        <p14:creationId xmlns:p14="http://schemas.microsoft.com/office/powerpoint/2010/main" val="3530564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4530" y="975734"/>
            <a:ext cx="7055756" cy="523220"/>
          </a:xfrm>
          <a:prstGeom prst="rect">
            <a:avLst/>
          </a:prstGeom>
        </p:spPr>
        <p:txBody>
          <a:bodyPr wrap="square">
            <a:spAutoFit/>
          </a:bodyPr>
          <a:lstStyle/>
          <a:p>
            <a:pPr>
              <a:defRPr/>
            </a:pPr>
            <a:r>
              <a:rPr lang="fr-FR" sz="2800" b="1" dirty="0" smtClean="0">
                <a:solidFill>
                  <a:schemeClr val="accent5">
                    <a:lumMod val="75000"/>
                  </a:schemeClr>
                </a:solidFill>
              </a:rPr>
              <a:t>Exemple de réalisations: Axe </a:t>
            </a:r>
            <a:r>
              <a:rPr lang="fr-FR" sz="2800" b="1" dirty="0">
                <a:solidFill>
                  <a:schemeClr val="accent5">
                    <a:lumMod val="75000"/>
                  </a:schemeClr>
                </a:solidFill>
              </a:rPr>
              <a:t>4</a:t>
            </a:r>
            <a:endParaRPr lang="fr-FR" sz="2800" b="1" dirty="0" smtClean="0">
              <a:solidFill>
                <a:schemeClr val="accent5">
                  <a:lumMod val="75000"/>
                </a:schemeClr>
              </a:solidFill>
            </a:endParaRPr>
          </a:p>
        </p:txBody>
      </p:sp>
      <p:sp>
        <p:nvSpPr>
          <p:cNvPr id="4" name="Rectangle 3"/>
          <p:cNvSpPr/>
          <p:nvPr/>
        </p:nvSpPr>
        <p:spPr>
          <a:xfrm>
            <a:off x="246546" y="1578323"/>
            <a:ext cx="6096000" cy="507831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black"/>
                </a:solidFill>
                <a:effectLst/>
                <a:uLnTx/>
                <a:uFillTx/>
              </a:rPr>
              <a:t>Axe 4 </a:t>
            </a:r>
            <a:r>
              <a:rPr kumimoji="0" lang="fr-FR" sz="2400" b="1" i="0" u="none" strike="noStrike" kern="0" cap="none" spc="0" normalizeH="0" baseline="0" noProof="0" dirty="0">
                <a:ln>
                  <a:noFill/>
                </a:ln>
                <a:solidFill>
                  <a:srgbClr val="1F497D"/>
                </a:solidFill>
                <a:effectLst/>
                <a:uLnTx/>
                <a:uFillTx/>
              </a:rPr>
              <a:t>«  Energie »: </a:t>
            </a:r>
            <a:r>
              <a:rPr kumimoji="0" lang="fr-FR" sz="2400" b="1" i="0" u="none" strike="noStrike" kern="0" cap="none" spc="0" normalizeH="0" baseline="0" noProof="0" dirty="0" smtClean="0">
                <a:ln>
                  <a:noFill/>
                </a:ln>
                <a:solidFill>
                  <a:srgbClr val="1F497D"/>
                </a:solidFill>
                <a:effectLst/>
                <a:uLnTx/>
                <a:uFillTx/>
              </a:rPr>
              <a:t>103 M</a:t>
            </a:r>
            <a:r>
              <a:rPr kumimoji="0" lang="fr-FR" sz="2400" b="1" i="0" u="none" strike="noStrike" kern="0" cap="none" spc="0" normalizeH="0" baseline="0" noProof="0" dirty="0">
                <a:ln>
                  <a:noFill/>
                </a:ln>
                <a:solidFill>
                  <a:srgbClr val="1F497D"/>
                </a:solidFill>
                <a:effectLst/>
                <a:uLnTx/>
                <a:uFillTx/>
              </a:rPr>
              <a:t>€</a:t>
            </a:r>
          </a:p>
          <a:p>
            <a:pPr marL="342900" lvl="0" indent="-342900">
              <a:buFont typeface="Arial" panose="020B0604020202020204" pitchFamily="34" charset="0"/>
              <a:buChar char="•"/>
              <a:defRPr/>
            </a:pPr>
            <a:r>
              <a:rPr kumimoji="0" lang="fr-FR" sz="2400" b="0" i="0" u="none" strike="noStrike" kern="0" cap="none" spc="0" normalizeH="0" baseline="0" noProof="0" dirty="0">
                <a:ln>
                  <a:noFill/>
                </a:ln>
                <a:solidFill>
                  <a:prstClr val="black"/>
                </a:solidFill>
                <a:effectLst/>
                <a:uLnTx/>
                <a:uFillTx/>
              </a:rPr>
              <a:t>Investissement dans les systèmes de production :  </a:t>
            </a:r>
            <a:r>
              <a:rPr kumimoji="0" lang="fr-FR" sz="2400" b="1" i="0" u="none" strike="noStrike" kern="0" cap="none" spc="0" normalizeH="0" baseline="0" noProof="0" dirty="0" smtClean="0">
                <a:ln>
                  <a:noFill/>
                </a:ln>
                <a:solidFill>
                  <a:srgbClr val="0D3F96"/>
                </a:solidFill>
                <a:effectLst/>
                <a:uLnTx/>
                <a:uFillTx/>
              </a:rPr>
              <a:t>16 </a:t>
            </a:r>
            <a:r>
              <a:rPr kumimoji="0" lang="fr-FR" sz="2400" b="1" i="0" u="none" strike="noStrike" kern="0" cap="none" spc="0" normalizeH="0" baseline="0" noProof="0" dirty="0">
                <a:ln>
                  <a:noFill/>
                </a:ln>
                <a:solidFill>
                  <a:srgbClr val="0D3F96"/>
                </a:solidFill>
                <a:effectLst/>
                <a:uLnTx/>
                <a:uFillTx/>
              </a:rPr>
              <a:t>M€ </a:t>
            </a:r>
            <a:r>
              <a:rPr kumimoji="0" lang="fr-FR" sz="2400" b="0" i="0" u="none" strike="noStrike" kern="0" cap="none" spc="0" normalizeH="0" baseline="0" noProof="0" dirty="0">
                <a:ln>
                  <a:noFill/>
                </a:ln>
                <a:solidFill>
                  <a:prstClr val="black"/>
                </a:solidFill>
                <a:effectLst/>
                <a:uLnTx/>
                <a:uFillTx/>
              </a:rPr>
              <a:t>d’investissements </a:t>
            </a:r>
            <a:r>
              <a:rPr kumimoji="0" lang="fr-FR" sz="2400" b="0" i="0" u="none" strike="noStrike" kern="0" cap="none" spc="0" normalizeH="0" baseline="0" noProof="0" dirty="0" smtClean="0">
                <a:ln>
                  <a:noFill/>
                </a:ln>
                <a:solidFill>
                  <a:prstClr val="black"/>
                </a:solidFill>
                <a:effectLst/>
                <a:uLnTx/>
                <a:uFillTx/>
              </a:rPr>
              <a:t>cofinancés pour </a:t>
            </a:r>
            <a:r>
              <a:rPr kumimoji="0" lang="fr-FR" sz="2400" b="1" i="0" u="none" strike="noStrike" kern="0" cap="none" spc="0" normalizeH="0" baseline="0" noProof="0" dirty="0" smtClean="0">
                <a:ln>
                  <a:noFill/>
                </a:ln>
                <a:solidFill>
                  <a:srgbClr val="0070C0"/>
                </a:solidFill>
                <a:effectLst/>
                <a:uLnTx/>
                <a:uFillTx/>
              </a:rPr>
              <a:t>6,54 MW </a:t>
            </a:r>
            <a:r>
              <a:rPr kumimoji="0" lang="fr-FR" sz="2400" b="0" i="0" u="none" strike="noStrike" kern="0" cap="none" spc="0" normalizeH="0" baseline="0" noProof="0" dirty="0" smtClean="0">
                <a:ln>
                  <a:noFill/>
                </a:ln>
                <a:solidFill>
                  <a:prstClr val="black"/>
                </a:solidFill>
                <a:effectLst/>
                <a:uLnTx/>
                <a:uFillTx/>
              </a:rPr>
              <a:t>de capacité</a:t>
            </a:r>
            <a:r>
              <a:rPr lang="fr-FR" sz="2400" kern="0" dirty="0">
                <a:solidFill>
                  <a:prstClr val="black"/>
                </a:solidFill>
              </a:rPr>
              <a:t> supplémentaires de production d’énergie renouvelable</a:t>
            </a:r>
            <a:endParaRPr kumimoji="0" lang="fr-FR" sz="2400" b="0" i="0" u="none" strike="noStrike" kern="0" cap="none" spc="0" normalizeH="0" baseline="0" noProof="0" dirty="0">
              <a:ln>
                <a:noFill/>
              </a:ln>
              <a:solidFill>
                <a:prstClr val="black"/>
              </a:solidFill>
              <a:effectLst/>
              <a:uLnTx/>
              <a:uFillTx/>
            </a:endParaRPr>
          </a:p>
          <a:p>
            <a:pPr marL="800100" marR="0" lvl="1" indent="-3429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0" cap="none" spc="0" normalizeH="0" baseline="0" noProof="0" dirty="0">
                <a:ln>
                  <a:noFill/>
                </a:ln>
                <a:solidFill>
                  <a:prstClr val="black"/>
                </a:solidFill>
                <a:effectLst/>
                <a:uLnTx/>
                <a:uFillTx/>
              </a:rPr>
              <a:t>Dont </a:t>
            </a:r>
            <a:r>
              <a:rPr kumimoji="0" lang="fr-FR" sz="2000" b="0" i="0" u="none" strike="noStrike" kern="0" cap="none" spc="0" normalizeH="0" baseline="0" noProof="0" dirty="0" smtClean="0">
                <a:ln>
                  <a:noFill/>
                </a:ln>
                <a:solidFill>
                  <a:prstClr val="black"/>
                </a:solidFill>
                <a:effectLst/>
                <a:uLnTx/>
                <a:uFillTx/>
              </a:rPr>
              <a:t>7 </a:t>
            </a:r>
            <a:r>
              <a:rPr kumimoji="0" lang="fr-FR" sz="2000" b="0" i="0" u="none" strike="noStrike" kern="0" cap="none" spc="0" normalizeH="0" baseline="0" noProof="0" dirty="0">
                <a:ln>
                  <a:noFill/>
                </a:ln>
                <a:solidFill>
                  <a:prstClr val="black"/>
                </a:solidFill>
                <a:effectLst/>
                <a:uLnTx/>
                <a:uFillTx/>
              </a:rPr>
              <a:t>opérations d’installation et d’exploitation de centrales photovoltaïques en toiture</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0" cap="none" spc="0" normalizeH="0" baseline="0" noProof="0" dirty="0" smtClean="0">
                <a:ln>
                  <a:noFill/>
                </a:ln>
                <a:solidFill>
                  <a:prstClr val="black"/>
                </a:solidFill>
                <a:effectLst/>
                <a:uLnTx/>
                <a:uFillTx/>
              </a:rPr>
              <a:t>Modernisation de la production </a:t>
            </a:r>
            <a:r>
              <a:rPr kumimoji="0" lang="fr-FR" sz="2000" b="0" i="0" u="none" strike="noStrike" kern="0" cap="none" spc="0" normalizeH="0" baseline="0" noProof="0" dirty="0" err="1" smtClean="0">
                <a:ln>
                  <a:noFill/>
                </a:ln>
                <a:solidFill>
                  <a:prstClr val="black"/>
                </a:solidFill>
                <a:effectLst/>
                <a:uLnTx/>
                <a:uFillTx/>
              </a:rPr>
              <a:t>énergetique</a:t>
            </a:r>
            <a:r>
              <a:rPr kumimoji="0" lang="fr-FR" sz="2000" b="0" i="0" u="none" strike="noStrike" kern="0" cap="none" spc="0" normalizeH="0" baseline="0" noProof="0" dirty="0" smtClean="0">
                <a:ln>
                  <a:noFill/>
                </a:ln>
                <a:solidFill>
                  <a:prstClr val="black"/>
                </a:solidFill>
                <a:effectLst/>
                <a:uLnTx/>
                <a:uFillTx/>
              </a:rPr>
              <a:t> de l’unité de traitement et</a:t>
            </a:r>
            <a:r>
              <a:rPr kumimoji="0" lang="fr-FR" sz="2000" b="0" i="0" u="none" strike="noStrike" kern="0" cap="none" spc="0" normalizeH="0" noProof="0" dirty="0" smtClean="0">
                <a:ln>
                  <a:noFill/>
                </a:ln>
                <a:solidFill>
                  <a:prstClr val="black"/>
                </a:solidFill>
                <a:effectLst/>
                <a:uLnTx/>
                <a:uFillTx/>
              </a:rPr>
              <a:t> de valorisation des déchets pour 10,9M€ de FEDER</a:t>
            </a:r>
            <a:endParaRPr kumimoji="0" lang="fr-FR" sz="20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0" cap="none" spc="0" normalizeH="0" baseline="0" noProof="0" dirty="0">
                <a:ln>
                  <a:noFill/>
                </a:ln>
                <a:solidFill>
                  <a:prstClr val="black"/>
                </a:solidFill>
                <a:effectLst/>
                <a:uLnTx/>
                <a:uFillTx/>
              </a:rPr>
              <a:t>Un programme d’équipement de chauffe eau </a:t>
            </a:r>
            <a:r>
              <a:rPr kumimoji="0" lang="fr-FR" sz="2000" b="0" i="0" u="none" strike="noStrike" kern="0" cap="none" spc="0" normalizeH="0" baseline="0" noProof="0" dirty="0" smtClean="0">
                <a:ln>
                  <a:noFill/>
                </a:ln>
                <a:solidFill>
                  <a:prstClr val="black"/>
                </a:solidFill>
                <a:effectLst/>
                <a:uLnTx/>
                <a:uFillTx/>
              </a:rPr>
              <a:t>solaires </a:t>
            </a:r>
            <a:r>
              <a:rPr kumimoji="0" lang="fr-FR" sz="2000" b="0" i="0" u="none" strike="noStrike" kern="0" cap="none" spc="0" normalizeH="0" baseline="0" noProof="0" dirty="0">
                <a:ln>
                  <a:noFill/>
                </a:ln>
                <a:solidFill>
                  <a:prstClr val="black"/>
                </a:solidFill>
                <a:effectLst/>
                <a:uLnTx/>
                <a:uFillTx/>
              </a:rPr>
              <a:t>pour </a:t>
            </a:r>
            <a:r>
              <a:rPr kumimoji="0" lang="fr-FR" sz="2000" b="0" i="0" u="none" strike="noStrike" kern="0" cap="none" spc="0" normalizeH="0" baseline="0" noProof="0" dirty="0" smtClean="0">
                <a:ln>
                  <a:noFill/>
                </a:ln>
                <a:solidFill>
                  <a:prstClr val="black"/>
                </a:solidFill>
                <a:effectLst/>
                <a:uLnTx/>
                <a:uFillTx/>
              </a:rPr>
              <a:t>6,3 </a:t>
            </a:r>
            <a:r>
              <a:rPr kumimoji="0" lang="fr-FR" sz="2000" b="0" i="0" u="none" strike="noStrike" kern="0" cap="none" spc="0" normalizeH="0" baseline="0" noProof="0" dirty="0">
                <a:ln>
                  <a:noFill/>
                </a:ln>
                <a:solidFill>
                  <a:prstClr val="black"/>
                </a:solidFill>
                <a:effectLst/>
                <a:uLnTx/>
                <a:uFillTx/>
              </a:rPr>
              <a:t>M€ de </a:t>
            </a:r>
            <a:r>
              <a:rPr kumimoji="0" lang="fr-FR" sz="2000" b="0" i="0" u="none" strike="noStrike" kern="0" cap="none" spc="0" normalizeH="0" baseline="0" noProof="0" dirty="0" smtClean="0">
                <a:ln>
                  <a:noFill/>
                </a:ln>
                <a:solidFill>
                  <a:prstClr val="black"/>
                </a:solidFill>
                <a:effectLst/>
                <a:uLnTx/>
                <a:uFillTx/>
              </a:rPr>
              <a:t>FEDER</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000" kern="0" dirty="0" smtClean="0">
                <a:solidFill>
                  <a:prstClr val="black"/>
                </a:solidFill>
              </a:rPr>
              <a:t>8 projets de déploiement d’éclairage publique plus performant pour 22,1 M€ de FEDER</a:t>
            </a:r>
            <a:endParaRPr kumimoji="0" lang="fr-FR" sz="2000" b="0" i="0" u="none" strike="noStrike" kern="0" cap="none" spc="0" normalizeH="0" baseline="0" noProof="0" dirty="0">
              <a:ln>
                <a:noFill/>
              </a:ln>
              <a:solidFill>
                <a:prstClr val="black"/>
              </a:solidFill>
              <a:effectLst/>
              <a:uLnTx/>
              <a:uFillTx/>
            </a:endParaRPr>
          </a:p>
        </p:txBody>
      </p:sp>
      <p:sp>
        <p:nvSpPr>
          <p:cNvPr id="6" name="ZoneTexte 5"/>
          <p:cNvSpPr txBox="1"/>
          <p:nvPr/>
        </p:nvSpPr>
        <p:spPr>
          <a:xfrm>
            <a:off x="6702375" y="3673682"/>
            <a:ext cx="4960381" cy="1200329"/>
          </a:xfrm>
          <a:prstGeom prst="rect">
            <a:avLst/>
          </a:prstGeom>
          <a:noFill/>
        </p:spPr>
        <p:txBody>
          <a:bodyPr wrap="square" rtlCol="0">
            <a:spAutoFit/>
          </a:bodyPr>
          <a:lstStyle/>
          <a:p>
            <a:pPr lvl="0" algn="ctr">
              <a:defRPr/>
            </a:pPr>
            <a:r>
              <a:rPr kumimoji="0" lang="fr-FR" sz="1800" b="1" i="0" u="none" strike="noStrike" kern="1200" cap="none" spc="0" normalizeH="0" baseline="0" noProof="0" dirty="0" smtClean="0">
                <a:ln>
                  <a:noFill/>
                </a:ln>
                <a:solidFill>
                  <a:prstClr val="black"/>
                </a:solidFill>
                <a:effectLst/>
                <a:uLnTx/>
                <a:uFillTx/>
                <a:latin typeface="Calibri"/>
                <a:ea typeface="+mn-ea"/>
                <a:cs typeface="+mn-cs"/>
              </a:rPr>
              <a:t>SMEM </a:t>
            </a:r>
            <a:r>
              <a:rPr kumimoji="0" lang="fr-FR" sz="1800" b="1" i="0" u="none" strike="noStrike" kern="1200" cap="none" spc="0" normalizeH="0" baseline="0" noProof="0" dirty="0">
                <a:ln>
                  <a:noFill/>
                </a:ln>
                <a:solidFill>
                  <a:prstClr val="black"/>
                </a:solidFill>
                <a:effectLst/>
                <a:uLnTx/>
                <a:uFillTx/>
                <a:latin typeface="Calibri"/>
                <a:ea typeface="+mn-ea"/>
                <a:cs typeface="+mn-cs"/>
              </a:rPr>
              <a:t>«  </a:t>
            </a:r>
            <a:r>
              <a:rPr lang="fr-FR" b="1" dirty="0">
                <a:solidFill>
                  <a:prstClr val="black"/>
                </a:solidFill>
              </a:rPr>
              <a:t>Programme éclairage public performant - phase 1</a:t>
            </a:r>
            <a:r>
              <a:rPr kumimoji="0" lang="fr-FR" sz="1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 CT : </a:t>
            </a:r>
            <a:r>
              <a:rPr kumimoji="0" lang="fr-FR" sz="1800" b="1" i="0" u="none" strike="noStrike" kern="1200" cap="none" spc="0" normalizeH="0" baseline="0" noProof="0" dirty="0" smtClean="0">
                <a:ln>
                  <a:noFill/>
                </a:ln>
                <a:solidFill>
                  <a:prstClr val="black"/>
                </a:solidFill>
                <a:effectLst/>
                <a:uLnTx/>
                <a:uFillTx/>
                <a:latin typeface="Calibri"/>
                <a:ea typeface="+mn-ea"/>
                <a:cs typeface="+mn-cs"/>
              </a:rPr>
              <a:t>27,5 </a:t>
            </a:r>
            <a:r>
              <a:rPr kumimoji="0" lang="fr-FR" sz="1800" b="1" i="0" u="none" strike="noStrike" kern="1200" cap="none" spc="0" normalizeH="0" baseline="0" noProof="0" dirty="0">
                <a:ln>
                  <a:noFill/>
                </a:ln>
                <a:solidFill>
                  <a:prstClr val="black"/>
                </a:solidFill>
                <a:effectLst/>
                <a:uLnTx/>
                <a:uFillTx/>
                <a:latin typeface="Calibri"/>
                <a:ea typeface="+mn-ea"/>
                <a:cs typeface="+mn-cs"/>
              </a:rPr>
              <a:t>M€ dont UE </a:t>
            </a:r>
            <a:r>
              <a:rPr kumimoji="0" lang="fr-FR" sz="1800" b="1" i="0" u="none" strike="noStrike" kern="1200" cap="none" spc="0" normalizeH="0" baseline="0" noProof="0" dirty="0" smtClean="0">
                <a:ln>
                  <a:noFill/>
                </a:ln>
                <a:solidFill>
                  <a:prstClr val="black"/>
                </a:solidFill>
                <a:effectLst/>
                <a:uLnTx/>
                <a:uFillTx/>
                <a:latin typeface="Calibri"/>
                <a:ea typeface="+mn-ea"/>
                <a:cs typeface="+mn-cs"/>
              </a:rPr>
              <a:t>12,5 </a:t>
            </a:r>
            <a:r>
              <a:rPr kumimoji="0" lang="fr-FR" sz="1800" b="1" i="0" u="none" strike="noStrike" kern="1200" cap="none" spc="0" normalizeH="0" baseline="0" noProof="0" dirty="0">
                <a:ln>
                  <a:noFill/>
                </a:ln>
                <a:solidFill>
                  <a:prstClr val="black"/>
                </a:solidFill>
                <a:effectLst/>
                <a:uLnTx/>
                <a:uFillTx/>
                <a:latin typeface="Calibri"/>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ZoneTexte 6"/>
          <p:cNvSpPr txBox="1"/>
          <p:nvPr/>
        </p:nvSpPr>
        <p:spPr>
          <a:xfrm>
            <a:off x="6600306" y="4779200"/>
            <a:ext cx="5478087" cy="1569660"/>
          </a:xfrm>
          <a:prstGeom prst="rect">
            <a:avLst/>
          </a:prstGeom>
          <a:noFill/>
        </p:spPr>
        <p:txBody>
          <a:bodyPr wrap="square" rtlCol="0">
            <a:spAutoFit/>
          </a:bodyPr>
          <a:lstStyle/>
          <a:p>
            <a:r>
              <a:rPr lang="fr-FR" sz="3200" b="1" dirty="0" smtClean="0">
                <a:solidFill>
                  <a:schemeClr val="accent2"/>
                </a:solidFill>
              </a:rPr>
              <a:t>Objectif : 2,2MW de capacité supplémentaires de production d’énergie renouvelable</a:t>
            </a:r>
            <a:endParaRPr lang="fr-FR" sz="3200" b="1" dirty="0">
              <a:solidFill>
                <a:schemeClr val="accent2"/>
              </a:solidFill>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2546" y="1792825"/>
            <a:ext cx="3013369" cy="1695020"/>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5680" y="1626139"/>
            <a:ext cx="2099145" cy="2011680"/>
          </a:xfrm>
          <a:prstGeom prst="rect">
            <a:avLst/>
          </a:prstGeom>
        </p:spPr>
      </p:pic>
    </p:spTree>
    <p:extLst>
      <p:ext uri="{BB962C8B-B14F-4D97-AF65-F5344CB8AC3E}">
        <p14:creationId xmlns:p14="http://schemas.microsoft.com/office/powerpoint/2010/main" val="31497340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4530" y="975734"/>
            <a:ext cx="7055756" cy="523220"/>
          </a:xfrm>
          <a:prstGeom prst="rect">
            <a:avLst/>
          </a:prstGeom>
        </p:spPr>
        <p:txBody>
          <a:bodyPr wrap="square">
            <a:spAutoFit/>
          </a:bodyPr>
          <a:lstStyle/>
          <a:p>
            <a:pPr>
              <a:defRPr/>
            </a:pPr>
            <a:r>
              <a:rPr lang="fr-FR" sz="2800" b="1" dirty="0" smtClean="0">
                <a:solidFill>
                  <a:schemeClr val="accent5">
                    <a:lumMod val="75000"/>
                  </a:schemeClr>
                </a:solidFill>
              </a:rPr>
              <a:t>Exemple de réalisations: Axe </a:t>
            </a:r>
            <a:r>
              <a:rPr lang="fr-FR" sz="2800" b="1" dirty="0">
                <a:solidFill>
                  <a:schemeClr val="accent5">
                    <a:lumMod val="75000"/>
                  </a:schemeClr>
                </a:solidFill>
              </a:rPr>
              <a:t>5</a:t>
            </a:r>
            <a:endParaRPr lang="fr-FR" sz="2800" b="1" dirty="0" smtClean="0">
              <a:solidFill>
                <a:schemeClr val="accent5">
                  <a:lumMod val="75000"/>
                </a:schemeClr>
              </a:solidFill>
            </a:endParaRPr>
          </a:p>
        </p:txBody>
      </p:sp>
      <p:sp>
        <p:nvSpPr>
          <p:cNvPr id="5" name="ZoneTexte 4"/>
          <p:cNvSpPr txBox="1"/>
          <p:nvPr/>
        </p:nvSpPr>
        <p:spPr>
          <a:xfrm>
            <a:off x="357448" y="5223382"/>
            <a:ext cx="4297680" cy="923330"/>
          </a:xfrm>
          <a:prstGeom prst="rect">
            <a:avLst/>
          </a:prstGeom>
          <a:noFill/>
        </p:spPr>
        <p:txBody>
          <a:bodyPr wrap="square" rtlCol="0">
            <a:spAutoFit/>
          </a:bodyPr>
          <a:lstStyle/>
          <a:p>
            <a:pPr algn="ctr"/>
            <a:r>
              <a:rPr lang="fr-FR" b="1" dirty="0" smtClean="0"/>
              <a:t>CTM « Confortement parasismique du Lycée Schœlcher».</a:t>
            </a:r>
          </a:p>
          <a:p>
            <a:pPr algn="ctr"/>
            <a:r>
              <a:rPr lang="fr-FR" b="1" dirty="0" smtClean="0"/>
              <a:t> CT: 42,3 M€</a:t>
            </a:r>
            <a:r>
              <a:rPr lang="fr-FR" b="1" dirty="0"/>
              <a:t> </a:t>
            </a:r>
            <a:r>
              <a:rPr lang="fr-FR" b="1" dirty="0" smtClean="0"/>
              <a:t> dont UE: 18 M€  </a:t>
            </a:r>
            <a:endParaRPr lang="fr-FR" b="1" dirty="0"/>
          </a:p>
        </p:txBody>
      </p:sp>
      <p:sp>
        <p:nvSpPr>
          <p:cNvPr id="6" name="Rectangle 5"/>
          <p:cNvSpPr/>
          <p:nvPr/>
        </p:nvSpPr>
        <p:spPr>
          <a:xfrm>
            <a:off x="5197301" y="1709434"/>
            <a:ext cx="6711142" cy="2246769"/>
          </a:xfrm>
          <a:prstGeom prst="rect">
            <a:avLst/>
          </a:prstGeom>
        </p:spPr>
        <p:txBody>
          <a:bodyPr wrap="square">
            <a:spAutoFit/>
          </a:bodyPr>
          <a:lstStyle/>
          <a:p>
            <a:pPr lvl="0">
              <a:defRPr/>
            </a:pPr>
            <a:r>
              <a:rPr lang="fr-FR" sz="2800" dirty="0">
                <a:solidFill>
                  <a:prstClr val="black"/>
                </a:solidFill>
              </a:rPr>
              <a:t>Axe 5 </a:t>
            </a:r>
            <a:r>
              <a:rPr lang="fr-FR" sz="2800" b="1" dirty="0">
                <a:solidFill>
                  <a:srgbClr val="0D3F96"/>
                </a:solidFill>
              </a:rPr>
              <a:t>« </a:t>
            </a:r>
            <a:r>
              <a:rPr lang="fr-FR" sz="2800" b="1" dirty="0" smtClean="0">
                <a:solidFill>
                  <a:srgbClr val="0D3F96"/>
                </a:solidFill>
              </a:rPr>
              <a:t>RUP » </a:t>
            </a:r>
            <a:r>
              <a:rPr lang="fr-FR" sz="2800" b="1" dirty="0">
                <a:solidFill>
                  <a:srgbClr val="0D3F96"/>
                </a:solidFill>
              </a:rPr>
              <a:t>: </a:t>
            </a:r>
            <a:r>
              <a:rPr lang="fr-FR" sz="2800" b="1" dirty="0" smtClean="0">
                <a:solidFill>
                  <a:srgbClr val="0D3F96"/>
                </a:solidFill>
              </a:rPr>
              <a:t>181 </a:t>
            </a:r>
            <a:r>
              <a:rPr lang="fr-FR" sz="2800" b="1" dirty="0">
                <a:solidFill>
                  <a:srgbClr val="0D3F96"/>
                </a:solidFill>
              </a:rPr>
              <a:t>M€ </a:t>
            </a:r>
            <a:r>
              <a:rPr lang="fr-FR" sz="2800" dirty="0">
                <a:solidFill>
                  <a:prstClr val="black"/>
                </a:solidFill>
              </a:rPr>
              <a:t>d’investissements cofinancés</a:t>
            </a:r>
          </a:p>
          <a:p>
            <a:pPr marL="457200" lvl="0" indent="-457200">
              <a:buFont typeface="Arial" panose="020B0604020202020204" pitchFamily="34" charset="0"/>
              <a:buChar char="•"/>
              <a:defRPr/>
            </a:pPr>
            <a:r>
              <a:rPr lang="fr-FR" sz="2800" dirty="0" smtClean="0"/>
              <a:t>10 </a:t>
            </a:r>
            <a:r>
              <a:rPr lang="fr-FR" sz="2800" dirty="0"/>
              <a:t>opérations </a:t>
            </a:r>
            <a:r>
              <a:rPr lang="fr-FR" sz="2800" dirty="0" smtClean="0">
                <a:solidFill>
                  <a:prstClr val="black"/>
                </a:solidFill>
              </a:rPr>
              <a:t>permettant </a:t>
            </a:r>
            <a:r>
              <a:rPr lang="fr-FR" sz="2800" dirty="0">
                <a:solidFill>
                  <a:prstClr val="black"/>
                </a:solidFill>
              </a:rPr>
              <a:t>la sécurisation contre </a:t>
            </a:r>
            <a:r>
              <a:rPr lang="fr-FR" sz="2800" dirty="0" smtClean="0">
                <a:solidFill>
                  <a:prstClr val="black"/>
                </a:solidFill>
              </a:rPr>
              <a:t>les risques majeurs de </a:t>
            </a:r>
            <a:r>
              <a:rPr lang="fr-FR" sz="2800" b="1" dirty="0" smtClean="0">
                <a:solidFill>
                  <a:srgbClr val="0070C0"/>
                </a:solidFill>
              </a:rPr>
              <a:t>129 027 personnes.</a:t>
            </a:r>
            <a:endParaRPr lang="fr-FR" sz="2800" b="1" dirty="0">
              <a:solidFill>
                <a:srgbClr val="0070C0"/>
              </a:solidFill>
            </a:endParaRPr>
          </a:p>
        </p:txBody>
      </p:sp>
      <p:sp>
        <p:nvSpPr>
          <p:cNvPr id="7" name="ZoneTexte 6"/>
          <p:cNvSpPr txBox="1"/>
          <p:nvPr/>
        </p:nvSpPr>
        <p:spPr>
          <a:xfrm>
            <a:off x="5284123" y="4798588"/>
            <a:ext cx="6624320" cy="1569660"/>
          </a:xfrm>
          <a:prstGeom prst="rect">
            <a:avLst/>
          </a:prstGeom>
          <a:noFill/>
        </p:spPr>
        <p:txBody>
          <a:bodyPr wrap="square" rtlCol="0">
            <a:spAutoFit/>
          </a:bodyPr>
          <a:lstStyle/>
          <a:p>
            <a:r>
              <a:rPr lang="fr-FR" sz="3200" b="1" dirty="0" smtClean="0">
                <a:solidFill>
                  <a:schemeClr val="accent2"/>
                </a:solidFill>
              </a:rPr>
              <a:t>Objectif: 10 000 personnes bénéficiant de mesure de protection contre le risque</a:t>
            </a:r>
            <a:endParaRPr lang="fr-FR" sz="3200" b="1" dirty="0">
              <a:solidFill>
                <a:schemeClr val="accent2"/>
              </a:solidFill>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0" y="2229395"/>
            <a:ext cx="5073433" cy="2856412"/>
          </a:xfrm>
          <a:prstGeom prst="rect">
            <a:avLst/>
          </a:prstGeom>
        </p:spPr>
      </p:pic>
    </p:spTree>
    <p:extLst>
      <p:ext uri="{BB962C8B-B14F-4D97-AF65-F5344CB8AC3E}">
        <p14:creationId xmlns:p14="http://schemas.microsoft.com/office/powerpoint/2010/main" val="36020549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4530" y="975734"/>
            <a:ext cx="7055756" cy="523220"/>
          </a:xfrm>
          <a:prstGeom prst="rect">
            <a:avLst/>
          </a:prstGeom>
        </p:spPr>
        <p:txBody>
          <a:bodyPr wrap="square">
            <a:spAutoFit/>
          </a:bodyPr>
          <a:lstStyle/>
          <a:p>
            <a:pPr>
              <a:defRPr/>
            </a:pPr>
            <a:r>
              <a:rPr lang="fr-FR" sz="2800" b="1" dirty="0" smtClean="0">
                <a:solidFill>
                  <a:schemeClr val="accent5">
                    <a:lumMod val="75000"/>
                  </a:schemeClr>
                </a:solidFill>
              </a:rPr>
              <a:t>Exemples de réalisations: Axe </a:t>
            </a:r>
            <a:r>
              <a:rPr lang="fr-FR" sz="2800" b="1" dirty="0">
                <a:solidFill>
                  <a:schemeClr val="accent5">
                    <a:lumMod val="75000"/>
                  </a:schemeClr>
                </a:solidFill>
              </a:rPr>
              <a:t>6</a:t>
            </a:r>
            <a:endParaRPr lang="fr-FR" sz="2800" b="1" dirty="0" smtClean="0">
              <a:solidFill>
                <a:schemeClr val="accent5">
                  <a:lumMod val="75000"/>
                </a:schemeClr>
              </a:solidFill>
            </a:endParaRPr>
          </a:p>
        </p:txBody>
      </p:sp>
      <p:sp>
        <p:nvSpPr>
          <p:cNvPr id="3" name="Rectangle 2"/>
          <p:cNvSpPr/>
          <p:nvPr/>
        </p:nvSpPr>
        <p:spPr>
          <a:xfrm>
            <a:off x="5875867" y="1761110"/>
            <a:ext cx="6096000" cy="4524315"/>
          </a:xfrm>
          <a:prstGeom prst="rect">
            <a:avLst/>
          </a:prstGeom>
        </p:spPr>
        <p:txBody>
          <a:bodyPr>
            <a:spAutoFit/>
          </a:bodyPr>
          <a:lstStyle/>
          <a:p>
            <a:pPr lvl="0">
              <a:defRPr/>
            </a:pPr>
            <a:r>
              <a:rPr lang="fr-FR" sz="2400" dirty="0">
                <a:solidFill>
                  <a:prstClr val="black"/>
                </a:solidFill>
              </a:rPr>
              <a:t>Axe 6  </a:t>
            </a:r>
            <a:r>
              <a:rPr lang="fr-FR" sz="2400" dirty="0">
                <a:solidFill>
                  <a:srgbClr val="0D3F96"/>
                </a:solidFill>
              </a:rPr>
              <a:t> « </a:t>
            </a:r>
            <a:r>
              <a:rPr lang="fr-FR" sz="2400" b="1" dirty="0">
                <a:solidFill>
                  <a:srgbClr val="0D3F96"/>
                </a:solidFill>
              </a:rPr>
              <a:t>Environnement » : </a:t>
            </a:r>
            <a:r>
              <a:rPr lang="fr-FR" sz="2400" b="1" dirty="0" smtClean="0">
                <a:solidFill>
                  <a:srgbClr val="0D3F96"/>
                </a:solidFill>
              </a:rPr>
              <a:t>91 </a:t>
            </a:r>
            <a:r>
              <a:rPr lang="fr-FR" sz="2400" b="1" dirty="0">
                <a:solidFill>
                  <a:srgbClr val="0D3F96"/>
                </a:solidFill>
              </a:rPr>
              <a:t>M€ </a:t>
            </a:r>
            <a:r>
              <a:rPr lang="fr-FR" sz="2400" dirty="0">
                <a:solidFill>
                  <a:prstClr val="black"/>
                </a:solidFill>
              </a:rPr>
              <a:t>d’investissement cofinancés:</a:t>
            </a:r>
          </a:p>
          <a:p>
            <a:pPr marL="800100" lvl="1" indent="-342900">
              <a:buFont typeface="Arial" panose="020B0604020202020204" pitchFamily="34" charset="0"/>
              <a:buChar char="•"/>
              <a:defRPr/>
            </a:pPr>
            <a:r>
              <a:rPr lang="fr-FR" sz="2400" dirty="0">
                <a:solidFill>
                  <a:prstClr val="black"/>
                </a:solidFill>
              </a:rPr>
              <a:t> dont 43,5 M€ dédiés au traitement et à la valorisation des déchets: </a:t>
            </a:r>
            <a:r>
              <a:rPr lang="fr-FR" sz="2400" b="1" dirty="0">
                <a:solidFill>
                  <a:schemeClr val="accent2"/>
                </a:solidFill>
              </a:rPr>
              <a:t>Complexe de Petit Galion</a:t>
            </a:r>
            <a:r>
              <a:rPr lang="fr-FR" sz="2400" dirty="0">
                <a:solidFill>
                  <a:schemeClr val="accent6">
                    <a:lumMod val="75000"/>
                  </a:schemeClr>
                </a:solidFill>
              </a:rPr>
              <a:t> </a:t>
            </a:r>
            <a:r>
              <a:rPr lang="fr-FR" sz="2400" dirty="0">
                <a:solidFill>
                  <a:prstClr val="black"/>
                </a:solidFill>
              </a:rPr>
              <a:t>(capacité de traitement de </a:t>
            </a:r>
            <a:r>
              <a:rPr lang="fr-FR" sz="2400" b="1" dirty="0">
                <a:solidFill>
                  <a:schemeClr val="accent5">
                    <a:lumMod val="75000"/>
                  </a:schemeClr>
                </a:solidFill>
              </a:rPr>
              <a:t>130 000 t/an</a:t>
            </a:r>
            <a:r>
              <a:rPr lang="fr-FR" sz="2400" dirty="0">
                <a:solidFill>
                  <a:prstClr val="black"/>
                </a:solidFill>
              </a:rPr>
              <a:t>), une plateforme de traitements des matières de vidange et des boues de micro-</a:t>
            </a:r>
            <a:r>
              <a:rPr lang="fr-FR" sz="2400" dirty="0" err="1">
                <a:solidFill>
                  <a:prstClr val="black"/>
                </a:solidFill>
              </a:rPr>
              <a:t>step</a:t>
            </a:r>
            <a:r>
              <a:rPr lang="fr-FR" sz="2400" dirty="0">
                <a:solidFill>
                  <a:prstClr val="black"/>
                </a:solidFill>
              </a:rPr>
              <a:t> </a:t>
            </a:r>
            <a:r>
              <a:rPr lang="fr-FR" sz="2400" b="1" dirty="0">
                <a:solidFill>
                  <a:schemeClr val="accent5">
                    <a:lumMod val="75000"/>
                  </a:schemeClr>
                </a:solidFill>
              </a:rPr>
              <a:t>100t</a:t>
            </a:r>
            <a:r>
              <a:rPr lang="fr-FR" sz="2400" b="1" dirty="0">
                <a:solidFill>
                  <a:prstClr val="black"/>
                </a:solidFill>
              </a:rPr>
              <a:t>,</a:t>
            </a:r>
          </a:p>
          <a:p>
            <a:pPr marL="800100" lvl="1" indent="-342900">
              <a:buFont typeface="Arial" panose="020B0604020202020204" pitchFamily="34" charset="0"/>
              <a:buChar char="•"/>
              <a:defRPr/>
            </a:pPr>
            <a:r>
              <a:rPr lang="fr-FR" sz="2400" dirty="0">
                <a:solidFill>
                  <a:prstClr val="black"/>
                </a:solidFill>
              </a:rPr>
              <a:t>Station d’épuration d’Acajou </a:t>
            </a:r>
            <a:r>
              <a:rPr lang="fr-FR" sz="2400" b="1" dirty="0">
                <a:solidFill>
                  <a:schemeClr val="accent5">
                    <a:lumMod val="75000"/>
                  </a:schemeClr>
                </a:solidFill>
              </a:rPr>
              <a:t>5 000 </a:t>
            </a:r>
            <a:r>
              <a:rPr lang="fr-FR" sz="2400" b="1" dirty="0" err="1">
                <a:solidFill>
                  <a:schemeClr val="accent5">
                    <a:lumMod val="75000"/>
                  </a:schemeClr>
                </a:solidFill>
              </a:rPr>
              <a:t>éq</a:t>
            </a:r>
            <a:r>
              <a:rPr lang="fr-FR" sz="2400" b="1" dirty="0">
                <a:solidFill>
                  <a:schemeClr val="accent5">
                    <a:lumMod val="75000"/>
                  </a:schemeClr>
                </a:solidFill>
              </a:rPr>
              <a:t>. </a:t>
            </a:r>
            <a:r>
              <a:rPr lang="fr-FR" sz="2400" b="1" dirty="0" smtClean="0">
                <a:solidFill>
                  <a:schemeClr val="accent5">
                    <a:lumMod val="75000"/>
                  </a:schemeClr>
                </a:solidFill>
              </a:rPr>
              <a:t>Habitants</a:t>
            </a:r>
          </a:p>
          <a:p>
            <a:pPr marL="800100" lvl="1" indent="-342900">
              <a:buFont typeface="Arial" panose="020B0604020202020204" pitchFamily="34" charset="0"/>
              <a:buChar char="•"/>
              <a:defRPr/>
            </a:pPr>
            <a:r>
              <a:rPr lang="fr-FR" sz="2400" dirty="0" smtClean="0">
                <a:solidFill>
                  <a:prstClr val="black"/>
                </a:solidFill>
              </a:rPr>
              <a:t>9 projets eau et assainissement pour 7,8M€</a:t>
            </a:r>
            <a:endParaRPr lang="fr-FR" sz="2400" dirty="0">
              <a:solidFill>
                <a:prstClr val="black"/>
              </a:solidFill>
            </a:endParaRPr>
          </a:p>
        </p:txBody>
      </p:sp>
      <p:sp>
        <p:nvSpPr>
          <p:cNvPr id="5" name="ZoneTexte 4"/>
          <p:cNvSpPr txBox="1"/>
          <p:nvPr/>
        </p:nvSpPr>
        <p:spPr>
          <a:xfrm>
            <a:off x="340775" y="5445808"/>
            <a:ext cx="5873758" cy="1384995"/>
          </a:xfrm>
          <a:prstGeom prst="rect">
            <a:avLst/>
          </a:prstGeom>
          <a:noFill/>
        </p:spPr>
        <p:txBody>
          <a:bodyPr wrap="square" rtlCol="0">
            <a:spAutoFit/>
          </a:bodyPr>
          <a:lstStyle/>
          <a:p>
            <a:r>
              <a:rPr lang="fr-FR" sz="2800" b="1" dirty="0" smtClean="0">
                <a:solidFill>
                  <a:schemeClr val="accent2"/>
                </a:solidFill>
              </a:rPr>
              <a:t>Objectif: créer 30 000 t de capacité d’accueil de déchet supplémentaire hors enfouissement en 2020</a:t>
            </a:r>
            <a:endParaRPr lang="fr-FR" sz="2800" b="1" dirty="0">
              <a:solidFill>
                <a:schemeClr val="accent2"/>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030" y="1573912"/>
            <a:ext cx="5062582" cy="3796937"/>
          </a:xfrm>
          <a:prstGeom prst="rect">
            <a:avLst/>
          </a:prstGeom>
        </p:spPr>
      </p:pic>
    </p:spTree>
    <p:extLst>
      <p:ext uri="{BB962C8B-B14F-4D97-AF65-F5344CB8AC3E}">
        <p14:creationId xmlns:p14="http://schemas.microsoft.com/office/powerpoint/2010/main" val="29060363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4530" y="975734"/>
            <a:ext cx="7055756" cy="523220"/>
          </a:xfrm>
          <a:prstGeom prst="rect">
            <a:avLst/>
          </a:prstGeom>
        </p:spPr>
        <p:txBody>
          <a:bodyPr wrap="square">
            <a:spAutoFit/>
          </a:bodyPr>
          <a:lstStyle/>
          <a:p>
            <a:pPr>
              <a:defRPr/>
            </a:pPr>
            <a:r>
              <a:rPr lang="fr-FR" sz="2800" b="1" dirty="0" smtClean="0">
                <a:solidFill>
                  <a:schemeClr val="accent5">
                    <a:lumMod val="75000"/>
                  </a:schemeClr>
                </a:solidFill>
              </a:rPr>
              <a:t>Exemples de réalisations: Axe 7</a:t>
            </a:r>
          </a:p>
        </p:txBody>
      </p:sp>
      <p:pic>
        <p:nvPicPr>
          <p:cNvPr id="3074" name="Picture 2" descr="https://www.rci.fm/sites/default/files/styles/729x40/public/2019-12/le-trafic-an-rien-en-hausse-en-octobre-2018-no-l-an-roport-aimn-cn-saire.jpg?itok=Ca3N5bz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408" y="2078189"/>
            <a:ext cx="4342015" cy="244393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609" y="1608318"/>
            <a:ext cx="5178888" cy="2913806"/>
          </a:xfrm>
          <a:prstGeom prst="rect">
            <a:avLst/>
          </a:prstGeom>
        </p:spPr>
      </p:pic>
      <p:sp>
        <p:nvSpPr>
          <p:cNvPr id="8" name="ZoneTexte 7"/>
          <p:cNvSpPr txBox="1"/>
          <p:nvPr/>
        </p:nvSpPr>
        <p:spPr>
          <a:xfrm>
            <a:off x="460201" y="4631488"/>
            <a:ext cx="6148417" cy="923330"/>
          </a:xfrm>
          <a:prstGeom prst="rect">
            <a:avLst/>
          </a:prstGeom>
          <a:noFill/>
        </p:spPr>
        <p:txBody>
          <a:bodyPr wrap="square" rtlCol="0">
            <a:spAutoFit/>
          </a:bodyPr>
          <a:lstStyle/>
          <a:p>
            <a:pPr algn="ctr"/>
            <a:r>
              <a:rPr lang="fr-FR" dirty="0" smtClean="0"/>
              <a:t>SAMAC « Modernisation et extension des installations et des infrastructures de l’aéroport ».</a:t>
            </a:r>
          </a:p>
          <a:p>
            <a:pPr algn="ctr"/>
            <a:r>
              <a:rPr lang="fr-FR" dirty="0" smtClean="0"/>
              <a:t> CT: 63,2 M€</a:t>
            </a:r>
            <a:r>
              <a:rPr lang="fr-FR" dirty="0"/>
              <a:t> </a:t>
            </a:r>
            <a:r>
              <a:rPr lang="fr-FR" dirty="0" smtClean="0"/>
              <a:t> / UE: 19 M€  /  CTM: 6,3 M€</a:t>
            </a:r>
            <a:endParaRPr lang="fr-FR" dirty="0"/>
          </a:p>
        </p:txBody>
      </p:sp>
      <p:sp>
        <p:nvSpPr>
          <p:cNvPr id="6" name="ZoneTexte 5"/>
          <p:cNvSpPr txBox="1"/>
          <p:nvPr/>
        </p:nvSpPr>
        <p:spPr>
          <a:xfrm>
            <a:off x="247642" y="6062036"/>
            <a:ext cx="6790577" cy="523220"/>
          </a:xfrm>
          <a:prstGeom prst="rect">
            <a:avLst/>
          </a:prstGeom>
          <a:noFill/>
        </p:spPr>
        <p:txBody>
          <a:bodyPr wrap="none" rtlCol="0">
            <a:spAutoFit/>
          </a:bodyPr>
          <a:lstStyle/>
          <a:p>
            <a:r>
              <a:rPr lang="fr-FR" sz="2800" b="1" dirty="0" smtClean="0">
                <a:solidFill>
                  <a:schemeClr val="accent5"/>
                </a:solidFill>
              </a:rPr>
              <a:t>Indicateur d’avancement: 69% de réalisation</a:t>
            </a:r>
            <a:endParaRPr lang="fr-FR" sz="2800" b="1" dirty="0">
              <a:solidFill>
                <a:schemeClr val="accent5"/>
              </a:solidFill>
            </a:endParaRPr>
          </a:p>
        </p:txBody>
      </p:sp>
    </p:spTree>
    <p:extLst>
      <p:ext uri="{BB962C8B-B14F-4D97-AF65-F5344CB8AC3E}">
        <p14:creationId xmlns:p14="http://schemas.microsoft.com/office/powerpoint/2010/main" val="32233084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94530" y="975734"/>
            <a:ext cx="7055756" cy="523220"/>
          </a:xfrm>
          <a:prstGeom prst="rect">
            <a:avLst/>
          </a:prstGeom>
        </p:spPr>
        <p:txBody>
          <a:bodyPr wrap="square">
            <a:spAutoFit/>
          </a:bodyPr>
          <a:lstStyle/>
          <a:p>
            <a:pPr>
              <a:defRPr/>
            </a:pPr>
            <a:r>
              <a:rPr lang="fr-FR" sz="2800" b="1" dirty="0" smtClean="0">
                <a:solidFill>
                  <a:schemeClr val="accent5">
                    <a:lumMod val="75000"/>
                  </a:schemeClr>
                </a:solidFill>
              </a:rPr>
              <a:t>Quelques réalisations: Axe 8(1)</a:t>
            </a:r>
          </a:p>
        </p:txBody>
      </p:sp>
      <p:sp>
        <p:nvSpPr>
          <p:cNvPr id="3" name="Text"/>
          <p:cNvSpPr>
            <a:spLocks noGrp="1"/>
          </p:cNvSpPr>
          <p:nvPr/>
        </p:nvSpPr>
        <p:spPr>
          <a:xfrm>
            <a:off x="174914" y="1498954"/>
            <a:ext cx="9182100" cy="368300"/>
          </a:xfrm>
          <a:prstGeom prst="rect">
            <a:avLst/>
          </a:prstGeom>
          <a:solidFill>
            <a:srgbClr val="FFFFFF"/>
          </a:solidFill>
        </p:spPr>
        <p:txBody>
          <a:bodyPr wrap="square" lIns="63500" tIns="25400" rIns="63500" bIns="25400"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b="1" i="1">
                <a:solidFill>
                  <a:srgbClr val="585C5E"/>
                </a:solidFill>
                <a:latin typeface="SansSerif"/>
                <a:ea typeface="SansSerif"/>
                <a:cs typeface="SansSerif"/>
              </a:defRPr>
            </a:pPr>
            <a:r>
              <a:rPr sz="1200"/>
              <a:t>Profil de l'ensemble des participants* entrés dans une action</a:t>
            </a:r>
          </a:p>
        </p:txBody>
      </p:sp>
      <p:sp>
        <p:nvSpPr>
          <p:cNvPr id="5" name="Text"/>
          <p:cNvSpPr>
            <a:spLocks noGrp="1"/>
          </p:cNvSpPr>
          <p:nvPr/>
        </p:nvSpPr>
        <p:spPr>
          <a:xfrm>
            <a:off x="873414" y="2593674"/>
            <a:ext cx="889000" cy="381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600" b="1">
                <a:solidFill>
                  <a:srgbClr val="000000"/>
                </a:solidFill>
                <a:latin typeface="SansSerif"/>
                <a:ea typeface="SansSerif"/>
                <a:cs typeface="SansSerif"/>
              </a:defRPr>
            </a:pPr>
            <a:r>
              <a:rPr lang="fr-FR" sz="1600" b="1" dirty="0" smtClean="0"/>
              <a:t>541</a:t>
            </a:r>
            <a:endParaRPr sz="1600" b="1" dirty="0"/>
          </a:p>
        </p:txBody>
      </p:sp>
      <p:sp>
        <p:nvSpPr>
          <p:cNvPr id="6" name="Text"/>
          <p:cNvSpPr>
            <a:spLocks noGrp="1"/>
          </p:cNvSpPr>
          <p:nvPr/>
        </p:nvSpPr>
        <p:spPr>
          <a:xfrm>
            <a:off x="873414" y="3101674"/>
            <a:ext cx="889000" cy="254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a:solidFill>
                  <a:srgbClr val="000000"/>
                </a:solidFill>
                <a:latin typeface="SansSerif"/>
                <a:ea typeface="SansSerif"/>
                <a:cs typeface="SansSerif"/>
              </a:defRPr>
            </a:pPr>
            <a:r>
              <a:rPr sz="1200" dirty="0" smtClean="0"/>
              <a:t>4</a:t>
            </a:r>
            <a:r>
              <a:rPr lang="fr-FR" sz="1200" dirty="0" smtClean="0"/>
              <a:t>4,7</a:t>
            </a:r>
            <a:r>
              <a:rPr sz="1200" dirty="0" smtClean="0"/>
              <a:t> </a:t>
            </a:r>
            <a:r>
              <a:rPr sz="1200" dirty="0"/>
              <a:t>%</a:t>
            </a:r>
          </a:p>
        </p:txBody>
      </p:sp>
      <p:pic>
        <p:nvPicPr>
          <p:cNvPr id="7" name="Picture"/>
          <p:cNvPicPr>
            <a:picLocks noChangeAspect="1"/>
          </p:cNvPicPr>
          <p:nvPr/>
        </p:nvPicPr>
        <p:blipFill>
          <a:blip r:embed="rId2"/>
          <a:srcRect/>
          <a:stretch>
            <a:fillRect r="20000"/>
          </a:stretch>
        </p:blipFill>
        <p:spPr>
          <a:xfrm>
            <a:off x="365414" y="2593674"/>
            <a:ext cx="381000" cy="762000"/>
          </a:xfrm>
          <a:prstGeom prst="rect">
            <a:avLst/>
          </a:prstGeom>
        </p:spPr>
      </p:pic>
      <p:sp>
        <p:nvSpPr>
          <p:cNvPr id="8" name="Text"/>
          <p:cNvSpPr>
            <a:spLocks noGrp="1"/>
          </p:cNvSpPr>
          <p:nvPr/>
        </p:nvSpPr>
        <p:spPr>
          <a:xfrm>
            <a:off x="873414" y="3584274"/>
            <a:ext cx="889000" cy="381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600" b="1">
                <a:solidFill>
                  <a:srgbClr val="000000"/>
                </a:solidFill>
                <a:latin typeface="SansSerif"/>
                <a:ea typeface="SansSerif"/>
                <a:cs typeface="SansSerif"/>
              </a:defRPr>
            </a:pPr>
            <a:r>
              <a:rPr lang="fr-FR" sz="1600" b="1" dirty="0" smtClean="0"/>
              <a:t>669</a:t>
            </a:r>
            <a:endParaRPr sz="1600" b="1" dirty="0"/>
          </a:p>
        </p:txBody>
      </p:sp>
      <p:sp>
        <p:nvSpPr>
          <p:cNvPr id="9" name="Text"/>
          <p:cNvSpPr>
            <a:spLocks noGrp="1"/>
          </p:cNvSpPr>
          <p:nvPr/>
        </p:nvSpPr>
        <p:spPr>
          <a:xfrm>
            <a:off x="873414" y="4092274"/>
            <a:ext cx="889000" cy="254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a:solidFill>
                  <a:srgbClr val="000000"/>
                </a:solidFill>
                <a:latin typeface="SansSerif"/>
                <a:ea typeface="SansSerif"/>
                <a:cs typeface="SansSerif"/>
              </a:defRPr>
            </a:pPr>
            <a:r>
              <a:rPr sz="1200" dirty="0" smtClean="0"/>
              <a:t>5</a:t>
            </a:r>
            <a:r>
              <a:rPr lang="fr-FR" sz="1200" dirty="0" smtClean="0"/>
              <a:t>5,3</a:t>
            </a:r>
            <a:r>
              <a:rPr sz="1200" dirty="0" smtClean="0"/>
              <a:t> </a:t>
            </a:r>
            <a:r>
              <a:rPr sz="1200" dirty="0"/>
              <a:t>%</a:t>
            </a:r>
          </a:p>
        </p:txBody>
      </p:sp>
      <p:pic>
        <p:nvPicPr>
          <p:cNvPr id="10" name="Picture"/>
          <p:cNvPicPr>
            <a:picLocks noChangeAspect="1"/>
          </p:cNvPicPr>
          <p:nvPr/>
        </p:nvPicPr>
        <p:blipFill>
          <a:blip r:embed="rId3"/>
          <a:srcRect/>
          <a:stretch>
            <a:fillRect r="23333"/>
          </a:stretch>
        </p:blipFill>
        <p:spPr>
          <a:xfrm>
            <a:off x="365414" y="3584274"/>
            <a:ext cx="381000" cy="762000"/>
          </a:xfrm>
          <a:prstGeom prst="rect">
            <a:avLst/>
          </a:prstGeom>
        </p:spPr>
      </p:pic>
      <p:sp>
        <p:nvSpPr>
          <p:cNvPr id="11" name="Text"/>
          <p:cNvSpPr>
            <a:spLocks noGrp="1"/>
          </p:cNvSpPr>
          <p:nvPr/>
        </p:nvSpPr>
        <p:spPr>
          <a:xfrm>
            <a:off x="873414" y="4574874"/>
            <a:ext cx="889000" cy="381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600" b="1">
                <a:solidFill>
                  <a:srgbClr val="000000"/>
                </a:solidFill>
                <a:latin typeface="SansSerif"/>
                <a:ea typeface="SansSerif"/>
                <a:cs typeface="SansSerif"/>
              </a:defRPr>
            </a:pPr>
            <a:r>
              <a:rPr sz="1600" b="1" dirty="0"/>
              <a:t>1 </a:t>
            </a:r>
            <a:r>
              <a:rPr lang="fr-FR" sz="1600" b="1" dirty="0" smtClean="0"/>
              <a:t>210</a:t>
            </a:r>
            <a:endParaRPr sz="1600" b="1" dirty="0"/>
          </a:p>
        </p:txBody>
      </p:sp>
      <p:sp>
        <p:nvSpPr>
          <p:cNvPr id="12" name="Line"/>
          <p:cNvSpPr>
            <a:spLocks noGrp="1"/>
          </p:cNvSpPr>
          <p:nvPr/>
        </p:nvSpPr>
        <p:spPr>
          <a:xfrm flipV="1">
            <a:off x="238414" y="4447874"/>
            <a:ext cx="1651000" cy="0"/>
          </a:xfrm>
          <a:prstGeom prst="line">
            <a:avLst/>
          </a:prstGeom>
          <a:solidFill>
            <a:srgbClr val="FFFFFF"/>
          </a:solidFill>
          <a:ln w="12700">
            <a:solidFill>
              <a:srgbClr val="000000"/>
            </a:solidFill>
            <a:prstDash val="solid"/>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3" name="Text"/>
          <p:cNvSpPr>
            <a:spLocks noGrp="1"/>
          </p:cNvSpPr>
          <p:nvPr/>
        </p:nvSpPr>
        <p:spPr>
          <a:xfrm>
            <a:off x="365414" y="4562174"/>
            <a:ext cx="381000" cy="381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000" b="1">
                <a:solidFill>
                  <a:srgbClr val="000000"/>
                </a:solidFill>
                <a:latin typeface="Arial"/>
                <a:ea typeface="Arial"/>
                <a:cs typeface="Arial"/>
              </a:defRPr>
            </a:pPr>
            <a:r>
              <a:rPr sz="1000" b="1">
                <a:latin typeface="Arial"/>
                <a:ea typeface="Arial"/>
                <a:cs typeface="Arial"/>
              </a:rPr>
              <a:t>Total</a:t>
            </a:r>
          </a:p>
        </p:txBody>
      </p:sp>
      <p:sp>
        <p:nvSpPr>
          <p:cNvPr id="14" name="Text"/>
          <p:cNvSpPr>
            <a:spLocks noGrp="1"/>
          </p:cNvSpPr>
          <p:nvPr/>
        </p:nvSpPr>
        <p:spPr>
          <a:xfrm>
            <a:off x="174914" y="2009474"/>
            <a:ext cx="1778000" cy="381000"/>
          </a:xfrm>
          <a:prstGeom prst="rect">
            <a:avLst/>
          </a:prstGeom>
          <a:solidFill>
            <a:srgbClr val="585C5E"/>
          </a:solidFill>
        </p:spPr>
        <p:txBody>
          <a:bodyPr wrap="square" lIns="63500" tIns="0" rIns="63500" bIns="0"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b="1" i="1">
                <a:solidFill>
                  <a:srgbClr val="FFFFFF"/>
                </a:solidFill>
                <a:latin typeface="SansSerif"/>
                <a:ea typeface="SansSerif"/>
                <a:cs typeface="SansSerif"/>
              </a:defRPr>
            </a:pPr>
            <a:r>
              <a:rPr sz="1200"/>
              <a:t>Participants entrés</a:t>
            </a:r>
          </a:p>
        </p:txBody>
      </p:sp>
      <p:sp>
        <p:nvSpPr>
          <p:cNvPr id="15" name="Text"/>
          <p:cNvSpPr>
            <a:spLocks noGrp="1"/>
          </p:cNvSpPr>
          <p:nvPr/>
        </p:nvSpPr>
        <p:spPr>
          <a:xfrm>
            <a:off x="2189942" y="2009474"/>
            <a:ext cx="2772756" cy="381000"/>
          </a:xfrm>
          <a:prstGeom prst="rect">
            <a:avLst/>
          </a:prstGeom>
          <a:solidFill>
            <a:srgbClr val="585C5E"/>
          </a:solidFill>
        </p:spPr>
        <p:txBody>
          <a:bodyPr wrap="square" lIns="63500" tIns="0" rIns="63500" bIns="0"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b="1" i="1">
                <a:solidFill>
                  <a:srgbClr val="FFFFFF"/>
                </a:solidFill>
                <a:latin typeface="SansSerif"/>
                <a:ea typeface="SansSerif"/>
                <a:cs typeface="SansSerif"/>
              </a:defRPr>
            </a:pPr>
            <a:r>
              <a:rPr sz="1200"/>
              <a:t>Tranche d'âge</a:t>
            </a:r>
          </a:p>
        </p:txBody>
      </p:sp>
      <p:sp>
        <p:nvSpPr>
          <p:cNvPr id="17" name="Frame"/>
          <p:cNvSpPr>
            <a:spLocks noGrp="1"/>
          </p:cNvSpPr>
          <p:nvPr/>
        </p:nvSpPr>
        <p:spPr>
          <a:xfrm>
            <a:off x="5532119" y="2374183"/>
            <a:ext cx="2545945" cy="3175000"/>
          </a:xfrm>
          <a:prstGeom prst="rect">
            <a:avLst/>
          </a:prstGeom>
          <a:solidFill>
            <a:srgbClr val="FFFFFF"/>
          </a:solidFill>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9" name="Text"/>
          <p:cNvSpPr>
            <a:spLocks noGrp="1"/>
          </p:cNvSpPr>
          <p:nvPr/>
        </p:nvSpPr>
        <p:spPr>
          <a:xfrm>
            <a:off x="5199726" y="2021089"/>
            <a:ext cx="2805430" cy="381000"/>
          </a:xfrm>
          <a:prstGeom prst="rect">
            <a:avLst/>
          </a:prstGeom>
          <a:solidFill>
            <a:srgbClr val="585C5E"/>
          </a:solidFill>
        </p:spPr>
        <p:txBody>
          <a:bodyPr wrap="square" lIns="63500" tIns="0" rIns="63500" bIns="0"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b="1" i="1">
                <a:solidFill>
                  <a:srgbClr val="FFFFFF"/>
                </a:solidFill>
                <a:latin typeface="SansSerif"/>
                <a:ea typeface="SansSerif"/>
                <a:cs typeface="SansSerif"/>
              </a:defRPr>
            </a:pPr>
            <a:r>
              <a:rPr sz="1200"/>
              <a:t>Niveau d'instruction</a:t>
            </a:r>
          </a:p>
        </p:txBody>
      </p:sp>
      <p:sp>
        <p:nvSpPr>
          <p:cNvPr id="20" name="Text"/>
          <p:cNvSpPr>
            <a:spLocks noGrp="1"/>
          </p:cNvSpPr>
          <p:nvPr/>
        </p:nvSpPr>
        <p:spPr>
          <a:xfrm>
            <a:off x="8242183" y="2021089"/>
            <a:ext cx="3605585" cy="381000"/>
          </a:xfrm>
          <a:prstGeom prst="rect">
            <a:avLst/>
          </a:prstGeom>
          <a:solidFill>
            <a:srgbClr val="585C5E"/>
          </a:solidFill>
        </p:spPr>
        <p:txBody>
          <a:bodyPr wrap="square" lIns="63500" tIns="0" rIns="63500" bIns="0"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b="1" i="1">
                <a:solidFill>
                  <a:srgbClr val="FFFFFF"/>
                </a:solidFill>
                <a:latin typeface="SansSerif"/>
                <a:ea typeface="SansSerif"/>
                <a:cs typeface="SansSerif"/>
              </a:defRPr>
            </a:pPr>
            <a:r>
              <a:rPr sz="1200"/>
              <a:t>Situation au regard de l'emploi</a:t>
            </a:r>
          </a:p>
        </p:txBody>
      </p:sp>
      <p:pic>
        <p:nvPicPr>
          <p:cNvPr id="2" name="Image 1"/>
          <p:cNvPicPr>
            <a:picLocks noChangeAspect="1"/>
          </p:cNvPicPr>
          <p:nvPr/>
        </p:nvPicPr>
        <p:blipFill>
          <a:blip r:embed="rId4"/>
          <a:stretch>
            <a:fillRect/>
          </a:stretch>
        </p:blipFill>
        <p:spPr>
          <a:xfrm>
            <a:off x="2472229" y="2593674"/>
            <a:ext cx="2169392" cy="2284297"/>
          </a:xfrm>
          <a:prstGeom prst="rect">
            <a:avLst/>
          </a:prstGeom>
        </p:spPr>
      </p:pic>
      <p:pic>
        <p:nvPicPr>
          <p:cNvPr id="25" name="Image 24"/>
          <p:cNvPicPr>
            <a:picLocks noChangeAspect="1"/>
          </p:cNvPicPr>
          <p:nvPr/>
        </p:nvPicPr>
        <p:blipFill>
          <a:blip r:embed="rId5"/>
          <a:stretch>
            <a:fillRect/>
          </a:stretch>
        </p:blipFill>
        <p:spPr>
          <a:xfrm>
            <a:off x="5588441" y="2545806"/>
            <a:ext cx="2205730" cy="2307891"/>
          </a:xfrm>
          <a:prstGeom prst="rect">
            <a:avLst/>
          </a:prstGeom>
        </p:spPr>
      </p:pic>
      <p:pic>
        <p:nvPicPr>
          <p:cNvPr id="26" name="Image 25"/>
          <p:cNvPicPr>
            <a:picLocks noChangeAspect="1"/>
          </p:cNvPicPr>
          <p:nvPr/>
        </p:nvPicPr>
        <p:blipFill>
          <a:blip r:embed="rId6"/>
          <a:stretch>
            <a:fillRect/>
          </a:stretch>
        </p:blipFill>
        <p:spPr>
          <a:xfrm>
            <a:off x="8491167" y="2545806"/>
            <a:ext cx="2908044" cy="3048264"/>
          </a:xfrm>
          <a:prstGeom prst="rect">
            <a:avLst/>
          </a:prstGeom>
        </p:spPr>
      </p:pic>
    </p:spTree>
    <p:extLst>
      <p:ext uri="{BB962C8B-B14F-4D97-AF65-F5344CB8AC3E}">
        <p14:creationId xmlns:p14="http://schemas.microsoft.com/office/powerpoint/2010/main" val="3969778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4530" y="975734"/>
            <a:ext cx="7055756" cy="523220"/>
          </a:xfrm>
          <a:prstGeom prst="rect">
            <a:avLst/>
          </a:prstGeom>
        </p:spPr>
        <p:txBody>
          <a:bodyPr wrap="square">
            <a:spAutoFit/>
          </a:bodyPr>
          <a:lstStyle/>
          <a:p>
            <a:pPr>
              <a:defRPr/>
            </a:pPr>
            <a:r>
              <a:rPr lang="fr-FR" sz="2800" b="1" dirty="0" smtClean="0">
                <a:solidFill>
                  <a:schemeClr val="accent5">
                    <a:lumMod val="75000"/>
                  </a:schemeClr>
                </a:solidFill>
              </a:rPr>
              <a:t>Quelques réalisations: Axe 8(1)</a:t>
            </a:r>
          </a:p>
        </p:txBody>
      </p:sp>
      <p:sp>
        <p:nvSpPr>
          <p:cNvPr id="3" name="Text"/>
          <p:cNvSpPr>
            <a:spLocks noGrp="1"/>
          </p:cNvSpPr>
          <p:nvPr/>
        </p:nvSpPr>
        <p:spPr>
          <a:xfrm>
            <a:off x="867987" y="2612044"/>
            <a:ext cx="889000" cy="381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600" b="1">
                <a:solidFill>
                  <a:srgbClr val="000000"/>
                </a:solidFill>
                <a:latin typeface="SansSerif"/>
                <a:ea typeface="SansSerif"/>
                <a:cs typeface="SansSerif"/>
              </a:defRPr>
            </a:pPr>
            <a:r>
              <a:rPr lang="fr-FR" sz="1600" b="1" dirty="0" smtClean="0"/>
              <a:t>488</a:t>
            </a:r>
            <a:endParaRPr sz="1600" b="1" dirty="0"/>
          </a:p>
        </p:txBody>
      </p:sp>
      <p:sp>
        <p:nvSpPr>
          <p:cNvPr id="4" name="Text"/>
          <p:cNvSpPr>
            <a:spLocks noGrp="1"/>
          </p:cNvSpPr>
          <p:nvPr/>
        </p:nvSpPr>
        <p:spPr>
          <a:xfrm>
            <a:off x="867987" y="3120044"/>
            <a:ext cx="889000" cy="254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a:solidFill>
                  <a:srgbClr val="000000"/>
                </a:solidFill>
                <a:latin typeface="SansSerif"/>
                <a:ea typeface="SansSerif"/>
                <a:cs typeface="SansSerif"/>
              </a:defRPr>
            </a:pPr>
            <a:r>
              <a:rPr sz="1200" dirty="0" smtClean="0"/>
              <a:t>4</a:t>
            </a:r>
            <a:r>
              <a:rPr lang="fr-FR" sz="1200" dirty="0" smtClean="0"/>
              <a:t>5,6</a:t>
            </a:r>
            <a:r>
              <a:rPr sz="1200" dirty="0" smtClean="0"/>
              <a:t> </a:t>
            </a:r>
            <a:r>
              <a:rPr sz="1200" dirty="0"/>
              <a:t>%</a:t>
            </a:r>
          </a:p>
        </p:txBody>
      </p:sp>
      <p:pic>
        <p:nvPicPr>
          <p:cNvPr id="5" name="Picture"/>
          <p:cNvPicPr>
            <a:picLocks noChangeAspect="1"/>
          </p:cNvPicPr>
          <p:nvPr/>
        </p:nvPicPr>
        <p:blipFill>
          <a:blip r:embed="rId2"/>
          <a:srcRect/>
          <a:stretch>
            <a:fillRect r="20000"/>
          </a:stretch>
        </p:blipFill>
        <p:spPr>
          <a:xfrm>
            <a:off x="359987" y="2612044"/>
            <a:ext cx="381000" cy="762000"/>
          </a:xfrm>
          <a:prstGeom prst="rect">
            <a:avLst/>
          </a:prstGeom>
        </p:spPr>
      </p:pic>
      <p:sp>
        <p:nvSpPr>
          <p:cNvPr id="6" name="Text"/>
          <p:cNvSpPr>
            <a:spLocks noGrp="1"/>
          </p:cNvSpPr>
          <p:nvPr/>
        </p:nvSpPr>
        <p:spPr>
          <a:xfrm>
            <a:off x="867987" y="3882044"/>
            <a:ext cx="889000" cy="381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600" b="1">
                <a:solidFill>
                  <a:srgbClr val="000000"/>
                </a:solidFill>
                <a:latin typeface="SansSerif"/>
                <a:ea typeface="SansSerif"/>
                <a:cs typeface="SansSerif"/>
              </a:defRPr>
            </a:pPr>
            <a:r>
              <a:rPr lang="fr-FR" sz="1600" b="1" dirty="0" smtClean="0"/>
              <a:t>583</a:t>
            </a:r>
            <a:endParaRPr sz="1600" b="1" dirty="0"/>
          </a:p>
        </p:txBody>
      </p:sp>
      <p:sp>
        <p:nvSpPr>
          <p:cNvPr id="7" name="Text"/>
          <p:cNvSpPr>
            <a:spLocks noGrp="1"/>
          </p:cNvSpPr>
          <p:nvPr/>
        </p:nvSpPr>
        <p:spPr>
          <a:xfrm>
            <a:off x="867987" y="4390044"/>
            <a:ext cx="889000" cy="254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a:solidFill>
                  <a:srgbClr val="000000"/>
                </a:solidFill>
                <a:latin typeface="SansSerif"/>
                <a:ea typeface="SansSerif"/>
                <a:cs typeface="SansSerif"/>
              </a:defRPr>
            </a:pPr>
            <a:r>
              <a:rPr sz="1200" dirty="0" smtClean="0"/>
              <a:t>5</a:t>
            </a:r>
            <a:r>
              <a:rPr lang="fr-FR" sz="1200" dirty="0" smtClean="0"/>
              <a:t>4,4</a:t>
            </a:r>
            <a:r>
              <a:rPr sz="1200" dirty="0" smtClean="0"/>
              <a:t> </a:t>
            </a:r>
            <a:r>
              <a:rPr sz="1200" dirty="0"/>
              <a:t>%</a:t>
            </a:r>
          </a:p>
        </p:txBody>
      </p:sp>
      <p:pic>
        <p:nvPicPr>
          <p:cNvPr id="8" name="Picture"/>
          <p:cNvPicPr>
            <a:picLocks noChangeAspect="1"/>
          </p:cNvPicPr>
          <p:nvPr/>
        </p:nvPicPr>
        <p:blipFill>
          <a:blip r:embed="rId3"/>
          <a:srcRect/>
          <a:stretch>
            <a:fillRect r="23333"/>
          </a:stretch>
        </p:blipFill>
        <p:spPr>
          <a:xfrm>
            <a:off x="359987" y="3882044"/>
            <a:ext cx="381000" cy="762000"/>
          </a:xfrm>
          <a:prstGeom prst="rect">
            <a:avLst/>
          </a:prstGeom>
        </p:spPr>
      </p:pic>
      <p:sp>
        <p:nvSpPr>
          <p:cNvPr id="9" name="Text"/>
          <p:cNvSpPr>
            <a:spLocks noGrp="1"/>
          </p:cNvSpPr>
          <p:nvPr/>
        </p:nvSpPr>
        <p:spPr>
          <a:xfrm>
            <a:off x="867987" y="5025044"/>
            <a:ext cx="889000" cy="381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600" b="1">
                <a:solidFill>
                  <a:srgbClr val="000000"/>
                </a:solidFill>
                <a:latin typeface="SansSerif"/>
                <a:ea typeface="SansSerif"/>
                <a:cs typeface="SansSerif"/>
              </a:defRPr>
            </a:pPr>
            <a:r>
              <a:rPr lang="fr-FR" sz="1600" b="1" dirty="0" smtClean="0"/>
              <a:t>1 071</a:t>
            </a:r>
            <a:endParaRPr sz="1600" b="1" dirty="0"/>
          </a:p>
        </p:txBody>
      </p:sp>
      <p:sp>
        <p:nvSpPr>
          <p:cNvPr id="10" name="Line"/>
          <p:cNvSpPr>
            <a:spLocks noGrp="1"/>
          </p:cNvSpPr>
          <p:nvPr/>
        </p:nvSpPr>
        <p:spPr>
          <a:xfrm flipV="1">
            <a:off x="232987" y="4898044"/>
            <a:ext cx="1651000" cy="0"/>
          </a:xfrm>
          <a:prstGeom prst="line">
            <a:avLst/>
          </a:prstGeom>
          <a:solidFill>
            <a:srgbClr val="FFFFFF"/>
          </a:solidFill>
          <a:ln w="12700">
            <a:solidFill>
              <a:srgbClr val="000000"/>
            </a:solidFill>
            <a:prstDash val="solid"/>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1" name="Text"/>
          <p:cNvSpPr>
            <a:spLocks noGrp="1"/>
          </p:cNvSpPr>
          <p:nvPr/>
        </p:nvSpPr>
        <p:spPr>
          <a:xfrm>
            <a:off x="359987" y="5012344"/>
            <a:ext cx="381000" cy="381000"/>
          </a:xfrm>
          <a:prstGeom prst="rect">
            <a:avLst/>
          </a:prstGeom>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000" b="1">
                <a:solidFill>
                  <a:srgbClr val="000000"/>
                </a:solidFill>
                <a:latin typeface="Arial"/>
                <a:ea typeface="Arial"/>
                <a:cs typeface="Arial"/>
              </a:defRPr>
            </a:pPr>
            <a:r>
              <a:rPr sz="1000" b="1">
                <a:latin typeface="Arial"/>
                <a:ea typeface="Arial"/>
                <a:cs typeface="Arial"/>
              </a:rPr>
              <a:t>Total</a:t>
            </a:r>
          </a:p>
        </p:txBody>
      </p:sp>
      <p:sp>
        <p:nvSpPr>
          <p:cNvPr id="12" name="Text"/>
          <p:cNvSpPr>
            <a:spLocks noGrp="1"/>
          </p:cNvSpPr>
          <p:nvPr/>
        </p:nvSpPr>
        <p:spPr>
          <a:xfrm>
            <a:off x="169487" y="1900844"/>
            <a:ext cx="1778000" cy="381000"/>
          </a:xfrm>
          <a:prstGeom prst="rect">
            <a:avLst/>
          </a:prstGeom>
          <a:solidFill>
            <a:srgbClr val="585C5E"/>
          </a:solidFill>
        </p:spPr>
        <p:txBody>
          <a:bodyPr wrap="square" lIns="63500" tIns="0" rIns="63500" bIns="0"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b="1" i="1">
                <a:solidFill>
                  <a:srgbClr val="FFFFFF"/>
                </a:solidFill>
                <a:latin typeface="SansSerif"/>
                <a:ea typeface="SansSerif"/>
                <a:cs typeface="SansSerif"/>
              </a:defRPr>
            </a:pPr>
            <a:r>
              <a:rPr sz="1200"/>
              <a:t>Réponses à 6 mois</a:t>
            </a:r>
          </a:p>
        </p:txBody>
      </p:sp>
      <p:sp>
        <p:nvSpPr>
          <p:cNvPr id="13" name="Text"/>
          <p:cNvSpPr>
            <a:spLocks noGrp="1"/>
          </p:cNvSpPr>
          <p:nvPr/>
        </p:nvSpPr>
        <p:spPr>
          <a:xfrm>
            <a:off x="169487" y="1532544"/>
            <a:ext cx="10633133" cy="368300"/>
          </a:xfrm>
          <a:prstGeom prst="rect">
            <a:avLst/>
          </a:prstGeom>
          <a:solidFill>
            <a:srgbClr val="FFFFFF"/>
          </a:solidFill>
        </p:spPr>
        <p:txBody>
          <a:bodyPr wrap="square" lIns="63500" tIns="25400" rIns="63500" bIns="25400"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b="1" i="1">
                <a:solidFill>
                  <a:srgbClr val="585C5E"/>
                </a:solidFill>
                <a:latin typeface="SansSerif"/>
                <a:ea typeface="SansSerif"/>
                <a:cs typeface="SansSerif"/>
              </a:defRPr>
            </a:pPr>
            <a:r>
              <a:rPr sz="1200"/>
              <a:t>Situation des participants 6 mois après leur sortie* d'une action</a:t>
            </a:r>
          </a:p>
        </p:txBody>
      </p:sp>
      <p:sp>
        <p:nvSpPr>
          <p:cNvPr id="14" name="Text"/>
          <p:cNvSpPr>
            <a:spLocks noGrp="1"/>
          </p:cNvSpPr>
          <p:nvPr/>
        </p:nvSpPr>
        <p:spPr>
          <a:xfrm>
            <a:off x="2078413" y="1900844"/>
            <a:ext cx="6223000" cy="381000"/>
          </a:xfrm>
          <a:prstGeom prst="rect">
            <a:avLst/>
          </a:prstGeom>
          <a:solidFill>
            <a:srgbClr val="585C5E"/>
          </a:solidFill>
        </p:spPr>
        <p:txBody>
          <a:bodyPr wrap="square" lIns="63500" tIns="0" rIns="63500" bIns="0"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defRPr sz="1200" b="1" i="1">
                <a:solidFill>
                  <a:srgbClr val="FFFFFF"/>
                </a:solidFill>
                <a:latin typeface="SansSerif"/>
                <a:ea typeface="SansSerif"/>
                <a:cs typeface="SansSerif"/>
              </a:defRPr>
            </a:pPr>
            <a:r>
              <a:rPr sz="1200"/>
              <a:t>Situation au regard de l'emploi 6 mois après la sortie</a:t>
            </a:r>
          </a:p>
        </p:txBody>
      </p:sp>
      <p:pic>
        <p:nvPicPr>
          <p:cNvPr id="17" name="Image 16"/>
          <p:cNvPicPr>
            <a:picLocks noChangeAspect="1"/>
          </p:cNvPicPr>
          <p:nvPr/>
        </p:nvPicPr>
        <p:blipFill>
          <a:blip r:embed="rId4"/>
          <a:stretch>
            <a:fillRect/>
          </a:stretch>
        </p:blipFill>
        <p:spPr>
          <a:xfrm>
            <a:off x="2939000" y="2492002"/>
            <a:ext cx="5346655" cy="3542083"/>
          </a:xfrm>
          <a:prstGeom prst="rect">
            <a:avLst/>
          </a:prstGeom>
        </p:spPr>
      </p:pic>
    </p:spTree>
    <p:extLst>
      <p:ext uri="{BB962C8B-B14F-4D97-AF65-F5344CB8AC3E}">
        <p14:creationId xmlns:p14="http://schemas.microsoft.com/office/powerpoint/2010/main" val="2444189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4530" y="975734"/>
            <a:ext cx="7055756" cy="523220"/>
          </a:xfrm>
          <a:prstGeom prst="rect">
            <a:avLst/>
          </a:prstGeom>
        </p:spPr>
        <p:txBody>
          <a:bodyPr wrap="square">
            <a:spAutoFit/>
          </a:bodyPr>
          <a:lstStyle/>
          <a:p>
            <a:pPr>
              <a:defRPr/>
            </a:pPr>
            <a:r>
              <a:rPr lang="fr-FR" sz="2800" b="1" dirty="0" smtClean="0">
                <a:solidFill>
                  <a:schemeClr val="accent5">
                    <a:lumMod val="75000"/>
                  </a:schemeClr>
                </a:solidFill>
              </a:rPr>
              <a:t>Quelques réalisations: Axe 8(1) IEJ</a:t>
            </a:r>
          </a:p>
        </p:txBody>
      </p:sp>
      <p:sp>
        <p:nvSpPr>
          <p:cNvPr id="16" name="Frame"/>
          <p:cNvSpPr>
            <a:spLocks noGrp="1"/>
          </p:cNvSpPr>
          <p:nvPr/>
        </p:nvSpPr>
        <p:spPr>
          <a:xfrm>
            <a:off x="388471" y="1879954"/>
            <a:ext cx="1778000" cy="3175000"/>
          </a:xfrm>
          <a:prstGeom prst="rect">
            <a:avLst/>
          </a:prstGeom>
          <a:solidFill>
            <a:srgbClr val="FFFFFF"/>
          </a:solidFill>
        </p:spPr>
        <p:txBody>
          <a:bodyPr rtlCol="0" anchor="ctr"/>
          <a:lstStyle/>
          <a:p>
            <a:pPr algn="ctr"/>
            <a:endParaRPr/>
          </a:p>
        </p:txBody>
      </p:sp>
      <p:sp>
        <p:nvSpPr>
          <p:cNvPr id="17" name="Text"/>
          <p:cNvSpPr>
            <a:spLocks noGrp="1"/>
          </p:cNvSpPr>
          <p:nvPr/>
        </p:nvSpPr>
        <p:spPr>
          <a:xfrm>
            <a:off x="375771" y="1739900"/>
            <a:ext cx="1778000" cy="381000"/>
          </a:xfrm>
          <a:prstGeom prst="rect">
            <a:avLst/>
          </a:prstGeom>
          <a:solidFill>
            <a:srgbClr val="585C5E"/>
          </a:solidFill>
        </p:spPr>
        <p:txBody>
          <a:bodyPr wrap="square" lIns="63500" tIns="0" rIns="63500" bIns="0" rtlCol="0" anchor="ctr"/>
          <a:lstStyle/>
          <a:p>
            <a:pPr algn="l">
              <a:lnSpc>
                <a:spcPct val="100000"/>
              </a:lnSpc>
              <a:defRPr sz="1200" b="1" i="1">
                <a:solidFill>
                  <a:srgbClr val="FFFFFF"/>
                </a:solidFill>
                <a:latin typeface="SansSerif"/>
                <a:ea typeface="SansSerif"/>
                <a:cs typeface="SansSerif"/>
              </a:defRPr>
            </a:pPr>
            <a:r>
              <a:rPr sz="1200" dirty="0"/>
              <a:t>Participants </a:t>
            </a:r>
            <a:r>
              <a:rPr sz="1200" dirty="0" err="1"/>
              <a:t>entrés</a:t>
            </a:r>
            <a:endParaRPr sz="1200" dirty="0"/>
          </a:p>
        </p:txBody>
      </p:sp>
      <p:sp>
        <p:nvSpPr>
          <p:cNvPr id="20" name="Text"/>
          <p:cNvSpPr>
            <a:spLocks noGrp="1"/>
          </p:cNvSpPr>
          <p:nvPr/>
        </p:nvSpPr>
        <p:spPr>
          <a:xfrm>
            <a:off x="2362201" y="1745471"/>
            <a:ext cx="4021044" cy="373617"/>
          </a:xfrm>
          <a:prstGeom prst="rect">
            <a:avLst/>
          </a:prstGeom>
          <a:solidFill>
            <a:srgbClr val="585C5E"/>
          </a:solidFill>
        </p:spPr>
        <p:txBody>
          <a:bodyPr wrap="square" lIns="63500" tIns="0" rIns="63500" bIns="0" rtlCol="0" anchor="ctr"/>
          <a:lstStyle/>
          <a:p>
            <a:pPr algn="l">
              <a:lnSpc>
                <a:spcPct val="100000"/>
              </a:lnSpc>
              <a:defRPr sz="1200" b="1" i="1">
                <a:solidFill>
                  <a:srgbClr val="FFFFFF"/>
                </a:solidFill>
                <a:latin typeface="SansSerif"/>
                <a:ea typeface="SansSerif"/>
                <a:cs typeface="SansSerif"/>
              </a:defRPr>
            </a:pPr>
            <a:r>
              <a:rPr sz="1200"/>
              <a:t>Niveau d'instruction</a:t>
            </a:r>
          </a:p>
        </p:txBody>
      </p:sp>
      <p:sp>
        <p:nvSpPr>
          <p:cNvPr id="35" name="Frame"/>
          <p:cNvSpPr>
            <a:spLocks noGrp="1"/>
          </p:cNvSpPr>
          <p:nvPr/>
        </p:nvSpPr>
        <p:spPr>
          <a:xfrm>
            <a:off x="439271" y="2115886"/>
            <a:ext cx="1727200" cy="3067699"/>
          </a:xfrm>
          <a:prstGeom prst="rect">
            <a:avLst/>
          </a:prstGeom>
          <a:solidFill>
            <a:srgbClr val="FFFFFF"/>
          </a:solidFill>
        </p:spPr>
        <p:txBody>
          <a:bodyPr rtlCol="0" anchor="ctr"/>
          <a:lstStyle/>
          <a:p>
            <a:pPr algn="ctr"/>
            <a:endParaRPr/>
          </a:p>
        </p:txBody>
      </p:sp>
      <p:sp>
        <p:nvSpPr>
          <p:cNvPr id="36" name="Text"/>
          <p:cNvSpPr>
            <a:spLocks noGrp="1"/>
          </p:cNvSpPr>
          <p:nvPr/>
        </p:nvSpPr>
        <p:spPr>
          <a:xfrm>
            <a:off x="1074271" y="2083154"/>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sz="1600" b="1" dirty="0"/>
              <a:t>153</a:t>
            </a:r>
          </a:p>
        </p:txBody>
      </p:sp>
      <p:sp>
        <p:nvSpPr>
          <p:cNvPr id="37" name="Text"/>
          <p:cNvSpPr>
            <a:spLocks noGrp="1"/>
          </p:cNvSpPr>
          <p:nvPr/>
        </p:nvSpPr>
        <p:spPr>
          <a:xfrm>
            <a:off x="1074271" y="2591154"/>
            <a:ext cx="889000" cy="254000"/>
          </a:xfrm>
          <a:prstGeom prst="rect">
            <a:avLst/>
          </a:prstGeom>
        </p:spPr>
        <p:txBody>
          <a:bodyPr wrap="square" lIns="0" tIns="0" rIns="0" bIns="0" rtlCol="0" anchor="t"/>
          <a:lstStyle/>
          <a:p>
            <a:pPr algn="l">
              <a:lnSpc>
                <a:spcPct val="100000"/>
              </a:lnSpc>
              <a:defRPr sz="1200">
                <a:solidFill>
                  <a:srgbClr val="000000"/>
                </a:solidFill>
                <a:latin typeface="SansSerif"/>
                <a:ea typeface="SansSerif"/>
                <a:cs typeface="SansSerif"/>
              </a:defRPr>
            </a:pPr>
            <a:r>
              <a:rPr sz="1200"/>
              <a:t>41 %</a:t>
            </a:r>
          </a:p>
        </p:txBody>
      </p:sp>
      <p:pic>
        <p:nvPicPr>
          <p:cNvPr id="38" name="Picture"/>
          <p:cNvPicPr>
            <a:picLocks noChangeAspect="1"/>
          </p:cNvPicPr>
          <p:nvPr/>
        </p:nvPicPr>
        <p:blipFill>
          <a:blip r:embed="rId2"/>
          <a:srcRect/>
          <a:stretch>
            <a:fillRect r="20000"/>
          </a:stretch>
        </p:blipFill>
        <p:spPr>
          <a:xfrm>
            <a:off x="553571" y="2127427"/>
            <a:ext cx="381000" cy="762000"/>
          </a:xfrm>
          <a:prstGeom prst="rect">
            <a:avLst/>
          </a:prstGeom>
        </p:spPr>
      </p:pic>
      <p:sp>
        <p:nvSpPr>
          <p:cNvPr id="39" name="Text"/>
          <p:cNvSpPr>
            <a:spLocks noGrp="1"/>
          </p:cNvSpPr>
          <p:nvPr/>
        </p:nvSpPr>
        <p:spPr>
          <a:xfrm>
            <a:off x="1074271" y="3073754"/>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sz="1600" b="1"/>
              <a:t>220</a:t>
            </a:r>
          </a:p>
        </p:txBody>
      </p:sp>
      <p:sp>
        <p:nvSpPr>
          <p:cNvPr id="40" name="Text"/>
          <p:cNvSpPr>
            <a:spLocks noGrp="1"/>
          </p:cNvSpPr>
          <p:nvPr/>
        </p:nvSpPr>
        <p:spPr>
          <a:xfrm>
            <a:off x="1074271" y="3581754"/>
            <a:ext cx="889000" cy="254000"/>
          </a:xfrm>
          <a:prstGeom prst="rect">
            <a:avLst/>
          </a:prstGeom>
        </p:spPr>
        <p:txBody>
          <a:bodyPr wrap="square" lIns="0" tIns="0" rIns="0" bIns="0" rtlCol="0" anchor="t"/>
          <a:lstStyle/>
          <a:p>
            <a:pPr algn="l">
              <a:lnSpc>
                <a:spcPct val="100000"/>
              </a:lnSpc>
              <a:defRPr sz="1200">
                <a:solidFill>
                  <a:srgbClr val="000000"/>
                </a:solidFill>
                <a:latin typeface="SansSerif"/>
                <a:ea typeface="SansSerif"/>
                <a:cs typeface="SansSerif"/>
              </a:defRPr>
            </a:pPr>
            <a:r>
              <a:rPr sz="1200"/>
              <a:t>59 %</a:t>
            </a:r>
          </a:p>
        </p:txBody>
      </p:sp>
      <p:pic>
        <p:nvPicPr>
          <p:cNvPr id="41" name="Picture"/>
          <p:cNvPicPr>
            <a:picLocks noChangeAspect="1"/>
          </p:cNvPicPr>
          <p:nvPr/>
        </p:nvPicPr>
        <p:blipFill>
          <a:blip r:embed="rId3"/>
          <a:srcRect/>
          <a:stretch>
            <a:fillRect r="23333"/>
          </a:stretch>
        </p:blipFill>
        <p:spPr>
          <a:xfrm>
            <a:off x="566271" y="3073754"/>
            <a:ext cx="381000" cy="762000"/>
          </a:xfrm>
          <a:prstGeom prst="rect">
            <a:avLst/>
          </a:prstGeom>
        </p:spPr>
      </p:pic>
      <p:sp>
        <p:nvSpPr>
          <p:cNvPr id="42" name="Text"/>
          <p:cNvSpPr>
            <a:spLocks noGrp="1"/>
          </p:cNvSpPr>
          <p:nvPr/>
        </p:nvSpPr>
        <p:spPr>
          <a:xfrm>
            <a:off x="1074271" y="4064354"/>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sz="1600" b="1"/>
              <a:t>373</a:t>
            </a:r>
          </a:p>
        </p:txBody>
      </p:sp>
      <p:sp>
        <p:nvSpPr>
          <p:cNvPr id="43" name="Line"/>
          <p:cNvSpPr>
            <a:spLocks noGrp="1"/>
          </p:cNvSpPr>
          <p:nvPr/>
        </p:nvSpPr>
        <p:spPr>
          <a:xfrm flipV="1">
            <a:off x="439271" y="3937354"/>
            <a:ext cx="1651000" cy="0"/>
          </a:xfrm>
          <a:prstGeom prst="line">
            <a:avLst/>
          </a:prstGeom>
          <a:solidFill>
            <a:srgbClr val="FFFFFF"/>
          </a:solidFill>
          <a:ln w="12700">
            <a:solidFill>
              <a:srgbClr val="000000"/>
            </a:solidFill>
            <a:prstDash val="solid"/>
          </a:ln>
        </p:spPr>
        <p:txBody>
          <a:bodyPr rtlCol="0" anchor="ctr"/>
          <a:lstStyle/>
          <a:p>
            <a:pPr algn="ctr"/>
            <a:endParaRPr/>
          </a:p>
        </p:txBody>
      </p:sp>
      <p:sp>
        <p:nvSpPr>
          <p:cNvPr id="44" name="Text"/>
          <p:cNvSpPr>
            <a:spLocks noGrp="1"/>
          </p:cNvSpPr>
          <p:nvPr/>
        </p:nvSpPr>
        <p:spPr>
          <a:xfrm>
            <a:off x="566271" y="4051654"/>
            <a:ext cx="381000" cy="381000"/>
          </a:xfrm>
          <a:prstGeom prst="rect">
            <a:avLst/>
          </a:prstGeom>
        </p:spPr>
        <p:txBody>
          <a:bodyPr wrap="square" lIns="0" tIns="0" rIns="0" bIns="0" rtlCol="0" anchor="t"/>
          <a:lstStyle/>
          <a:p>
            <a:pPr algn="l">
              <a:lnSpc>
                <a:spcPct val="100000"/>
              </a:lnSpc>
              <a:defRPr sz="1000" b="1">
                <a:solidFill>
                  <a:srgbClr val="000000"/>
                </a:solidFill>
                <a:latin typeface="Arial"/>
                <a:ea typeface="Arial"/>
                <a:cs typeface="Arial"/>
              </a:defRPr>
            </a:pPr>
            <a:r>
              <a:rPr sz="1000" b="1">
                <a:latin typeface="Arial"/>
                <a:ea typeface="Arial"/>
                <a:cs typeface="Arial"/>
              </a:rPr>
              <a:t>Total</a:t>
            </a:r>
          </a:p>
        </p:txBody>
      </p:sp>
      <p:sp>
        <p:nvSpPr>
          <p:cNvPr id="45" name="Text"/>
          <p:cNvSpPr>
            <a:spLocks noGrp="1"/>
          </p:cNvSpPr>
          <p:nvPr/>
        </p:nvSpPr>
        <p:spPr>
          <a:xfrm>
            <a:off x="0" y="1383022"/>
            <a:ext cx="9182100" cy="368300"/>
          </a:xfrm>
          <a:prstGeom prst="rect">
            <a:avLst/>
          </a:prstGeom>
          <a:solidFill>
            <a:srgbClr val="FFFFFF"/>
          </a:solidFill>
        </p:spPr>
        <p:txBody>
          <a:bodyPr wrap="square" lIns="63500" tIns="25400" rIns="63500" bIns="25400" rtlCol="0" anchor="ctr"/>
          <a:lstStyle/>
          <a:p>
            <a:pPr algn="l">
              <a:lnSpc>
                <a:spcPct val="100000"/>
              </a:lnSpc>
              <a:defRPr sz="1200" b="1" i="1">
                <a:solidFill>
                  <a:srgbClr val="585C5E"/>
                </a:solidFill>
                <a:latin typeface="SansSerif"/>
                <a:ea typeface="SansSerif"/>
                <a:cs typeface="SansSerif"/>
              </a:defRPr>
            </a:pPr>
            <a:r>
              <a:rPr sz="1200" dirty="0" err="1"/>
              <a:t>Profil</a:t>
            </a:r>
            <a:r>
              <a:rPr sz="1200" dirty="0"/>
              <a:t> de </a:t>
            </a:r>
            <a:r>
              <a:rPr sz="1200" dirty="0" err="1"/>
              <a:t>l'ensemble</a:t>
            </a:r>
            <a:r>
              <a:rPr sz="1200" dirty="0"/>
              <a:t> des participants* </a:t>
            </a:r>
            <a:r>
              <a:rPr sz="1200" dirty="0" err="1"/>
              <a:t>entrés</a:t>
            </a:r>
            <a:r>
              <a:rPr sz="1200" dirty="0"/>
              <a:t> </a:t>
            </a:r>
            <a:r>
              <a:rPr sz="1200" dirty="0" err="1"/>
              <a:t>dans</a:t>
            </a:r>
            <a:r>
              <a:rPr sz="1200" dirty="0"/>
              <a:t> </a:t>
            </a:r>
            <a:r>
              <a:rPr sz="1200" dirty="0" err="1"/>
              <a:t>une</a:t>
            </a:r>
            <a:r>
              <a:rPr sz="1200" dirty="0"/>
              <a:t> action</a:t>
            </a:r>
          </a:p>
        </p:txBody>
      </p:sp>
      <p:sp>
        <p:nvSpPr>
          <p:cNvPr id="3" name="Rectangle 2"/>
          <p:cNvSpPr/>
          <p:nvPr/>
        </p:nvSpPr>
        <p:spPr>
          <a:xfrm>
            <a:off x="6453051" y="3003404"/>
            <a:ext cx="6096000" cy="646331"/>
          </a:xfrm>
          <a:prstGeom prst="rect">
            <a:avLst/>
          </a:prstGeom>
        </p:spPr>
        <p:txBody>
          <a:bodyPr>
            <a:spAutoFit/>
          </a:bodyPr>
          <a:lstStyle/>
          <a:p>
            <a:r>
              <a:rPr lang="fr-FR" b="1" dirty="0" smtClean="0">
                <a:solidFill>
                  <a:srgbClr val="202122"/>
                </a:solidFill>
                <a:latin typeface="Arial" panose="020B0604020202020204" pitchFamily="34" charset="0"/>
              </a:rPr>
              <a:t>NEET</a:t>
            </a:r>
            <a:r>
              <a:rPr lang="fr-FR" dirty="0">
                <a:solidFill>
                  <a:srgbClr val="202122"/>
                </a:solidFill>
                <a:latin typeface="Arial" panose="020B0604020202020204" pitchFamily="34" charset="0"/>
              </a:rPr>
              <a:t> </a:t>
            </a:r>
            <a:r>
              <a:rPr lang="fr-FR" dirty="0" smtClean="0">
                <a:solidFill>
                  <a:srgbClr val="202122"/>
                </a:solidFill>
                <a:latin typeface="Arial" panose="020B0604020202020204" pitchFamily="34" charset="0"/>
              </a:rPr>
              <a:t>: </a:t>
            </a:r>
            <a:r>
              <a:rPr lang="fr-FR" b="1" i="1" dirty="0" smtClean="0">
                <a:solidFill>
                  <a:srgbClr val="202122"/>
                </a:solidFill>
                <a:latin typeface="Arial" panose="020B0604020202020204" pitchFamily="34" charset="0"/>
              </a:rPr>
              <a:t>N</a:t>
            </a:r>
            <a:r>
              <a:rPr lang="fr-FR" i="1" dirty="0" smtClean="0">
                <a:solidFill>
                  <a:srgbClr val="202122"/>
                </a:solidFill>
                <a:latin typeface="Arial" panose="020B0604020202020204" pitchFamily="34" charset="0"/>
              </a:rPr>
              <a:t>ot </a:t>
            </a:r>
            <a:r>
              <a:rPr lang="fr-FR" i="1" dirty="0">
                <a:solidFill>
                  <a:srgbClr val="202122"/>
                </a:solidFill>
                <a:latin typeface="Arial" panose="020B0604020202020204" pitchFamily="34" charset="0"/>
              </a:rPr>
              <a:t>in </a:t>
            </a:r>
            <a:r>
              <a:rPr lang="fr-FR" b="1" i="1" dirty="0">
                <a:solidFill>
                  <a:srgbClr val="202122"/>
                </a:solidFill>
                <a:latin typeface="Arial" panose="020B0604020202020204" pitchFamily="34" charset="0"/>
              </a:rPr>
              <a:t>E</a:t>
            </a:r>
            <a:r>
              <a:rPr lang="fr-FR" i="1" dirty="0">
                <a:solidFill>
                  <a:srgbClr val="202122"/>
                </a:solidFill>
                <a:latin typeface="Arial" panose="020B0604020202020204" pitchFamily="34" charset="0"/>
              </a:rPr>
              <a:t>ducation, </a:t>
            </a:r>
            <a:r>
              <a:rPr lang="fr-FR" b="1" i="1" dirty="0" err="1">
                <a:solidFill>
                  <a:srgbClr val="202122"/>
                </a:solidFill>
                <a:latin typeface="Arial" panose="020B0604020202020204" pitchFamily="34" charset="0"/>
              </a:rPr>
              <a:t>E</a:t>
            </a:r>
            <a:r>
              <a:rPr lang="fr-FR" i="1" dirty="0" err="1">
                <a:solidFill>
                  <a:srgbClr val="202122"/>
                </a:solidFill>
                <a:latin typeface="Arial" panose="020B0604020202020204" pitchFamily="34" charset="0"/>
              </a:rPr>
              <a:t>mployment</a:t>
            </a:r>
            <a:r>
              <a:rPr lang="fr-FR" i="1" dirty="0">
                <a:solidFill>
                  <a:srgbClr val="202122"/>
                </a:solidFill>
                <a:latin typeface="Arial" panose="020B0604020202020204" pitchFamily="34" charset="0"/>
              </a:rPr>
              <a:t> or </a:t>
            </a:r>
            <a:r>
              <a:rPr lang="fr-FR" b="1" i="1" dirty="0">
                <a:solidFill>
                  <a:srgbClr val="202122"/>
                </a:solidFill>
                <a:latin typeface="Arial" panose="020B0604020202020204" pitchFamily="34" charset="0"/>
              </a:rPr>
              <a:t>T</a:t>
            </a:r>
            <a:r>
              <a:rPr lang="fr-FR" i="1" dirty="0">
                <a:solidFill>
                  <a:srgbClr val="202122"/>
                </a:solidFill>
                <a:latin typeface="Arial" panose="020B0604020202020204" pitchFamily="34" charset="0"/>
              </a:rPr>
              <a:t>raining</a:t>
            </a:r>
            <a:r>
              <a:rPr lang="fr-FR" dirty="0">
                <a:solidFill>
                  <a:srgbClr val="202122"/>
                </a:solidFill>
                <a:latin typeface="Arial" panose="020B0604020202020204" pitchFamily="34" charset="0"/>
              </a:rPr>
              <a:t> </a:t>
            </a:r>
            <a:endParaRPr lang="fr-FR" dirty="0" smtClean="0">
              <a:solidFill>
                <a:srgbClr val="202122"/>
              </a:solidFill>
              <a:latin typeface="Arial" panose="020B0604020202020204" pitchFamily="34" charset="0"/>
            </a:endParaRPr>
          </a:p>
          <a:p>
            <a:r>
              <a:rPr lang="fr-FR" dirty="0" smtClean="0">
                <a:solidFill>
                  <a:srgbClr val="202122"/>
                </a:solidFill>
                <a:latin typeface="Arial" panose="020B0604020202020204" pitchFamily="34" charset="0"/>
              </a:rPr>
              <a:t>(ni </a:t>
            </a:r>
            <a:r>
              <a:rPr lang="fr-FR" dirty="0">
                <a:solidFill>
                  <a:srgbClr val="202122"/>
                </a:solidFill>
                <a:latin typeface="Arial" panose="020B0604020202020204" pitchFamily="34" charset="0"/>
              </a:rPr>
              <a:t>étudiant, ni employé, ni </a:t>
            </a:r>
            <a:r>
              <a:rPr lang="fr-FR" dirty="0" smtClean="0">
                <a:solidFill>
                  <a:srgbClr val="202122"/>
                </a:solidFill>
                <a:latin typeface="Arial" panose="020B0604020202020204" pitchFamily="34" charset="0"/>
              </a:rPr>
              <a:t>stagiaire)</a:t>
            </a:r>
            <a:endParaRPr lang="fr-FR" dirty="0"/>
          </a:p>
        </p:txBody>
      </p:sp>
      <p:pic>
        <p:nvPicPr>
          <p:cNvPr id="5" name="Image 4"/>
          <p:cNvPicPr>
            <a:picLocks noChangeAspect="1"/>
          </p:cNvPicPr>
          <p:nvPr/>
        </p:nvPicPr>
        <p:blipFill>
          <a:blip r:embed="rId4"/>
          <a:stretch>
            <a:fillRect/>
          </a:stretch>
        </p:blipFill>
        <p:spPr>
          <a:xfrm>
            <a:off x="2861835" y="2273654"/>
            <a:ext cx="2895851" cy="3029975"/>
          </a:xfrm>
          <a:prstGeom prst="rect">
            <a:avLst/>
          </a:prstGeom>
        </p:spPr>
      </p:pic>
    </p:spTree>
    <p:extLst>
      <p:ext uri="{BB962C8B-B14F-4D97-AF65-F5344CB8AC3E}">
        <p14:creationId xmlns:p14="http://schemas.microsoft.com/office/powerpoint/2010/main" val="14416993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cNvSpPr>
            <a:spLocks noGrp="1"/>
          </p:cNvSpPr>
          <p:nvPr/>
        </p:nvSpPr>
        <p:spPr>
          <a:xfrm>
            <a:off x="952500" y="3149600"/>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sz="1600" b="1"/>
              <a:t>145</a:t>
            </a:r>
          </a:p>
        </p:txBody>
      </p:sp>
      <p:sp>
        <p:nvSpPr>
          <p:cNvPr id="3" name="Text"/>
          <p:cNvSpPr>
            <a:spLocks noGrp="1"/>
          </p:cNvSpPr>
          <p:nvPr/>
        </p:nvSpPr>
        <p:spPr>
          <a:xfrm>
            <a:off x="952500" y="3657600"/>
            <a:ext cx="889000" cy="254000"/>
          </a:xfrm>
          <a:prstGeom prst="rect">
            <a:avLst/>
          </a:prstGeom>
        </p:spPr>
        <p:txBody>
          <a:bodyPr wrap="square" lIns="0" tIns="0" rIns="0" bIns="0" rtlCol="0" anchor="t"/>
          <a:lstStyle/>
          <a:p>
            <a:pPr algn="l">
              <a:lnSpc>
                <a:spcPct val="100000"/>
              </a:lnSpc>
              <a:defRPr sz="1200">
                <a:solidFill>
                  <a:srgbClr val="000000"/>
                </a:solidFill>
                <a:latin typeface="SansSerif"/>
                <a:ea typeface="SansSerif"/>
                <a:cs typeface="SansSerif"/>
              </a:defRPr>
            </a:pPr>
            <a:r>
              <a:rPr sz="1200"/>
              <a:t>41,4 %</a:t>
            </a:r>
          </a:p>
        </p:txBody>
      </p:sp>
      <p:pic>
        <p:nvPicPr>
          <p:cNvPr id="4" name="Picture"/>
          <p:cNvPicPr>
            <a:picLocks noChangeAspect="1"/>
          </p:cNvPicPr>
          <p:nvPr/>
        </p:nvPicPr>
        <p:blipFill>
          <a:blip r:embed="rId2"/>
          <a:srcRect/>
          <a:stretch>
            <a:fillRect r="20000"/>
          </a:stretch>
        </p:blipFill>
        <p:spPr>
          <a:xfrm>
            <a:off x="444500" y="3149600"/>
            <a:ext cx="381000" cy="762000"/>
          </a:xfrm>
          <a:prstGeom prst="rect">
            <a:avLst/>
          </a:prstGeom>
        </p:spPr>
      </p:pic>
      <p:sp>
        <p:nvSpPr>
          <p:cNvPr id="5" name="Text"/>
          <p:cNvSpPr>
            <a:spLocks noGrp="1"/>
          </p:cNvSpPr>
          <p:nvPr/>
        </p:nvSpPr>
        <p:spPr>
          <a:xfrm>
            <a:off x="952500" y="4419600"/>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sz="1600" b="1"/>
              <a:t>205</a:t>
            </a:r>
          </a:p>
        </p:txBody>
      </p:sp>
      <p:sp>
        <p:nvSpPr>
          <p:cNvPr id="6" name="Text"/>
          <p:cNvSpPr>
            <a:spLocks noGrp="1"/>
          </p:cNvSpPr>
          <p:nvPr/>
        </p:nvSpPr>
        <p:spPr>
          <a:xfrm>
            <a:off x="952500" y="4927600"/>
            <a:ext cx="889000" cy="254000"/>
          </a:xfrm>
          <a:prstGeom prst="rect">
            <a:avLst/>
          </a:prstGeom>
        </p:spPr>
        <p:txBody>
          <a:bodyPr wrap="square" lIns="0" tIns="0" rIns="0" bIns="0" rtlCol="0" anchor="t"/>
          <a:lstStyle/>
          <a:p>
            <a:pPr algn="l">
              <a:lnSpc>
                <a:spcPct val="100000"/>
              </a:lnSpc>
              <a:defRPr sz="1200">
                <a:solidFill>
                  <a:srgbClr val="000000"/>
                </a:solidFill>
                <a:latin typeface="SansSerif"/>
                <a:ea typeface="SansSerif"/>
                <a:cs typeface="SansSerif"/>
              </a:defRPr>
            </a:pPr>
            <a:r>
              <a:rPr sz="1200"/>
              <a:t>58,6 %</a:t>
            </a:r>
          </a:p>
        </p:txBody>
      </p:sp>
      <p:pic>
        <p:nvPicPr>
          <p:cNvPr id="7" name="Picture"/>
          <p:cNvPicPr>
            <a:picLocks noChangeAspect="1"/>
          </p:cNvPicPr>
          <p:nvPr/>
        </p:nvPicPr>
        <p:blipFill>
          <a:blip r:embed="rId3"/>
          <a:srcRect/>
          <a:stretch>
            <a:fillRect r="23333"/>
          </a:stretch>
        </p:blipFill>
        <p:spPr>
          <a:xfrm>
            <a:off x="444500" y="4419600"/>
            <a:ext cx="381000" cy="762000"/>
          </a:xfrm>
          <a:prstGeom prst="rect">
            <a:avLst/>
          </a:prstGeom>
        </p:spPr>
      </p:pic>
      <p:sp>
        <p:nvSpPr>
          <p:cNvPr id="8" name="Text"/>
          <p:cNvSpPr>
            <a:spLocks noGrp="1"/>
          </p:cNvSpPr>
          <p:nvPr/>
        </p:nvSpPr>
        <p:spPr>
          <a:xfrm>
            <a:off x="952500" y="5562600"/>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sz="1600" b="1"/>
              <a:t>350</a:t>
            </a:r>
          </a:p>
        </p:txBody>
      </p:sp>
      <p:sp>
        <p:nvSpPr>
          <p:cNvPr id="9" name="Line"/>
          <p:cNvSpPr>
            <a:spLocks noGrp="1"/>
          </p:cNvSpPr>
          <p:nvPr/>
        </p:nvSpPr>
        <p:spPr>
          <a:xfrm flipV="1">
            <a:off x="317500" y="5435600"/>
            <a:ext cx="1651000" cy="0"/>
          </a:xfrm>
          <a:prstGeom prst="line">
            <a:avLst/>
          </a:prstGeom>
          <a:solidFill>
            <a:srgbClr val="FFFFFF"/>
          </a:solidFill>
          <a:ln w="12700">
            <a:solidFill>
              <a:srgbClr val="000000"/>
            </a:solidFill>
            <a:prstDash val="solid"/>
          </a:ln>
        </p:spPr>
        <p:txBody>
          <a:bodyPr rtlCol="0" anchor="ctr"/>
          <a:lstStyle/>
          <a:p>
            <a:pPr algn="ctr"/>
            <a:endParaRPr/>
          </a:p>
        </p:txBody>
      </p:sp>
      <p:sp>
        <p:nvSpPr>
          <p:cNvPr id="10" name="Text"/>
          <p:cNvSpPr>
            <a:spLocks noGrp="1"/>
          </p:cNvSpPr>
          <p:nvPr/>
        </p:nvSpPr>
        <p:spPr>
          <a:xfrm>
            <a:off x="444500" y="5549900"/>
            <a:ext cx="381000" cy="381000"/>
          </a:xfrm>
          <a:prstGeom prst="rect">
            <a:avLst/>
          </a:prstGeom>
        </p:spPr>
        <p:txBody>
          <a:bodyPr wrap="square" lIns="0" tIns="0" rIns="0" bIns="0" rtlCol="0" anchor="t"/>
          <a:lstStyle/>
          <a:p>
            <a:pPr algn="l">
              <a:lnSpc>
                <a:spcPct val="100000"/>
              </a:lnSpc>
              <a:defRPr sz="1000" b="1">
                <a:solidFill>
                  <a:srgbClr val="000000"/>
                </a:solidFill>
                <a:latin typeface="Arial"/>
                <a:ea typeface="Arial"/>
                <a:cs typeface="Arial"/>
              </a:defRPr>
            </a:pPr>
            <a:r>
              <a:rPr sz="1000" b="1">
                <a:latin typeface="Arial"/>
                <a:ea typeface="Arial"/>
                <a:cs typeface="Arial"/>
              </a:rPr>
              <a:t>Total</a:t>
            </a:r>
          </a:p>
        </p:txBody>
      </p:sp>
      <p:sp>
        <p:nvSpPr>
          <p:cNvPr id="11" name="Text"/>
          <p:cNvSpPr>
            <a:spLocks noGrp="1"/>
          </p:cNvSpPr>
          <p:nvPr/>
        </p:nvSpPr>
        <p:spPr>
          <a:xfrm>
            <a:off x="330200" y="2438400"/>
            <a:ext cx="1778000" cy="381000"/>
          </a:xfrm>
          <a:prstGeom prst="rect">
            <a:avLst/>
          </a:prstGeom>
          <a:solidFill>
            <a:srgbClr val="585C5E"/>
          </a:solidFill>
        </p:spPr>
        <p:txBody>
          <a:bodyPr wrap="square" lIns="63500" tIns="0" rIns="63500" bIns="0" rtlCol="0" anchor="ctr"/>
          <a:lstStyle/>
          <a:p>
            <a:pPr algn="l">
              <a:lnSpc>
                <a:spcPct val="100000"/>
              </a:lnSpc>
              <a:defRPr sz="1200" b="1" i="1">
                <a:solidFill>
                  <a:srgbClr val="FFFFFF"/>
                </a:solidFill>
                <a:latin typeface="SansSerif"/>
                <a:ea typeface="SansSerif"/>
                <a:cs typeface="SansSerif"/>
              </a:defRPr>
            </a:pPr>
            <a:r>
              <a:rPr sz="1200"/>
              <a:t>Participants sortis</a:t>
            </a:r>
          </a:p>
        </p:txBody>
      </p:sp>
      <p:sp>
        <p:nvSpPr>
          <p:cNvPr id="12" name="Text"/>
          <p:cNvSpPr>
            <a:spLocks noGrp="1"/>
          </p:cNvSpPr>
          <p:nvPr/>
        </p:nvSpPr>
        <p:spPr>
          <a:xfrm>
            <a:off x="254000" y="1955801"/>
            <a:ext cx="6496423" cy="368300"/>
          </a:xfrm>
          <a:prstGeom prst="rect">
            <a:avLst/>
          </a:prstGeom>
          <a:solidFill>
            <a:srgbClr val="FFFFFF"/>
          </a:solidFill>
        </p:spPr>
        <p:txBody>
          <a:bodyPr wrap="square" lIns="63500" tIns="25400" rIns="63500" bIns="25400" rtlCol="0" anchor="ctr"/>
          <a:lstStyle/>
          <a:p>
            <a:pPr algn="l">
              <a:lnSpc>
                <a:spcPct val="100000"/>
              </a:lnSpc>
              <a:defRPr sz="1200" b="1" i="1">
                <a:solidFill>
                  <a:srgbClr val="585C5E"/>
                </a:solidFill>
                <a:latin typeface="SansSerif"/>
                <a:ea typeface="SansSerif"/>
                <a:cs typeface="SansSerif"/>
              </a:defRPr>
            </a:pPr>
            <a:r>
              <a:rPr sz="1200" dirty="0"/>
              <a:t>Situation des participants </a:t>
            </a:r>
            <a:r>
              <a:rPr sz="1200" dirty="0" err="1"/>
              <a:t>sortis</a:t>
            </a:r>
            <a:r>
              <a:rPr sz="1200" dirty="0"/>
              <a:t>* </a:t>
            </a:r>
            <a:r>
              <a:rPr sz="1200" dirty="0" err="1"/>
              <a:t>d'une</a:t>
            </a:r>
            <a:r>
              <a:rPr sz="1200" dirty="0"/>
              <a:t> action</a:t>
            </a:r>
          </a:p>
        </p:txBody>
      </p:sp>
      <p:sp>
        <p:nvSpPr>
          <p:cNvPr id="13" name="Text"/>
          <p:cNvSpPr>
            <a:spLocks noGrp="1"/>
          </p:cNvSpPr>
          <p:nvPr/>
        </p:nvSpPr>
        <p:spPr>
          <a:xfrm>
            <a:off x="2859578" y="2438400"/>
            <a:ext cx="7548446" cy="381000"/>
          </a:xfrm>
          <a:prstGeom prst="rect">
            <a:avLst/>
          </a:prstGeom>
          <a:solidFill>
            <a:srgbClr val="585C5E"/>
          </a:solidFill>
        </p:spPr>
        <p:txBody>
          <a:bodyPr wrap="square" lIns="63500" tIns="0" rIns="63500" bIns="0" rtlCol="0" anchor="ctr"/>
          <a:lstStyle/>
          <a:p>
            <a:pPr algn="l">
              <a:lnSpc>
                <a:spcPct val="100000"/>
              </a:lnSpc>
              <a:defRPr sz="1200" b="1" i="1">
                <a:solidFill>
                  <a:srgbClr val="FFFFFF"/>
                </a:solidFill>
                <a:latin typeface="SansSerif"/>
                <a:ea typeface="SansSerif"/>
                <a:cs typeface="SansSerif"/>
              </a:defRPr>
            </a:pPr>
            <a:r>
              <a:rPr sz="1200"/>
              <a:t>Situation au regard de l'emploi à la sortie</a:t>
            </a:r>
          </a:p>
        </p:txBody>
      </p:sp>
      <p:pic>
        <p:nvPicPr>
          <p:cNvPr id="14" name="Picture"/>
          <p:cNvPicPr>
            <a:picLocks noChangeAspect="1"/>
          </p:cNvPicPr>
          <p:nvPr/>
        </p:nvPicPr>
        <p:blipFill>
          <a:blip r:embed="rId4"/>
          <a:srcRect/>
          <a:stretch>
            <a:fillRect/>
          </a:stretch>
        </p:blipFill>
        <p:spPr>
          <a:xfrm>
            <a:off x="4248524" y="2895600"/>
            <a:ext cx="6096000" cy="3543300"/>
          </a:xfrm>
          <a:prstGeom prst="rect">
            <a:avLst/>
          </a:prstGeom>
          <a:solidFill>
            <a:srgbClr val="FFFFFF"/>
          </a:solidFill>
        </p:spPr>
      </p:pic>
      <p:sp>
        <p:nvSpPr>
          <p:cNvPr id="15" name="Rectangle 14"/>
          <p:cNvSpPr/>
          <p:nvPr/>
        </p:nvSpPr>
        <p:spPr>
          <a:xfrm>
            <a:off x="3222545" y="1217782"/>
            <a:ext cx="7055756" cy="523220"/>
          </a:xfrm>
          <a:prstGeom prst="rect">
            <a:avLst/>
          </a:prstGeom>
        </p:spPr>
        <p:txBody>
          <a:bodyPr wrap="square">
            <a:spAutoFit/>
          </a:bodyPr>
          <a:lstStyle/>
          <a:p>
            <a:pPr>
              <a:defRPr/>
            </a:pPr>
            <a:r>
              <a:rPr lang="fr-FR" sz="2800" b="1" dirty="0" smtClean="0">
                <a:solidFill>
                  <a:schemeClr val="accent5">
                    <a:lumMod val="75000"/>
                  </a:schemeClr>
                </a:solidFill>
              </a:rPr>
              <a:t>Quelques réalisations: Axe 8(1) IEJ</a:t>
            </a:r>
          </a:p>
        </p:txBody>
      </p:sp>
    </p:spTree>
    <p:extLst>
      <p:ext uri="{BB962C8B-B14F-4D97-AF65-F5344CB8AC3E}">
        <p14:creationId xmlns:p14="http://schemas.microsoft.com/office/powerpoint/2010/main" val="3216455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60953" y="1012591"/>
            <a:ext cx="9687384" cy="487940"/>
          </a:xfrm>
          <a:prstGeom prst="rect">
            <a:avLst/>
          </a:prstGeom>
        </p:spPr>
        <p:txBody>
          <a:bodyPr wrap="square" lIns="0" tIns="0" rIns="0" bIns="0" rtlCol="0">
            <a:noAutofit/>
          </a:bodyPr>
          <a:lstStyle/>
          <a:p>
            <a:pPr marL="11506" algn="ctr">
              <a:lnSpc>
                <a:spcPts val="2365"/>
              </a:lnSpc>
              <a:spcBef>
                <a:spcPts val="118"/>
              </a:spcBef>
            </a:pPr>
            <a:r>
              <a:rPr lang="fr-FR" sz="2265" b="1" dirty="0">
                <a:solidFill>
                  <a:srgbClr val="0D3F96"/>
                </a:solidFill>
                <a:cs typeface="Times New Roman"/>
              </a:rPr>
              <a:t>MISE EN ŒUVRE PAR AXES</a:t>
            </a:r>
          </a:p>
          <a:p>
            <a:pPr marL="11506" algn="ctr">
              <a:lnSpc>
                <a:spcPts val="2365"/>
              </a:lnSpc>
              <a:spcBef>
                <a:spcPts val="118"/>
              </a:spcBef>
            </a:pPr>
            <a:endParaRPr sz="2265" dirty="0">
              <a:solidFill>
                <a:srgbClr val="0D3F96"/>
              </a:solidFill>
              <a:cs typeface="Times New Roman"/>
            </a:endParaRPr>
          </a:p>
        </p:txBody>
      </p:sp>
      <p:sp>
        <p:nvSpPr>
          <p:cNvPr id="7" name="ZoneTexte 6"/>
          <p:cNvSpPr txBox="1"/>
          <p:nvPr/>
        </p:nvSpPr>
        <p:spPr>
          <a:xfrm>
            <a:off x="2081384" y="1673131"/>
            <a:ext cx="2777506" cy="426912"/>
          </a:xfrm>
          <a:prstGeom prst="rect">
            <a:avLst/>
          </a:prstGeom>
          <a:noFill/>
        </p:spPr>
        <p:txBody>
          <a:bodyPr wrap="square" rtlCol="0">
            <a:spAutoFit/>
          </a:bodyPr>
          <a:lstStyle/>
          <a:p>
            <a:pPr algn="ctr"/>
            <a:r>
              <a:rPr lang="fr-FR" sz="2174" b="1" dirty="0"/>
              <a:t>Axe 5</a:t>
            </a:r>
          </a:p>
        </p:txBody>
      </p:sp>
      <p:sp>
        <p:nvSpPr>
          <p:cNvPr id="20" name="ZoneTexte 19"/>
          <p:cNvSpPr txBox="1"/>
          <p:nvPr/>
        </p:nvSpPr>
        <p:spPr>
          <a:xfrm>
            <a:off x="6295717" y="1673131"/>
            <a:ext cx="4009606" cy="426912"/>
          </a:xfrm>
          <a:prstGeom prst="rect">
            <a:avLst/>
          </a:prstGeom>
          <a:noFill/>
        </p:spPr>
        <p:txBody>
          <a:bodyPr wrap="square" rtlCol="0">
            <a:spAutoFit/>
          </a:bodyPr>
          <a:lstStyle/>
          <a:p>
            <a:pPr algn="ctr"/>
            <a:r>
              <a:rPr lang="fr-FR" sz="2174" b="1" dirty="0"/>
              <a:t>Modification PF PO en cours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421" y="2091418"/>
            <a:ext cx="4214333" cy="285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121" y="2254295"/>
            <a:ext cx="4290746" cy="338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èche droite à entaille 3"/>
          <p:cNvSpPr/>
          <p:nvPr/>
        </p:nvSpPr>
        <p:spPr>
          <a:xfrm>
            <a:off x="5742754" y="3014759"/>
            <a:ext cx="560367" cy="34520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1"/>
          </a:p>
        </p:txBody>
      </p:sp>
      <p:sp>
        <p:nvSpPr>
          <p:cNvPr id="23" name="Flèche droite à entaille 22"/>
          <p:cNvSpPr/>
          <p:nvPr/>
        </p:nvSpPr>
        <p:spPr>
          <a:xfrm>
            <a:off x="5740184" y="4050363"/>
            <a:ext cx="560367" cy="34520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31"/>
          </a:p>
        </p:txBody>
      </p:sp>
      <p:sp>
        <p:nvSpPr>
          <p:cNvPr id="5" name="Ellipse 4"/>
          <p:cNvSpPr/>
          <p:nvPr/>
        </p:nvSpPr>
        <p:spPr>
          <a:xfrm>
            <a:off x="1536432" y="5085967"/>
            <a:ext cx="4206322" cy="62136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899" dirty="0"/>
              <a:t>Forfaitisation</a:t>
            </a:r>
          </a:p>
        </p:txBody>
      </p:sp>
    </p:spTree>
    <p:extLst>
      <p:ext uri="{BB962C8B-B14F-4D97-AF65-F5344CB8AC3E}">
        <p14:creationId xmlns:p14="http://schemas.microsoft.com/office/powerpoint/2010/main" val="60512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10" y="1287678"/>
            <a:ext cx="5763491" cy="1938992"/>
          </a:xfrm>
          <a:prstGeom prst="rect">
            <a:avLst/>
          </a:prstGeom>
        </p:spPr>
        <p:txBody>
          <a:bodyPr wrap="square">
            <a:spAutoFit/>
          </a:bodyPr>
          <a:lstStyle/>
          <a:p>
            <a:pPr lvl="0">
              <a:defRPr/>
            </a:pPr>
            <a:r>
              <a:rPr lang="fr-FR" sz="2400" dirty="0" smtClean="0">
                <a:solidFill>
                  <a:prstClr val="black"/>
                </a:solidFill>
              </a:rPr>
              <a:t>Axe 9 «  </a:t>
            </a:r>
            <a:r>
              <a:rPr lang="fr-FR" sz="2400" b="1" dirty="0" smtClean="0">
                <a:solidFill>
                  <a:srgbClr val="0D3F96"/>
                </a:solidFill>
              </a:rPr>
              <a:t>Attractivité et inclusion </a:t>
            </a:r>
            <a:r>
              <a:rPr lang="fr-FR" sz="2400" dirty="0" smtClean="0">
                <a:solidFill>
                  <a:prstClr val="black"/>
                </a:solidFill>
              </a:rPr>
              <a:t>dans le territoire » :</a:t>
            </a:r>
            <a:r>
              <a:rPr lang="fr-FR" sz="2400" b="1" dirty="0" smtClean="0">
                <a:solidFill>
                  <a:srgbClr val="0D3F96"/>
                </a:solidFill>
              </a:rPr>
              <a:t> 33 M€ </a:t>
            </a:r>
            <a:r>
              <a:rPr lang="fr-FR" sz="2400" dirty="0" smtClean="0">
                <a:solidFill>
                  <a:prstClr val="black"/>
                </a:solidFill>
              </a:rPr>
              <a:t>d’investissement cofinancés </a:t>
            </a:r>
            <a:r>
              <a:rPr lang="fr-FR" sz="2400" b="1" dirty="0" smtClean="0">
                <a:solidFill>
                  <a:srgbClr val="0D3F96"/>
                </a:solidFill>
              </a:rPr>
              <a:t>:</a:t>
            </a:r>
            <a:r>
              <a:rPr lang="fr-FR" sz="2400" dirty="0" smtClean="0">
                <a:solidFill>
                  <a:prstClr val="black"/>
                </a:solidFill>
              </a:rPr>
              <a:t> construction et extension d’EHPAD (</a:t>
            </a:r>
            <a:r>
              <a:rPr lang="fr-FR" sz="2400" dirty="0" err="1" smtClean="0">
                <a:solidFill>
                  <a:prstClr val="black"/>
                </a:solidFill>
              </a:rPr>
              <a:t>Schoelcher</a:t>
            </a:r>
            <a:r>
              <a:rPr lang="fr-FR" sz="2400" dirty="0" smtClean="0">
                <a:solidFill>
                  <a:prstClr val="black"/>
                </a:solidFill>
              </a:rPr>
              <a:t> et Saint Joseph) et d’équipements sportifs et socio-culturels</a:t>
            </a:r>
            <a:endParaRPr lang="fr-FR" sz="2400" dirty="0">
              <a:solidFill>
                <a:prstClr val="black"/>
              </a:solidFill>
            </a:endParaRPr>
          </a:p>
        </p:txBody>
      </p:sp>
      <p:sp>
        <p:nvSpPr>
          <p:cNvPr id="3" name="Rectangle 2"/>
          <p:cNvSpPr/>
          <p:nvPr/>
        </p:nvSpPr>
        <p:spPr>
          <a:xfrm>
            <a:off x="266057" y="4153462"/>
            <a:ext cx="6096000" cy="2308324"/>
          </a:xfrm>
          <a:prstGeom prst="rect">
            <a:avLst/>
          </a:prstGeom>
        </p:spPr>
        <p:txBody>
          <a:bodyPr>
            <a:spAutoFit/>
          </a:bodyPr>
          <a:lstStyle/>
          <a:p>
            <a:pPr lvl="0">
              <a:defRPr/>
            </a:pPr>
            <a:r>
              <a:rPr lang="fr-FR" sz="2400" dirty="0">
                <a:solidFill>
                  <a:prstClr val="black"/>
                </a:solidFill>
              </a:rPr>
              <a:t>Axe 10 (2) « Adaptation des </a:t>
            </a:r>
            <a:r>
              <a:rPr lang="fr-FR" sz="2400" b="1" dirty="0">
                <a:solidFill>
                  <a:srgbClr val="0D3F96"/>
                </a:solidFill>
              </a:rPr>
              <a:t>infrastructures de formation </a:t>
            </a:r>
            <a:r>
              <a:rPr lang="fr-FR" sz="2400" dirty="0">
                <a:solidFill>
                  <a:prstClr val="black"/>
                </a:solidFill>
              </a:rPr>
              <a:t>visant l'insertion professionnelle » : </a:t>
            </a:r>
            <a:r>
              <a:rPr lang="fr-FR" sz="2400" b="1" dirty="0" smtClean="0">
                <a:solidFill>
                  <a:srgbClr val="0D3F96"/>
                </a:solidFill>
              </a:rPr>
              <a:t>14 </a:t>
            </a:r>
            <a:r>
              <a:rPr lang="fr-FR" sz="2400" b="1" dirty="0">
                <a:solidFill>
                  <a:srgbClr val="0D3F96"/>
                </a:solidFill>
              </a:rPr>
              <a:t>M€  </a:t>
            </a:r>
            <a:r>
              <a:rPr lang="fr-FR" sz="2400" dirty="0">
                <a:solidFill>
                  <a:prstClr val="black"/>
                </a:solidFill>
              </a:rPr>
              <a:t>Augmentation de la capacité d’accueil du RSMA (centre de formation et bâtiment d’hébergement) permettant de doubler le nombre de stagiaires par an (</a:t>
            </a:r>
            <a:r>
              <a:rPr lang="fr-FR" sz="2400" b="1" dirty="0">
                <a:solidFill>
                  <a:srgbClr val="0D3F96"/>
                </a:solidFill>
              </a:rPr>
              <a:t>1 000</a:t>
            </a:r>
            <a:r>
              <a:rPr lang="fr-FR" sz="2400" dirty="0">
                <a:solidFill>
                  <a:prstClr val="black"/>
                </a:solidFill>
              </a:rPr>
              <a:t>) .</a:t>
            </a:r>
          </a:p>
        </p:txBody>
      </p:sp>
      <p:sp>
        <p:nvSpPr>
          <p:cNvPr id="5" name="ZoneTexte 4"/>
          <p:cNvSpPr txBox="1"/>
          <p:nvPr/>
        </p:nvSpPr>
        <p:spPr>
          <a:xfrm>
            <a:off x="6562354" y="4153462"/>
            <a:ext cx="5168092" cy="830997"/>
          </a:xfrm>
          <a:prstGeom prst="rect">
            <a:avLst/>
          </a:prstGeom>
          <a:noFill/>
        </p:spPr>
        <p:txBody>
          <a:bodyPr wrap="square" rtlCol="0">
            <a:spAutoFit/>
          </a:bodyPr>
          <a:lstStyle/>
          <a:p>
            <a:pPr lvl="0" algn="ctr">
              <a:defRPr/>
            </a:pPr>
            <a:r>
              <a:rPr lang="fr-FR" sz="1600" b="1" dirty="0" smtClean="0">
                <a:solidFill>
                  <a:prstClr val="black"/>
                </a:solidFill>
              </a:rPr>
              <a:t>SMHLM «</a:t>
            </a:r>
            <a:r>
              <a:rPr kumimoji="0" lang="fr-FR" sz="1600" b="1" i="0" u="none" strike="noStrike" kern="1200" cap="none" spc="0" normalizeH="0" baseline="0" noProof="0" dirty="0" smtClean="0">
                <a:ln>
                  <a:noFill/>
                </a:ln>
                <a:solidFill>
                  <a:prstClr val="black"/>
                </a:solidFill>
                <a:effectLst/>
                <a:uLnTx/>
                <a:uFillTx/>
                <a:latin typeface="Calibri"/>
              </a:rPr>
              <a:t> </a:t>
            </a:r>
            <a:r>
              <a:rPr lang="fr-FR" sz="1600" b="1" dirty="0">
                <a:solidFill>
                  <a:prstClr val="black"/>
                </a:solidFill>
              </a:rPr>
              <a:t>Extension de l'établissement EHPAD </a:t>
            </a:r>
            <a:r>
              <a:rPr lang="fr-FR" sz="1600" b="1" dirty="0" smtClean="0">
                <a:solidFill>
                  <a:prstClr val="black"/>
                </a:solidFill>
              </a:rPr>
              <a:t>BETHLEEM</a:t>
            </a:r>
            <a:r>
              <a:rPr kumimoji="0" lang="fr-FR" sz="1600" b="1" i="0" u="none" strike="noStrike" kern="1200" cap="none" spc="0" normalizeH="0" baseline="0" noProof="0" dirty="0" smtClean="0">
                <a:ln>
                  <a:noFill/>
                </a:ln>
                <a:solidFill>
                  <a:prstClr val="black"/>
                </a:solidFill>
                <a:effectLst/>
                <a:uLnTx/>
                <a:uFillTx/>
                <a:latin typeface="Calibri"/>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prstClr val="black"/>
                </a:solidFill>
                <a:effectLst/>
                <a:uLnTx/>
                <a:uFillTx/>
                <a:latin typeface="Calibri"/>
              </a:rPr>
              <a:t> CT: 1,42 M€  / UE: 0,69 M€  /  CTM: </a:t>
            </a:r>
            <a:r>
              <a:rPr lang="fr-FR" sz="1600" b="1" dirty="0" smtClean="0">
                <a:solidFill>
                  <a:prstClr val="black"/>
                </a:solidFill>
                <a:latin typeface="Calibri"/>
              </a:rPr>
              <a:t>0,05 M</a:t>
            </a:r>
            <a:r>
              <a:rPr kumimoji="0" lang="fr-FR" sz="1600" b="1" i="0" u="none" strike="noStrike" kern="1200" cap="none" spc="0" normalizeH="0" baseline="0" noProof="0" dirty="0" smtClean="0">
                <a:ln>
                  <a:noFill/>
                </a:ln>
                <a:solidFill>
                  <a:prstClr val="black"/>
                </a:solidFill>
                <a:effectLst/>
                <a:uLnTx/>
                <a:uFillTx/>
                <a:latin typeface="Calibri"/>
              </a:rPr>
              <a:t>€</a:t>
            </a:r>
            <a:endParaRPr kumimoji="0" lang="fr-FR" sz="1600" b="1" i="0" u="none" strike="noStrike" kern="1200" cap="none" spc="0" normalizeH="0" baseline="0" noProof="0" dirty="0">
              <a:ln>
                <a:noFill/>
              </a:ln>
              <a:solidFill>
                <a:prstClr val="black"/>
              </a:solidFill>
              <a:effectLst/>
              <a:uLnTx/>
              <a:uFillTx/>
              <a:latin typeface="Calibri"/>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3577" y="1074228"/>
            <a:ext cx="4105646" cy="3079234"/>
          </a:xfrm>
          <a:prstGeom prst="rect">
            <a:avLst/>
          </a:prstGeom>
        </p:spPr>
      </p:pic>
    </p:spTree>
    <p:extLst>
      <p:ext uri="{BB962C8B-B14F-4D97-AF65-F5344CB8AC3E}">
        <p14:creationId xmlns:p14="http://schemas.microsoft.com/office/powerpoint/2010/main" val="31610856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cNvSpPr>
            <a:spLocks noGrp="1"/>
          </p:cNvSpPr>
          <p:nvPr/>
        </p:nvSpPr>
        <p:spPr>
          <a:xfrm>
            <a:off x="877685" y="2226161"/>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lang="fr-FR" sz="1600" b="1" dirty="0" smtClean="0"/>
              <a:t>805</a:t>
            </a:r>
            <a:endParaRPr sz="1600" b="1" dirty="0"/>
          </a:p>
        </p:txBody>
      </p:sp>
      <p:sp>
        <p:nvSpPr>
          <p:cNvPr id="4" name="Text"/>
          <p:cNvSpPr>
            <a:spLocks noGrp="1"/>
          </p:cNvSpPr>
          <p:nvPr/>
        </p:nvSpPr>
        <p:spPr>
          <a:xfrm>
            <a:off x="877685" y="2734161"/>
            <a:ext cx="889000" cy="254000"/>
          </a:xfrm>
          <a:prstGeom prst="rect">
            <a:avLst/>
          </a:prstGeom>
        </p:spPr>
        <p:txBody>
          <a:bodyPr wrap="square" lIns="0" tIns="0" rIns="0" bIns="0" rtlCol="0" anchor="t"/>
          <a:lstStyle/>
          <a:p>
            <a:pPr algn="l">
              <a:lnSpc>
                <a:spcPct val="100000"/>
              </a:lnSpc>
              <a:defRPr sz="1200">
                <a:solidFill>
                  <a:srgbClr val="000000"/>
                </a:solidFill>
                <a:latin typeface="SansSerif"/>
                <a:ea typeface="SansSerif"/>
                <a:cs typeface="SansSerif"/>
              </a:defRPr>
            </a:pPr>
            <a:r>
              <a:rPr lang="fr-FR" sz="1200" dirty="0" smtClean="0"/>
              <a:t>41,5</a:t>
            </a:r>
            <a:r>
              <a:rPr sz="1200" dirty="0" smtClean="0"/>
              <a:t> </a:t>
            </a:r>
            <a:r>
              <a:rPr sz="1200" dirty="0"/>
              <a:t>%</a:t>
            </a:r>
          </a:p>
        </p:txBody>
      </p:sp>
      <p:pic>
        <p:nvPicPr>
          <p:cNvPr id="5" name="Picture"/>
          <p:cNvPicPr>
            <a:picLocks noChangeAspect="1"/>
          </p:cNvPicPr>
          <p:nvPr/>
        </p:nvPicPr>
        <p:blipFill>
          <a:blip r:embed="rId2"/>
          <a:srcRect/>
          <a:stretch>
            <a:fillRect r="20000"/>
          </a:stretch>
        </p:blipFill>
        <p:spPr>
          <a:xfrm>
            <a:off x="369685" y="2226161"/>
            <a:ext cx="381000" cy="762000"/>
          </a:xfrm>
          <a:prstGeom prst="rect">
            <a:avLst/>
          </a:prstGeom>
        </p:spPr>
      </p:pic>
      <p:sp>
        <p:nvSpPr>
          <p:cNvPr id="6" name="Text"/>
          <p:cNvSpPr>
            <a:spLocks noGrp="1"/>
          </p:cNvSpPr>
          <p:nvPr/>
        </p:nvSpPr>
        <p:spPr>
          <a:xfrm>
            <a:off x="877685" y="3216761"/>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lang="fr-FR" sz="1600" b="1" dirty="0" smtClean="0"/>
              <a:t>1 134</a:t>
            </a:r>
            <a:endParaRPr sz="1600" b="1" dirty="0"/>
          </a:p>
        </p:txBody>
      </p:sp>
      <p:sp>
        <p:nvSpPr>
          <p:cNvPr id="7" name="Text"/>
          <p:cNvSpPr>
            <a:spLocks noGrp="1"/>
          </p:cNvSpPr>
          <p:nvPr/>
        </p:nvSpPr>
        <p:spPr>
          <a:xfrm>
            <a:off x="877685" y="3724761"/>
            <a:ext cx="889000" cy="254000"/>
          </a:xfrm>
          <a:prstGeom prst="rect">
            <a:avLst/>
          </a:prstGeom>
        </p:spPr>
        <p:txBody>
          <a:bodyPr wrap="square" lIns="0" tIns="0" rIns="0" bIns="0" rtlCol="0" anchor="t"/>
          <a:lstStyle/>
          <a:p>
            <a:pPr algn="l">
              <a:lnSpc>
                <a:spcPct val="100000"/>
              </a:lnSpc>
              <a:defRPr sz="1200">
                <a:solidFill>
                  <a:srgbClr val="000000"/>
                </a:solidFill>
                <a:latin typeface="SansSerif"/>
                <a:ea typeface="SansSerif"/>
                <a:cs typeface="SansSerif"/>
              </a:defRPr>
            </a:pPr>
            <a:r>
              <a:rPr lang="fr-FR" sz="1200" dirty="0" smtClean="0"/>
              <a:t>58,5</a:t>
            </a:r>
            <a:r>
              <a:rPr sz="1200" dirty="0" smtClean="0"/>
              <a:t> </a:t>
            </a:r>
            <a:r>
              <a:rPr sz="1200" dirty="0"/>
              <a:t>%</a:t>
            </a:r>
          </a:p>
        </p:txBody>
      </p:sp>
      <p:pic>
        <p:nvPicPr>
          <p:cNvPr id="8" name="Picture"/>
          <p:cNvPicPr>
            <a:picLocks noChangeAspect="1"/>
          </p:cNvPicPr>
          <p:nvPr/>
        </p:nvPicPr>
        <p:blipFill>
          <a:blip r:embed="rId3"/>
          <a:srcRect/>
          <a:stretch>
            <a:fillRect r="23333"/>
          </a:stretch>
        </p:blipFill>
        <p:spPr>
          <a:xfrm>
            <a:off x="369685" y="3216761"/>
            <a:ext cx="381000" cy="762000"/>
          </a:xfrm>
          <a:prstGeom prst="rect">
            <a:avLst/>
          </a:prstGeom>
        </p:spPr>
      </p:pic>
      <p:sp>
        <p:nvSpPr>
          <p:cNvPr id="9" name="Text"/>
          <p:cNvSpPr>
            <a:spLocks noGrp="1"/>
          </p:cNvSpPr>
          <p:nvPr/>
        </p:nvSpPr>
        <p:spPr>
          <a:xfrm>
            <a:off x="877685" y="4207361"/>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sz="1600" b="1" dirty="0"/>
              <a:t>1 </a:t>
            </a:r>
            <a:r>
              <a:rPr lang="fr-FR" sz="1600" b="1" dirty="0" smtClean="0"/>
              <a:t>939</a:t>
            </a:r>
            <a:endParaRPr sz="1600" b="1" dirty="0"/>
          </a:p>
        </p:txBody>
      </p:sp>
      <p:sp>
        <p:nvSpPr>
          <p:cNvPr id="10" name="Line"/>
          <p:cNvSpPr>
            <a:spLocks noGrp="1"/>
          </p:cNvSpPr>
          <p:nvPr/>
        </p:nvSpPr>
        <p:spPr>
          <a:xfrm flipV="1">
            <a:off x="242685" y="4080361"/>
            <a:ext cx="1651000" cy="0"/>
          </a:xfrm>
          <a:prstGeom prst="line">
            <a:avLst/>
          </a:prstGeom>
          <a:solidFill>
            <a:srgbClr val="FFFFFF"/>
          </a:solidFill>
          <a:ln w="12700">
            <a:solidFill>
              <a:srgbClr val="000000"/>
            </a:solidFill>
            <a:prstDash val="solid"/>
          </a:ln>
        </p:spPr>
        <p:txBody>
          <a:bodyPr rtlCol="0" anchor="ctr"/>
          <a:lstStyle/>
          <a:p>
            <a:pPr algn="ctr"/>
            <a:endParaRPr/>
          </a:p>
        </p:txBody>
      </p:sp>
      <p:sp>
        <p:nvSpPr>
          <p:cNvPr id="11" name="Text"/>
          <p:cNvSpPr>
            <a:spLocks noGrp="1"/>
          </p:cNvSpPr>
          <p:nvPr/>
        </p:nvSpPr>
        <p:spPr>
          <a:xfrm>
            <a:off x="369685" y="4194661"/>
            <a:ext cx="381000" cy="381000"/>
          </a:xfrm>
          <a:prstGeom prst="rect">
            <a:avLst/>
          </a:prstGeom>
        </p:spPr>
        <p:txBody>
          <a:bodyPr wrap="square" lIns="0" tIns="0" rIns="0" bIns="0" rtlCol="0" anchor="t"/>
          <a:lstStyle/>
          <a:p>
            <a:pPr algn="l">
              <a:lnSpc>
                <a:spcPct val="100000"/>
              </a:lnSpc>
              <a:defRPr sz="1000" b="1">
                <a:solidFill>
                  <a:srgbClr val="000000"/>
                </a:solidFill>
                <a:latin typeface="Arial"/>
                <a:ea typeface="Arial"/>
                <a:cs typeface="Arial"/>
              </a:defRPr>
            </a:pPr>
            <a:r>
              <a:rPr sz="1000" b="1">
                <a:latin typeface="Arial"/>
                <a:ea typeface="Arial"/>
                <a:cs typeface="Arial"/>
              </a:rPr>
              <a:t>Total</a:t>
            </a:r>
          </a:p>
        </p:txBody>
      </p:sp>
      <p:sp>
        <p:nvSpPr>
          <p:cNvPr id="12" name="Text"/>
          <p:cNvSpPr>
            <a:spLocks noGrp="1"/>
          </p:cNvSpPr>
          <p:nvPr/>
        </p:nvSpPr>
        <p:spPr>
          <a:xfrm>
            <a:off x="254000" y="1845161"/>
            <a:ext cx="1778000" cy="381000"/>
          </a:xfrm>
          <a:prstGeom prst="rect">
            <a:avLst/>
          </a:prstGeom>
          <a:solidFill>
            <a:srgbClr val="585C5E"/>
          </a:solidFill>
        </p:spPr>
        <p:txBody>
          <a:bodyPr wrap="square" lIns="63500" tIns="0" rIns="63500" bIns="0" rtlCol="0" anchor="ctr"/>
          <a:lstStyle/>
          <a:p>
            <a:pPr algn="l">
              <a:lnSpc>
                <a:spcPct val="100000"/>
              </a:lnSpc>
              <a:defRPr sz="1200" b="1" i="1">
                <a:solidFill>
                  <a:srgbClr val="FFFFFF"/>
                </a:solidFill>
                <a:latin typeface="SansSerif"/>
                <a:ea typeface="SansSerif"/>
                <a:cs typeface="SansSerif"/>
              </a:defRPr>
            </a:pPr>
            <a:r>
              <a:rPr sz="1200"/>
              <a:t>Participants entrés</a:t>
            </a:r>
          </a:p>
        </p:txBody>
      </p:sp>
      <p:sp>
        <p:nvSpPr>
          <p:cNvPr id="13" name="Text"/>
          <p:cNvSpPr>
            <a:spLocks noGrp="1"/>
          </p:cNvSpPr>
          <p:nvPr/>
        </p:nvSpPr>
        <p:spPr>
          <a:xfrm>
            <a:off x="137622" y="1479550"/>
            <a:ext cx="9182100" cy="368300"/>
          </a:xfrm>
          <a:prstGeom prst="rect">
            <a:avLst/>
          </a:prstGeom>
          <a:solidFill>
            <a:srgbClr val="FFFFFF"/>
          </a:solidFill>
        </p:spPr>
        <p:txBody>
          <a:bodyPr wrap="square" lIns="63500" tIns="25400" rIns="63500" bIns="25400" rtlCol="0" anchor="ctr"/>
          <a:lstStyle/>
          <a:p>
            <a:pPr algn="l">
              <a:lnSpc>
                <a:spcPct val="100000"/>
              </a:lnSpc>
              <a:defRPr sz="1200" b="1" i="1">
                <a:solidFill>
                  <a:srgbClr val="585C5E"/>
                </a:solidFill>
                <a:latin typeface="SansSerif"/>
                <a:ea typeface="SansSerif"/>
                <a:cs typeface="SansSerif"/>
              </a:defRPr>
            </a:pPr>
            <a:r>
              <a:rPr sz="1200" dirty="0" err="1"/>
              <a:t>Profil</a:t>
            </a:r>
            <a:r>
              <a:rPr sz="1200" dirty="0"/>
              <a:t> de </a:t>
            </a:r>
            <a:r>
              <a:rPr sz="1200" dirty="0" err="1"/>
              <a:t>l'ensemble</a:t>
            </a:r>
            <a:r>
              <a:rPr sz="1200" dirty="0"/>
              <a:t> des participants* </a:t>
            </a:r>
            <a:r>
              <a:rPr sz="1200" dirty="0" err="1"/>
              <a:t>entrés</a:t>
            </a:r>
            <a:r>
              <a:rPr sz="1200" dirty="0"/>
              <a:t> </a:t>
            </a:r>
            <a:r>
              <a:rPr sz="1200" dirty="0" err="1"/>
              <a:t>dans</a:t>
            </a:r>
            <a:r>
              <a:rPr sz="1200" dirty="0"/>
              <a:t> </a:t>
            </a:r>
            <a:r>
              <a:rPr sz="1200" dirty="0" err="1"/>
              <a:t>une</a:t>
            </a:r>
            <a:r>
              <a:rPr sz="1200" dirty="0"/>
              <a:t> action</a:t>
            </a:r>
          </a:p>
        </p:txBody>
      </p:sp>
      <p:sp>
        <p:nvSpPr>
          <p:cNvPr id="14" name="Rectangle 13"/>
          <p:cNvSpPr/>
          <p:nvPr/>
        </p:nvSpPr>
        <p:spPr>
          <a:xfrm>
            <a:off x="3277989" y="1101239"/>
            <a:ext cx="7055756" cy="523220"/>
          </a:xfrm>
          <a:prstGeom prst="rect">
            <a:avLst/>
          </a:prstGeom>
        </p:spPr>
        <p:txBody>
          <a:bodyPr wrap="square">
            <a:spAutoFit/>
          </a:bodyPr>
          <a:lstStyle/>
          <a:p>
            <a:pPr>
              <a:defRPr/>
            </a:pPr>
            <a:r>
              <a:rPr lang="fr-FR" sz="2800" b="1" dirty="0" smtClean="0">
                <a:solidFill>
                  <a:schemeClr val="accent5">
                    <a:lumMod val="75000"/>
                  </a:schemeClr>
                </a:solidFill>
              </a:rPr>
              <a:t>Quelques réalisations: Axe 10(1)</a:t>
            </a:r>
          </a:p>
        </p:txBody>
      </p:sp>
      <p:sp>
        <p:nvSpPr>
          <p:cNvPr id="16" name="Text"/>
          <p:cNvSpPr>
            <a:spLocks noGrp="1"/>
          </p:cNvSpPr>
          <p:nvPr/>
        </p:nvSpPr>
        <p:spPr>
          <a:xfrm>
            <a:off x="2159000" y="1858500"/>
            <a:ext cx="2651830" cy="288540"/>
          </a:xfrm>
          <a:prstGeom prst="rect">
            <a:avLst/>
          </a:prstGeom>
          <a:solidFill>
            <a:srgbClr val="585C5E"/>
          </a:solidFill>
        </p:spPr>
        <p:txBody>
          <a:bodyPr wrap="square" lIns="63500" tIns="0" rIns="63500" bIns="0" rtlCol="0" anchor="ctr"/>
          <a:lstStyle/>
          <a:p>
            <a:pPr algn="l">
              <a:lnSpc>
                <a:spcPct val="100000"/>
              </a:lnSpc>
              <a:defRPr sz="1200" b="1" i="1">
                <a:solidFill>
                  <a:srgbClr val="FFFFFF"/>
                </a:solidFill>
                <a:latin typeface="SansSerif"/>
                <a:ea typeface="SansSerif"/>
                <a:cs typeface="SansSerif"/>
              </a:defRPr>
            </a:pPr>
            <a:r>
              <a:rPr sz="1200"/>
              <a:t>Tranche d'âge</a:t>
            </a:r>
          </a:p>
        </p:txBody>
      </p:sp>
      <p:sp>
        <p:nvSpPr>
          <p:cNvPr id="18" name="Text"/>
          <p:cNvSpPr>
            <a:spLocks noGrp="1"/>
          </p:cNvSpPr>
          <p:nvPr/>
        </p:nvSpPr>
        <p:spPr>
          <a:xfrm>
            <a:off x="4937830" y="1858500"/>
            <a:ext cx="2661301" cy="288540"/>
          </a:xfrm>
          <a:prstGeom prst="rect">
            <a:avLst/>
          </a:prstGeom>
          <a:solidFill>
            <a:srgbClr val="585C5E"/>
          </a:solidFill>
        </p:spPr>
        <p:txBody>
          <a:bodyPr wrap="square" lIns="63500" tIns="0" rIns="63500" bIns="0" rtlCol="0" anchor="ctr"/>
          <a:lstStyle/>
          <a:p>
            <a:pPr algn="l">
              <a:lnSpc>
                <a:spcPct val="100000"/>
              </a:lnSpc>
              <a:defRPr sz="1200" b="1" i="1">
                <a:solidFill>
                  <a:srgbClr val="FFFFFF"/>
                </a:solidFill>
                <a:latin typeface="SansSerif"/>
                <a:ea typeface="SansSerif"/>
                <a:cs typeface="SansSerif"/>
              </a:defRPr>
            </a:pPr>
            <a:r>
              <a:rPr sz="1200"/>
              <a:t>Niveau d'instruction</a:t>
            </a:r>
          </a:p>
        </p:txBody>
      </p:sp>
      <p:sp>
        <p:nvSpPr>
          <p:cNvPr id="19" name="Text"/>
          <p:cNvSpPr>
            <a:spLocks noGrp="1"/>
          </p:cNvSpPr>
          <p:nvPr/>
        </p:nvSpPr>
        <p:spPr>
          <a:xfrm>
            <a:off x="7756008" y="1858500"/>
            <a:ext cx="3783674" cy="288540"/>
          </a:xfrm>
          <a:prstGeom prst="rect">
            <a:avLst/>
          </a:prstGeom>
          <a:solidFill>
            <a:srgbClr val="585C5E"/>
          </a:solidFill>
        </p:spPr>
        <p:txBody>
          <a:bodyPr wrap="square" lIns="63500" tIns="0" rIns="63500" bIns="0" rtlCol="0" anchor="ctr"/>
          <a:lstStyle/>
          <a:p>
            <a:pPr algn="l">
              <a:lnSpc>
                <a:spcPct val="100000"/>
              </a:lnSpc>
              <a:defRPr sz="1200" b="1" i="1">
                <a:solidFill>
                  <a:srgbClr val="FFFFFF"/>
                </a:solidFill>
                <a:latin typeface="SansSerif"/>
                <a:ea typeface="SansSerif"/>
                <a:cs typeface="SansSerif"/>
              </a:defRPr>
            </a:pPr>
            <a:r>
              <a:rPr sz="1200"/>
              <a:t>Situation au regard de l'emploi</a:t>
            </a:r>
          </a:p>
        </p:txBody>
      </p:sp>
      <p:pic>
        <p:nvPicPr>
          <p:cNvPr id="24" name="Image 23"/>
          <p:cNvPicPr>
            <a:picLocks noChangeAspect="1"/>
          </p:cNvPicPr>
          <p:nvPr/>
        </p:nvPicPr>
        <p:blipFill>
          <a:blip r:embed="rId4"/>
          <a:stretch>
            <a:fillRect/>
          </a:stretch>
        </p:blipFill>
        <p:spPr>
          <a:xfrm>
            <a:off x="2258159" y="2195104"/>
            <a:ext cx="2552671" cy="2634591"/>
          </a:xfrm>
          <a:prstGeom prst="rect">
            <a:avLst/>
          </a:prstGeom>
        </p:spPr>
      </p:pic>
      <p:pic>
        <p:nvPicPr>
          <p:cNvPr id="25" name="Image 24"/>
          <p:cNvPicPr>
            <a:picLocks noChangeAspect="1"/>
          </p:cNvPicPr>
          <p:nvPr/>
        </p:nvPicPr>
        <p:blipFill>
          <a:blip r:embed="rId5"/>
          <a:stretch>
            <a:fillRect/>
          </a:stretch>
        </p:blipFill>
        <p:spPr>
          <a:xfrm>
            <a:off x="4897330" y="2277733"/>
            <a:ext cx="2523191" cy="2640055"/>
          </a:xfrm>
          <a:prstGeom prst="rect">
            <a:avLst/>
          </a:prstGeom>
        </p:spPr>
      </p:pic>
      <p:pic>
        <p:nvPicPr>
          <p:cNvPr id="26" name="Image 25"/>
          <p:cNvPicPr>
            <a:picLocks noChangeAspect="1"/>
          </p:cNvPicPr>
          <p:nvPr/>
        </p:nvPicPr>
        <p:blipFill>
          <a:blip r:embed="rId6"/>
          <a:stretch>
            <a:fillRect/>
          </a:stretch>
        </p:blipFill>
        <p:spPr>
          <a:xfrm>
            <a:off x="8282160" y="2416661"/>
            <a:ext cx="2908044" cy="3048264"/>
          </a:xfrm>
          <a:prstGeom prst="rect">
            <a:avLst/>
          </a:prstGeom>
        </p:spPr>
      </p:pic>
    </p:spTree>
    <p:extLst>
      <p:ext uri="{BB962C8B-B14F-4D97-AF65-F5344CB8AC3E}">
        <p14:creationId xmlns:p14="http://schemas.microsoft.com/office/powerpoint/2010/main" val="30474515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7989" y="1101239"/>
            <a:ext cx="7055756" cy="523220"/>
          </a:xfrm>
          <a:prstGeom prst="rect">
            <a:avLst/>
          </a:prstGeom>
        </p:spPr>
        <p:txBody>
          <a:bodyPr wrap="square">
            <a:spAutoFit/>
          </a:bodyPr>
          <a:lstStyle/>
          <a:p>
            <a:pPr>
              <a:defRPr/>
            </a:pPr>
            <a:r>
              <a:rPr lang="fr-FR" sz="2800" b="1" dirty="0" smtClean="0">
                <a:solidFill>
                  <a:schemeClr val="accent5">
                    <a:lumMod val="75000"/>
                  </a:schemeClr>
                </a:solidFill>
              </a:rPr>
              <a:t>Quelques réalisations: Axe 10(1)</a:t>
            </a:r>
          </a:p>
        </p:txBody>
      </p:sp>
      <p:sp>
        <p:nvSpPr>
          <p:cNvPr id="5" name="Text"/>
          <p:cNvSpPr>
            <a:spLocks noGrp="1"/>
          </p:cNvSpPr>
          <p:nvPr/>
        </p:nvSpPr>
        <p:spPr>
          <a:xfrm>
            <a:off x="952500" y="3149600"/>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sz="1600" b="1" dirty="0" smtClean="0"/>
              <a:t>49</a:t>
            </a:r>
            <a:r>
              <a:rPr lang="fr-FR" sz="1600" b="1" dirty="0" smtClean="0"/>
              <a:t>6</a:t>
            </a:r>
            <a:endParaRPr sz="1600" b="1" dirty="0"/>
          </a:p>
        </p:txBody>
      </p:sp>
      <p:sp>
        <p:nvSpPr>
          <p:cNvPr id="6" name="Text"/>
          <p:cNvSpPr>
            <a:spLocks noGrp="1"/>
          </p:cNvSpPr>
          <p:nvPr/>
        </p:nvSpPr>
        <p:spPr>
          <a:xfrm>
            <a:off x="952500" y="3657600"/>
            <a:ext cx="889000" cy="254000"/>
          </a:xfrm>
          <a:prstGeom prst="rect">
            <a:avLst/>
          </a:prstGeom>
        </p:spPr>
        <p:txBody>
          <a:bodyPr wrap="square" lIns="0" tIns="0" rIns="0" bIns="0" rtlCol="0" anchor="t"/>
          <a:lstStyle/>
          <a:p>
            <a:pPr algn="l">
              <a:lnSpc>
                <a:spcPct val="100000"/>
              </a:lnSpc>
              <a:defRPr sz="1200">
                <a:solidFill>
                  <a:srgbClr val="000000"/>
                </a:solidFill>
                <a:latin typeface="SansSerif"/>
                <a:ea typeface="SansSerif"/>
                <a:cs typeface="SansSerif"/>
              </a:defRPr>
            </a:pPr>
            <a:r>
              <a:rPr sz="1200" dirty="0" smtClean="0"/>
              <a:t>40 </a:t>
            </a:r>
            <a:r>
              <a:rPr sz="1200" dirty="0"/>
              <a:t>%</a:t>
            </a:r>
          </a:p>
        </p:txBody>
      </p:sp>
      <p:pic>
        <p:nvPicPr>
          <p:cNvPr id="7" name="Picture"/>
          <p:cNvPicPr>
            <a:picLocks noChangeAspect="1"/>
          </p:cNvPicPr>
          <p:nvPr/>
        </p:nvPicPr>
        <p:blipFill>
          <a:blip r:embed="rId2"/>
          <a:srcRect/>
          <a:stretch>
            <a:fillRect r="20000"/>
          </a:stretch>
        </p:blipFill>
        <p:spPr>
          <a:xfrm>
            <a:off x="444500" y="3149600"/>
            <a:ext cx="381000" cy="762000"/>
          </a:xfrm>
          <a:prstGeom prst="rect">
            <a:avLst/>
          </a:prstGeom>
        </p:spPr>
      </p:pic>
      <p:sp>
        <p:nvSpPr>
          <p:cNvPr id="8" name="Text"/>
          <p:cNvSpPr>
            <a:spLocks noGrp="1"/>
          </p:cNvSpPr>
          <p:nvPr/>
        </p:nvSpPr>
        <p:spPr>
          <a:xfrm>
            <a:off x="952500" y="4419600"/>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lang="fr-FR" sz="1600" b="1" dirty="0" smtClean="0"/>
              <a:t>745</a:t>
            </a:r>
            <a:endParaRPr sz="1600" b="1" dirty="0"/>
          </a:p>
        </p:txBody>
      </p:sp>
      <p:sp>
        <p:nvSpPr>
          <p:cNvPr id="9" name="Text"/>
          <p:cNvSpPr>
            <a:spLocks noGrp="1"/>
          </p:cNvSpPr>
          <p:nvPr/>
        </p:nvSpPr>
        <p:spPr>
          <a:xfrm>
            <a:off x="952500" y="4927600"/>
            <a:ext cx="889000" cy="254000"/>
          </a:xfrm>
          <a:prstGeom prst="rect">
            <a:avLst/>
          </a:prstGeom>
        </p:spPr>
        <p:txBody>
          <a:bodyPr wrap="square" lIns="0" tIns="0" rIns="0" bIns="0" rtlCol="0" anchor="t"/>
          <a:lstStyle/>
          <a:p>
            <a:pPr algn="l">
              <a:lnSpc>
                <a:spcPct val="100000"/>
              </a:lnSpc>
              <a:defRPr sz="1200">
                <a:solidFill>
                  <a:srgbClr val="000000"/>
                </a:solidFill>
                <a:latin typeface="SansSerif"/>
                <a:ea typeface="SansSerif"/>
                <a:cs typeface="SansSerif"/>
              </a:defRPr>
            </a:pPr>
            <a:r>
              <a:rPr lang="fr-FR" sz="1200" dirty="0" smtClean="0"/>
              <a:t>60</a:t>
            </a:r>
            <a:r>
              <a:rPr sz="1200" dirty="0" smtClean="0"/>
              <a:t> </a:t>
            </a:r>
            <a:r>
              <a:rPr sz="1200" dirty="0"/>
              <a:t>%</a:t>
            </a:r>
          </a:p>
        </p:txBody>
      </p:sp>
      <p:pic>
        <p:nvPicPr>
          <p:cNvPr id="10" name="Picture"/>
          <p:cNvPicPr>
            <a:picLocks noChangeAspect="1"/>
          </p:cNvPicPr>
          <p:nvPr/>
        </p:nvPicPr>
        <p:blipFill>
          <a:blip r:embed="rId3"/>
          <a:srcRect/>
          <a:stretch>
            <a:fillRect r="23333"/>
          </a:stretch>
        </p:blipFill>
        <p:spPr>
          <a:xfrm>
            <a:off x="444500" y="4419600"/>
            <a:ext cx="381000" cy="762000"/>
          </a:xfrm>
          <a:prstGeom prst="rect">
            <a:avLst/>
          </a:prstGeom>
        </p:spPr>
      </p:pic>
      <p:sp>
        <p:nvSpPr>
          <p:cNvPr id="11" name="Text"/>
          <p:cNvSpPr>
            <a:spLocks noGrp="1"/>
          </p:cNvSpPr>
          <p:nvPr/>
        </p:nvSpPr>
        <p:spPr>
          <a:xfrm>
            <a:off x="952500" y="5562600"/>
            <a:ext cx="889000" cy="381000"/>
          </a:xfrm>
          <a:prstGeom prst="rect">
            <a:avLst/>
          </a:prstGeom>
        </p:spPr>
        <p:txBody>
          <a:bodyPr wrap="square" lIns="0" tIns="0" rIns="0" bIns="0" rtlCol="0" anchor="t"/>
          <a:lstStyle/>
          <a:p>
            <a:pPr algn="l">
              <a:lnSpc>
                <a:spcPct val="100000"/>
              </a:lnSpc>
              <a:defRPr sz="1600" b="1">
                <a:solidFill>
                  <a:srgbClr val="000000"/>
                </a:solidFill>
                <a:latin typeface="SansSerif"/>
                <a:ea typeface="SansSerif"/>
                <a:cs typeface="SansSerif"/>
              </a:defRPr>
            </a:pPr>
            <a:r>
              <a:rPr sz="1600" b="1" dirty="0"/>
              <a:t>1 </a:t>
            </a:r>
            <a:r>
              <a:rPr lang="fr-FR" sz="1600" b="1" dirty="0" smtClean="0"/>
              <a:t>241</a:t>
            </a:r>
            <a:endParaRPr sz="1600" b="1" dirty="0"/>
          </a:p>
        </p:txBody>
      </p:sp>
      <p:sp>
        <p:nvSpPr>
          <p:cNvPr id="12" name="Line"/>
          <p:cNvSpPr>
            <a:spLocks noGrp="1"/>
          </p:cNvSpPr>
          <p:nvPr/>
        </p:nvSpPr>
        <p:spPr>
          <a:xfrm flipV="1">
            <a:off x="317500" y="5435600"/>
            <a:ext cx="1651000" cy="0"/>
          </a:xfrm>
          <a:prstGeom prst="line">
            <a:avLst/>
          </a:prstGeom>
          <a:solidFill>
            <a:srgbClr val="FFFFFF"/>
          </a:solidFill>
          <a:ln w="12700">
            <a:solidFill>
              <a:srgbClr val="000000"/>
            </a:solidFill>
            <a:prstDash val="solid"/>
          </a:ln>
        </p:spPr>
        <p:txBody>
          <a:bodyPr rtlCol="0" anchor="ctr"/>
          <a:lstStyle/>
          <a:p>
            <a:pPr algn="ctr"/>
            <a:endParaRPr/>
          </a:p>
        </p:txBody>
      </p:sp>
      <p:sp>
        <p:nvSpPr>
          <p:cNvPr id="13" name="Text"/>
          <p:cNvSpPr>
            <a:spLocks noGrp="1"/>
          </p:cNvSpPr>
          <p:nvPr/>
        </p:nvSpPr>
        <p:spPr>
          <a:xfrm>
            <a:off x="444500" y="5549900"/>
            <a:ext cx="381000" cy="381000"/>
          </a:xfrm>
          <a:prstGeom prst="rect">
            <a:avLst/>
          </a:prstGeom>
        </p:spPr>
        <p:txBody>
          <a:bodyPr wrap="square" lIns="0" tIns="0" rIns="0" bIns="0" rtlCol="0" anchor="t"/>
          <a:lstStyle/>
          <a:p>
            <a:pPr algn="l">
              <a:lnSpc>
                <a:spcPct val="100000"/>
              </a:lnSpc>
              <a:defRPr sz="1000" b="1">
                <a:solidFill>
                  <a:srgbClr val="000000"/>
                </a:solidFill>
                <a:latin typeface="Arial"/>
                <a:ea typeface="Arial"/>
                <a:cs typeface="Arial"/>
              </a:defRPr>
            </a:pPr>
            <a:r>
              <a:rPr sz="1000" b="1">
                <a:latin typeface="Arial"/>
                <a:ea typeface="Arial"/>
                <a:cs typeface="Arial"/>
              </a:rPr>
              <a:t>Total</a:t>
            </a:r>
          </a:p>
        </p:txBody>
      </p:sp>
      <p:sp>
        <p:nvSpPr>
          <p:cNvPr id="14" name="Text"/>
          <p:cNvSpPr>
            <a:spLocks noGrp="1"/>
          </p:cNvSpPr>
          <p:nvPr/>
        </p:nvSpPr>
        <p:spPr>
          <a:xfrm>
            <a:off x="254000" y="2438400"/>
            <a:ext cx="1778000" cy="381000"/>
          </a:xfrm>
          <a:prstGeom prst="rect">
            <a:avLst/>
          </a:prstGeom>
          <a:solidFill>
            <a:srgbClr val="585C5E"/>
          </a:solidFill>
        </p:spPr>
        <p:txBody>
          <a:bodyPr wrap="square" lIns="63500" tIns="0" rIns="63500" bIns="0" rtlCol="0" anchor="ctr"/>
          <a:lstStyle/>
          <a:p>
            <a:pPr algn="l">
              <a:lnSpc>
                <a:spcPct val="100000"/>
              </a:lnSpc>
              <a:defRPr sz="1200" b="1" i="1">
                <a:solidFill>
                  <a:srgbClr val="FFFFFF"/>
                </a:solidFill>
                <a:latin typeface="SansSerif"/>
                <a:ea typeface="SansSerif"/>
                <a:cs typeface="SansSerif"/>
              </a:defRPr>
            </a:pPr>
            <a:r>
              <a:rPr sz="1200"/>
              <a:t>Participants sortis</a:t>
            </a:r>
          </a:p>
        </p:txBody>
      </p:sp>
      <p:sp>
        <p:nvSpPr>
          <p:cNvPr id="15" name="Text"/>
          <p:cNvSpPr>
            <a:spLocks noGrp="1"/>
          </p:cNvSpPr>
          <p:nvPr/>
        </p:nvSpPr>
        <p:spPr>
          <a:xfrm>
            <a:off x="2159000" y="2438400"/>
            <a:ext cx="4741333" cy="381000"/>
          </a:xfrm>
          <a:prstGeom prst="rect">
            <a:avLst/>
          </a:prstGeom>
          <a:solidFill>
            <a:srgbClr val="585C5E"/>
          </a:solidFill>
        </p:spPr>
        <p:txBody>
          <a:bodyPr wrap="square" lIns="63500" tIns="0" rIns="63500" bIns="0" rtlCol="0" anchor="ctr"/>
          <a:lstStyle/>
          <a:p>
            <a:pPr algn="l">
              <a:lnSpc>
                <a:spcPct val="100000"/>
              </a:lnSpc>
              <a:defRPr sz="1200" b="1" i="1">
                <a:solidFill>
                  <a:srgbClr val="FFFFFF"/>
                </a:solidFill>
                <a:latin typeface="SansSerif"/>
                <a:ea typeface="SansSerif"/>
                <a:cs typeface="SansSerif"/>
              </a:defRPr>
            </a:pPr>
            <a:r>
              <a:rPr sz="1200" dirty="0"/>
              <a:t>Situation au regard de </a:t>
            </a:r>
            <a:r>
              <a:rPr sz="1200" dirty="0" err="1"/>
              <a:t>l'emploi</a:t>
            </a:r>
            <a:r>
              <a:rPr sz="1200" dirty="0"/>
              <a:t> à la sortie</a:t>
            </a:r>
          </a:p>
        </p:txBody>
      </p:sp>
      <p:sp>
        <p:nvSpPr>
          <p:cNvPr id="19" name="Text"/>
          <p:cNvSpPr>
            <a:spLocks noGrp="1"/>
          </p:cNvSpPr>
          <p:nvPr/>
        </p:nvSpPr>
        <p:spPr>
          <a:xfrm>
            <a:off x="254000" y="1964268"/>
            <a:ext cx="9329270" cy="368300"/>
          </a:xfrm>
          <a:prstGeom prst="rect">
            <a:avLst/>
          </a:prstGeom>
          <a:solidFill>
            <a:srgbClr val="FFFFFF"/>
          </a:solidFill>
        </p:spPr>
        <p:txBody>
          <a:bodyPr wrap="square" lIns="63500" tIns="25400" rIns="63500" bIns="25400" rtlCol="0" anchor="ctr"/>
          <a:lstStyle/>
          <a:p>
            <a:pPr algn="l">
              <a:lnSpc>
                <a:spcPct val="100000"/>
              </a:lnSpc>
              <a:defRPr sz="1200" b="1" i="1">
                <a:solidFill>
                  <a:srgbClr val="585C5E"/>
                </a:solidFill>
                <a:latin typeface="SansSerif"/>
                <a:ea typeface="SansSerif"/>
                <a:cs typeface="SansSerif"/>
              </a:defRPr>
            </a:pPr>
            <a:r>
              <a:rPr sz="1200" dirty="0"/>
              <a:t>Situation des participants </a:t>
            </a:r>
            <a:r>
              <a:rPr sz="1200" dirty="0" err="1"/>
              <a:t>sortis</a:t>
            </a:r>
            <a:r>
              <a:rPr sz="1200" dirty="0"/>
              <a:t>* </a:t>
            </a:r>
            <a:r>
              <a:rPr sz="1200" dirty="0" err="1"/>
              <a:t>d'une</a:t>
            </a:r>
            <a:r>
              <a:rPr sz="1200" dirty="0"/>
              <a:t> action</a:t>
            </a:r>
          </a:p>
        </p:txBody>
      </p:sp>
      <p:pic>
        <p:nvPicPr>
          <p:cNvPr id="3" name="Image 2"/>
          <p:cNvPicPr>
            <a:picLocks noChangeAspect="1"/>
          </p:cNvPicPr>
          <p:nvPr/>
        </p:nvPicPr>
        <p:blipFill>
          <a:blip r:embed="rId4"/>
          <a:stretch>
            <a:fillRect/>
          </a:stretch>
        </p:blipFill>
        <p:spPr>
          <a:xfrm>
            <a:off x="7467841" y="1789490"/>
            <a:ext cx="4010056" cy="3011110"/>
          </a:xfrm>
          <a:prstGeom prst="rect">
            <a:avLst/>
          </a:prstGeom>
        </p:spPr>
      </p:pic>
      <p:sp>
        <p:nvSpPr>
          <p:cNvPr id="4" name="Rectangle 3"/>
          <p:cNvSpPr/>
          <p:nvPr/>
        </p:nvSpPr>
        <p:spPr>
          <a:xfrm>
            <a:off x="7467840" y="4997056"/>
            <a:ext cx="4724159" cy="1077218"/>
          </a:xfrm>
          <a:prstGeom prst="rect">
            <a:avLst/>
          </a:prstGeom>
        </p:spPr>
        <p:txBody>
          <a:bodyPr wrap="square">
            <a:spAutoFit/>
          </a:bodyPr>
          <a:lstStyle/>
          <a:p>
            <a:pPr lvl="0" algn="ctr">
              <a:defRPr/>
            </a:pPr>
            <a:r>
              <a:rPr lang="fr-FR" sz="1600" dirty="0" smtClean="0">
                <a:solidFill>
                  <a:prstClr val="black"/>
                </a:solidFill>
              </a:rPr>
              <a:t>EGC </a:t>
            </a:r>
            <a:r>
              <a:rPr lang="fr-FR" sz="1600" dirty="0">
                <a:solidFill>
                  <a:prstClr val="black"/>
                </a:solidFill>
              </a:rPr>
              <a:t>« Chef de projet web et stratégie </a:t>
            </a:r>
            <a:r>
              <a:rPr lang="fr-FR" sz="1600" dirty="0" smtClean="0">
                <a:solidFill>
                  <a:prstClr val="black"/>
                </a:solidFill>
              </a:rPr>
              <a:t>digitale »</a:t>
            </a:r>
            <a:endParaRPr lang="fr-FR" sz="1600" dirty="0">
              <a:solidFill>
                <a:prstClr val="black"/>
              </a:solidFill>
            </a:endParaRPr>
          </a:p>
          <a:p>
            <a:pPr lvl="0" algn="ctr">
              <a:defRPr/>
            </a:pPr>
            <a:r>
              <a:rPr lang="fr-FR" sz="1600" dirty="0">
                <a:solidFill>
                  <a:prstClr val="black"/>
                </a:solidFill>
              </a:rPr>
              <a:t> CT: </a:t>
            </a:r>
            <a:r>
              <a:rPr lang="fr-FR" sz="1600" dirty="0" smtClean="0">
                <a:solidFill>
                  <a:prstClr val="black"/>
                </a:solidFill>
              </a:rPr>
              <a:t>0,19 </a:t>
            </a:r>
            <a:r>
              <a:rPr lang="fr-FR" sz="1600" dirty="0">
                <a:solidFill>
                  <a:prstClr val="black"/>
                </a:solidFill>
              </a:rPr>
              <a:t>M€  / UE: </a:t>
            </a:r>
            <a:r>
              <a:rPr lang="fr-FR" sz="1600" dirty="0" smtClean="0">
                <a:solidFill>
                  <a:prstClr val="black"/>
                </a:solidFill>
              </a:rPr>
              <a:t>0,13 </a:t>
            </a:r>
            <a:r>
              <a:rPr lang="fr-FR" sz="1600" dirty="0">
                <a:solidFill>
                  <a:prstClr val="black"/>
                </a:solidFill>
              </a:rPr>
              <a:t>M€  /  CTM: </a:t>
            </a:r>
            <a:r>
              <a:rPr lang="fr-FR" sz="1600" dirty="0" smtClean="0">
                <a:solidFill>
                  <a:prstClr val="black"/>
                </a:solidFill>
              </a:rPr>
              <a:t>0,04 </a:t>
            </a:r>
            <a:r>
              <a:rPr lang="fr-FR" sz="1600" dirty="0">
                <a:solidFill>
                  <a:prstClr val="black"/>
                </a:solidFill>
              </a:rPr>
              <a:t>M</a:t>
            </a:r>
            <a:r>
              <a:rPr lang="fr-FR" sz="1600" dirty="0" smtClean="0">
                <a:solidFill>
                  <a:prstClr val="black"/>
                </a:solidFill>
              </a:rPr>
              <a:t>€</a:t>
            </a:r>
          </a:p>
          <a:p>
            <a:pPr lvl="0" algn="ctr">
              <a:defRPr/>
            </a:pPr>
            <a:r>
              <a:rPr lang="fr-FR" sz="1600" dirty="0" smtClean="0">
                <a:solidFill>
                  <a:prstClr val="black"/>
                </a:solidFill>
              </a:rPr>
              <a:t>36 participants dont 32 ont obtenu une qualification à l’issue de la formation</a:t>
            </a:r>
            <a:endParaRPr lang="fr-FR" sz="1600" dirty="0">
              <a:solidFill>
                <a:prstClr val="black"/>
              </a:solidFill>
            </a:endParaRPr>
          </a:p>
        </p:txBody>
      </p:sp>
      <p:pic>
        <p:nvPicPr>
          <p:cNvPr id="17" name="Image 16"/>
          <p:cNvPicPr>
            <a:picLocks noChangeAspect="1"/>
          </p:cNvPicPr>
          <p:nvPr/>
        </p:nvPicPr>
        <p:blipFill>
          <a:blip r:embed="rId5"/>
          <a:stretch>
            <a:fillRect/>
          </a:stretch>
        </p:blipFill>
        <p:spPr>
          <a:xfrm>
            <a:off x="2477085" y="2932158"/>
            <a:ext cx="4545671" cy="3011442"/>
          </a:xfrm>
          <a:prstGeom prst="rect">
            <a:avLst/>
          </a:prstGeom>
        </p:spPr>
      </p:pic>
    </p:spTree>
    <p:extLst>
      <p:ext uri="{BB962C8B-B14F-4D97-AF65-F5344CB8AC3E}">
        <p14:creationId xmlns:p14="http://schemas.microsoft.com/office/powerpoint/2010/main" val="13045198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504320" y="1047624"/>
            <a:ext cx="10515600" cy="587231"/>
          </a:xfrm>
          <a:prstGeom prst="rect">
            <a:avLst/>
          </a:prstGeom>
        </p:spPr>
        <p:txBody>
          <a:bodyPr/>
          <a:lstStyle>
            <a:lvl1pPr algn="ctr" defTabSz="914400" rtl="0" eaLnBrk="1" latinLnBrk="0" hangingPunct="1">
              <a:lnSpc>
                <a:spcPct val="90000"/>
              </a:lnSpc>
              <a:spcBef>
                <a:spcPct val="0"/>
              </a:spcBef>
              <a:buNone/>
              <a:defRPr lang="fr-FR" sz="3200" b="1" kern="1200" baseline="0">
                <a:solidFill>
                  <a:srgbClr val="1B14AC"/>
                </a:solidFill>
                <a:latin typeface="+mj-lt"/>
                <a:ea typeface="+mj-ea"/>
                <a:cs typeface="+mj-cs"/>
              </a:defRPr>
            </a:lvl1pPr>
          </a:lstStyle>
          <a:p>
            <a:r>
              <a:rPr lang="fr-FR" dirty="0" smtClean="0">
                <a:latin typeface="+mn-lt"/>
              </a:rPr>
              <a:t>EXECUTION </a:t>
            </a:r>
            <a:r>
              <a:rPr lang="fr-FR" dirty="0" smtClean="0">
                <a:latin typeface="+mn-lt"/>
              </a:rPr>
              <a:t>DU FEDER FSE-IEJ AU 03/12/2020</a:t>
            </a:r>
            <a:endParaRPr lang="fr-FR" dirty="0">
              <a:latin typeface="+mn-lt"/>
            </a:endParaRPr>
          </a:p>
        </p:txBody>
      </p:sp>
      <p:graphicFrame>
        <p:nvGraphicFramePr>
          <p:cNvPr id="6" name="Graphique 5"/>
          <p:cNvGraphicFramePr>
            <a:graphicFrameLocks/>
          </p:cNvGraphicFramePr>
          <p:nvPr>
            <p:extLst/>
          </p:nvPr>
        </p:nvGraphicFramePr>
        <p:xfrm>
          <a:off x="203330" y="1471354"/>
          <a:ext cx="3919908" cy="26509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phique 6"/>
          <p:cNvGraphicFramePr>
            <a:graphicFrameLocks/>
          </p:cNvGraphicFramePr>
          <p:nvPr>
            <p:extLst/>
          </p:nvPr>
        </p:nvGraphicFramePr>
        <p:xfrm>
          <a:off x="203330" y="4122283"/>
          <a:ext cx="3653776" cy="26525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p:cNvGraphicFramePr>
            <a:graphicFrameLocks/>
          </p:cNvGraphicFramePr>
          <p:nvPr>
            <p:extLst/>
          </p:nvPr>
        </p:nvGraphicFramePr>
        <p:xfrm>
          <a:off x="4758108" y="1690689"/>
          <a:ext cx="7170655" cy="42030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26200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lang="fr-FR" sz="3200" b="1" kern="1200" baseline="0">
                <a:solidFill>
                  <a:srgbClr val="1B14AC"/>
                </a:solidFill>
                <a:latin typeface="+mj-lt"/>
                <a:ea typeface="+mj-ea"/>
                <a:cs typeface="+mj-cs"/>
              </a:defRPr>
            </a:lvl1pPr>
          </a:lstStyle>
          <a:p>
            <a:r>
              <a:rPr lang="fr-FR" dirty="0" smtClean="0"/>
              <a:t/>
            </a:r>
            <a:br>
              <a:rPr lang="fr-FR" dirty="0" smtClean="0"/>
            </a:br>
            <a:r>
              <a:rPr lang="fr-FR" dirty="0" smtClean="0"/>
              <a:t/>
            </a:r>
            <a:br>
              <a:rPr lang="fr-FR" dirty="0" smtClean="0"/>
            </a:br>
            <a:endParaRPr lang="fr-FR" dirty="0"/>
          </a:p>
        </p:txBody>
      </p:sp>
      <p:sp>
        <p:nvSpPr>
          <p:cNvPr id="4" name="ZoneTexte 3"/>
          <p:cNvSpPr txBox="1"/>
          <p:nvPr/>
        </p:nvSpPr>
        <p:spPr>
          <a:xfrm>
            <a:off x="1881051" y="1358537"/>
            <a:ext cx="8821783" cy="523220"/>
          </a:xfrm>
          <a:prstGeom prst="rect">
            <a:avLst/>
          </a:prstGeom>
          <a:noFill/>
        </p:spPr>
        <p:txBody>
          <a:bodyPr wrap="square" rtlCol="0">
            <a:spAutoFit/>
          </a:bodyPr>
          <a:lstStyle/>
          <a:p>
            <a:pPr algn="ctr"/>
            <a:r>
              <a:rPr lang="fr-FR" sz="2800" b="1" dirty="0" smtClean="0">
                <a:solidFill>
                  <a:srgbClr val="0070C0"/>
                </a:solidFill>
              </a:rPr>
              <a:t>Situation DO au 02/12/2020</a:t>
            </a:r>
            <a:endParaRPr lang="fr-FR" sz="2800" b="1" dirty="0">
              <a:solidFill>
                <a:srgbClr val="0070C0"/>
              </a:solidFill>
            </a:endParaRPr>
          </a:p>
        </p:txBody>
      </p:sp>
      <p:pic>
        <p:nvPicPr>
          <p:cNvPr id="5" name="Image 4"/>
          <p:cNvPicPr>
            <a:picLocks noChangeAspect="1"/>
          </p:cNvPicPr>
          <p:nvPr/>
        </p:nvPicPr>
        <p:blipFill>
          <a:blip r:embed="rId2"/>
          <a:stretch>
            <a:fillRect/>
          </a:stretch>
        </p:blipFill>
        <p:spPr>
          <a:xfrm>
            <a:off x="652653" y="2278879"/>
            <a:ext cx="5639289" cy="3554276"/>
          </a:xfrm>
          <a:prstGeom prst="rect">
            <a:avLst/>
          </a:prstGeom>
        </p:spPr>
      </p:pic>
      <p:sp>
        <p:nvSpPr>
          <p:cNvPr id="6" name="ZoneTexte 5"/>
          <p:cNvSpPr txBox="1"/>
          <p:nvPr/>
        </p:nvSpPr>
        <p:spPr>
          <a:xfrm>
            <a:off x="6636196" y="2278879"/>
            <a:ext cx="5242560" cy="2585323"/>
          </a:xfrm>
          <a:prstGeom prst="rect">
            <a:avLst/>
          </a:prstGeom>
          <a:noFill/>
        </p:spPr>
        <p:txBody>
          <a:bodyPr wrap="square" rtlCol="0">
            <a:spAutoFit/>
          </a:bodyPr>
          <a:lstStyle/>
          <a:p>
            <a:r>
              <a:rPr lang="fr-FR" b="1" u="sng" dirty="0" smtClean="0"/>
              <a:t>Eléments en stock AG</a:t>
            </a:r>
          </a:p>
          <a:p>
            <a:endParaRPr lang="fr-FR" dirty="0"/>
          </a:p>
          <a:p>
            <a:pPr marL="285750" indent="-285750">
              <a:buFont typeface="Arial" panose="020B0604020202020204" pitchFamily="34" charset="0"/>
              <a:buChar char="•"/>
            </a:pPr>
            <a:r>
              <a:rPr lang="fr-FR" dirty="0" smtClean="0"/>
              <a:t>Transport 4M€</a:t>
            </a:r>
          </a:p>
          <a:p>
            <a:pPr marL="285750" indent="-285750">
              <a:buFont typeface="Arial" panose="020B0604020202020204" pitchFamily="34" charset="0"/>
              <a:buChar char="•"/>
            </a:pPr>
            <a:r>
              <a:rPr lang="fr-FR" dirty="0" smtClean="0"/>
              <a:t>Emploi et Formations 4M€</a:t>
            </a:r>
          </a:p>
          <a:p>
            <a:pPr marL="285750" indent="-285750">
              <a:buFont typeface="Arial" panose="020B0604020202020204" pitchFamily="34" charset="0"/>
              <a:buChar char="•"/>
            </a:pPr>
            <a:r>
              <a:rPr lang="fr-FR" dirty="0" smtClean="0"/>
              <a:t>Equipements sportifs 1,6M€</a:t>
            </a:r>
          </a:p>
          <a:p>
            <a:pPr marL="285750" indent="-285750">
              <a:buFont typeface="Arial" panose="020B0604020202020204" pitchFamily="34" charset="0"/>
              <a:buChar char="•"/>
            </a:pPr>
            <a:r>
              <a:rPr lang="fr-FR" dirty="0" smtClean="0"/>
              <a:t>Axe RUP 5M€</a:t>
            </a:r>
          </a:p>
          <a:p>
            <a:pPr marL="285750" indent="-285750">
              <a:buFont typeface="Arial" panose="020B0604020202020204" pitchFamily="34" charset="0"/>
              <a:buChar char="•"/>
            </a:pPr>
            <a:r>
              <a:rPr lang="fr-FR" dirty="0" smtClean="0"/>
              <a:t>Compétitivité 13M€</a:t>
            </a:r>
          </a:p>
          <a:p>
            <a:endParaRPr lang="fr-FR" dirty="0" smtClean="0"/>
          </a:p>
          <a:p>
            <a:r>
              <a:rPr lang="fr-FR" b="1" dirty="0" smtClean="0">
                <a:solidFill>
                  <a:srgbClr val="0070C0"/>
                </a:solidFill>
              </a:rPr>
              <a:t>TOTAL 27,6 M€ de dépenses en stock</a:t>
            </a:r>
            <a:endParaRPr lang="fr-FR" b="1" dirty="0">
              <a:solidFill>
                <a:srgbClr val="0070C0"/>
              </a:solidFill>
            </a:endParaRPr>
          </a:p>
        </p:txBody>
      </p:sp>
      <p:graphicFrame>
        <p:nvGraphicFramePr>
          <p:cNvPr id="7" name="Tableau 6"/>
          <p:cNvGraphicFramePr>
            <a:graphicFrameLocks noGrp="1"/>
          </p:cNvGraphicFramePr>
          <p:nvPr>
            <p:extLst/>
          </p:nvPr>
        </p:nvGraphicFramePr>
        <p:xfrm>
          <a:off x="6574971" y="4951414"/>
          <a:ext cx="5303785" cy="1489161"/>
        </p:xfrm>
        <a:graphic>
          <a:graphicData uri="http://schemas.openxmlformats.org/drawingml/2006/table">
            <a:tbl>
              <a:tblPr/>
              <a:tblGrid>
                <a:gridCol w="2836908">
                  <a:extLst>
                    <a:ext uri="{9D8B030D-6E8A-4147-A177-3AD203B41FA5}">
                      <a16:colId xmlns:a16="http://schemas.microsoft.com/office/drawing/2014/main" val="1411773257"/>
                    </a:ext>
                  </a:extLst>
                </a:gridCol>
                <a:gridCol w="2466877">
                  <a:extLst>
                    <a:ext uri="{9D8B030D-6E8A-4147-A177-3AD203B41FA5}">
                      <a16:colId xmlns:a16="http://schemas.microsoft.com/office/drawing/2014/main" val="2894425120"/>
                    </a:ext>
                  </a:extLst>
                </a:gridCol>
              </a:tblGrid>
              <a:tr h="276648">
                <a:tc>
                  <a:txBody>
                    <a:bodyPr/>
                    <a:lstStyle/>
                    <a:p>
                      <a:pPr algn="l" fontAlgn="b"/>
                      <a:r>
                        <a:rPr lang="fr-FR" sz="1800" b="0" i="0" u="none" strike="noStrike" dirty="0">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r-FR" sz="1800" b="0" i="0" u="none" strike="noStrike">
                          <a:solidFill>
                            <a:srgbClr val="000000"/>
                          </a:solidFill>
                          <a:effectLst/>
                          <a:latin typeface="Calibri" panose="020F0502020204030204" pitchFamily="34" charset="0"/>
                        </a:rPr>
                        <a:t>Montant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1225486"/>
                  </a:ext>
                </a:extLst>
              </a:tr>
              <a:tr h="556920">
                <a:tc>
                  <a:txBody>
                    <a:bodyPr/>
                    <a:lstStyle/>
                    <a:p>
                      <a:pPr algn="ctr" fontAlgn="b"/>
                      <a:r>
                        <a:rPr lang="fr-FR" sz="1800" b="1" i="0" u="none" strike="noStrike" dirty="0">
                          <a:solidFill>
                            <a:srgbClr val="000000"/>
                          </a:solidFill>
                          <a:effectLst/>
                          <a:latin typeface="Calibri" panose="020F0502020204030204" pitchFamily="34" charset="0"/>
                        </a:rPr>
                        <a:t>Etat </a:t>
                      </a:r>
                      <a:r>
                        <a:rPr lang="fr-FR" sz="1800" b="1" i="0" u="none" strike="noStrike" dirty="0" smtClean="0">
                          <a:solidFill>
                            <a:srgbClr val="000000"/>
                          </a:solidFill>
                          <a:effectLst/>
                          <a:latin typeface="Calibri" panose="020F0502020204030204" pitchFamily="34" charset="0"/>
                        </a:rPr>
                        <a:t>de certification</a:t>
                      </a:r>
                      <a:endParaRPr lang="fr-FR" sz="18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fontAlgn="t" latinLnBrk="0" hangingPunct="1"/>
                      <a:r>
                        <a:rPr lang="fr-FR" sz="1800" b="0" i="0" u="none" strike="noStrike" kern="1200" dirty="0" smtClean="0">
                          <a:solidFill>
                            <a:srgbClr val="000000"/>
                          </a:solidFill>
                          <a:effectLst/>
                          <a:latin typeface="Calibri" panose="020F0502020204030204" pitchFamily="34" charset="0"/>
                          <a:ea typeface="+mn-ea"/>
                          <a:cs typeface="+mn-cs"/>
                        </a:rPr>
                        <a:t>415 M€</a:t>
                      </a:r>
                      <a:endParaRPr lang="fr-FR" sz="1800" b="0" i="0" u="none" strike="noStrike" kern="1200" dirty="0">
                        <a:solidFill>
                          <a:srgbClr val="000000"/>
                        </a:solidFill>
                        <a:effectLst/>
                        <a:latin typeface="Calibri" panose="020F0502020204030204" pitchFamily="34" charset="0"/>
                        <a:ea typeface="+mn-ea"/>
                        <a:cs typeface="+mn-cs"/>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2239507"/>
                  </a:ext>
                </a:extLst>
              </a:tr>
              <a:tr h="655593">
                <a:tc>
                  <a:txBody>
                    <a:bodyPr/>
                    <a:lstStyle/>
                    <a:p>
                      <a:pPr algn="ctr" fontAlgn="b"/>
                      <a:r>
                        <a:rPr lang="fr-FR" sz="1800" b="1" i="0" u="none" strike="noStrike" dirty="0" smtClean="0">
                          <a:solidFill>
                            <a:schemeClr val="accent5"/>
                          </a:solidFill>
                          <a:effectLst/>
                          <a:latin typeface="Calibri" panose="020F0502020204030204" pitchFamily="34" charset="0"/>
                        </a:rPr>
                        <a:t>Reste à réaliser pour atteindre l’objectif 2020</a:t>
                      </a:r>
                      <a:endParaRPr lang="fr-FR" sz="1800" b="1" i="0" u="none" strike="noStrike" dirty="0">
                        <a:solidFill>
                          <a:schemeClr val="accent5"/>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t" latinLnBrk="0" hangingPunct="1"/>
                      <a:r>
                        <a:rPr lang="fr-FR" sz="1800" b="1" i="0" u="none" strike="noStrike" kern="1200" dirty="0" smtClean="0">
                          <a:solidFill>
                            <a:schemeClr val="accent5"/>
                          </a:solidFill>
                          <a:effectLst/>
                          <a:latin typeface="Calibri" panose="020F0502020204030204" pitchFamily="34" charset="0"/>
                          <a:ea typeface="+mn-ea"/>
                          <a:cs typeface="+mn-cs"/>
                        </a:rPr>
                        <a:t>14M€</a:t>
                      </a:r>
                    </a:p>
                    <a:p>
                      <a:pPr marL="0" algn="ctr" defTabSz="914400" rtl="0" eaLnBrk="1" fontAlgn="t" latinLnBrk="0" hangingPunct="1"/>
                      <a:endParaRPr lang="fr-FR" sz="1800" b="0" i="0" u="none" strike="noStrike" kern="1200" dirty="0">
                        <a:solidFill>
                          <a:schemeClr val="accent5"/>
                        </a:solidFill>
                        <a:effectLst/>
                        <a:latin typeface="Calibri" panose="020F0502020204030204" pitchFamily="34" charset="0"/>
                        <a:ea typeface="+mn-ea"/>
                        <a:cs typeface="+mn-cs"/>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18065702"/>
                  </a:ext>
                </a:extLst>
              </a:tr>
            </a:tbl>
          </a:graphicData>
        </a:graphic>
      </p:graphicFrame>
    </p:spTree>
    <p:extLst>
      <p:ext uri="{BB962C8B-B14F-4D97-AF65-F5344CB8AC3E}">
        <p14:creationId xmlns:p14="http://schemas.microsoft.com/office/powerpoint/2010/main" val="483045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508283" y="1141499"/>
            <a:ext cx="10515600" cy="711633"/>
          </a:xfrm>
          <a:prstGeom prst="rect">
            <a:avLst/>
          </a:prstGeom>
        </p:spPr>
        <p:txBody>
          <a:bodyPr/>
          <a:lstStyle>
            <a:lvl1pPr algn="ctr" defTabSz="914400" rtl="0" eaLnBrk="1" latinLnBrk="0" hangingPunct="1">
              <a:lnSpc>
                <a:spcPct val="90000"/>
              </a:lnSpc>
              <a:spcBef>
                <a:spcPct val="0"/>
              </a:spcBef>
              <a:buNone/>
              <a:defRPr lang="fr-FR" sz="3200" b="1" kern="1200" baseline="0">
                <a:solidFill>
                  <a:srgbClr val="1B14AC"/>
                </a:solidFill>
                <a:latin typeface="+mj-lt"/>
                <a:ea typeface="+mj-ea"/>
                <a:cs typeface="+mj-cs"/>
              </a:defRPr>
            </a:lvl1pPr>
          </a:lstStyle>
          <a:p>
            <a:r>
              <a:rPr lang="fr-FR" dirty="0" smtClean="0">
                <a:latin typeface="+mn-lt"/>
              </a:rPr>
              <a:t>PRISE </a:t>
            </a:r>
            <a:r>
              <a:rPr lang="fr-FR" dirty="0" smtClean="0">
                <a:latin typeface="+mn-lt"/>
              </a:rPr>
              <a:t>EN COMPTE DE LA CRISE DU COVID 19</a:t>
            </a:r>
            <a:endParaRPr lang="fr-FR" dirty="0">
              <a:latin typeface="+mn-lt"/>
            </a:endParaRPr>
          </a:p>
        </p:txBody>
      </p:sp>
      <p:sp>
        <p:nvSpPr>
          <p:cNvPr id="5" name="Rectangle 4"/>
          <p:cNvSpPr/>
          <p:nvPr/>
        </p:nvSpPr>
        <p:spPr>
          <a:xfrm>
            <a:off x="257069" y="1738992"/>
            <a:ext cx="11031417" cy="1200329"/>
          </a:xfrm>
          <a:prstGeom prst="rect">
            <a:avLst/>
          </a:prstGeom>
        </p:spPr>
        <p:txBody>
          <a:bodyPr wrap="square">
            <a:spAutoFit/>
          </a:bodyPr>
          <a:lstStyle/>
          <a:p>
            <a:endParaRPr lang="fr-FR" sz="2400" dirty="0"/>
          </a:p>
          <a:p>
            <a:pPr marL="342900" indent="-342900">
              <a:buFont typeface="Arial" panose="020B0604020202020204" pitchFamily="34" charset="0"/>
              <a:buChar char="•"/>
            </a:pPr>
            <a:r>
              <a:rPr lang="fr-FR" sz="2400" dirty="0" smtClean="0"/>
              <a:t>FEDER : 2 instruments financiers, </a:t>
            </a:r>
            <a:r>
              <a:rPr lang="fr-FR" sz="2400" dirty="0" smtClean="0">
                <a:solidFill>
                  <a:schemeClr val="accent5"/>
                </a:solidFill>
              </a:rPr>
              <a:t>les </a:t>
            </a:r>
            <a:r>
              <a:rPr lang="fr-FR" sz="2400" dirty="0">
                <a:solidFill>
                  <a:schemeClr val="accent5"/>
                </a:solidFill>
              </a:rPr>
              <a:t>fonds de prêt rebond </a:t>
            </a:r>
            <a:r>
              <a:rPr lang="fr-FR" sz="2400" dirty="0" smtClean="0">
                <a:solidFill>
                  <a:schemeClr val="accent5"/>
                </a:solidFill>
              </a:rPr>
              <a:t>BPI </a:t>
            </a:r>
            <a:r>
              <a:rPr lang="fr-FR" sz="2400" dirty="0">
                <a:solidFill>
                  <a:schemeClr val="accent5"/>
                </a:solidFill>
              </a:rPr>
              <a:t>et </a:t>
            </a:r>
            <a:r>
              <a:rPr lang="fr-FR" sz="2400" dirty="0" smtClean="0">
                <a:solidFill>
                  <a:schemeClr val="accent5"/>
                </a:solidFill>
              </a:rPr>
              <a:t>Initiative </a:t>
            </a:r>
            <a:r>
              <a:rPr lang="fr-FR" sz="2400" dirty="0">
                <a:solidFill>
                  <a:schemeClr val="accent5"/>
                </a:solidFill>
              </a:rPr>
              <a:t>Martinique </a:t>
            </a:r>
            <a:r>
              <a:rPr lang="fr-FR" sz="2400" dirty="0" smtClean="0">
                <a:solidFill>
                  <a:schemeClr val="accent5"/>
                </a:solidFill>
              </a:rPr>
              <a:t>Active: </a:t>
            </a:r>
            <a:r>
              <a:rPr lang="fr-FR" sz="2400" b="1" dirty="0" smtClean="0">
                <a:solidFill>
                  <a:schemeClr val="accent5"/>
                </a:solidFill>
              </a:rPr>
              <a:t>7 M</a:t>
            </a:r>
            <a:r>
              <a:rPr lang="fr-FR" sz="2400" b="1" dirty="0">
                <a:solidFill>
                  <a:schemeClr val="accent5"/>
                </a:solidFill>
              </a:rPr>
              <a:t>€ </a:t>
            </a:r>
            <a:r>
              <a:rPr lang="fr-FR" sz="2400" b="1" dirty="0" smtClean="0">
                <a:solidFill>
                  <a:schemeClr val="accent5"/>
                </a:solidFill>
              </a:rPr>
              <a:t>dont 5,2 M€ UE et 1,8 M€ CTM</a:t>
            </a:r>
            <a:endParaRPr lang="fr-FR" sz="2800" dirty="0" smtClean="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8935" y="3324054"/>
            <a:ext cx="3693305" cy="2462204"/>
          </a:xfrm>
          <a:prstGeom prst="rect">
            <a:avLst/>
          </a:prstGeom>
        </p:spPr>
      </p:pic>
      <p:sp>
        <p:nvSpPr>
          <p:cNvPr id="7" name="ZoneTexte 6"/>
          <p:cNvSpPr txBox="1"/>
          <p:nvPr/>
        </p:nvSpPr>
        <p:spPr>
          <a:xfrm>
            <a:off x="165463" y="3847266"/>
            <a:ext cx="5878286" cy="1938992"/>
          </a:xfrm>
          <a:prstGeom prst="rect">
            <a:avLst/>
          </a:prstGeom>
          <a:noFill/>
        </p:spPr>
        <p:txBody>
          <a:bodyPr wrap="square" rtlCol="0">
            <a:spAutoFit/>
          </a:bodyPr>
          <a:lstStyle/>
          <a:p>
            <a:pPr marL="342900" lvl="0" indent="-342900">
              <a:buFont typeface="Arial" panose="020B0604020202020204" pitchFamily="34" charset="0"/>
              <a:buChar char="•"/>
            </a:pPr>
            <a:r>
              <a:rPr lang="fr-FR" sz="2400" dirty="0">
                <a:solidFill>
                  <a:prstClr val="black"/>
                </a:solidFill>
              </a:rPr>
              <a:t>FSE </a:t>
            </a:r>
            <a:r>
              <a:rPr lang="fr-FR" sz="2400" dirty="0" smtClean="0">
                <a:solidFill>
                  <a:prstClr val="black"/>
                </a:solidFill>
              </a:rPr>
              <a:t>: création </a:t>
            </a:r>
            <a:r>
              <a:rPr lang="fr-FR" sz="2400" dirty="0">
                <a:solidFill>
                  <a:prstClr val="black"/>
                </a:solidFill>
              </a:rPr>
              <a:t>d’un axe 14 afin de maintenir l’activité de certains services publics et d’enseignement dans le contexte de la crise sanitaire</a:t>
            </a:r>
            <a:r>
              <a:rPr lang="fr-FR" sz="2400" b="1" dirty="0">
                <a:solidFill>
                  <a:srgbClr val="4472C4"/>
                </a:solidFill>
              </a:rPr>
              <a:t> enveloppe dédiée 14,5 M€ de CT soit 10 M€ de FSE</a:t>
            </a:r>
          </a:p>
        </p:txBody>
      </p:sp>
    </p:spTree>
    <p:extLst>
      <p:ext uri="{BB962C8B-B14F-4D97-AF65-F5344CB8AC3E}">
        <p14:creationId xmlns:p14="http://schemas.microsoft.com/office/powerpoint/2010/main" val="40495964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987645" y="2562494"/>
            <a:ext cx="4810161" cy="1066892"/>
          </a:xfrm>
          <a:prstGeom prst="rect">
            <a:avLst/>
          </a:prstGeom>
        </p:spPr>
      </p:pic>
    </p:spTree>
    <p:extLst>
      <p:ext uri="{BB962C8B-B14F-4D97-AF65-F5344CB8AC3E}">
        <p14:creationId xmlns:p14="http://schemas.microsoft.com/office/powerpoint/2010/main" val="11691709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008728" y="982639"/>
            <a:ext cx="2192716" cy="646331"/>
          </a:xfrm>
          <a:prstGeom prst="rect">
            <a:avLst/>
          </a:prstGeom>
          <a:noFill/>
        </p:spPr>
        <p:txBody>
          <a:bodyPr wrap="none" rtlCol="0">
            <a:spAutoFit/>
          </a:bodyPr>
          <a:lstStyle/>
          <a:p>
            <a:r>
              <a:rPr lang="fr-FR" sz="3600" b="1" dirty="0" smtClean="0">
                <a:solidFill>
                  <a:srgbClr val="0070C0"/>
                </a:solidFill>
              </a:rPr>
              <a:t>Evaluation</a:t>
            </a:r>
            <a:endParaRPr lang="fr-FR" sz="3600" b="1" dirty="0">
              <a:solidFill>
                <a:srgbClr val="0070C0"/>
              </a:solidFill>
            </a:endParaRPr>
          </a:p>
        </p:txBody>
      </p:sp>
      <p:sp>
        <p:nvSpPr>
          <p:cNvPr id="4" name="ZoneTexte 3"/>
          <p:cNvSpPr txBox="1"/>
          <p:nvPr/>
        </p:nvSpPr>
        <p:spPr>
          <a:xfrm>
            <a:off x="577742" y="2061232"/>
            <a:ext cx="11054687" cy="4401205"/>
          </a:xfrm>
          <a:prstGeom prst="rect">
            <a:avLst/>
          </a:prstGeom>
          <a:noFill/>
        </p:spPr>
        <p:txBody>
          <a:bodyPr wrap="square" rtlCol="0">
            <a:spAutoFit/>
          </a:bodyPr>
          <a:lstStyle/>
          <a:p>
            <a:pPr marL="342900" indent="-342900">
              <a:buFont typeface="Arial" panose="020B0604020202020204" pitchFamily="34" charset="0"/>
              <a:buChar char="•"/>
            </a:pPr>
            <a:r>
              <a:rPr lang="fr-FR" sz="2000" b="1" dirty="0" smtClean="0"/>
              <a:t>En 2019, </a:t>
            </a:r>
          </a:p>
          <a:p>
            <a:pPr marL="800100" lvl="1" indent="-342900">
              <a:buFont typeface="Arial" panose="020B0604020202020204" pitchFamily="34" charset="0"/>
              <a:buChar char="•"/>
            </a:pPr>
            <a:r>
              <a:rPr lang="fr-FR" sz="2000" dirty="0" smtClean="0"/>
              <a:t>une évaluation </a:t>
            </a:r>
            <a:r>
              <a:rPr lang="fr-FR" sz="2000" dirty="0"/>
              <a:t>des </a:t>
            </a:r>
            <a:r>
              <a:rPr lang="fr-FR" sz="2000" dirty="0" smtClean="0"/>
              <a:t>programmes à mi-parcours: Examen de la performance suivi d’une révision stratégique des programmes.</a:t>
            </a:r>
          </a:p>
          <a:p>
            <a:pPr marL="342900" indent="-342900">
              <a:buFont typeface="Arial" panose="020B0604020202020204" pitchFamily="34" charset="0"/>
              <a:buChar char="•"/>
            </a:pPr>
            <a:endParaRPr lang="fr-FR" sz="2000" dirty="0" smtClean="0"/>
          </a:p>
          <a:p>
            <a:pPr marL="342900" indent="-342900">
              <a:buFont typeface="Arial" panose="020B0604020202020204" pitchFamily="34" charset="0"/>
              <a:buChar char="•"/>
            </a:pPr>
            <a:r>
              <a:rPr lang="fr-FR" sz="2000" b="1" dirty="0" smtClean="0"/>
              <a:t>En 2020,</a:t>
            </a:r>
            <a:r>
              <a:rPr lang="fr-FR" sz="2000" dirty="0" smtClean="0"/>
              <a:t> </a:t>
            </a:r>
          </a:p>
          <a:p>
            <a:pPr marL="800100" lvl="1" indent="-342900">
              <a:buFont typeface="Arial" panose="020B0604020202020204" pitchFamily="34" charset="0"/>
              <a:buChar char="•"/>
            </a:pPr>
            <a:r>
              <a:rPr lang="fr-FR" sz="2000" dirty="0" smtClean="0"/>
              <a:t>Lancement de l’évaluation de la S3</a:t>
            </a:r>
          </a:p>
          <a:p>
            <a:pPr marL="800100" lvl="1" indent="-342900">
              <a:buFont typeface="Arial" panose="020B0604020202020204" pitchFamily="34" charset="0"/>
              <a:buChar char="•"/>
            </a:pPr>
            <a:r>
              <a:rPr lang="fr-FR" sz="2000" dirty="0"/>
              <a:t>Lancement </a:t>
            </a:r>
            <a:r>
              <a:rPr lang="fr-FR" sz="2000" dirty="0" smtClean="0"/>
              <a:t>d’évaluation des instruments financiers,</a:t>
            </a:r>
          </a:p>
          <a:p>
            <a:pPr marL="800100" lvl="1" indent="-342900">
              <a:buFont typeface="Arial" panose="020B0604020202020204" pitchFamily="34" charset="0"/>
              <a:buChar char="•"/>
            </a:pPr>
            <a:r>
              <a:rPr lang="fr-FR" sz="2000" dirty="0" smtClean="0"/>
              <a:t>Lancement de l’évaluation environnemental de futur FESI</a:t>
            </a:r>
          </a:p>
          <a:p>
            <a:endParaRPr lang="fr-FR" sz="2000" dirty="0" smtClean="0"/>
          </a:p>
          <a:p>
            <a:pPr marL="342900" indent="-342900">
              <a:buFont typeface="Arial" panose="020B0604020202020204" pitchFamily="34" charset="0"/>
              <a:buChar char="•"/>
            </a:pPr>
            <a:r>
              <a:rPr lang="fr-FR" sz="2000" b="1" dirty="0" smtClean="0"/>
              <a:t>En 2021,</a:t>
            </a:r>
            <a:endParaRPr lang="fr-FR" sz="2000" b="1" dirty="0"/>
          </a:p>
          <a:p>
            <a:pPr marL="800100" lvl="1" indent="-342900">
              <a:buFont typeface="Arial" panose="020B0604020202020204" pitchFamily="34" charset="0"/>
              <a:buChar char="•"/>
            </a:pPr>
            <a:r>
              <a:rPr lang="fr-FR" sz="2000" dirty="0" smtClean="0"/>
              <a:t>Evaluation de la mise en œuvre des FESI (communication, RH, comitologie…)</a:t>
            </a:r>
          </a:p>
          <a:p>
            <a:pPr marL="800100" lvl="1" indent="-342900">
              <a:buFont typeface="Arial" panose="020B0604020202020204" pitchFamily="34" charset="0"/>
              <a:buChar char="•"/>
            </a:pPr>
            <a:r>
              <a:rPr lang="fr-FR" sz="2000" dirty="0" smtClean="0"/>
              <a:t>Impact du PDRM en matière </a:t>
            </a:r>
            <a:r>
              <a:rPr lang="fr-FR" sz="2000" dirty="0"/>
              <a:t>d’emploi, d’agriculture durable et de compétitivité/innovation de l’environnement </a:t>
            </a:r>
            <a:r>
              <a:rPr lang="fr-FR" sz="2000" dirty="0" smtClean="0"/>
              <a:t>économique</a:t>
            </a:r>
          </a:p>
          <a:p>
            <a:pPr marL="800100" lvl="1" indent="-342900">
              <a:buFont typeface="Arial" panose="020B0604020202020204" pitchFamily="34" charset="0"/>
              <a:buChar char="•"/>
            </a:pPr>
            <a:r>
              <a:rPr lang="fr-FR" sz="2000" dirty="0" smtClean="0"/>
              <a:t>Préparation des évaluations d’impact</a:t>
            </a:r>
          </a:p>
        </p:txBody>
      </p:sp>
      <p:sp>
        <p:nvSpPr>
          <p:cNvPr id="5" name="ZoneTexte 4"/>
          <p:cNvSpPr txBox="1"/>
          <p:nvPr/>
        </p:nvSpPr>
        <p:spPr>
          <a:xfrm>
            <a:off x="577742" y="1583491"/>
            <a:ext cx="8266687" cy="523220"/>
          </a:xfrm>
          <a:prstGeom prst="rect">
            <a:avLst/>
          </a:prstGeom>
          <a:noFill/>
        </p:spPr>
        <p:txBody>
          <a:bodyPr wrap="none" rtlCol="0">
            <a:spAutoFit/>
          </a:bodyPr>
          <a:lstStyle/>
          <a:p>
            <a:r>
              <a:rPr lang="fr-FR" sz="2800" dirty="0" smtClean="0"/>
              <a:t>Un calendrier d’évaluation impacté par la crise sanitaire</a:t>
            </a:r>
            <a:endParaRPr lang="fr-FR" sz="2800" dirty="0"/>
          </a:p>
        </p:txBody>
      </p:sp>
    </p:spTree>
    <p:extLst>
      <p:ext uri="{BB962C8B-B14F-4D97-AF65-F5344CB8AC3E}">
        <p14:creationId xmlns:p14="http://schemas.microsoft.com/office/powerpoint/2010/main" val="5529157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rotWithShape="1">
          <a:blip r:embed="rId3"/>
          <a:srcRect t="27420" r="-2836" b="15745"/>
          <a:stretch/>
        </p:blipFill>
        <p:spPr>
          <a:xfrm>
            <a:off x="7571768" y="3372052"/>
            <a:ext cx="1939446" cy="1514275"/>
          </a:xfrm>
          <a:prstGeom prst="rect">
            <a:avLst/>
          </a:prstGeom>
        </p:spPr>
      </p:pic>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6" name="Flèche droite 15"/>
          <p:cNvSpPr/>
          <p:nvPr/>
        </p:nvSpPr>
        <p:spPr>
          <a:xfrm>
            <a:off x="557214" y="2618806"/>
            <a:ext cx="5129212" cy="1324543"/>
          </a:xfrm>
          <a:prstGeom prst="right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smtClean="0"/>
              <a:t>Augmenter la notoriété des FESI sur le territoire</a:t>
            </a:r>
            <a:endParaRPr lang="fr-FR" sz="2174" dirty="0"/>
          </a:p>
        </p:txBody>
      </p:sp>
      <p:sp>
        <p:nvSpPr>
          <p:cNvPr id="2" name="Rectangle 1"/>
          <p:cNvSpPr/>
          <p:nvPr/>
        </p:nvSpPr>
        <p:spPr>
          <a:xfrm>
            <a:off x="421149" y="1512662"/>
            <a:ext cx="5265276" cy="7715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t>Objectifs stratégiques  2020</a:t>
            </a:r>
            <a:endParaRPr lang="fr-FR" sz="2800" dirty="0"/>
          </a:p>
        </p:txBody>
      </p:sp>
      <p:sp>
        <p:nvSpPr>
          <p:cNvPr id="7" name="Flèche droite 6"/>
          <p:cNvSpPr/>
          <p:nvPr/>
        </p:nvSpPr>
        <p:spPr>
          <a:xfrm>
            <a:off x="1814501" y="3803623"/>
            <a:ext cx="5085043" cy="14115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a:t>Familiariser la connaissance des martiniquais sur les différents fonds</a:t>
            </a:r>
          </a:p>
        </p:txBody>
      </p:sp>
      <p:sp>
        <p:nvSpPr>
          <p:cNvPr id="8" name="Flèche droite 7"/>
          <p:cNvSpPr/>
          <p:nvPr/>
        </p:nvSpPr>
        <p:spPr>
          <a:xfrm>
            <a:off x="2475392" y="5496363"/>
            <a:ext cx="5200650" cy="1149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74" dirty="0" smtClean="0"/>
              <a:t>Dynamiser l’émergence des projets</a:t>
            </a:r>
            <a:endParaRPr lang="fr-FR" sz="2174" dirty="0"/>
          </a:p>
        </p:txBody>
      </p:sp>
      <p:sp>
        <p:nvSpPr>
          <p:cNvPr id="10" name="AutoShape 4" descr="Powertrafic : agence digitale experte en référencement payant"/>
          <p:cNvSpPr>
            <a:spLocks noChangeAspect="1" noChangeArrowheads="1"/>
          </p:cNvSpPr>
          <p:nvPr/>
        </p:nvSpPr>
        <p:spPr bwMode="auto">
          <a:xfrm>
            <a:off x="155574" y="3227395"/>
            <a:ext cx="1658927" cy="16589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2" name="Image 11"/>
          <p:cNvPicPr>
            <a:picLocks noChangeAspect="1"/>
          </p:cNvPicPr>
          <p:nvPr/>
        </p:nvPicPr>
        <p:blipFill>
          <a:blip r:embed="rId4"/>
          <a:stretch>
            <a:fillRect/>
          </a:stretch>
        </p:blipFill>
        <p:spPr>
          <a:xfrm>
            <a:off x="7214290" y="1675831"/>
            <a:ext cx="1696221" cy="1696221"/>
          </a:xfrm>
          <a:prstGeom prst="rect">
            <a:avLst/>
          </a:prstGeom>
        </p:spPr>
      </p:pic>
      <p:pic>
        <p:nvPicPr>
          <p:cNvPr id="1034" name="Picture 10" descr="Icône Ouverte De Ligne De Dossier Fichiers Archive Stockage Et Symbole De  Document Pictogramme De Style De Contour Sur Le Fond Blanc Signe Daffaires  Ou De Chancellerie Pour Le Concept Mobile O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2401" y="5361709"/>
            <a:ext cx="1211168" cy="121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864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14" name="object 3"/>
          <p:cNvSpPr txBox="1">
            <a:spLocks noChangeArrowheads="1"/>
          </p:cNvSpPr>
          <p:nvPr/>
        </p:nvSpPr>
        <p:spPr bwMode="auto">
          <a:xfrm>
            <a:off x="5820315" y="1195318"/>
            <a:ext cx="4088723" cy="34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ts val="2367"/>
              </a:lnSpc>
              <a:spcBef>
                <a:spcPts val="113"/>
              </a:spcBef>
            </a:pPr>
            <a:r>
              <a:rPr lang="fr-FR" altLang="fr-FR" sz="3986" b="1" u="sng" dirty="0" smtClean="0">
                <a:solidFill>
                  <a:srgbClr val="0D3F96"/>
                </a:solidFill>
                <a:latin typeface="+mn-lt"/>
                <a:cs typeface="Times New Roman" panose="02020603050405020304" pitchFamily="18" charset="0"/>
              </a:rPr>
              <a:t>Actions</a:t>
            </a:r>
            <a:r>
              <a:rPr lang="fr-FR" altLang="fr-FR" sz="3986" b="1" u="sng" dirty="0" smtClean="0">
                <a:solidFill>
                  <a:srgbClr val="0D3F96"/>
                </a:solidFill>
                <a:latin typeface="Myriad Pro" panose="020B0503030403020204" pitchFamily="34" charset="0"/>
                <a:cs typeface="Times New Roman" panose="02020603050405020304" pitchFamily="18" charset="0"/>
              </a:rPr>
              <a:t> réalisées</a:t>
            </a:r>
            <a:endParaRPr lang="fr-FR" altLang="fr-FR" sz="3986" u="sng" dirty="0">
              <a:solidFill>
                <a:srgbClr val="43758A"/>
              </a:solidFill>
              <a:latin typeface="Myriad Pro" panose="020B0503030403020204" pitchFamily="34" charset="0"/>
              <a:cs typeface="Times New Roman" panose="02020603050405020304" pitchFamily="18" charset="0"/>
            </a:endParaRPr>
          </a:p>
        </p:txBody>
      </p:sp>
      <p:sp>
        <p:nvSpPr>
          <p:cNvPr id="2" name="ZoneTexte 1"/>
          <p:cNvSpPr txBox="1"/>
          <p:nvPr/>
        </p:nvSpPr>
        <p:spPr>
          <a:xfrm>
            <a:off x="147529" y="1788384"/>
            <a:ext cx="6294482" cy="4585871"/>
          </a:xfrm>
          <a:prstGeom prst="rect">
            <a:avLst/>
          </a:prstGeom>
          <a:noFill/>
        </p:spPr>
        <p:txBody>
          <a:bodyPr wrap="square" rtlCol="0">
            <a:spAutoFit/>
          </a:bodyPr>
          <a:lstStyle/>
          <a:p>
            <a:pPr marL="457200" indent="-457200">
              <a:buFont typeface="Wingdings" panose="05000000000000000000" pitchFamily="2" charset="2"/>
              <a:buChar char="§"/>
            </a:pPr>
            <a:r>
              <a:rPr lang="fr-FR" sz="2800" b="1" dirty="0" smtClean="0"/>
              <a:t>Actions Informatives </a:t>
            </a:r>
            <a:r>
              <a:rPr lang="fr-FR" sz="2800" dirty="0" smtClean="0"/>
              <a:t>à destination</a:t>
            </a:r>
          </a:p>
          <a:p>
            <a:r>
              <a:rPr lang="fr-FR" sz="2800" dirty="0" smtClean="0"/>
              <a:t>des publics cibles (citoyens martiniquais et européens);</a:t>
            </a:r>
          </a:p>
          <a:p>
            <a:endParaRPr lang="fr-FR" sz="1200" b="1" dirty="0"/>
          </a:p>
          <a:p>
            <a:pPr marL="457200" indent="-457200">
              <a:buFont typeface="Wingdings" panose="05000000000000000000" pitchFamily="2" charset="2"/>
              <a:buChar char="§"/>
            </a:pPr>
            <a:r>
              <a:rPr lang="fr-FR" sz="2800" b="1" dirty="0" smtClean="0"/>
              <a:t>Reportages vidéos </a:t>
            </a:r>
            <a:r>
              <a:rPr lang="fr-FR" sz="2800" dirty="0" smtClean="0"/>
              <a:t>valorisant le</a:t>
            </a:r>
          </a:p>
          <a:p>
            <a:r>
              <a:rPr lang="fr-FR" sz="2800" dirty="0" smtClean="0"/>
              <a:t>parcours des bénéficiaires;</a:t>
            </a:r>
          </a:p>
          <a:p>
            <a:endParaRPr lang="fr-FR" sz="1200" b="1" dirty="0"/>
          </a:p>
          <a:p>
            <a:pPr marL="457200" indent="-457200">
              <a:buFont typeface="Wingdings" panose="05000000000000000000" pitchFamily="2" charset="2"/>
              <a:buChar char="§"/>
            </a:pPr>
            <a:r>
              <a:rPr lang="fr-FR" sz="2800" b="1" dirty="0" smtClean="0"/>
              <a:t>Support de communication divers</a:t>
            </a:r>
          </a:p>
          <a:p>
            <a:r>
              <a:rPr lang="fr-FR" sz="2800" dirty="0" smtClean="0"/>
              <a:t>notamment un support </a:t>
            </a:r>
            <a:r>
              <a:rPr lang="fr-FR" sz="2800" dirty="0" smtClean="0">
                <a:hlinkClick r:id="rId3" action="ppaction://hlinkfile"/>
              </a:rPr>
              <a:t>Spécial COVID-19;</a:t>
            </a:r>
            <a:endParaRPr lang="fr-FR" sz="2800" dirty="0" smtClean="0"/>
          </a:p>
          <a:p>
            <a:endParaRPr lang="fr-FR" sz="2000" b="1" dirty="0" smtClean="0"/>
          </a:p>
          <a:p>
            <a:pPr marL="457200" indent="-457200">
              <a:buFont typeface="Arial" panose="020B0604020202020204" pitchFamily="34" charset="0"/>
              <a:buChar char="•"/>
            </a:pPr>
            <a:r>
              <a:rPr lang="fr-FR" sz="2800" b="1" dirty="0" smtClean="0"/>
              <a:t>Evénements</a:t>
            </a:r>
          </a:p>
          <a:p>
            <a:pPr algn="ctr"/>
            <a:r>
              <a:rPr lang="fr-FR" sz="2400" b="1" dirty="0" smtClean="0">
                <a:solidFill>
                  <a:srgbClr val="00B050"/>
                </a:solidFill>
              </a:rPr>
              <a:t>Joli mois de l’Europe connecté </a:t>
            </a:r>
            <a:endParaRPr lang="fr-FR" dirty="0"/>
          </a:p>
        </p:txBody>
      </p:sp>
      <p:sp>
        <p:nvSpPr>
          <p:cNvPr id="8" name="ZoneTexte 7"/>
          <p:cNvSpPr txBox="1"/>
          <p:nvPr/>
        </p:nvSpPr>
        <p:spPr>
          <a:xfrm>
            <a:off x="6760063" y="2002556"/>
            <a:ext cx="5007867" cy="4093428"/>
          </a:xfrm>
          <a:prstGeom prst="rect">
            <a:avLst/>
          </a:prstGeom>
          <a:solidFill>
            <a:schemeClr val="bg1">
              <a:lumMod val="85000"/>
            </a:schemeClr>
          </a:solidFill>
        </p:spPr>
        <p:txBody>
          <a:bodyPr wrap="square" rtlCol="0">
            <a:spAutoFit/>
          </a:bodyPr>
          <a:lstStyle/>
          <a:p>
            <a:pPr algn="ctr"/>
            <a:r>
              <a:rPr lang="fr-FR" sz="3200" b="1" u="sng" dirty="0"/>
              <a:t>Perspectives</a:t>
            </a:r>
          </a:p>
          <a:p>
            <a:endParaRPr lang="fr-FR" dirty="0" smtClean="0"/>
          </a:p>
          <a:p>
            <a:pPr marL="285750" indent="-285750">
              <a:buFont typeface="Wingdings" panose="05000000000000000000" pitchFamily="2" charset="2"/>
              <a:buChar char="ü"/>
            </a:pPr>
            <a:r>
              <a:rPr lang="fr-FR" sz="2400" dirty="0" smtClean="0"/>
              <a:t>Réalisation de films institutionnels par fonds et pour le Réseau </a:t>
            </a:r>
            <a:r>
              <a:rPr lang="fr-FR" sz="2400" dirty="0"/>
              <a:t>R</a:t>
            </a:r>
            <a:r>
              <a:rPr lang="fr-FR" sz="2400" dirty="0" smtClean="0"/>
              <a:t>ural</a:t>
            </a:r>
            <a:endParaRPr lang="fr-FR" sz="2400" dirty="0"/>
          </a:p>
          <a:p>
            <a:r>
              <a:rPr lang="fr-FR" sz="2400" dirty="0"/>
              <a:t> </a:t>
            </a:r>
            <a:endParaRPr lang="fr-FR" sz="2400" dirty="0" smtClean="0"/>
          </a:p>
          <a:p>
            <a:pPr marL="285750" indent="-285750">
              <a:buFont typeface="Wingdings" panose="05000000000000000000" pitchFamily="2" charset="2"/>
              <a:buChar char="ü"/>
            </a:pPr>
            <a:r>
              <a:rPr lang="fr-FR" sz="2400" dirty="0" smtClean="0"/>
              <a:t>Réalisation de </a:t>
            </a:r>
            <a:r>
              <a:rPr lang="fr-FR" sz="2400" dirty="0" err="1" smtClean="0"/>
              <a:t>vidéomotion</a:t>
            </a:r>
            <a:r>
              <a:rPr lang="fr-FR" sz="2400" dirty="0" smtClean="0"/>
              <a:t> explicatives</a:t>
            </a:r>
          </a:p>
          <a:p>
            <a:pPr marL="285750" indent="-285750">
              <a:buFont typeface="Wingdings" panose="05000000000000000000" pitchFamily="2" charset="2"/>
              <a:buChar char="ü"/>
            </a:pPr>
            <a:endParaRPr lang="fr-FR" sz="2400" dirty="0"/>
          </a:p>
          <a:p>
            <a:pPr marL="285750" indent="-285750">
              <a:buFont typeface="Wingdings" panose="05000000000000000000" pitchFamily="2" charset="2"/>
              <a:buChar char="ü"/>
            </a:pPr>
            <a:r>
              <a:rPr lang="fr-FR" sz="2400" dirty="0" smtClean="0"/>
              <a:t>Accompagnement des cabinets conseils  sur la phase de transition </a:t>
            </a:r>
            <a:endParaRPr lang="fr-FR" sz="2400" dirty="0"/>
          </a:p>
          <a:p>
            <a:endParaRPr lang="fr-FR" dirty="0"/>
          </a:p>
        </p:txBody>
      </p:sp>
    </p:spTree>
    <p:extLst>
      <p:ext uri="{BB962C8B-B14F-4D97-AF65-F5344CB8AC3E}">
        <p14:creationId xmlns:p14="http://schemas.microsoft.com/office/powerpoint/2010/main" val="1298242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51675" y="1081631"/>
            <a:ext cx="9687384" cy="966564"/>
          </a:xfrm>
          <a:prstGeom prst="rect">
            <a:avLst/>
          </a:prstGeom>
        </p:spPr>
        <p:txBody>
          <a:bodyPr wrap="square" lIns="0" tIns="0" rIns="0" bIns="0" rtlCol="0">
            <a:noAutofit/>
          </a:bodyPr>
          <a:lstStyle/>
          <a:p>
            <a:pPr marL="11506" algn="ctr">
              <a:lnSpc>
                <a:spcPts val="2365"/>
              </a:lnSpc>
              <a:spcBef>
                <a:spcPts val="118"/>
              </a:spcBef>
            </a:pPr>
            <a:r>
              <a:rPr lang="fr-FR" sz="2265" b="1" dirty="0">
                <a:solidFill>
                  <a:srgbClr val="0D3F96"/>
                </a:solidFill>
                <a:cs typeface="Times New Roman"/>
              </a:rPr>
              <a:t>ETAT D’AVANCEMENT</a:t>
            </a:r>
          </a:p>
          <a:p>
            <a:pPr marL="11506" algn="ctr">
              <a:lnSpc>
                <a:spcPts val="2365"/>
              </a:lnSpc>
              <a:spcBef>
                <a:spcPts val="118"/>
              </a:spcBef>
            </a:pPr>
            <a:endParaRPr sz="2265" dirty="0">
              <a:solidFill>
                <a:srgbClr val="0D3F96"/>
              </a:solidFill>
              <a:cs typeface="Times New Roman"/>
            </a:endParaRPr>
          </a:p>
          <a:p>
            <a:pPr marL="11506" marR="43148" algn="ctr">
              <a:lnSpc>
                <a:spcPts val="2473"/>
              </a:lnSpc>
              <a:spcBef>
                <a:spcPts val="5"/>
              </a:spcBef>
            </a:pPr>
            <a:r>
              <a:rPr lang="fr-FR" sz="3262" baseline="-1207" dirty="0">
                <a:solidFill>
                  <a:srgbClr val="43758A"/>
                </a:solidFill>
                <a:cs typeface="Times New Roman"/>
              </a:rPr>
              <a:t>Dynamique certification des dépenses sur les 12 derniers moins</a:t>
            </a:r>
            <a:endParaRPr sz="3262" baseline="-1207" dirty="0">
              <a:solidFill>
                <a:srgbClr val="43758A"/>
              </a:solidFill>
              <a:cs typeface="Times New Roman"/>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638" y="2501273"/>
            <a:ext cx="7857336" cy="279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lèche droite 4"/>
          <p:cNvSpPr/>
          <p:nvPr/>
        </p:nvSpPr>
        <p:spPr>
          <a:xfrm>
            <a:off x="7903424" y="3221879"/>
            <a:ext cx="966564" cy="41424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1631" b="1" dirty="0"/>
              <a:t>43 M€</a:t>
            </a:r>
          </a:p>
        </p:txBody>
      </p:sp>
      <p:sp>
        <p:nvSpPr>
          <p:cNvPr id="4" name="Ellipse 3"/>
          <p:cNvSpPr/>
          <p:nvPr/>
        </p:nvSpPr>
        <p:spPr>
          <a:xfrm>
            <a:off x="8800745" y="2976014"/>
            <a:ext cx="1239488" cy="41424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b="1" dirty="0"/>
              <a:t>54 M€</a:t>
            </a:r>
          </a:p>
        </p:txBody>
      </p:sp>
      <p:sp>
        <p:nvSpPr>
          <p:cNvPr id="7" name="ZoneTexte 6"/>
          <p:cNvSpPr txBox="1"/>
          <p:nvPr/>
        </p:nvSpPr>
        <p:spPr>
          <a:xfrm>
            <a:off x="9556284" y="4050363"/>
            <a:ext cx="2276809" cy="584775"/>
          </a:xfrm>
          <a:prstGeom prst="rect">
            <a:avLst/>
          </a:prstGeom>
          <a:ln w="3175"/>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fr-FR" b="1" dirty="0"/>
              <a:t>14 M€ </a:t>
            </a:r>
            <a:r>
              <a:rPr lang="fr-FR" sz="1400" dirty="0"/>
              <a:t>en attente de certification</a:t>
            </a:r>
          </a:p>
        </p:txBody>
      </p:sp>
    </p:spTree>
    <p:extLst>
      <p:ext uri="{BB962C8B-B14F-4D97-AF65-F5344CB8AC3E}">
        <p14:creationId xmlns:p14="http://schemas.microsoft.com/office/powerpoint/2010/main" val="42506027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11"/>
          <p:cNvSpPr>
            <a:spLocks/>
          </p:cNvSpPr>
          <p:nvPr/>
        </p:nvSpPr>
        <p:spPr bwMode="auto">
          <a:xfrm>
            <a:off x="9909038" y="506295"/>
            <a:ext cx="31643" cy="30206"/>
          </a:xfrm>
          <a:custGeom>
            <a:avLst/>
            <a:gdLst>
              <a:gd name="T0" fmla="*/ 15800 w 35039"/>
              <a:gd name="T1" fmla="*/ 28728 h 33210"/>
              <a:gd name="T2" fmla="*/ 25310 w 35039"/>
              <a:gd name="T3" fmla="*/ 37560 h 33210"/>
              <a:gd name="T4" fmla="*/ 21750 w 35039"/>
              <a:gd name="T5" fmla="*/ 23328 h 33210"/>
              <a:gd name="T6" fmla="*/ 31569 w 35039"/>
              <a:gd name="T7" fmla="*/ 14477 h 33210"/>
              <a:gd name="T8" fmla="*/ 19394 w 35039"/>
              <a:gd name="T9" fmla="*/ 14477 h 33210"/>
              <a:gd name="T10" fmla="*/ 15800 w 35039"/>
              <a:gd name="T11" fmla="*/ 0 h 33210"/>
              <a:gd name="T12" fmla="*/ 12038 w 35039"/>
              <a:gd name="T13" fmla="*/ 14477 h 33210"/>
              <a:gd name="T14" fmla="*/ 0 w 35039"/>
              <a:gd name="T15" fmla="*/ 14477 h 33210"/>
              <a:gd name="T16" fmla="*/ 9818 w 35039"/>
              <a:gd name="T17" fmla="*/ 23328 h 33210"/>
              <a:gd name="T18" fmla="*/ 6075 w 35039"/>
              <a:gd name="T19" fmla="*/ 37560 h 33210"/>
              <a:gd name="T20" fmla="*/ 15800 w 35039"/>
              <a:gd name="T21" fmla="*/ 28728 h 332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039"/>
              <a:gd name="T34" fmla="*/ 0 h 33210"/>
              <a:gd name="T35" fmla="*/ 35039 w 35039"/>
              <a:gd name="T36" fmla="*/ 33210 h 332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fr-FR" sz="1631"/>
          </a:p>
        </p:txBody>
      </p:sp>
      <p:sp>
        <p:nvSpPr>
          <p:cNvPr id="20" name="object 5"/>
          <p:cNvSpPr txBox="1">
            <a:spLocks noChangeArrowheads="1"/>
          </p:cNvSpPr>
          <p:nvPr/>
        </p:nvSpPr>
        <p:spPr bwMode="auto">
          <a:xfrm>
            <a:off x="0" y="1323715"/>
            <a:ext cx="12053455" cy="75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79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algn="ctr">
              <a:lnSpc>
                <a:spcPts val="2763"/>
              </a:lnSpc>
              <a:spcBef>
                <a:spcPts val="136"/>
              </a:spcBef>
              <a:defRPr/>
            </a:pPr>
            <a:endParaRPr lang="fr-FR" altLang="fr-FR" sz="2899" dirty="0">
              <a:solidFill>
                <a:srgbClr val="0D3F96"/>
              </a:solidFill>
              <a:latin typeface="+mn-lt"/>
              <a:cs typeface="Times New Roman" panose="02020603050405020304" pitchFamily="18" charset="0"/>
            </a:endParaRPr>
          </a:p>
          <a:p>
            <a:pPr marL="0" algn="ctr">
              <a:lnSpc>
                <a:spcPts val="2763"/>
              </a:lnSpc>
              <a:spcBef>
                <a:spcPts val="136"/>
              </a:spcBef>
              <a:defRPr/>
            </a:pPr>
            <a:r>
              <a:rPr lang="fr-FR" altLang="fr-FR" sz="4349" dirty="0" smtClean="0">
                <a:solidFill>
                  <a:srgbClr val="0D3F96"/>
                </a:solidFill>
                <a:latin typeface="+mn-lt"/>
                <a:cs typeface="Times New Roman" panose="02020603050405020304" pitchFamily="18" charset="0"/>
              </a:rPr>
              <a:t>Bénéficiaires</a:t>
            </a:r>
            <a:r>
              <a:rPr lang="fr-FR" altLang="fr-FR" sz="4349" dirty="0" smtClean="0">
                <a:solidFill>
                  <a:srgbClr val="0D3F96"/>
                </a:solidFill>
                <a:latin typeface="+mn-lt"/>
                <a:cs typeface="Times New Roman" panose="02020603050405020304" pitchFamily="18" charset="0"/>
              </a:rPr>
              <a:t>: </a:t>
            </a:r>
            <a:r>
              <a:rPr lang="fr-FR" altLang="fr-FR" sz="4000" dirty="0" smtClean="0">
                <a:solidFill>
                  <a:srgbClr val="0D3F96"/>
                </a:solidFill>
                <a:latin typeface="+mn-lt"/>
                <a:cs typeface="Times New Roman" panose="02020603050405020304" pitchFamily="18" charset="0"/>
              </a:rPr>
              <a:t>Des futurs ambassadeurs du territoire</a:t>
            </a:r>
            <a:endParaRPr lang="fr-FR" altLang="fr-FR" sz="2800" dirty="0">
              <a:solidFill>
                <a:srgbClr val="0D3F96"/>
              </a:solidFill>
              <a:latin typeface="+mn-lt"/>
              <a:cs typeface="Times New Roman" panose="02020603050405020304" pitchFamily="18" charset="0"/>
            </a:endParaRPr>
          </a:p>
        </p:txBody>
      </p:sp>
      <p:sp>
        <p:nvSpPr>
          <p:cNvPr id="2" name="Rectangle 1"/>
          <p:cNvSpPr/>
          <p:nvPr/>
        </p:nvSpPr>
        <p:spPr>
          <a:xfrm>
            <a:off x="822422" y="2982083"/>
            <a:ext cx="9102437" cy="369332"/>
          </a:xfrm>
          <a:prstGeom prst="rect">
            <a:avLst/>
          </a:prstGeom>
        </p:spPr>
        <p:txBody>
          <a:bodyPr wrap="square">
            <a:spAutoFit/>
          </a:bodyPr>
          <a:lstStyle/>
          <a:p>
            <a:pPr lvl="0">
              <a:spcAft>
                <a:spcPts val="0"/>
              </a:spcAft>
            </a:pPr>
            <a:r>
              <a:rPr lang="fr-FR" b="1" u="sng" dirty="0">
                <a:solidFill>
                  <a:srgbClr val="0563C1"/>
                </a:solidFill>
                <a:latin typeface="Calibri" panose="020F0502020204030204" pitchFamily="34" charset="0"/>
                <a:ea typeface="Calibri" panose="020F0502020204030204" pitchFamily="34" charset="0"/>
                <a:hlinkClick r:id="rId3" action="ppaction://hlinkfile"/>
              </a:rPr>
              <a:t>FEAMP</a:t>
            </a:r>
            <a:r>
              <a:rPr lang="fr-FR" b="1" u="sng" dirty="0" smtClean="0">
                <a:solidFill>
                  <a:srgbClr val="0563C1"/>
                </a:solidFill>
                <a:latin typeface="Calibri" panose="020F0502020204030204" pitchFamily="34" charset="0"/>
                <a:ea typeface="Calibri" panose="020F0502020204030204" pitchFamily="34" charset="0"/>
                <a:hlinkClick r:id="rId3" action="ppaction://hlinkfile"/>
              </a:rPr>
              <a:t>_ Fraîcheur </a:t>
            </a:r>
            <a:r>
              <a:rPr lang="fr-FR" b="1" u="sng" dirty="0">
                <a:solidFill>
                  <a:srgbClr val="0563C1"/>
                </a:solidFill>
                <a:latin typeface="Calibri" panose="020F0502020204030204" pitchFamily="34" charset="0"/>
                <a:ea typeface="Calibri" panose="020F0502020204030204" pitchFamily="34" charset="0"/>
                <a:hlinkClick r:id="rId3" action="ppaction://hlinkfile"/>
              </a:rPr>
              <a:t>des </a:t>
            </a:r>
            <a:r>
              <a:rPr lang="fr-FR" b="1" u="sng" dirty="0" smtClean="0">
                <a:solidFill>
                  <a:srgbClr val="0563C1"/>
                </a:solidFill>
                <a:latin typeface="Calibri" panose="020F0502020204030204" pitchFamily="34" charset="0"/>
                <a:ea typeface="Calibri" panose="020F0502020204030204" pitchFamily="34" charset="0"/>
                <a:hlinkClick r:id="rId3" action="ppaction://hlinkfile"/>
              </a:rPr>
              <a:t>pitons</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23263" y="3435291"/>
            <a:ext cx="8707627" cy="400110"/>
          </a:xfrm>
          <a:prstGeom prst="rect">
            <a:avLst/>
          </a:prstGeom>
        </p:spPr>
        <p:txBody>
          <a:bodyPr wrap="square">
            <a:spAutoFit/>
          </a:bodyPr>
          <a:lstStyle/>
          <a:p>
            <a:r>
              <a:rPr lang="fr-FR" b="1" u="sng" dirty="0">
                <a:solidFill>
                  <a:srgbClr val="002060"/>
                </a:solidFill>
                <a:latin typeface="Calibri" panose="020F0502020204030204" pitchFamily="34" charset="0"/>
                <a:ea typeface="Calibri" panose="020F0502020204030204" pitchFamily="34" charset="0"/>
                <a:hlinkClick r:id="rId4" action="ppaction://hlinkfile"/>
              </a:rPr>
              <a:t>FEADER</a:t>
            </a:r>
            <a:r>
              <a:rPr lang="fr-FR" sz="2000" b="1" dirty="0" smtClean="0">
                <a:latin typeface="Calibri" panose="020F0502020204030204" pitchFamily="34" charset="0"/>
                <a:ea typeface="Calibri" panose="020F0502020204030204" pitchFamily="34" charset="0"/>
                <a:cs typeface="Times New Roman" panose="02020603050405020304" pitchFamily="18" charset="0"/>
                <a:hlinkClick r:id="rId4" action="ppaction://hlinkfile"/>
              </a:rPr>
              <a:t>_ Cerise pays</a:t>
            </a:r>
            <a:endParaRPr lang="fr-FR" dirty="0"/>
          </a:p>
        </p:txBody>
      </p:sp>
      <p:sp>
        <p:nvSpPr>
          <p:cNvPr id="5" name="Rectangle 4"/>
          <p:cNvSpPr/>
          <p:nvPr/>
        </p:nvSpPr>
        <p:spPr>
          <a:xfrm>
            <a:off x="822422" y="3919277"/>
            <a:ext cx="2958695" cy="369332"/>
          </a:xfrm>
          <a:prstGeom prst="rect">
            <a:avLst/>
          </a:prstGeom>
        </p:spPr>
        <p:txBody>
          <a:bodyPr wrap="none">
            <a:spAutoFit/>
          </a:bodyPr>
          <a:lstStyle/>
          <a:p>
            <a:r>
              <a:rPr lang="fr-FR" b="1" u="sng" dirty="0" smtClean="0">
                <a:latin typeface="Calibri" panose="020F0502020204030204" pitchFamily="34" charset="0"/>
                <a:ea typeface="Calibri" panose="020F0502020204030204" pitchFamily="34" charset="0"/>
                <a:hlinkClick r:id="rId5" action="ppaction://hlinkfile"/>
              </a:rPr>
              <a:t>FSE</a:t>
            </a:r>
            <a:r>
              <a:rPr lang="fr-FR" b="1" u="sng" dirty="0" smtClean="0">
                <a:solidFill>
                  <a:srgbClr val="0563C1"/>
                </a:solidFill>
                <a:latin typeface="Calibri" panose="020F0502020204030204" pitchFamily="34" charset="0"/>
                <a:ea typeface="Calibri" panose="020F0502020204030204" pitchFamily="34" charset="0"/>
                <a:hlinkClick r:id="rId5" action="ppaction://hlinkfile"/>
              </a:rPr>
              <a:t> _ Mission Locale du Nord</a:t>
            </a:r>
            <a:endParaRPr lang="fr-FR" dirty="0"/>
          </a:p>
        </p:txBody>
      </p:sp>
      <p:sp>
        <p:nvSpPr>
          <p:cNvPr id="6" name="Rectangle 5"/>
          <p:cNvSpPr/>
          <p:nvPr/>
        </p:nvSpPr>
        <p:spPr>
          <a:xfrm>
            <a:off x="822422" y="4403263"/>
            <a:ext cx="4316374" cy="369332"/>
          </a:xfrm>
          <a:prstGeom prst="rect">
            <a:avLst/>
          </a:prstGeom>
        </p:spPr>
        <p:txBody>
          <a:bodyPr wrap="none">
            <a:spAutoFit/>
          </a:bodyPr>
          <a:lstStyle/>
          <a:p>
            <a:r>
              <a:rPr lang="fr-FR" b="1" u="sng" dirty="0" smtClean="0">
                <a:solidFill>
                  <a:srgbClr val="0563C1"/>
                </a:solidFill>
                <a:latin typeface="Calibri" panose="020F0502020204030204" pitchFamily="34" charset="0"/>
                <a:ea typeface="Calibri" panose="020F0502020204030204" pitchFamily="34" charset="0"/>
                <a:hlinkClick r:id="rId6" action="ppaction://hlinkfile"/>
              </a:rPr>
              <a:t>FEDER_ Matières Plastiques Martiniquaise</a:t>
            </a:r>
            <a:r>
              <a:rPr lang="fr-FR" b="1" u="sng" dirty="0" smtClean="0">
                <a:solidFill>
                  <a:srgbClr val="0563C1"/>
                </a:solidFill>
                <a:latin typeface="Calibri" panose="020F0502020204030204" pitchFamily="34" charset="0"/>
                <a:ea typeface="Calibri" panose="020F0502020204030204" pitchFamily="34" charset="0"/>
              </a:rPr>
              <a:t>s</a:t>
            </a:r>
            <a:endParaRPr lang="fr-FR" dirty="0"/>
          </a:p>
        </p:txBody>
      </p:sp>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69456">
            <a:off x="1195117" y="5171850"/>
            <a:ext cx="1027913" cy="1540065"/>
          </a:xfrm>
          <a:prstGeom prst="rect">
            <a:avLst/>
          </a:prstGeom>
          <a:ln>
            <a:noFill/>
          </a:ln>
          <a:effectLst>
            <a:softEdge rad="112500"/>
          </a:effectLst>
        </p:spPr>
      </p:pic>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8910" y="5188656"/>
            <a:ext cx="1993255" cy="1330493"/>
          </a:xfrm>
          <a:prstGeom prst="rect">
            <a:avLst/>
          </a:prstGeom>
          <a:ln>
            <a:noFill/>
          </a:ln>
          <a:effectLst>
            <a:softEdge rad="112500"/>
          </a:effectLst>
        </p:spPr>
      </p:pic>
      <p:pic>
        <p:nvPicPr>
          <p:cNvPr id="10" name="Imag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2917" y="5276635"/>
            <a:ext cx="1995740" cy="1330493"/>
          </a:xfrm>
          <a:prstGeom prst="rect">
            <a:avLst/>
          </a:prstGeom>
          <a:ln>
            <a:noFill/>
          </a:ln>
          <a:effectLst>
            <a:softEdge rad="112500"/>
          </a:effectLst>
        </p:spPr>
      </p:pic>
      <p:pic>
        <p:nvPicPr>
          <p:cNvPr id="11" name="Imag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6454">
            <a:off x="7995336" y="5307394"/>
            <a:ext cx="1722721" cy="1148481"/>
          </a:xfrm>
          <a:prstGeom prst="rect">
            <a:avLst/>
          </a:prstGeom>
          <a:ln>
            <a:noFill/>
          </a:ln>
          <a:effectLst>
            <a:softEdge rad="112500"/>
          </a:effectLst>
        </p:spPr>
      </p:pic>
    </p:spTree>
    <p:extLst>
      <p:ext uri="{BB962C8B-B14F-4D97-AF65-F5344CB8AC3E}">
        <p14:creationId xmlns:p14="http://schemas.microsoft.com/office/powerpoint/2010/main" val="20535350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p:cNvSpPr txBox="1">
            <a:spLocks noChangeArrowheads="1"/>
          </p:cNvSpPr>
          <p:nvPr/>
        </p:nvSpPr>
        <p:spPr bwMode="auto">
          <a:xfrm>
            <a:off x="151390" y="1914945"/>
            <a:ext cx="12192000" cy="84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367"/>
              </a:lnSpc>
              <a:spcBef>
                <a:spcPts val="113"/>
              </a:spcBef>
            </a:pPr>
            <a:r>
              <a:rPr lang="fr-FR" altLang="fr-FR" sz="5400" b="1" dirty="0" smtClean="0">
                <a:solidFill>
                  <a:srgbClr val="0D3F96"/>
                </a:solidFill>
                <a:latin typeface="+mn-lt"/>
                <a:cs typeface="Times New Roman" panose="02020603050405020304" pitchFamily="18" charset="0"/>
              </a:rPr>
              <a:t>Retrouvez les informations sur les FESI </a:t>
            </a:r>
            <a:endParaRPr lang="fr-FR" altLang="fr-FR" sz="5400" dirty="0">
              <a:solidFill>
                <a:srgbClr val="43758A"/>
              </a:solidFill>
              <a:latin typeface="+mn-lt"/>
              <a:cs typeface="Times New Roman" panose="02020603050405020304" pitchFamily="18" charset="0"/>
            </a:endParaRPr>
          </a:p>
        </p:txBody>
      </p:sp>
      <p:sp>
        <p:nvSpPr>
          <p:cNvPr id="2" name="Rectangle 1"/>
          <p:cNvSpPr/>
          <p:nvPr/>
        </p:nvSpPr>
        <p:spPr>
          <a:xfrm>
            <a:off x="1114970" y="3113128"/>
            <a:ext cx="10612581" cy="707886"/>
          </a:xfrm>
          <a:prstGeom prst="rect">
            <a:avLst/>
          </a:prstGeom>
        </p:spPr>
        <p:txBody>
          <a:bodyPr wrap="square">
            <a:spAutoFit/>
          </a:bodyPr>
          <a:lstStyle/>
          <a:p>
            <a:pPr algn="ctr"/>
            <a:r>
              <a:rPr lang="fr-FR" sz="4000" b="1" dirty="0">
                <a:cs typeface="Times New Roman" panose="02020603050405020304" pitchFamily="18" charset="0"/>
              </a:rPr>
              <a:t>http://www.europe-martinique.com/</a:t>
            </a:r>
          </a:p>
        </p:txBody>
      </p:sp>
    </p:spTree>
    <p:extLst>
      <p:ext uri="{BB962C8B-B14F-4D97-AF65-F5344CB8AC3E}">
        <p14:creationId xmlns:p14="http://schemas.microsoft.com/office/powerpoint/2010/main" val="8467874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80744"/>
            <a:ext cx="12192000" cy="508857"/>
          </a:xfrm>
          <a:prstGeom prst="rect">
            <a:avLst/>
          </a:prstGeom>
        </p:spPr>
        <p:txBody>
          <a:bodyPr wrap="square">
            <a:spAutoFit/>
          </a:bodyPr>
          <a:lstStyle/>
          <a:p>
            <a:pPr lvl="0" algn="ctr">
              <a:lnSpc>
                <a:spcPts val="2763"/>
              </a:lnSpc>
              <a:spcBef>
                <a:spcPts val="136"/>
              </a:spcBef>
              <a:defRPr/>
            </a:pPr>
            <a:r>
              <a:rPr lang="fr-FR" altLang="fr-FR" sz="4349" b="1" dirty="0" smtClean="0">
                <a:solidFill>
                  <a:srgbClr val="0D3F96"/>
                </a:solidFill>
                <a:cs typeface="Times New Roman" panose="02020603050405020304" pitchFamily="18" charset="0"/>
              </a:rPr>
              <a:t>Les mesures en réponse à la COVID - 19</a:t>
            </a:r>
            <a:endParaRPr lang="fr-FR" altLang="fr-FR" sz="4349" b="1" dirty="0">
              <a:solidFill>
                <a:srgbClr val="0D3F96"/>
              </a:solidFill>
              <a:cs typeface="Times New Roman" panose="02020603050405020304" pitchFamily="18" charset="0"/>
            </a:endParaRPr>
          </a:p>
        </p:txBody>
      </p:sp>
    </p:spTree>
    <p:extLst>
      <p:ext uri="{BB962C8B-B14F-4D97-AF65-F5344CB8AC3E}">
        <p14:creationId xmlns:p14="http://schemas.microsoft.com/office/powerpoint/2010/main" val="2017700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5">
            <a:extLst>
              <a:ext uri="{FF2B5EF4-FFF2-40B4-BE49-F238E27FC236}">
                <a16:creationId xmlns:a16="http://schemas.microsoft.com/office/drawing/2014/main" id="{D4D4F27C-4955-4452-AE58-03D4B57F1CF7}"/>
              </a:ext>
            </a:extLst>
          </p:cNvPr>
          <p:cNvSpPr>
            <a:spLocks noGrp="1" noChangeArrowheads="1"/>
          </p:cNvSpPr>
          <p:nvPr>
            <p:ph type="ctrTitle"/>
          </p:nvPr>
        </p:nvSpPr>
        <p:spPr>
          <a:xfrm>
            <a:off x="1071351" y="1357745"/>
            <a:ext cx="10883227" cy="2628291"/>
          </a:xfrm>
        </p:spPr>
        <p:txBody>
          <a:bodyPr/>
          <a:lstStyle/>
          <a:p>
            <a:pPr algn="ctr" eaLnBrk="1" hangingPunct="1"/>
            <a:r>
              <a:rPr lang="en-US" altLang="en-US" sz="3200" b="1" dirty="0" smtClean="0">
                <a:solidFill>
                  <a:srgbClr val="FFFFFF"/>
                </a:solidFill>
              </a:rPr>
              <a:t/>
            </a:r>
            <a:br>
              <a:rPr lang="en-US" altLang="en-US" sz="3200" b="1" dirty="0" smtClean="0">
                <a:solidFill>
                  <a:srgbClr val="FFFFFF"/>
                </a:solidFill>
              </a:rPr>
            </a:br>
            <a:r>
              <a:rPr lang="en-US" altLang="en-US" sz="3200" b="1" dirty="0" smtClean="0">
                <a:solidFill>
                  <a:srgbClr val="FFFFFF"/>
                </a:solidFill>
              </a:rPr>
              <a:t>Les </a:t>
            </a:r>
            <a:r>
              <a:rPr lang="en-US" altLang="en-US" sz="3200" b="1" dirty="0" err="1" smtClean="0">
                <a:solidFill>
                  <a:srgbClr val="FFFFFF"/>
                </a:solidFill>
              </a:rPr>
              <a:t>prochaines</a:t>
            </a:r>
            <a:r>
              <a:rPr lang="en-US" altLang="en-US" sz="3200" b="1" dirty="0" smtClean="0">
                <a:solidFill>
                  <a:srgbClr val="FFFFFF"/>
                </a:solidFill>
              </a:rPr>
              <a:t> </a:t>
            </a:r>
            <a:r>
              <a:rPr lang="en-US" altLang="en-US" sz="3200" b="1" dirty="0" err="1" smtClean="0">
                <a:solidFill>
                  <a:srgbClr val="FFFFFF"/>
                </a:solidFill>
              </a:rPr>
              <a:t>échéances</a:t>
            </a:r>
            <a:r>
              <a:rPr lang="en-US" altLang="en-US" sz="3200" b="1" dirty="0" smtClean="0">
                <a:solidFill>
                  <a:srgbClr val="FFFFFF"/>
                </a:solidFill>
              </a:rPr>
              <a:t> :</a:t>
            </a:r>
            <a:br>
              <a:rPr lang="en-US" altLang="en-US" sz="3200" b="1" dirty="0" smtClean="0">
                <a:solidFill>
                  <a:srgbClr val="FFFFFF"/>
                </a:solidFill>
              </a:rPr>
            </a:br>
            <a:r>
              <a:rPr lang="en-US" altLang="en-US" sz="3200" b="1" dirty="0">
                <a:solidFill>
                  <a:srgbClr val="FFFFFF"/>
                </a:solidFill>
              </a:rPr>
              <a:t/>
            </a:r>
            <a:br>
              <a:rPr lang="en-US" altLang="en-US" sz="3200" b="1" dirty="0">
                <a:solidFill>
                  <a:srgbClr val="FFFFFF"/>
                </a:solidFill>
              </a:rPr>
            </a:br>
            <a:r>
              <a:rPr lang="en-US" altLang="en-US" sz="3200" b="1" dirty="0" smtClean="0">
                <a:solidFill>
                  <a:srgbClr val="FFFFFF"/>
                </a:solidFill>
              </a:rPr>
              <a:t>(CRII et CRII+)</a:t>
            </a:r>
            <a:br>
              <a:rPr lang="en-US" altLang="en-US" sz="3200" b="1" dirty="0" smtClean="0">
                <a:solidFill>
                  <a:srgbClr val="FFFFFF"/>
                </a:solidFill>
              </a:rPr>
            </a:br>
            <a:r>
              <a:rPr lang="en-US" altLang="en-US" sz="3200" b="1" dirty="0" smtClean="0">
                <a:solidFill>
                  <a:srgbClr val="FFFFFF"/>
                </a:solidFill>
              </a:rPr>
              <a:t>REACT EU </a:t>
            </a:r>
            <a:br>
              <a:rPr lang="en-US" altLang="en-US" sz="3200" b="1" dirty="0" smtClean="0">
                <a:solidFill>
                  <a:srgbClr val="FFFFFF"/>
                </a:solidFill>
              </a:rPr>
            </a:br>
            <a:r>
              <a:rPr lang="en-US" altLang="en-US" sz="3200" b="1" dirty="0" smtClean="0">
                <a:solidFill>
                  <a:srgbClr val="FFFFFF"/>
                </a:solidFill>
              </a:rPr>
              <a:t>PO 2021-2027</a:t>
            </a:r>
            <a:br>
              <a:rPr lang="en-US" altLang="en-US" sz="3200" b="1" dirty="0" smtClean="0">
                <a:solidFill>
                  <a:srgbClr val="FFFFFF"/>
                </a:solidFill>
              </a:rPr>
            </a:br>
            <a:r>
              <a:rPr lang="en-US" altLang="en-US" sz="3200" b="1" dirty="0" smtClean="0">
                <a:solidFill>
                  <a:srgbClr val="FFFFFF"/>
                </a:solidFill>
              </a:rPr>
              <a:t>PNRR</a:t>
            </a:r>
            <a:endParaRPr lang="en-US" altLang="en-US" sz="2800" dirty="0">
              <a:solidFill>
                <a:srgbClr val="FFFFFF"/>
              </a:solidFill>
            </a:endParaRPr>
          </a:p>
        </p:txBody>
      </p:sp>
      <p:sp>
        <p:nvSpPr>
          <p:cNvPr id="2" name="Subtitle 1"/>
          <p:cNvSpPr>
            <a:spLocks noGrp="1"/>
          </p:cNvSpPr>
          <p:nvPr>
            <p:ph type="subTitle" idx="1"/>
          </p:nvPr>
        </p:nvSpPr>
        <p:spPr>
          <a:xfrm>
            <a:off x="1071351" y="5062887"/>
            <a:ext cx="4442758" cy="1661185"/>
          </a:xfrm>
        </p:spPr>
        <p:txBody>
          <a:bodyPr/>
          <a:lstStyle/>
          <a:p>
            <a:r>
              <a:rPr lang="fr-BE" dirty="0" smtClean="0">
                <a:solidFill>
                  <a:srgbClr val="FFFF00"/>
                </a:solidFill>
              </a:rPr>
              <a:t>Comité de suivi Martinique</a:t>
            </a:r>
            <a:br>
              <a:rPr lang="fr-BE" dirty="0" smtClean="0">
                <a:solidFill>
                  <a:srgbClr val="FFFF00"/>
                </a:solidFill>
              </a:rPr>
            </a:br>
            <a:r>
              <a:rPr lang="fr-BE" dirty="0" smtClean="0">
                <a:solidFill>
                  <a:srgbClr val="FFFF00"/>
                </a:solidFill>
              </a:rPr>
              <a:t>	(visioconférence)</a:t>
            </a:r>
          </a:p>
          <a:p>
            <a:pPr algn="ctr"/>
            <a:r>
              <a:rPr lang="fr-BE" dirty="0" smtClean="0">
                <a:solidFill>
                  <a:srgbClr val="FFFF00"/>
                </a:solidFill>
              </a:rPr>
              <a:t>3 décembre 2020</a:t>
            </a:r>
            <a:endParaRPr lang="fr-BE" dirty="0">
              <a:solidFill>
                <a:srgbClr val="FFFF00"/>
              </a:solidFill>
            </a:endParaRPr>
          </a:p>
        </p:txBody>
      </p:sp>
      <p:sp>
        <p:nvSpPr>
          <p:cNvPr id="20484" name="Text Placeholder 7">
            <a:extLst>
              <a:ext uri="{FF2B5EF4-FFF2-40B4-BE49-F238E27FC236}">
                <a16:creationId xmlns:a16="http://schemas.microsoft.com/office/drawing/2014/main" id="{F13DCACF-ABE8-4B52-8A5C-6F6C783C5286}"/>
              </a:ext>
            </a:extLst>
          </p:cNvPr>
          <p:cNvSpPr>
            <a:spLocks noGrp="1" noChangeArrowheads="1"/>
          </p:cNvSpPr>
          <p:nvPr>
            <p:ph type="body" sz="quarter" idx="13"/>
          </p:nvPr>
        </p:nvSpPr>
        <p:spPr>
          <a:xfrm>
            <a:off x="8285018" y="4418049"/>
            <a:ext cx="3823855" cy="2306024"/>
          </a:xfrm>
        </p:spPr>
        <p:txBody>
          <a:bodyPr/>
          <a:lstStyle/>
          <a:p>
            <a:pPr algn="l" eaLnBrk="1" hangingPunct="1">
              <a:spcAft>
                <a:spcPts val="1813"/>
              </a:spcAft>
              <a:buClrTx/>
              <a:buFont typeface="Arial" panose="020B0604020202020204" pitchFamily="34" charset="0"/>
              <a:buNone/>
            </a:pPr>
            <a:r>
              <a:rPr lang="en-US" altLang="en-US" i="0" dirty="0" smtClean="0">
                <a:solidFill>
                  <a:srgbClr val="FFFFFF"/>
                </a:solidFill>
              </a:rPr>
              <a:t>                                             </a:t>
            </a:r>
          </a:p>
          <a:p>
            <a:pPr algn="ctr" eaLnBrk="1" hangingPunct="1">
              <a:spcAft>
                <a:spcPts val="1813"/>
              </a:spcAft>
              <a:buClrTx/>
              <a:buFont typeface="Arial" panose="020B0604020202020204" pitchFamily="34" charset="0"/>
              <a:buNone/>
            </a:pPr>
            <a:r>
              <a:rPr lang="en-US" altLang="en-US" b="1" i="0" dirty="0" smtClean="0">
                <a:solidFill>
                  <a:srgbClr val="FFFFFF"/>
                </a:solidFill>
              </a:rPr>
              <a:t>Pierre DIRLEWANGER                                                        DG REGIO</a:t>
            </a:r>
          </a:p>
          <a:p>
            <a:pPr algn="ctr" eaLnBrk="1" hangingPunct="1">
              <a:spcAft>
                <a:spcPts val="1813"/>
              </a:spcAft>
              <a:buClrTx/>
              <a:buFont typeface="Arial" panose="020B0604020202020204" pitchFamily="34" charset="0"/>
              <a:buNone/>
            </a:pPr>
            <a:r>
              <a:rPr lang="en-US" altLang="en-US" b="1" i="0" dirty="0" smtClean="0">
                <a:solidFill>
                  <a:srgbClr val="FFFFFF"/>
                </a:solidFill>
              </a:rPr>
              <a:t>André DEWEZ</a:t>
            </a:r>
            <a:br>
              <a:rPr lang="en-US" altLang="en-US" b="1" i="0" dirty="0" smtClean="0">
                <a:solidFill>
                  <a:srgbClr val="FFFFFF"/>
                </a:solidFill>
              </a:rPr>
            </a:br>
            <a:r>
              <a:rPr lang="en-US" altLang="en-US" b="1" i="0" dirty="0" smtClean="0">
                <a:solidFill>
                  <a:srgbClr val="FFFFFF"/>
                </a:solidFill>
              </a:rPr>
              <a:t>DG EMPL</a:t>
            </a:r>
            <a:r>
              <a:rPr lang="en-US" altLang="en-US" b="1" i="0" dirty="0">
                <a:solidFill>
                  <a:srgbClr val="FFFFFF"/>
                </a:solidFill>
              </a:rPr>
              <a:t/>
            </a:r>
            <a:br>
              <a:rPr lang="en-US" altLang="en-US" b="1" i="0" dirty="0">
                <a:solidFill>
                  <a:srgbClr val="FFFFFF"/>
                </a:solidFill>
              </a:rPr>
            </a:br>
            <a:endParaRPr lang="en-US" altLang="en-US" b="1" i="0" dirty="0">
              <a:solidFill>
                <a:srgbClr val="FFFFFF"/>
              </a:solidFill>
            </a:endParaRPr>
          </a:p>
        </p:txBody>
      </p:sp>
    </p:spTree>
    <p:extLst>
      <p:ext uri="{BB962C8B-B14F-4D97-AF65-F5344CB8AC3E}">
        <p14:creationId xmlns:p14="http://schemas.microsoft.com/office/powerpoint/2010/main" val="30838887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221204"/>
            <a:ext cx="10905699" cy="5428977"/>
          </a:xfrm>
        </p:spPr>
        <p:txBody>
          <a:bodyPr/>
          <a:lstStyle/>
          <a:p>
            <a:pPr marL="0" lvl="0" indent="0" eaLnBrk="1" hangingPunct="1">
              <a:lnSpc>
                <a:spcPct val="80000"/>
              </a:lnSpc>
              <a:spcBef>
                <a:spcPct val="0"/>
              </a:spcBef>
              <a:spcAft>
                <a:spcPts val="1813"/>
              </a:spcAft>
              <a:buClrTx/>
              <a:buNone/>
              <a:defRPr/>
            </a:pPr>
            <a:r>
              <a:rPr lang="en-US" altLang="en-US" sz="2100" dirty="0" err="1" smtClean="0">
                <a:solidFill>
                  <a:srgbClr val="4D4D4D"/>
                </a:solidFill>
              </a:rPr>
              <a:t>En</a:t>
            </a:r>
            <a:r>
              <a:rPr lang="en-US" altLang="en-US" sz="2100" dirty="0" smtClean="0">
                <a:solidFill>
                  <a:srgbClr val="4D4D4D"/>
                </a:solidFill>
              </a:rPr>
              <a:t> raison de la grave </a:t>
            </a:r>
            <a:r>
              <a:rPr lang="en-US" altLang="en-US" sz="2100" dirty="0" err="1" smtClean="0">
                <a:solidFill>
                  <a:srgbClr val="4D4D4D"/>
                </a:solidFill>
              </a:rPr>
              <a:t>crise</a:t>
            </a:r>
            <a:r>
              <a:rPr lang="en-US" altLang="en-US" sz="2100" dirty="0" smtClean="0">
                <a:solidFill>
                  <a:srgbClr val="4D4D4D"/>
                </a:solidFill>
              </a:rPr>
              <a:t> de santé </a:t>
            </a:r>
            <a:r>
              <a:rPr lang="en-US" altLang="en-US" sz="2100" dirty="0" err="1" smtClean="0">
                <a:solidFill>
                  <a:srgbClr val="4D4D4D"/>
                </a:solidFill>
              </a:rPr>
              <a:t>publique</a:t>
            </a:r>
            <a:r>
              <a:rPr lang="en-US" altLang="en-US" sz="2100" dirty="0" smtClean="0">
                <a:solidFill>
                  <a:srgbClr val="4D4D4D"/>
                </a:solidFill>
              </a:rPr>
              <a:t> due au COVID 19 qui </a:t>
            </a:r>
            <a:r>
              <a:rPr lang="en-US" altLang="en-US" sz="2100" dirty="0" err="1" smtClean="0">
                <a:solidFill>
                  <a:srgbClr val="4D4D4D"/>
                </a:solidFill>
              </a:rPr>
              <a:t>entrave</a:t>
            </a:r>
            <a:r>
              <a:rPr lang="en-US" altLang="en-US" sz="2100" dirty="0" smtClean="0">
                <a:solidFill>
                  <a:srgbClr val="4D4D4D"/>
                </a:solidFill>
              </a:rPr>
              <a:t> </a:t>
            </a:r>
            <a:r>
              <a:rPr lang="en-US" altLang="en-US" sz="2100" dirty="0" err="1" smtClean="0">
                <a:solidFill>
                  <a:srgbClr val="4D4D4D"/>
                </a:solidFill>
              </a:rPr>
              <a:t>fortement</a:t>
            </a:r>
            <a:r>
              <a:rPr lang="en-US" altLang="en-US" sz="2100" dirty="0" smtClean="0">
                <a:solidFill>
                  <a:srgbClr val="4D4D4D"/>
                </a:solidFill>
              </a:rPr>
              <a:t> la </a:t>
            </a:r>
            <a:r>
              <a:rPr lang="en-US" altLang="en-US" sz="2100" dirty="0" err="1" smtClean="0">
                <a:solidFill>
                  <a:srgbClr val="4D4D4D"/>
                </a:solidFill>
              </a:rPr>
              <a:t>croissance</a:t>
            </a:r>
            <a:r>
              <a:rPr lang="en-US" altLang="en-US" sz="2100" dirty="0" smtClean="0">
                <a:solidFill>
                  <a:srgbClr val="4D4D4D"/>
                </a:solidFill>
              </a:rPr>
              <a:t> des EM, </a:t>
            </a:r>
            <a:r>
              <a:rPr lang="en-US" altLang="en-US" sz="2100" dirty="0" err="1" smtClean="0">
                <a:solidFill>
                  <a:srgbClr val="4D4D4D"/>
                </a:solidFill>
              </a:rPr>
              <a:t>l’UE</a:t>
            </a:r>
            <a:r>
              <a:rPr lang="en-US" altLang="en-US" sz="2100" dirty="0" smtClean="0">
                <a:solidFill>
                  <a:srgbClr val="4D4D4D"/>
                </a:solidFill>
              </a:rPr>
              <a:t> a </a:t>
            </a:r>
            <a:r>
              <a:rPr lang="en-US" altLang="en-US" sz="2100" dirty="0" err="1">
                <a:solidFill>
                  <a:srgbClr val="4D4D4D"/>
                </a:solidFill>
              </a:rPr>
              <a:t>a</a:t>
            </a:r>
            <a:r>
              <a:rPr lang="en-US" altLang="en-US" sz="2100" dirty="0" err="1" smtClean="0">
                <a:solidFill>
                  <a:srgbClr val="4D4D4D"/>
                </a:solidFill>
              </a:rPr>
              <a:t>dapté</a:t>
            </a:r>
            <a:r>
              <a:rPr lang="en-US" altLang="en-US" sz="2100" dirty="0" smtClean="0">
                <a:solidFill>
                  <a:srgbClr val="4D4D4D"/>
                </a:solidFill>
              </a:rPr>
              <a:t> des </a:t>
            </a:r>
            <a:r>
              <a:rPr lang="en-US" altLang="en-US" sz="2100" dirty="0" err="1" smtClean="0">
                <a:solidFill>
                  <a:srgbClr val="4D4D4D"/>
                </a:solidFill>
              </a:rPr>
              <a:t>réponses</a:t>
            </a:r>
            <a:r>
              <a:rPr lang="en-US" altLang="en-US" sz="2100" dirty="0" smtClean="0">
                <a:solidFill>
                  <a:srgbClr val="4D4D4D"/>
                </a:solidFill>
              </a:rPr>
              <a:t>, </a:t>
            </a:r>
            <a:r>
              <a:rPr lang="en-US" altLang="en-US" sz="2100" dirty="0" err="1" smtClean="0">
                <a:solidFill>
                  <a:srgbClr val="4D4D4D"/>
                </a:solidFill>
              </a:rPr>
              <a:t>parallèllement</a:t>
            </a:r>
            <a:r>
              <a:rPr lang="en-US" altLang="en-US" sz="2100" dirty="0" smtClean="0">
                <a:solidFill>
                  <a:srgbClr val="4D4D4D"/>
                </a:solidFill>
              </a:rPr>
              <a:t> au PO 2014-2020 qui se </a:t>
            </a:r>
            <a:r>
              <a:rPr lang="en-US" altLang="en-US" sz="2100" dirty="0" err="1" smtClean="0">
                <a:solidFill>
                  <a:srgbClr val="4D4D4D"/>
                </a:solidFill>
              </a:rPr>
              <a:t>terminent</a:t>
            </a:r>
            <a:r>
              <a:rPr lang="en-US" altLang="en-US" sz="2100" dirty="0" smtClean="0">
                <a:solidFill>
                  <a:srgbClr val="4D4D4D"/>
                </a:solidFill>
              </a:rPr>
              <a:t> </a:t>
            </a:r>
            <a:r>
              <a:rPr lang="en-US" altLang="en-US" sz="2100" dirty="0" err="1" smtClean="0">
                <a:solidFill>
                  <a:srgbClr val="4D4D4D"/>
                </a:solidFill>
              </a:rPr>
              <a:t>en</a:t>
            </a:r>
            <a:r>
              <a:rPr lang="en-US" altLang="en-US" sz="2100" dirty="0" smtClean="0">
                <a:solidFill>
                  <a:srgbClr val="4D4D4D"/>
                </a:solidFill>
              </a:rPr>
              <a:t> 2023 et les PO 2021-2027 à </a:t>
            </a:r>
            <a:r>
              <a:rPr lang="en-US" altLang="en-US" sz="2100" dirty="0" err="1" smtClean="0">
                <a:solidFill>
                  <a:srgbClr val="4D4D4D"/>
                </a:solidFill>
              </a:rPr>
              <a:t>venir</a:t>
            </a:r>
            <a:r>
              <a:rPr lang="en-US" altLang="en-US" sz="2100" dirty="0" smtClean="0">
                <a:solidFill>
                  <a:srgbClr val="4D4D4D"/>
                </a:solidFill>
              </a:rPr>
              <a:t>:</a:t>
            </a:r>
          </a:p>
          <a:p>
            <a:pPr marL="0" lvl="0" indent="0" eaLnBrk="1" hangingPunct="1">
              <a:lnSpc>
                <a:spcPct val="80000"/>
              </a:lnSpc>
              <a:spcBef>
                <a:spcPct val="0"/>
              </a:spcBef>
              <a:spcAft>
                <a:spcPts val="1813"/>
              </a:spcAft>
              <a:buClrTx/>
              <a:buNone/>
              <a:defRPr/>
            </a:pPr>
            <a:endParaRPr lang="en-US" altLang="en-US" sz="2100" dirty="0">
              <a:solidFill>
                <a:srgbClr val="4D4D4D"/>
              </a:solidFill>
            </a:endParaRPr>
          </a:p>
          <a:p>
            <a:pPr marL="0" lvl="0" indent="0" eaLnBrk="1" hangingPunct="1">
              <a:lnSpc>
                <a:spcPct val="80000"/>
              </a:lnSpc>
              <a:spcBef>
                <a:spcPct val="0"/>
              </a:spcBef>
              <a:spcAft>
                <a:spcPts val="1813"/>
              </a:spcAft>
              <a:buClr>
                <a:srgbClr val="034EA2"/>
              </a:buClr>
              <a:defRPr/>
            </a:pPr>
            <a:r>
              <a:rPr lang="en-US" altLang="en-US" sz="2100" b="1" dirty="0">
                <a:solidFill>
                  <a:srgbClr val="4D4D4D"/>
                </a:solidFill>
              </a:rPr>
              <a:t>À court </a:t>
            </a:r>
            <a:r>
              <a:rPr lang="en-US" altLang="en-US" sz="2100" b="1" dirty="0" err="1">
                <a:solidFill>
                  <a:srgbClr val="4D4D4D"/>
                </a:solidFill>
              </a:rPr>
              <a:t>terme</a:t>
            </a:r>
            <a:endParaRPr lang="en-US" altLang="en-US" sz="2100" b="1" dirty="0">
              <a:solidFill>
                <a:srgbClr val="4D4D4D"/>
              </a:solidFill>
            </a:endParaRPr>
          </a:p>
          <a:p>
            <a:pPr lvl="1" algn="just" eaLnBrk="1" hangingPunct="1">
              <a:lnSpc>
                <a:spcPct val="80000"/>
              </a:lnSpc>
              <a:spcAft>
                <a:spcPts val="1813"/>
              </a:spcAft>
              <a:buClr>
                <a:srgbClr val="034EA2"/>
              </a:buClr>
              <a:defRPr/>
            </a:pPr>
            <a:r>
              <a:rPr lang="en-US" altLang="en-US" sz="2100" dirty="0" err="1">
                <a:solidFill>
                  <a:srgbClr val="FF0000"/>
                </a:solidFill>
              </a:rPr>
              <a:t>M</a:t>
            </a:r>
            <a:r>
              <a:rPr lang="en-US" altLang="en-US" sz="2100" dirty="0" err="1" smtClean="0">
                <a:solidFill>
                  <a:srgbClr val="FF0000"/>
                </a:solidFill>
              </a:rPr>
              <a:t>esures</a:t>
            </a:r>
            <a:r>
              <a:rPr lang="en-US" altLang="en-US" sz="2100" dirty="0" smtClean="0">
                <a:solidFill>
                  <a:srgbClr val="FF0000"/>
                </a:solidFill>
              </a:rPr>
              <a:t> </a:t>
            </a:r>
            <a:r>
              <a:rPr lang="en-US" altLang="en-US" sz="2100" dirty="0" err="1">
                <a:solidFill>
                  <a:srgbClr val="FF0000"/>
                </a:solidFill>
              </a:rPr>
              <a:t>dites</a:t>
            </a:r>
            <a:r>
              <a:rPr lang="en-US" altLang="en-US" sz="2100" dirty="0">
                <a:solidFill>
                  <a:srgbClr val="FF0000"/>
                </a:solidFill>
              </a:rPr>
              <a:t> CRII et CRII </a:t>
            </a:r>
            <a:r>
              <a:rPr lang="en-US" altLang="en-US" sz="2100" dirty="0" smtClean="0">
                <a:solidFill>
                  <a:srgbClr val="FF0000"/>
                </a:solidFill>
              </a:rPr>
              <a:t>+</a:t>
            </a:r>
          </a:p>
          <a:p>
            <a:pPr marL="0" lvl="0" indent="0" algn="just" eaLnBrk="1" hangingPunct="1">
              <a:lnSpc>
                <a:spcPct val="80000"/>
              </a:lnSpc>
              <a:spcBef>
                <a:spcPct val="0"/>
              </a:spcBef>
              <a:spcAft>
                <a:spcPts val="1813"/>
              </a:spcAft>
              <a:buClr>
                <a:srgbClr val="034EA2"/>
              </a:buClr>
              <a:defRPr/>
            </a:pPr>
            <a:endParaRPr lang="en-US" altLang="en-US" sz="2100" b="1" dirty="0" smtClean="0">
              <a:solidFill>
                <a:srgbClr val="4D4D4D"/>
              </a:solidFill>
            </a:endParaRPr>
          </a:p>
          <a:p>
            <a:pPr marL="0" lvl="0" indent="0" algn="just" eaLnBrk="1" hangingPunct="1">
              <a:lnSpc>
                <a:spcPct val="80000"/>
              </a:lnSpc>
              <a:spcBef>
                <a:spcPct val="0"/>
              </a:spcBef>
              <a:spcAft>
                <a:spcPts val="1813"/>
              </a:spcAft>
              <a:buClr>
                <a:srgbClr val="034EA2"/>
              </a:buClr>
              <a:defRPr/>
            </a:pPr>
            <a:r>
              <a:rPr lang="en-US" altLang="en-US" sz="2100" b="1" dirty="0" smtClean="0">
                <a:solidFill>
                  <a:srgbClr val="4D4D4D"/>
                </a:solidFill>
              </a:rPr>
              <a:t>À </a:t>
            </a:r>
            <a:r>
              <a:rPr lang="en-US" altLang="en-US" sz="2100" b="1" dirty="0" err="1">
                <a:solidFill>
                  <a:srgbClr val="4D4D4D"/>
                </a:solidFill>
              </a:rPr>
              <a:t>moyen</a:t>
            </a:r>
            <a:r>
              <a:rPr lang="en-US" altLang="en-US" sz="2100" b="1" dirty="0">
                <a:solidFill>
                  <a:srgbClr val="4D4D4D"/>
                </a:solidFill>
              </a:rPr>
              <a:t> </a:t>
            </a:r>
            <a:r>
              <a:rPr lang="en-US" altLang="en-US" sz="2100" b="1" dirty="0" err="1">
                <a:solidFill>
                  <a:srgbClr val="4D4D4D"/>
                </a:solidFill>
              </a:rPr>
              <a:t>terme</a:t>
            </a:r>
            <a:r>
              <a:rPr lang="en-US" altLang="en-US" sz="2100" dirty="0">
                <a:solidFill>
                  <a:srgbClr val="4D4D4D"/>
                </a:solidFill>
              </a:rPr>
              <a:t> (2 à 3 </a:t>
            </a:r>
            <a:r>
              <a:rPr lang="en-US" altLang="en-US" sz="2100" dirty="0" err="1">
                <a:solidFill>
                  <a:srgbClr val="4D4D4D"/>
                </a:solidFill>
              </a:rPr>
              <a:t>ans</a:t>
            </a:r>
            <a:r>
              <a:rPr lang="en-US" altLang="en-US" sz="2100" dirty="0">
                <a:solidFill>
                  <a:srgbClr val="4D4D4D"/>
                </a:solidFill>
              </a:rPr>
              <a:t>)</a:t>
            </a:r>
          </a:p>
          <a:p>
            <a:pPr lvl="1" algn="just" eaLnBrk="1" hangingPunct="1">
              <a:lnSpc>
                <a:spcPct val="80000"/>
              </a:lnSpc>
              <a:spcAft>
                <a:spcPts val="1813"/>
              </a:spcAft>
              <a:buClr>
                <a:srgbClr val="034EA2"/>
              </a:buClr>
              <a:defRPr/>
            </a:pPr>
            <a:r>
              <a:rPr lang="en-US" altLang="en-US" sz="2100" dirty="0" smtClean="0">
                <a:solidFill>
                  <a:srgbClr val="FF0000"/>
                </a:solidFill>
              </a:rPr>
              <a:t>REACT-EU</a:t>
            </a:r>
          </a:p>
          <a:p>
            <a:pPr marL="0" lvl="0" indent="0" algn="just" eaLnBrk="1" hangingPunct="1">
              <a:lnSpc>
                <a:spcPct val="80000"/>
              </a:lnSpc>
              <a:spcBef>
                <a:spcPct val="0"/>
              </a:spcBef>
              <a:spcAft>
                <a:spcPts val="1813"/>
              </a:spcAft>
              <a:buClr>
                <a:srgbClr val="034EA2"/>
              </a:buClr>
              <a:defRPr/>
            </a:pPr>
            <a:endParaRPr lang="en-US" altLang="en-US" sz="2100" b="1" dirty="0" smtClean="0">
              <a:solidFill>
                <a:srgbClr val="4D4D4D"/>
              </a:solidFill>
            </a:endParaRPr>
          </a:p>
          <a:p>
            <a:pPr marL="0" lvl="0" indent="0" algn="just" eaLnBrk="1" hangingPunct="1">
              <a:lnSpc>
                <a:spcPct val="80000"/>
              </a:lnSpc>
              <a:spcBef>
                <a:spcPct val="0"/>
              </a:spcBef>
              <a:spcAft>
                <a:spcPts val="1813"/>
              </a:spcAft>
              <a:buClr>
                <a:srgbClr val="034EA2"/>
              </a:buClr>
              <a:defRPr/>
            </a:pPr>
            <a:r>
              <a:rPr lang="en-US" altLang="en-US" sz="2100" b="1" dirty="0" smtClean="0">
                <a:solidFill>
                  <a:srgbClr val="4D4D4D"/>
                </a:solidFill>
              </a:rPr>
              <a:t>Sur </a:t>
            </a:r>
            <a:r>
              <a:rPr lang="en-US" altLang="en-US" sz="2100" b="1" dirty="0">
                <a:solidFill>
                  <a:srgbClr val="4D4D4D"/>
                </a:solidFill>
              </a:rPr>
              <a:t>le plus long </a:t>
            </a:r>
            <a:r>
              <a:rPr lang="en-US" altLang="en-US" sz="2100" b="1" dirty="0" err="1" smtClean="0">
                <a:solidFill>
                  <a:srgbClr val="4D4D4D"/>
                </a:solidFill>
              </a:rPr>
              <a:t>terme</a:t>
            </a:r>
            <a:endParaRPr lang="en-US" altLang="en-US" sz="2100" dirty="0" smtClean="0">
              <a:solidFill>
                <a:srgbClr val="FF0000"/>
              </a:solidFill>
            </a:endParaRPr>
          </a:p>
          <a:p>
            <a:pPr lvl="1"/>
            <a:r>
              <a:rPr lang="en-US" sz="2100" dirty="0" smtClean="0">
                <a:solidFill>
                  <a:srgbClr val="FF0000"/>
                </a:solidFill>
              </a:rPr>
              <a:t>FRR et Plan National de </a:t>
            </a:r>
            <a:r>
              <a:rPr lang="en-US" sz="2100" dirty="0" err="1">
                <a:solidFill>
                  <a:srgbClr val="FF0000"/>
                </a:solidFill>
              </a:rPr>
              <a:t>R</a:t>
            </a:r>
            <a:r>
              <a:rPr lang="en-US" sz="2100" dirty="0" err="1" smtClean="0">
                <a:solidFill>
                  <a:srgbClr val="FF0000"/>
                </a:solidFill>
              </a:rPr>
              <a:t>elance</a:t>
            </a:r>
            <a:r>
              <a:rPr lang="en-US" sz="2100" dirty="0" smtClean="0">
                <a:solidFill>
                  <a:srgbClr val="FF0000"/>
                </a:solidFill>
              </a:rPr>
              <a:t> et de Resilience (PNRR) </a:t>
            </a:r>
            <a:r>
              <a:rPr lang="en-US" sz="2100" dirty="0" smtClean="0">
                <a:solidFill>
                  <a:srgbClr val="FF0000"/>
                </a:solidFill>
                <a:sym typeface="Wingdings" panose="05000000000000000000" pitchFamily="2" charset="2"/>
              </a:rPr>
              <a:t> 2026</a:t>
            </a:r>
            <a:endParaRPr lang="fr-BE" sz="2100" dirty="0" smtClean="0">
              <a:solidFill>
                <a:srgbClr val="FF0000"/>
              </a:solidFill>
              <a:sym typeface="Wingdings" panose="05000000000000000000" pitchFamily="2" charset="2"/>
            </a:endParaRPr>
          </a:p>
        </p:txBody>
      </p:sp>
    </p:spTree>
    <p:extLst>
      <p:ext uri="{BB962C8B-B14F-4D97-AF65-F5344CB8AC3E}">
        <p14:creationId xmlns:p14="http://schemas.microsoft.com/office/powerpoint/2010/main" val="14974759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2788" y="2003002"/>
            <a:ext cx="10905699" cy="4554708"/>
          </a:xfrm>
        </p:spPr>
        <p:txBody>
          <a:bodyPr/>
          <a:lstStyle/>
          <a:p>
            <a:pPr marL="0" indent="0">
              <a:buNone/>
            </a:pPr>
            <a:r>
              <a:rPr lang="fr-BE" sz="2000" dirty="0" smtClean="0"/>
              <a:t>Réponse immédiate aux pénuries de liquidités dans les EM consécutives à l’augmentation soudaine des investissements publics dans leurs systèmes  de santé et d’autres secteurs de l’économie en:</a:t>
            </a:r>
          </a:p>
          <a:p>
            <a:r>
              <a:rPr lang="fr-BE" sz="2000" dirty="0" smtClean="0"/>
              <a:t>Soutenant le financement des fonds de roulement des PME (FEDER)</a:t>
            </a:r>
          </a:p>
          <a:p>
            <a:r>
              <a:rPr lang="fr-BE" sz="2000" dirty="0" smtClean="0"/>
              <a:t>Stimulant les investissements à la capacité de réaction dans les services de santé et le maintien </a:t>
            </a:r>
            <a:r>
              <a:rPr lang="fr-BE" sz="2000" dirty="0"/>
              <a:t>de l’emploi (FEDER, FSE)</a:t>
            </a:r>
            <a:endParaRPr lang="fr-BE" sz="2000" dirty="0" smtClean="0"/>
          </a:p>
          <a:p>
            <a:r>
              <a:rPr lang="fr-BE" sz="2000" dirty="0" err="1" smtClean="0"/>
              <a:t>Eligibilité</a:t>
            </a:r>
            <a:r>
              <a:rPr lang="fr-BE" sz="2000" dirty="0" smtClean="0"/>
              <a:t> au 1er février 2020</a:t>
            </a:r>
          </a:p>
          <a:p>
            <a:r>
              <a:rPr lang="fr-BE" sz="2000" dirty="0" smtClean="0"/>
              <a:t>Accordant un taux de cofinancement temporaire de 100% pour un ou plusieurs axes des programmes FESI</a:t>
            </a:r>
          </a:p>
          <a:p>
            <a:r>
              <a:rPr lang="fr-BE" sz="2000" dirty="0" smtClean="0"/>
              <a:t>Supprimant le montant minimum de FSE par rapport au FEDER</a:t>
            </a:r>
          </a:p>
          <a:p>
            <a:r>
              <a:rPr lang="fr-BE" sz="2000" dirty="0" smtClean="0"/>
              <a:t>Pour la Martinique la proposition de modification des PO est en cours </a:t>
            </a:r>
            <a:endParaRPr lang="en-GB" sz="2000" dirty="0"/>
          </a:p>
        </p:txBody>
      </p:sp>
      <p:sp>
        <p:nvSpPr>
          <p:cNvPr id="3" name="Title 2"/>
          <p:cNvSpPr>
            <a:spLocks noGrp="1"/>
          </p:cNvSpPr>
          <p:nvPr>
            <p:ph type="title"/>
          </p:nvPr>
        </p:nvSpPr>
        <p:spPr>
          <a:xfrm>
            <a:off x="1" y="1181809"/>
            <a:ext cx="12192000" cy="782423"/>
          </a:xfrm>
        </p:spPr>
        <p:txBody>
          <a:bodyPr/>
          <a:lstStyle/>
          <a:p>
            <a:pPr algn="ctr"/>
            <a:r>
              <a:rPr lang="fr-BE" sz="4349" b="1" dirty="0">
                <a:solidFill>
                  <a:srgbClr val="0D3F96"/>
                </a:solidFill>
                <a:latin typeface="+mn-lt"/>
                <a:ea typeface="+mn-ea"/>
                <a:cs typeface="Times New Roman" panose="02020603050405020304" pitchFamily="18" charset="0"/>
              </a:rPr>
              <a:t>Règlements CRII et CRII+</a:t>
            </a:r>
            <a:endParaRPr lang="en-GB" sz="4349" b="1" dirty="0">
              <a:solidFill>
                <a:srgbClr val="0D3F96"/>
              </a:solidFill>
              <a:latin typeface="+mn-lt"/>
              <a:ea typeface="+mn-ea"/>
              <a:cs typeface="Times New Roman" panose="02020603050405020304" pitchFamily="18" charset="0"/>
            </a:endParaRPr>
          </a:p>
        </p:txBody>
      </p:sp>
    </p:spTree>
    <p:extLst>
      <p:ext uri="{BB962C8B-B14F-4D97-AF65-F5344CB8AC3E}">
        <p14:creationId xmlns:p14="http://schemas.microsoft.com/office/powerpoint/2010/main" val="29353890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428" y="1657107"/>
            <a:ext cx="12117572" cy="4873549"/>
          </a:xfrm>
        </p:spPr>
        <p:txBody>
          <a:bodyPr/>
          <a:lstStyle/>
          <a:p>
            <a:pPr marL="0" indent="0">
              <a:buNone/>
            </a:pPr>
            <a:r>
              <a:rPr lang="fr-BE" sz="2200" b="1" dirty="0" smtClean="0"/>
              <a:t>FEDER :</a:t>
            </a:r>
          </a:p>
          <a:p>
            <a:r>
              <a:rPr lang="fr-BE" sz="2200" dirty="0" smtClean="0"/>
              <a:t>Restructuration de l’axe 3 (Compétitivité) avec la création de deux instruments financiers (Prêt Rebond de la BPI pour le renforcement de la trésorerie des entreprises) et un Fonds de Subvention Territoriale pour les entreprises soutenu par la CTM, avec une participation totale du FEDER de 7M€.</a:t>
            </a:r>
          </a:p>
          <a:p>
            <a:r>
              <a:rPr lang="fr-BE" sz="2200" dirty="0" smtClean="0"/>
              <a:t> Remboursement à 100% pour l’axe 4 (</a:t>
            </a:r>
            <a:r>
              <a:rPr lang="fr-BE" sz="2200" dirty="0" err="1" smtClean="0"/>
              <a:t>Energie</a:t>
            </a:r>
            <a:r>
              <a:rPr lang="fr-BE" sz="2200" dirty="0" smtClean="0"/>
              <a:t>) et 5 (Allocation RUP)</a:t>
            </a:r>
          </a:p>
          <a:p>
            <a:pPr marL="0" indent="0">
              <a:buNone/>
            </a:pPr>
            <a:r>
              <a:rPr lang="fr-BE" sz="2200" b="1" dirty="0" smtClean="0"/>
              <a:t>FSE :</a:t>
            </a:r>
          </a:p>
          <a:p>
            <a:r>
              <a:rPr lang="fr-BE" sz="2200" b="1" dirty="0" smtClean="0"/>
              <a:t>PO Régional</a:t>
            </a:r>
            <a:r>
              <a:rPr lang="fr-BE" sz="2200" dirty="0" smtClean="0"/>
              <a:t>: Création d’un nouvel (n°14)</a:t>
            </a:r>
            <a:r>
              <a:rPr lang="fr-FR" sz="2200" dirty="0"/>
              <a:t> </a:t>
            </a:r>
            <a:r>
              <a:rPr lang="fr-FR" sz="2200" dirty="0" smtClean="0"/>
              <a:t>destiné à maintenir </a:t>
            </a:r>
            <a:r>
              <a:rPr lang="fr-FR" sz="2200" dirty="0"/>
              <a:t>l’activité de certains services publics et d’enseignement dans le contexte de la crise </a:t>
            </a:r>
            <a:r>
              <a:rPr lang="fr-FR" sz="2200" dirty="0" smtClean="0"/>
              <a:t>sanitaire. </a:t>
            </a:r>
            <a:endParaRPr lang="fr-BE" sz="2200" dirty="0" smtClean="0"/>
          </a:p>
          <a:p>
            <a:r>
              <a:rPr lang="fr-BE" sz="2200" b="1" dirty="0" smtClean="0"/>
              <a:t>PO État</a:t>
            </a:r>
            <a:r>
              <a:rPr lang="fr-BE" sz="2200" dirty="0" smtClean="0"/>
              <a:t>: Introduction de deux nouveaux objectifs spécifiques destinés à </a:t>
            </a:r>
            <a:r>
              <a:rPr lang="fr-FR" sz="2200" dirty="0"/>
              <a:t> </a:t>
            </a:r>
            <a:r>
              <a:rPr lang="fr-FR" sz="2200" dirty="0" smtClean="0"/>
              <a:t>favoriser </a:t>
            </a:r>
            <a:r>
              <a:rPr lang="fr-FR" sz="2200" dirty="0"/>
              <a:t>l’information et la communication sur la crise sanitaire </a:t>
            </a:r>
            <a:r>
              <a:rPr lang="fr-FR" sz="2200" dirty="0" smtClean="0"/>
              <a:t>COVID-19 ainsi qu’à renforcer </a:t>
            </a:r>
            <a:r>
              <a:rPr lang="fr-FR" sz="2200" dirty="0"/>
              <a:t>les mesures de santé et de sécurité au </a:t>
            </a:r>
            <a:r>
              <a:rPr lang="fr-FR" sz="2200" dirty="0" smtClean="0"/>
              <a:t>travail.</a:t>
            </a:r>
            <a:endParaRPr lang="fr-BE" sz="2200" dirty="0" smtClean="0"/>
          </a:p>
          <a:p>
            <a:endParaRPr lang="fr-BE" sz="2200" dirty="0"/>
          </a:p>
          <a:p>
            <a:endParaRPr lang="fr-BE" sz="2200" dirty="0"/>
          </a:p>
          <a:p>
            <a:pPr marL="0" indent="0">
              <a:buNone/>
            </a:pPr>
            <a:endParaRPr lang="fr-BE" sz="2200" b="1" dirty="0" smtClean="0"/>
          </a:p>
          <a:p>
            <a:pPr marL="0" indent="0">
              <a:buNone/>
            </a:pPr>
            <a:endParaRPr lang="en-GB" sz="2200" b="1" dirty="0"/>
          </a:p>
        </p:txBody>
      </p:sp>
      <p:sp>
        <p:nvSpPr>
          <p:cNvPr id="3" name="Title 2"/>
          <p:cNvSpPr>
            <a:spLocks noGrp="1"/>
          </p:cNvSpPr>
          <p:nvPr>
            <p:ph type="title"/>
          </p:nvPr>
        </p:nvSpPr>
        <p:spPr>
          <a:xfrm>
            <a:off x="0" y="1157880"/>
            <a:ext cx="12192000" cy="680484"/>
          </a:xfrm>
        </p:spPr>
        <p:txBody>
          <a:bodyPr/>
          <a:lstStyle/>
          <a:p>
            <a:pPr algn="ctr"/>
            <a:r>
              <a:rPr lang="fr-BE" sz="4349" b="1" dirty="0">
                <a:solidFill>
                  <a:srgbClr val="0D3F96"/>
                </a:solidFill>
                <a:latin typeface="+mn-lt"/>
                <a:ea typeface="+mn-ea"/>
                <a:cs typeface="Times New Roman" panose="02020603050405020304" pitchFamily="18" charset="0"/>
              </a:rPr>
              <a:t>Modifications CRII et CRII+ en Martinique</a:t>
            </a:r>
            <a:endParaRPr lang="en-GB" sz="4349" b="1" dirty="0">
              <a:solidFill>
                <a:srgbClr val="0D3F96"/>
              </a:solidFill>
              <a:latin typeface="+mn-lt"/>
              <a:ea typeface="+mn-ea"/>
              <a:cs typeface="Times New Roman" panose="02020603050405020304" pitchFamily="18" charset="0"/>
            </a:endParaRPr>
          </a:p>
        </p:txBody>
      </p:sp>
    </p:spTree>
    <p:extLst>
      <p:ext uri="{BB962C8B-B14F-4D97-AF65-F5344CB8AC3E}">
        <p14:creationId xmlns:p14="http://schemas.microsoft.com/office/powerpoint/2010/main" val="19383620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59843"/>
            <a:ext cx="12192000" cy="782357"/>
          </a:xfrm>
        </p:spPr>
        <p:txBody>
          <a:bodyPr/>
          <a:lstStyle/>
          <a:p>
            <a:pPr algn="ctr"/>
            <a:r>
              <a:rPr lang="en-US" altLang="en-US" sz="4349" b="1" dirty="0">
                <a:solidFill>
                  <a:srgbClr val="0D3F96"/>
                </a:solidFill>
                <a:latin typeface="+mn-lt"/>
                <a:ea typeface="+mn-ea"/>
                <a:cs typeface="Times New Roman" panose="02020603050405020304" pitchFamily="18" charset="0"/>
              </a:rPr>
              <a:t>REACT-EU : Budget</a:t>
            </a:r>
            <a:endParaRPr lang="fr-BE" sz="4349" b="1" dirty="0">
              <a:solidFill>
                <a:srgbClr val="0D3F96"/>
              </a:solidFill>
              <a:latin typeface="+mn-lt"/>
              <a:ea typeface="+mn-ea"/>
              <a:cs typeface="Times New Roman" panose="02020603050405020304" pitchFamily="18" charset="0"/>
            </a:endParaRPr>
          </a:p>
        </p:txBody>
      </p:sp>
      <p:sp>
        <p:nvSpPr>
          <p:cNvPr id="4" name="Content Placeholder 1">
            <a:extLst>
              <a:ext uri="{FF2B5EF4-FFF2-40B4-BE49-F238E27FC236}">
                <a16:creationId xmlns:a16="http://schemas.microsoft.com/office/drawing/2014/main" id="{2E89D627-A33B-403B-9D2B-EF944B6B40CB}"/>
              </a:ext>
            </a:extLst>
          </p:cNvPr>
          <p:cNvSpPr>
            <a:spLocks noGrp="1" noChangeArrowheads="1"/>
          </p:cNvSpPr>
          <p:nvPr>
            <p:ph idx="1"/>
          </p:nvPr>
        </p:nvSpPr>
        <p:spPr>
          <a:xfrm>
            <a:off x="0" y="1942200"/>
            <a:ext cx="12192000" cy="3933767"/>
          </a:xfrm>
        </p:spPr>
        <p:txBody>
          <a:bodyPr/>
          <a:lstStyle/>
          <a:p>
            <a:pPr eaLnBrk="1" hangingPunct="1">
              <a:spcAft>
                <a:spcPts val="1813"/>
              </a:spcAft>
              <a:buClrTx/>
            </a:pPr>
            <a:r>
              <a:rPr lang="en-US" altLang="en-US" sz="3200" b="1" dirty="0" err="1">
                <a:solidFill>
                  <a:srgbClr val="4D4D4D"/>
                </a:solidFill>
              </a:rPr>
              <a:t>Ressources</a:t>
            </a:r>
            <a:r>
              <a:rPr lang="en-US" altLang="en-US" sz="3200" b="1" dirty="0">
                <a:solidFill>
                  <a:srgbClr val="4D4D4D"/>
                </a:solidFill>
              </a:rPr>
              <a:t> </a:t>
            </a:r>
            <a:r>
              <a:rPr lang="en-US" altLang="en-US" sz="3200" b="1" dirty="0" err="1">
                <a:solidFill>
                  <a:srgbClr val="4D4D4D"/>
                </a:solidFill>
              </a:rPr>
              <a:t>supplémentaires</a:t>
            </a:r>
            <a:r>
              <a:rPr lang="en-US" altLang="en-US" sz="3200" b="1" dirty="0">
                <a:solidFill>
                  <a:srgbClr val="4D4D4D"/>
                </a:solidFill>
              </a:rPr>
              <a:t> </a:t>
            </a:r>
            <a:r>
              <a:rPr lang="en-US" altLang="en-US" sz="3200" dirty="0">
                <a:solidFill>
                  <a:srgbClr val="4D4D4D"/>
                </a:solidFill>
              </a:rPr>
              <a:t>de</a:t>
            </a:r>
            <a:r>
              <a:rPr lang="en-US" altLang="en-US" sz="3200" b="1" dirty="0">
                <a:solidFill>
                  <a:srgbClr val="4D4D4D"/>
                </a:solidFill>
              </a:rPr>
              <a:t> </a:t>
            </a:r>
            <a:r>
              <a:rPr lang="en-US" altLang="en-US" sz="3200" dirty="0" smtClean="0">
                <a:solidFill>
                  <a:srgbClr val="4D4D4D"/>
                </a:solidFill>
              </a:rPr>
              <a:t>47,5 milliards EUR en prix 2018 (53,3</a:t>
            </a:r>
            <a:r>
              <a:rPr lang="en-US" altLang="en-US" sz="3200" dirty="0">
                <a:solidFill>
                  <a:srgbClr val="4D4D4D"/>
                </a:solidFill>
              </a:rPr>
              <a:t> milliards </a:t>
            </a:r>
            <a:r>
              <a:rPr lang="en-US" altLang="en-US" sz="3200" dirty="0" smtClean="0">
                <a:solidFill>
                  <a:srgbClr val="4D4D4D"/>
                </a:solidFill>
              </a:rPr>
              <a:t>EUR en </a:t>
            </a:r>
            <a:r>
              <a:rPr lang="en-US" altLang="en-US" sz="3200" dirty="0">
                <a:solidFill>
                  <a:srgbClr val="4D4D4D"/>
                </a:solidFill>
              </a:rPr>
              <a:t>prix </a:t>
            </a:r>
            <a:r>
              <a:rPr lang="en-US" altLang="en-US" sz="3200" dirty="0" smtClean="0">
                <a:solidFill>
                  <a:srgbClr val="4D4D4D"/>
                </a:solidFill>
              </a:rPr>
              <a:t>courants)</a:t>
            </a:r>
          </a:p>
          <a:p>
            <a:pPr eaLnBrk="1" hangingPunct="1">
              <a:spcAft>
                <a:spcPts val="1813"/>
              </a:spcAft>
              <a:buClrTx/>
            </a:pPr>
            <a:r>
              <a:rPr lang="en-US" altLang="en-US" sz="3200" dirty="0" err="1" smtClean="0">
                <a:solidFill>
                  <a:srgbClr val="4D4D4D"/>
                </a:solidFill>
              </a:rPr>
              <a:t>Proviennent</a:t>
            </a:r>
            <a:r>
              <a:rPr lang="en-US" altLang="en-US" sz="3200" dirty="0" smtClean="0">
                <a:solidFill>
                  <a:srgbClr val="4D4D4D"/>
                </a:solidFill>
              </a:rPr>
              <a:t> de </a:t>
            </a:r>
            <a:r>
              <a:rPr lang="en-US" altLang="en-US" sz="3200" dirty="0" err="1" smtClean="0">
                <a:solidFill>
                  <a:srgbClr val="4D4D4D"/>
                </a:solidFill>
              </a:rPr>
              <a:t>l’instrument</a:t>
            </a:r>
            <a:r>
              <a:rPr lang="en-US" altLang="en-US" sz="3200" dirty="0" smtClean="0">
                <a:solidFill>
                  <a:srgbClr val="4D4D4D"/>
                </a:solidFill>
              </a:rPr>
              <a:t> de </a:t>
            </a:r>
            <a:r>
              <a:rPr lang="en-US" altLang="en-US" sz="3200" dirty="0" err="1" smtClean="0">
                <a:solidFill>
                  <a:srgbClr val="4D4D4D"/>
                </a:solidFill>
              </a:rPr>
              <a:t>relance</a:t>
            </a:r>
            <a:r>
              <a:rPr lang="en-US" altLang="en-US" sz="3200" dirty="0" smtClean="0">
                <a:solidFill>
                  <a:srgbClr val="4D4D4D"/>
                </a:solidFill>
              </a:rPr>
              <a:t> </a:t>
            </a:r>
            <a:r>
              <a:rPr lang="en-US" altLang="en-US" sz="3200" i="1" dirty="0" smtClean="0">
                <a:solidFill>
                  <a:srgbClr val="4D4D4D"/>
                </a:solidFill>
              </a:rPr>
              <a:t>Next </a:t>
            </a:r>
            <a:r>
              <a:rPr lang="en-US" altLang="en-US" sz="3200" i="1" dirty="0" err="1" smtClean="0">
                <a:solidFill>
                  <a:srgbClr val="4D4D4D"/>
                </a:solidFill>
              </a:rPr>
              <a:t>generationEU</a:t>
            </a:r>
            <a:r>
              <a:rPr lang="en-US" altLang="en-US" sz="3200" i="1" dirty="0" smtClean="0">
                <a:solidFill>
                  <a:srgbClr val="4D4D4D"/>
                </a:solidFill>
              </a:rPr>
              <a:t> </a:t>
            </a:r>
            <a:r>
              <a:rPr lang="en-US" altLang="en-US" sz="3200" dirty="0" smtClean="0">
                <a:solidFill>
                  <a:srgbClr val="4D4D4D"/>
                </a:solidFill>
              </a:rPr>
              <a:t>(</a:t>
            </a:r>
            <a:r>
              <a:rPr lang="en-US" altLang="en-US" sz="3200" dirty="0" err="1" smtClean="0">
                <a:solidFill>
                  <a:srgbClr val="4D4D4D"/>
                </a:solidFill>
              </a:rPr>
              <a:t>montants</a:t>
            </a:r>
            <a:r>
              <a:rPr lang="en-US" altLang="en-US" sz="3200" dirty="0" smtClean="0">
                <a:solidFill>
                  <a:srgbClr val="4D4D4D"/>
                </a:solidFill>
              </a:rPr>
              <a:t> </a:t>
            </a:r>
            <a:r>
              <a:rPr lang="en-US" altLang="en-US" sz="3200" dirty="0" err="1" smtClean="0">
                <a:solidFill>
                  <a:srgbClr val="4D4D4D"/>
                </a:solidFill>
              </a:rPr>
              <a:t>empruntés</a:t>
            </a:r>
            <a:r>
              <a:rPr lang="en-US" altLang="en-US" sz="3200" dirty="0" smtClean="0">
                <a:solidFill>
                  <a:srgbClr val="4D4D4D"/>
                </a:solidFill>
              </a:rPr>
              <a:t> sur les </a:t>
            </a:r>
            <a:r>
              <a:rPr lang="en-US" altLang="en-US" sz="3200" dirty="0" err="1" smtClean="0">
                <a:solidFill>
                  <a:srgbClr val="4D4D4D"/>
                </a:solidFill>
              </a:rPr>
              <a:t>marchés</a:t>
            </a:r>
            <a:r>
              <a:rPr lang="en-US" altLang="en-US" sz="3200" dirty="0" smtClean="0">
                <a:solidFill>
                  <a:srgbClr val="4D4D4D"/>
                </a:solidFill>
              </a:rPr>
              <a:t> par la Commission)</a:t>
            </a:r>
            <a:endParaRPr lang="en-US" altLang="en-US" sz="3200" dirty="0">
              <a:solidFill>
                <a:srgbClr val="4D4D4D"/>
              </a:solidFill>
            </a:endParaRPr>
          </a:p>
          <a:p>
            <a:pPr eaLnBrk="1" hangingPunct="1">
              <a:spcAft>
                <a:spcPts val="1813"/>
              </a:spcAft>
              <a:buClrTx/>
            </a:pPr>
            <a:r>
              <a:rPr lang="en-US" altLang="en-US" sz="3200" dirty="0" err="1" smtClean="0">
                <a:solidFill>
                  <a:srgbClr val="4D4D4D"/>
                </a:solidFill>
              </a:rPr>
              <a:t>En</a:t>
            </a:r>
            <a:r>
              <a:rPr lang="en-US" altLang="en-US" sz="3200" dirty="0" smtClean="0">
                <a:solidFill>
                  <a:srgbClr val="4D4D4D"/>
                </a:solidFill>
              </a:rPr>
              <a:t> </a:t>
            </a:r>
            <a:r>
              <a:rPr lang="en-US" altLang="en-US" sz="3200" dirty="0" err="1" smtClean="0">
                <a:solidFill>
                  <a:srgbClr val="4D4D4D"/>
                </a:solidFill>
              </a:rPr>
              <a:t>complément</a:t>
            </a:r>
            <a:r>
              <a:rPr lang="en-US" altLang="en-US" sz="3200" dirty="0" smtClean="0">
                <a:solidFill>
                  <a:srgbClr val="4D4D4D"/>
                </a:solidFill>
              </a:rPr>
              <a:t> des </a:t>
            </a:r>
            <a:r>
              <a:rPr lang="en-US" altLang="en-US" sz="3200" dirty="0" err="1">
                <a:solidFill>
                  <a:srgbClr val="4D4D4D"/>
                </a:solidFill>
              </a:rPr>
              <a:t>enveloppes</a:t>
            </a:r>
            <a:r>
              <a:rPr lang="en-US" altLang="en-US" sz="3200" dirty="0">
                <a:solidFill>
                  <a:srgbClr val="4D4D4D"/>
                </a:solidFill>
              </a:rPr>
              <a:t> </a:t>
            </a:r>
            <a:r>
              <a:rPr lang="en-US" altLang="en-US" sz="3200" dirty="0" err="1">
                <a:solidFill>
                  <a:srgbClr val="4D4D4D"/>
                </a:solidFill>
              </a:rPr>
              <a:t>attribuées</a:t>
            </a:r>
            <a:r>
              <a:rPr lang="en-US" altLang="en-US" sz="3200" dirty="0">
                <a:solidFill>
                  <a:srgbClr val="4D4D4D"/>
                </a:solidFill>
              </a:rPr>
              <a:t> aux </a:t>
            </a:r>
            <a:r>
              <a:rPr lang="en-US" altLang="en-US" sz="3200" dirty="0" err="1" smtClean="0">
                <a:solidFill>
                  <a:srgbClr val="4D4D4D"/>
                </a:solidFill>
              </a:rPr>
              <a:t>Etats</a:t>
            </a:r>
            <a:r>
              <a:rPr lang="en-US" altLang="en-US" sz="3200" dirty="0" smtClean="0">
                <a:solidFill>
                  <a:srgbClr val="4D4D4D"/>
                </a:solidFill>
              </a:rPr>
              <a:t> </a:t>
            </a:r>
            <a:r>
              <a:rPr lang="en-US" altLang="en-US" sz="3200" dirty="0" err="1">
                <a:solidFill>
                  <a:srgbClr val="4D4D4D"/>
                </a:solidFill>
              </a:rPr>
              <a:t>membres</a:t>
            </a:r>
            <a:r>
              <a:rPr lang="en-US" altLang="en-US" sz="3200" dirty="0">
                <a:solidFill>
                  <a:srgbClr val="4D4D4D"/>
                </a:solidFill>
              </a:rPr>
              <a:t> pour </a:t>
            </a:r>
            <a:r>
              <a:rPr lang="en-US" altLang="en-US" sz="3200" dirty="0" smtClean="0">
                <a:solidFill>
                  <a:srgbClr val="4D4D4D"/>
                </a:solidFill>
              </a:rPr>
              <a:t>2014-2020 avec </a:t>
            </a:r>
            <a:r>
              <a:rPr lang="en-US" altLang="en-US" sz="3200" dirty="0" err="1" smtClean="0">
                <a:solidFill>
                  <a:srgbClr val="4D4D4D"/>
                </a:solidFill>
              </a:rPr>
              <a:t>l’inclusion</a:t>
            </a:r>
            <a:r>
              <a:rPr lang="en-US" altLang="en-US" sz="3200" dirty="0" smtClean="0">
                <a:solidFill>
                  <a:srgbClr val="4D4D4D"/>
                </a:solidFill>
              </a:rPr>
              <a:t> de </a:t>
            </a:r>
            <a:r>
              <a:rPr lang="en-US" altLang="en-US" sz="3200" dirty="0" err="1" smtClean="0">
                <a:solidFill>
                  <a:srgbClr val="4D4D4D"/>
                </a:solidFill>
              </a:rPr>
              <a:t>deux</a:t>
            </a:r>
            <a:r>
              <a:rPr lang="en-US" altLang="en-US" sz="3200" dirty="0" smtClean="0">
                <a:solidFill>
                  <a:srgbClr val="4D4D4D"/>
                </a:solidFill>
              </a:rPr>
              <a:t> </a:t>
            </a:r>
            <a:r>
              <a:rPr lang="en-US" altLang="en-US" sz="3200" dirty="0" err="1" smtClean="0">
                <a:solidFill>
                  <a:srgbClr val="4D4D4D"/>
                </a:solidFill>
              </a:rPr>
              <a:t>nouvelles</a:t>
            </a:r>
            <a:r>
              <a:rPr lang="en-US" altLang="en-US" sz="3200" dirty="0" smtClean="0">
                <a:solidFill>
                  <a:srgbClr val="4D4D4D"/>
                </a:solidFill>
              </a:rPr>
              <a:t> </a:t>
            </a:r>
            <a:r>
              <a:rPr lang="en-US" altLang="en-US" sz="3200" dirty="0" err="1" smtClean="0">
                <a:solidFill>
                  <a:srgbClr val="4D4D4D"/>
                </a:solidFill>
              </a:rPr>
              <a:t>années</a:t>
            </a:r>
            <a:r>
              <a:rPr lang="en-US" altLang="en-US" sz="3200" dirty="0" smtClean="0">
                <a:solidFill>
                  <a:srgbClr val="4D4D4D"/>
                </a:solidFill>
              </a:rPr>
              <a:t> de </a:t>
            </a:r>
            <a:r>
              <a:rPr lang="en-US" altLang="en-US" sz="3200" dirty="0" err="1" smtClean="0">
                <a:solidFill>
                  <a:srgbClr val="4D4D4D"/>
                </a:solidFill>
              </a:rPr>
              <a:t>programmation</a:t>
            </a:r>
            <a:r>
              <a:rPr lang="en-US" altLang="en-US" sz="3200" dirty="0">
                <a:solidFill>
                  <a:srgbClr val="4D4D4D"/>
                </a:solidFill>
              </a:rPr>
              <a:t>:</a:t>
            </a:r>
            <a:r>
              <a:rPr lang="en-US" altLang="en-US" sz="3200" dirty="0" smtClean="0">
                <a:solidFill>
                  <a:srgbClr val="4D4D4D"/>
                </a:solidFill>
              </a:rPr>
              <a:t> 2021 et 2022</a:t>
            </a:r>
            <a:endParaRPr lang="en-US" altLang="en-US" sz="3200" dirty="0">
              <a:solidFill>
                <a:srgbClr val="4D4D4D"/>
              </a:solidFill>
            </a:endParaRPr>
          </a:p>
        </p:txBody>
      </p:sp>
    </p:spTree>
    <p:extLst>
      <p:ext uri="{BB962C8B-B14F-4D97-AF65-F5344CB8AC3E}">
        <p14:creationId xmlns:p14="http://schemas.microsoft.com/office/powerpoint/2010/main" val="41126016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090747"/>
            <a:ext cx="12192000" cy="3881904"/>
          </a:xfrm>
        </p:spPr>
        <p:txBody>
          <a:bodyPr/>
          <a:lstStyle/>
          <a:p>
            <a:pPr>
              <a:spcAft>
                <a:spcPts val="1813"/>
              </a:spcAft>
              <a:buClr>
                <a:srgbClr val="034EA2"/>
              </a:buClr>
            </a:pPr>
            <a:r>
              <a:rPr lang="en-US" altLang="en-US" dirty="0"/>
              <a:t>Distribution entre les </a:t>
            </a:r>
            <a:r>
              <a:rPr lang="en-US" altLang="en-US" dirty="0" err="1"/>
              <a:t>Etats-membres</a:t>
            </a:r>
            <a:r>
              <a:rPr lang="en-US" altLang="en-US" dirty="0"/>
              <a:t> </a:t>
            </a:r>
            <a:r>
              <a:rPr lang="en-US" altLang="en-US" dirty="0" err="1"/>
              <a:t>en</a:t>
            </a:r>
            <a:r>
              <a:rPr lang="en-US" altLang="en-US" dirty="0"/>
              <a:t> </a:t>
            </a:r>
            <a:r>
              <a:rPr lang="en-US" altLang="en-US" dirty="0" err="1"/>
              <a:t>deux</a:t>
            </a:r>
            <a:r>
              <a:rPr lang="en-US" altLang="en-US" dirty="0"/>
              <a:t> </a:t>
            </a:r>
            <a:r>
              <a:rPr lang="en-US" altLang="en-US" dirty="0" err="1" smtClean="0"/>
              <a:t>fois</a:t>
            </a:r>
            <a:r>
              <a:rPr lang="en-US" altLang="en-US" dirty="0" smtClean="0"/>
              <a:t>: </a:t>
            </a:r>
            <a:endParaRPr lang="en-US" altLang="en-US" dirty="0"/>
          </a:p>
          <a:p>
            <a:pPr lvl="1">
              <a:spcAft>
                <a:spcPts val="1813"/>
              </a:spcAft>
              <a:buClr>
                <a:srgbClr val="034EA2"/>
              </a:buClr>
            </a:pPr>
            <a:r>
              <a:rPr lang="en-US" altLang="en-US" dirty="0"/>
              <a:t> </a:t>
            </a:r>
            <a:r>
              <a:rPr lang="en-US" altLang="en-US" sz="2400" dirty="0" smtClean="0"/>
              <a:t>37,5 </a:t>
            </a:r>
            <a:r>
              <a:rPr lang="en-US" altLang="en-US" sz="2400" dirty="0"/>
              <a:t>milliards pour 2021 et 10 milliards pour 2022 </a:t>
            </a:r>
          </a:p>
          <a:p>
            <a:pPr>
              <a:spcAft>
                <a:spcPts val="1813"/>
              </a:spcAft>
              <a:buClr>
                <a:srgbClr val="034EA2"/>
              </a:buClr>
            </a:pPr>
            <a:r>
              <a:rPr lang="en-US" altLang="en-US" dirty="0"/>
              <a:t>La </a:t>
            </a:r>
            <a:r>
              <a:rPr lang="en-US" altLang="en-US" dirty="0" err="1"/>
              <a:t>répartition</a:t>
            </a:r>
            <a:r>
              <a:rPr lang="en-US" altLang="en-US" dirty="0"/>
              <a:t> entre FEDER, FSE </a:t>
            </a:r>
            <a:r>
              <a:rPr lang="en-US" altLang="en-US" dirty="0" smtClean="0"/>
              <a:t>(et FEAD) </a:t>
            </a:r>
            <a:r>
              <a:rPr lang="en-US" altLang="en-US" dirty="0" err="1"/>
              <a:t>est</a:t>
            </a:r>
            <a:r>
              <a:rPr lang="en-US" altLang="en-US" dirty="0"/>
              <a:t> du </a:t>
            </a:r>
            <a:r>
              <a:rPr lang="en-US" altLang="en-US" dirty="0" err="1"/>
              <a:t>ressort</a:t>
            </a:r>
            <a:r>
              <a:rPr lang="en-US" altLang="en-US" dirty="0"/>
              <a:t> des </a:t>
            </a:r>
            <a:r>
              <a:rPr lang="en-US" altLang="en-US" dirty="0" err="1"/>
              <a:t>Etats</a:t>
            </a:r>
            <a:r>
              <a:rPr lang="en-US" altLang="en-US" dirty="0"/>
              <a:t> </a:t>
            </a:r>
            <a:r>
              <a:rPr lang="en-US" altLang="en-US" dirty="0" err="1"/>
              <a:t>membres</a:t>
            </a:r>
            <a:endParaRPr lang="en-US" altLang="en-US" dirty="0"/>
          </a:p>
          <a:p>
            <a:pPr>
              <a:spcAft>
                <a:spcPts val="1813"/>
              </a:spcAft>
              <a:buClr>
                <a:srgbClr val="034EA2"/>
              </a:buClr>
            </a:pPr>
            <a:r>
              <a:rPr lang="en-US" altLang="en-US" dirty="0" err="1" smtClean="0"/>
              <a:t>Méthode</a:t>
            </a:r>
            <a:r>
              <a:rPr lang="en-US" altLang="en-US" dirty="0" smtClean="0"/>
              <a:t> </a:t>
            </a:r>
            <a:r>
              <a:rPr lang="en-US" altLang="en-US" dirty="0"/>
              <a:t>de </a:t>
            </a:r>
            <a:r>
              <a:rPr lang="en-US" altLang="en-US" dirty="0" err="1"/>
              <a:t>répartition</a:t>
            </a:r>
            <a:r>
              <a:rPr lang="en-US" altLang="en-US" dirty="0"/>
              <a:t>: par </a:t>
            </a:r>
            <a:r>
              <a:rPr lang="en-US" altLang="en-US" dirty="0" err="1"/>
              <a:t>Etat</a:t>
            </a:r>
            <a:r>
              <a:rPr lang="en-US" altLang="en-US" dirty="0"/>
              <a:t> </a:t>
            </a:r>
            <a:r>
              <a:rPr lang="en-US" altLang="en-US" dirty="0" err="1"/>
              <a:t>membre</a:t>
            </a:r>
            <a:r>
              <a:rPr lang="en-US" altLang="en-US" dirty="0"/>
              <a:t>, </a:t>
            </a:r>
            <a:r>
              <a:rPr lang="en-US" altLang="en-US" dirty="0" err="1"/>
              <a:t>en</a:t>
            </a:r>
            <a:r>
              <a:rPr lang="en-US" altLang="en-US" dirty="0"/>
              <a:t> tenant </a:t>
            </a:r>
            <a:r>
              <a:rPr lang="en-US" altLang="en-US" dirty="0" err="1"/>
              <a:t>compte</a:t>
            </a:r>
            <a:r>
              <a:rPr lang="en-US" altLang="en-US" dirty="0"/>
              <a:t> de la </a:t>
            </a:r>
            <a:r>
              <a:rPr lang="en-US" altLang="en-US" dirty="0" err="1"/>
              <a:t>prospérité</a:t>
            </a:r>
            <a:r>
              <a:rPr lang="en-US" altLang="en-US" dirty="0"/>
              <a:t> relative et de </a:t>
            </a:r>
            <a:r>
              <a:rPr lang="en-US" altLang="en-US" dirty="0" err="1"/>
              <a:t>l’ampleur</a:t>
            </a:r>
            <a:r>
              <a:rPr lang="en-US" altLang="en-US" dirty="0"/>
              <a:t> des </a:t>
            </a:r>
            <a:r>
              <a:rPr lang="en-US" altLang="en-US" dirty="0" err="1"/>
              <a:t>effets</a:t>
            </a:r>
            <a:r>
              <a:rPr lang="en-US" altLang="en-US" dirty="0"/>
              <a:t> socio-</a:t>
            </a:r>
            <a:r>
              <a:rPr lang="en-US" altLang="en-US" dirty="0" err="1"/>
              <a:t>économiques</a:t>
            </a:r>
            <a:r>
              <a:rPr lang="en-US" altLang="en-US" dirty="0"/>
              <a:t> de la </a:t>
            </a:r>
            <a:r>
              <a:rPr lang="en-US" altLang="en-US" dirty="0" err="1"/>
              <a:t>crise</a:t>
            </a:r>
            <a:r>
              <a:rPr lang="en-US" altLang="en-US" dirty="0"/>
              <a:t> </a:t>
            </a:r>
            <a:r>
              <a:rPr lang="en-US" altLang="en-US" dirty="0" err="1" smtClean="0"/>
              <a:t>actuelle</a:t>
            </a:r>
            <a:endParaRPr lang="fr-BE" dirty="0"/>
          </a:p>
        </p:txBody>
      </p:sp>
      <p:sp>
        <p:nvSpPr>
          <p:cNvPr id="3" name="Title 2"/>
          <p:cNvSpPr>
            <a:spLocks noGrp="1"/>
          </p:cNvSpPr>
          <p:nvPr>
            <p:ph type="title"/>
          </p:nvPr>
        </p:nvSpPr>
        <p:spPr>
          <a:xfrm>
            <a:off x="0" y="1153780"/>
            <a:ext cx="12192000" cy="782357"/>
          </a:xfrm>
        </p:spPr>
        <p:txBody>
          <a:bodyPr/>
          <a:lstStyle/>
          <a:p>
            <a:pPr algn="ctr"/>
            <a:r>
              <a:rPr lang="en-US" altLang="en-US" sz="4349" b="1" dirty="0">
                <a:solidFill>
                  <a:srgbClr val="0D3F96"/>
                </a:solidFill>
                <a:latin typeface="+mn-lt"/>
                <a:ea typeface="+mn-ea"/>
                <a:cs typeface="Times New Roman" panose="02020603050405020304" pitchFamily="18" charset="0"/>
              </a:rPr>
              <a:t>REACT-EU : Allocation 2021-2023</a:t>
            </a:r>
            <a:endParaRPr lang="fr-BE" sz="4349" b="1" dirty="0">
              <a:solidFill>
                <a:srgbClr val="0D3F96"/>
              </a:solidFill>
              <a:latin typeface="+mn-lt"/>
              <a:ea typeface="+mn-ea"/>
              <a:cs typeface="Times New Roman" panose="02020603050405020304" pitchFamily="18" charset="0"/>
            </a:endParaRPr>
          </a:p>
        </p:txBody>
      </p:sp>
    </p:spTree>
    <p:extLst>
      <p:ext uri="{BB962C8B-B14F-4D97-AF65-F5344CB8AC3E}">
        <p14:creationId xmlns:p14="http://schemas.microsoft.com/office/powerpoint/2010/main" val="32746344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0531" y="1846078"/>
            <a:ext cx="11045237" cy="4584481"/>
          </a:xfrm>
          <a:prstGeom prst="rect">
            <a:avLst/>
          </a:prstGeom>
        </p:spPr>
      </p:pic>
      <p:sp>
        <p:nvSpPr>
          <p:cNvPr id="4" name="Title 3"/>
          <p:cNvSpPr>
            <a:spLocks noGrp="1"/>
          </p:cNvSpPr>
          <p:nvPr>
            <p:ph type="title"/>
          </p:nvPr>
        </p:nvSpPr>
        <p:spPr>
          <a:xfrm>
            <a:off x="0" y="1142849"/>
            <a:ext cx="12192000" cy="782357"/>
          </a:xfrm>
        </p:spPr>
        <p:txBody>
          <a:bodyPr/>
          <a:lstStyle/>
          <a:p>
            <a:r>
              <a:rPr lang="en-IE" sz="4349" b="1" dirty="0">
                <a:solidFill>
                  <a:srgbClr val="0D3F96"/>
                </a:solidFill>
                <a:latin typeface="+mn-lt"/>
                <a:ea typeface="+mn-ea"/>
                <a:cs typeface="Times New Roman" panose="02020603050405020304" pitchFamily="18" charset="0"/>
              </a:rPr>
              <a:t>Allocation tranche 2021 (Mio EUR) </a:t>
            </a:r>
            <a:endParaRPr lang="en-US" sz="4349" b="1" dirty="0">
              <a:solidFill>
                <a:srgbClr val="0D3F96"/>
              </a:solidFill>
              <a:latin typeface="+mn-lt"/>
              <a:ea typeface="+mn-ea"/>
              <a:cs typeface="Times New Roman" panose="02020603050405020304" pitchFamily="18" charset="0"/>
            </a:endParaRPr>
          </a:p>
        </p:txBody>
      </p:sp>
    </p:spTree>
    <p:extLst>
      <p:ext uri="{BB962C8B-B14F-4D97-AF65-F5344CB8AC3E}">
        <p14:creationId xmlns:p14="http://schemas.microsoft.com/office/powerpoint/2010/main" val="3982041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9908682" y="506244"/>
            <a:ext cx="31747" cy="30090"/>
          </a:xfrm>
          <a:custGeom>
            <a:avLst/>
            <a:gdLst/>
            <a:ahLst/>
            <a:cxnLst/>
            <a:rect l="l" t="t" r="r" b="b"/>
            <a:pathLst>
              <a:path w="35039" h="33210">
                <a:moveTo>
                  <a:pt x="17538" y="25400"/>
                </a:moveTo>
                <a:lnTo>
                  <a:pt x="28092" y="33210"/>
                </a:lnTo>
                <a:lnTo>
                  <a:pt x="24142" y="20624"/>
                </a:lnTo>
                <a:lnTo>
                  <a:pt x="35039" y="12801"/>
                </a:lnTo>
                <a:lnTo>
                  <a:pt x="21526" y="12801"/>
                </a:lnTo>
                <a:lnTo>
                  <a:pt x="17538" y="0"/>
                </a:lnTo>
                <a:lnTo>
                  <a:pt x="13360" y="12801"/>
                </a:lnTo>
                <a:lnTo>
                  <a:pt x="0" y="12801"/>
                </a:lnTo>
                <a:lnTo>
                  <a:pt x="10896" y="20624"/>
                </a:lnTo>
                <a:lnTo>
                  <a:pt x="6743" y="33210"/>
                </a:lnTo>
                <a:lnTo>
                  <a:pt x="17538" y="25400"/>
                </a:lnTo>
                <a:close/>
              </a:path>
            </a:pathLst>
          </a:custGeom>
          <a:solidFill>
            <a:srgbClr val="FFED00"/>
          </a:solidFill>
        </p:spPr>
        <p:txBody>
          <a:bodyPr wrap="square" lIns="0" tIns="0" rIns="0" bIns="0" rtlCol="0">
            <a:noAutofit/>
          </a:bodyPr>
          <a:lstStyle/>
          <a:p>
            <a:endParaRPr sz="1631"/>
          </a:p>
        </p:txBody>
      </p:sp>
      <p:sp>
        <p:nvSpPr>
          <p:cNvPr id="14" name="object 3"/>
          <p:cNvSpPr txBox="1"/>
          <p:nvPr/>
        </p:nvSpPr>
        <p:spPr>
          <a:xfrm>
            <a:off x="1288685" y="1117103"/>
            <a:ext cx="9687384" cy="447810"/>
          </a:xfrm>
          <a:prstGeom prst="rect">
            <a:avLst/>
          </a:prstGeom>
        </p:spPr>
        <p:txBody>
          <a:bodyPr wrap="square" lIns="0" tIns="0" rIns="0" bIns="0" rtlCol="0">
            <a:noAutofit/>
          </a:bodyPr>
          <a:lstStyle/>
          <a:p>
            <a:pPr marL="11506" algn="ctr">
              <a:lnSpc>
                <a:spcPts val="2365"/>
              </a:lnSpc>
              <a:spcBef>
                <a:spcPts val="118"/>
              </a:spcBef>
            </a:pPr>
            <a:r>
              <a:rPr lang="fr-FR" sz="2265" b="1" dirty="0">
                <a:solidFill>
                  <a:srgbClr val="0D3F96"/>
                </a:solidFill>
                <a:cs typeface="Times New Roman"/>
              </a:rPr>
              <a:t>SITUATION DES PARTICIPANTS PO FSE ETAT </a:t>
            </a:r>
            <a:endParaRPr sz="2265" dirty="0">
              <a:solidFill>
                <a:srgbClr val="0D3F96"/>
              </a:solidFill>
              <a:cs typeface="Times New Roman"/>
            </a:endParaRPr>
          </a:p>
        </p:txBody>
      </p:sp>
      <p:cxnSp>
        <p:nvCxnSpPr>
          <p:cNvPr id="9" name="Connecteur droit 8"/>
          <p:cNvCxnSpPr/>
          <p:nvPr/>
        </p:nvCxnSpPr>
        <p:spPr>
          <a:xfrm>
            <a:off x="5775910" y="1650669"/>
            <a:ext cx="0" cy="412570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383" y="1979154"/>
            <a:ext cx="3935295" cy="352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8247" y="2001385"/>
            <a:ext cx="4624411" cy="349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99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77009"/>
            <a:ext cx="12192000" cy="4439910"/>
          </a:xfrm>
        </p:spPr>
        <p:txBody>
          <a:bodyPr/>
          <a:lstStyle/>
          <a:p>
            <a:pPr marL="0" indent="0">
              <a:buNone/>
            </a:pPr>
            <a:r>
              <a:rPr lang="fr-BE" dirty="0" smtClean="0"/>
              <a:t>Métropole: </a:t>
            </a:r>
            <a:r>
              <a:rPr lang="fr-BE" dirty="0"/>
              <a:t>2.167 M€ M</a:t>
            </a:r>
            <a:r>
              <a:rPr lang="fr-BE" dirty="0" smtClean="0"/>
              <a:t>€</a:t>
            </a:r>
          </a:p>
          <a:p>
            <a:pPr marL="0" indent="0">
              <a:buNone/>
            </a:pPr>
            <a:r>
              <a:rPr lang="fr-BE" dirty="0" smtClean="0"/>
              <a:t>DOM: 938 M€ (y inclus 30 €/</a:t>
            </a:r>
            <a:r>
              <a:rPr lang="fr-BE" dirty="0" err="1" smtClean="0"/>
              <a:t>hab</a:t>
            </a:r>
            <a:r>
              <a:rPr lang="fr-BE" dirty="0" smtClean="0"/>
              <a:t>), dont:</a:t>
            </a:r>
          </a:p>
          <a:p>
            <a:pPr lvl="1"/>
            <a:r>
              <a:rPr lang="fr-BE" dirty="0" smtClean="0"/>
              <a:t>Réunion :371 M€  (257+114)</a:t>
            </a:r>
          </a:p>
          <a:p>
            <a:pPr lvl="1"/>
            <a:r>
              <a:rPr lang="fr-BE" dirty="0" smtClean="0"/>
              <a:t>Guadeloupe/ Saint Martin: 186 M€ (135 + 51)</a:t>
            </a:r>
          </a:p>
          <a:p>
            <a:pPr lvl="1"/>
            <a:r>
              <a:rPr lang="fr-BE" b="1" dirty="0" smtClean="0"/>
              <a:t>MARTINIQUE: 150* M€ (120 + 30)</a:t>
            </a:r>
          </a:p>
          <a:p>
            <a:pPr lvl="1"/>
            <a:r>
              <a:rPr lang="fr-BE" dirty="0" smtClean="0"/>
              <a:t>Guyane: 126 M€ (102 + 24)</a:t>
            </a:r>
          </a:p>
          <a:p>
            <a:pPr lvl="1"/>
            <a:r>
              <a:rPr lang="fr-BE" dirty="0" smtClean="0"/>
              <a:t>Mayotte:106 M€</a:t>
            </a:r>
          </a:p>
        </p:txBody>
      </p:sp>
      <p:sp>
        <p:nvSpPr>
          <p:cNvPr id="3" name="Title 2"/>
          <p:cNvSpPr>
            <a:spLocks noGrp="1"/>
          </p:cNvSpPr>
          <p:nvPr>
            <p:ph type="title"/>
          </p:nvPr>
        </p:nvSpPr>
        <p:spPr>
          <a:xfrm>
            <a:off x="0" y="1143767"/>
            <a:ext cx="12192000" cy="1133242"/>
          </a:xfrm>
        </p:spPr>
        <p:txBody>
          <a:bodyPr/>
          <a:lstStyle/>
          <a:p>
            <a:pPr algn="ctr"/>
            <a:r>
              <a:rPr lang="fr-BE" sz="4349" b="1" dirty="0">
                <a:solidFill>
                  <a:srgbClr val="0D3F96"/>
                </a:solidFill>
                <a:latin typeface="+mn-lt"/>
                <a:ea typeface="+mn-ea"/>
                <a:cs typeface="Times New Roman" panose="02020603050405020304" pitchFamily="18" charset="0"/>
              </a:rPr>
              <a:t>Allocation par région (2021)</a:t>
            </a:r>
            <a:br>
              <a:rPr lang="fr-BE" sz="4349" b="1" dirty="0">
                <a:solidFill>
                  <a:srgbClr val="0D3F96"/>
                </a:solidFill>
                <a:latin typeface="+mn-lt"/>
                <a:ea typeface="+mn-ea"/>
                <a:cs typeface="Times New Roman" panose="02020603050405020304" pitchFamily="18" charset="0"/>
              </a:rPr>
            </a:br>
            <a:r>
              <a:rPr lang="fr-BE" sz="2400" dirty="0"/>
              <a:t>PO </a:t>
            </a:r>
            <a:r>
              <a:rPr lang="fr-BE" sz="2400" dirty="0" smtClean="0"/>
              <a:t>FEDER-FSE REGION </a:t>
            </a:r>
            <a:r>
              <a:rPr lang="fr-BE" sz="2400" dirty="0"/>
              <a:t>+ PO FSE (</a:t>
            </a:r>
            <a:r>
              <a:rPr lang="fr-BE" sz="2400" dirty="0" smtClean="0"/>
              <a:t>ETAT)</a:t>
            </a:r>
            <a:endParaRPr lang="en-GB" sz="2400" dirty="0"/>
          </a:p>
        </p:txBody>
      </p:sp>
    </p:spTree>
    <p:extLst>
      <p:ext uri="{BB962C8B-B14F-4D97-AF65-F5344CB8AC3E}">
        <p14:creationId xmlns:p14="http://schemas.microsoft.com/office/powerpoint/2010/main" val="19851484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6BBD2C-407C-4599-A222-AC83DB1EAF06}"/>
              </a:ext>
            </a:extLst>
          </p:cNvPr>
          <p:cNvSpPr>
            <a:spLocks noGrp="1" noChangeArrowheads="1"/>
          </p:cNvSpPr>
          <p:nvPr>
            <p:ph type="title"/>
          </p:nvPr>
        </p:nvSpPr>
        <p:spPr>
          <a:xfrm>
            <a:off x="0" y="1152469"/>
            <a:ext cx="12192000" cy="648587"/>
          </a:xfrm>
        </p:spPr>
        <p:txBody>
          <a:bodyPr/>
          <a:lstStyle/>
          <a:p>
            <a:pPr algn="ctr" eaLnBrk="1" hangingPunct="1"/>
            <a:r>
              <a:rPr lang="en-US" altLang="en-US" sz="4349" b="1" dirty="0" err="1">
                <a:solidFill>
                  <a:srgbClr val="0D3F96"/>
                </a:solidFill>
                <a:latin typeface="+mn-lt"/>
                <a:ea typeface="+mn-ea"/>
                <a:cs typeface="Times New Roman" panose="02020603050405020304" pitchFamily="18" charset="0"/>
              </a:rPr>
              <a:t>Processus</a:t>
            </a:r>
            <a:r>
              <a:rPr lang="en-US" altLang="en-US" sz="4349" b="1" dirty="0">
                <a:solidFill>
                  <a:srgbClr val="0D3F96"/>
                </a:solidFill>
                <a:latin typeface="+mn-lt"/>
                <a:ea typeface="+mn-ea"/>
                <a:cs typeface="Times New Roman" panose="02020603050405020304" pitchFamily="18" charset="0"/>
              </a:rPr>
              <a:t> de </a:t>
            </a:r>
            <a:r>
              <a:rPr lang="en-US" altLang="en-US" sz="4349" b="1" dirty="0" err="1">
                <a:solidFill>
                  <a:srgbClr val="0D3F96"/>
                </a:solidFill>
                <a:latin typeface="+mn-lt"/>
                <a:ea typeface="+mn-ea"/>
                <a:cs typeface="Times New Roman" panose="02020603050405020304" pitchFamily="18" charset="0"/>
              </a:rPr>
              <a:t>programmation</a:t>
            </a:r>
            <a:r>
              <a:rPr lang="en-US" altLang="en-US" sz="4349" b="1" dirty="0">
                <a:solidFill>
                  <a:srgbClr val="0D3F96"/>
                </a:solidFill>
                <a:latin typeface="+mn-lt"/>
                <a:ea typeface="+mn-ea"/>
                <a:cs typeface="Times New Roman" panose="02020603050405020304" pitchFamily="18" charset="0"/>
              </a:rPr>
              <a:t> </a:t>
            </a:r>
            <a:r>
              <a:rPr lang="en-US" altLang="en-US" sz="4349" b="1" dirty="0" err="1">
                <a:solidFill>
                  <a:srgbClr val="0D3F96"/>
                </a:solidFill>
                <a:latin typeface="+mn-lt"/>
                <a:ea typeface="+mn-ea"/>
                <a:cs typeface="Times New Roman" panose="02020603050405020304" pitchFamily="18" charset="0"/>
              </a:rPr>
              <a:t>allégé</a:t>
            </a:r>
            <a:r>
              <a:rPr lang="en-US" altLang="en-US" sz="4349" b="1" dirty="0">
                <a:solidFill>
                  <a:srgbClr val="0D3F96"/>
                </a:solidFill>
                <a:latin typeface="+mn-lt"/>
                <a:ea typeface="+mn-ea"/>
                <a:cs typeface="Times New Roman" panose="02020603050405020304" pitchFamily="18" charset="0"/>
              </a:rPr>
              <a:t>:</a:t>
            </a:r>
            <a:endParaRPr lang="en-US" altLang="en-US" sz="4349" b="1" dirty="0">
              <a:solidFill>
                <a:srgbClr val="0D3F96"/>
              </a:solidFill>
              <a:latin typeface="+mn-lt"/>
              <a:ea typeface="+mn-ea"/>
              <a:cs typeface="Times New Roman" panose="02020603050405020304" pitchFamily="18" charset="0"/>
            </a:endParaRPr>
          </a:p>
        </p:txBody>
      </p:sp>
      <p:sp>
        <p:nvSpPr>
          <p:cNvPr id="5" name="Content Placeholder 1">
            <a:extLst>
              <a:ext uri="{FF2B5EF4-FFF2-40B4-BE49-F238E27FC236}">
                <a16:creationId xmlns:a16="http://schemas.microsoft.com/office/drawing/2014/main" id="{271656BF-65D5-4A85-9A95-B81159022394}"/>
              </a:ext>
            </a:extLst>
          </p:cNvPr>
          <p:cNvSpPr>
            <a:spLocks noGrp="1" noChangeArrowheads="1"/>
          </p:cNvSpPr>
          <p:nvPr>
            <p:ph idx="1"/>
          </p:nvPr>
        </p:nvSpPr>
        <p:spPr>
          <a:xfrm>
            <a:off x="0" y="2394968"/>
            <a:ext cx="12192000" cy="3886798"/>
          </a:xfrm>
        </p:spPr>
        <p:txBody>
          <a:bodyPr/>
          <a:lstStyle/>
          <a:p>
            <a:pPr eaLnBrk="1" hangingPunct="1">
              <a:spcAft>
                <a:spcPts val="1813"/>
              </a:spcAft>
              <a:buClrTx/>
            </a:pPr>
            <a:r>
              <a:rPr lang="en-US" altLang="en-US" sz="2200" dirty="0" smtClean="0"/>
              <a:t>Un </a:t>
            </a:r>
            <a:r>
              <a:rPr lang="en-US" altLang="en-US" sz="2200" dirty="0" err="1" smtClean="0"/>
              <a:t>seul</a:t>
            </a:r>
            <a:r>
              <a:rPr lang="en-US" altLang="en-US" sz="2200" dirty="0" smtClean="0"/>
              <a:t> </a:t>
            </a:r>
            <a:r>
              <a:rPr lang="en-US" altLang="en-US" sz="2200" dirty="0" err="1" smtClean="0"/>
              <a:t>objectif</a:t>
            </a:r>
            <a:r>
              <a:rPr lang="en-US" altLang="en-US" sz="2200" dirty="0" smtClean="0"/>
              <a:t> </a:t>
            </a:r>
            <a:r>
              <a:rPr lang="en-US" altLang="en-US" sz="2200" dirty="0" err="1" smtClean="0"/>
              <a:t>thématique</a:t>
            </a:r>
            <a:r>
              <a:rPr lang="en-US" altLang="en-US" sz="2200" dirty="0" smtClean="0"/>
              <a:t>: «</a:t>
            </a:r>
            <a:r>
              <a:rPr lang="en-US" altLang="en-US" sz="2200" i="1" dirty="0" err="1" smtClean="0"/>
              <a:t>Remédier</a:t>
            </a:r>
            <a:r>
              <a:rPr lang="en-US" altLang="en-US" sz="2200" i="1" dirty="0" smtClean="0"/>
              <a:t> </a:t>
            </a:r>
            <a:r>
              <a:rPr lang="en-US" altLang="en-US" sz="2200" i="1" dirty="0"/>
              <a:t>à la </a:t>
            </a:r>
            <a:r>
              <a:rPr lang="en-US" altLang="en-US" sz="2200" i="1" dirty="0" err="1"/>
              <a:t>crise</a:t>
            </a:r>
            <a:r>
              <a:rPr lang="en-US" altLang="en-US" sz="2200" i="1" dirty="0"/>
              <a:t> </a:t>
            </a:r>
            <a:r>
              <a:rPr lang="en-US" altLang="en-US" sz="2200" i="1" dirty="0" err="1"/>
              <a:t>dans</a:t>
            </a:r>
            <a:r>
              <a:rPr lang="en-US" altLang="en-US" sz="2200" i="1" dirty="0"/>
              <a:t> le </a:t>
            </a:r>
            <a:r>
              <a:rPr lang="en-US" altLang="en-US" sz="2200" i="1" dirty="0" err="1"/>
              <a:t>contexte</a:t>
            </a:r>
            <a:r>
              <a:rPr lang="en-US" altLang="en-US" sz="2200" i="1" dirty="0"/>
              <a:t> de la </a:t>
            </a:r>
            <a:r>
              <a:rPr lang="en-US" altLang="en-US" sz="2200" i="1" dirty="0" err="1"/>
              <a:t>pandémie</a:t>
            </a:r>
            <a:r>
              <a:rPr lang="en-US" altLang="en-US" sz="2200" i="1" dirty="0"/>
              <a:t> de COVID-19 et </a:t>
            </a:r>
            <a:r>
              <a:rPr lang="en-US" altLang="en-US" sz="2200" i="1" dirty="0" err="1"/>
              <a:t>préparer</a:t>
            </a:r>
            <a:r>
              <a:rPr lang="en-US" altLang="en-US" sz="2200" i="1" dirty="0"/>
              <a:t> </a:t>
            </a:r>
            <a:r>
              <a:rPr lang="en-US" altLang="en-US" sz="2200" i="1" dirty="0" err="1"/>
              <a:t>une</a:t>
            </a:r>
            <a:r>
              <a:rPr lang="en-US" altLang="en-US" sz="2200" i="1" dirty="0"/>
              <a:t> reprise de </a:t>
            </a:r>
            <a:r>
              <a:rPr lang="en-US" altLang="en-US" sz="2200" i="1" dirty="0" err="1"/>
              <a:t>l’économie</a:t>
            </a:r>
            <a:r>
              <a:rPr lang="en-US" altLang="en-US" sz="2200" i="1" dirty="0"/>
              <a:t> à la </a:t>
            </a:r>
            <a:r>
              <a:rPr lang="en-US" altLang="en-US" sz="2200" i="1" dirty="0" err="1"/>
              <a:t>fois</a:t>
            </a:r>
            <a:r>
              <a:rPr lang="en-US" altLang="en-US" sz="2200" i="1" dirty="0"/>
              <a:t> </a:t>
            </a:r>
            <a:r>
              <a:rPr lang="en-US" altLang="en-US" sz="2200" i="1" dirty="0" err="1"/>
              <a:t>verte</a:t>
            </a:r>
            <a:r>
              <a:rPr lang="en-US" altLang="en-US" sz="2200" i="1" dirty="0"/>
              <a:t>, </a:t>
            </a:r>
            <a:r>
              <a:rPr lang="en-US" altLang="en-US" sz="2200" i="1" dirty="0" err="1"/>
              <a:t>numérique</a:t>
            </a:r>
            <a:r>
              <a:rPr lang="en-US" altLang="en-US" sz="2200" i="1" dirty="0"/>
              <a:t> et </a:t>
            </a:r>
            <a:r>
              <a:rPr lang="en-US" altLang="en-US" sz="2200" i="1" dirty="0" err="1"/>
              <a:t>résiliente</a:t>
            </a:r>
            <a:r>
              <a:rPr lang="en-US" altLang="en-US" sz="2200" dirty="0"/>
              <a:t>» </a:t>
            </a:r>
            <a:endParaRPr lang="en-US" altLang="en-US" sz="2200" dirty="0" smtClean="0"/>
          </a:p>
          <a:p>
            <a:pPr eaLnBrk="1" hangingPunct="1">
              <a:spcAft>
                <a:spcPts val="1813"/>
              </a:spcAft>
              <a:buClrTx/>
            </a:pPr>
            <a:r>
              <a:rPr lang="en-US" altLang="en-US" sz="2200" dirty="0">
                <a:solidFill>
                  <a:srgbClr val="4D4D4D"/>
                </a:solidFill>
              </a:rPr>
              <a:t>C</a:t>
            </a:r>
            <a:r>
              <a:rPr lang="en-US" altLang="en-US" sz="2200" dirty="0" smtClean="0">
                <a:solidFill>
                  <a:srgbClr val="4D4D4D"/>
                </a:solidFill>
              </a:rPr>
              <a:t>hamp </a:t>
            </a:r>
            <a:r>
              <a:rPr lang="en-US" altLang="en-US" sz="2200" dirty="0" err="1" smtClean="0">
                <a:solidFill>
                  <a:srgbClr val="4D4D4D"/>
                </a:solidFill>
              </a:rPr>
              <a:t>d’application</a:t>
            </a:r>
            <a:r>
              <a:rPr lang="en-US" altLang="en-US" sz="2200" dirty="0" smtClean="0">
                <a:solidFill>
                  <a:srgbClr val="4D4D4D"/>
                </a:solidFill>
              </a:rPr>
              <a:t> large, </a:t>
            </a:r>
            <a:r>
              <a:rPr lang="en-US" altLang="en-US" sz="2200" dirty="0" err="1" smtClean="0">
                <a:solidFill>
                  <a:srgbClr val="4D4D4D"/>
                </a:solidFill>
              </a:rPr>
              <a:t>notamment</a:t>
            </a:r>
            <a:r>
              <a:rPr lang="en-US" altLang="en-US" sz="2200" dirty="0" smtClean="0">
                <a:solidFill>
                  <a:srgbClr val="4D4D4D"/>
                </a:solidFill>
              </a:rPr>
              <a:t> </a:t>
            </a:r>
            <a:r>
              <a:rPr lang="en-US" altLang="en-US" sz="2200" dirty="0" err="1" smtClean="0">
                <a:solidFill>
                  <a:srgbClr val="4D4D4D"/>
                </a:solidFill>
              </a:rPr>
              <a:t>dans</a:t>
            </a:r>
            <a:r>
              <a:rPr lang="en-US" altLang="en-US" sz="2200" dirty="0" smtClean="0">
                <a:solidFill>
                  <a:srgbClr val="4D4D4D"/>
                </a:solidFill>
              </a:rPr>
              <a:t> les RUP, </a:t>
            </a:r>
            <a:r>
              <a:rPr lang="en-US" altLang="en-US" sz="2200" dirty="0" err="1" smtClean="0">
                <a:solidFill>
                  <a:srgbClr val="4D4D4D"/>
                </a:solidFill>
              </a:rPr>
              <a:t>inscrit</a:t>
            </a:r>
            <a:r>
              <a:rPr lang="en-US" altLang="en-US" sz="2200" dirty="0" smtClean="0">
                <a:solidFill>
                  <a:srgbClr val="4D4D4D"/>
                </a:solidFill>
              </a:rPr>
              <a:t> </a:t>
            </a:r>
            <a:r>
              <a:rPr lang="en-US" altLang="en-US" sz="2200" dirty="0" err="1" smtClean="0">
                <a:solidFill>
                  <a:srgbClr val="4D4D4D"/>
                </a:solidFill>
              </a:rPr>
              <a:t>dans</a:t>
            </a:r>
            <a:r>
              <a:rPr lang="en-US" altLang="en-US" sz="2200" dirty="0" smtClean="0">
                <a:solidFill>
                  <a:srgbClr val="4D4D4D"/>
                </a:solidFill>
              </a:rPr>
              <a:t> des </a:t>
            </a:r>
            <a:r>
              <a:rPr lang="en-US" altLang="en-US" sz="2200" dirty="0" err="1" smtClean="0">
                <a:solidFill>
                  <a:srgbClr val="4D4D4D"/>
                </a:solidFill>
              </a:rPr>
              <a:t>lignes</a:t>
            </a:r>
            <a:r>
              <a:rPr lang="en-US" altLang="en-US" sz="2200" dirty="0" smtClean="0">
                <a:solidFill>
                  <a:srgbClr val="4D4D4D"/>
                </a:solidFill>
              </a:rPr>
              <a:t> </a:t>
            </a:r>
            <a:r>
              <a:rPr lang="en-US" altLang="en-US" sz="2200" dirty="0" err="1" smtClean="0">
                <a:solidFill>
                  <a:srgbClr val="4D4D4D"/>
                </a:solidFill>
              </a:rPr>
              <a:t>directrices</a:t>
            </a:r>
            <a:r>
              <a:rPr lang="en-US" altLang="en-US" sz="2200" dirty="0" smtClean="0">
                <a:solidFill>
                  <a:srgbClr val="4D4D4D"/>
                </a:solidFill>
              </a:rPr>
              <a:t> </a:t>
            </a:r>
            <a:r>
              <a:rPr lang="en-US" altLang="en-US" sz="2200" dirty="0" err="1" smtClean="0">
                <a:solidFill>
                  <a:srgbClr val="4D4D4D"/>
                </a:solidFill>
              </a:rPr>
              <a:t>négociées</a:t>
            </a:r>
            <a:r>
              <a:rPr lang="en-US" altLang="en-US" sz="2200" dirty="0" smtClean="0">
                <a:solidFill>
                  <a:srgbClr val="4D4D4D"/>
                </a:solidFill>
              </a:rPr>
              <a:t> entre la Commission et la France</a:t>
            </a:r>
          </a:p>
          <a:p>
            <a:pPr marL="0" indent="0" eaLnBrk="1" hangingPunct="1">
              <a:spcAft>
                <a:spcPts val="1813"/>
              </a:spcAft>
              <a:buClr>
                <a:srgbClr val="034EA2"/>
              </a:buClr>
            </a:pPr>
            <a:r>
              <a:rPr lang="pl-PL" altLang="en-US" sz="2200" dirty="0" smtClean="0">
                <a:solidFill>
                  <a:srgbClr val="4D4D4D"/>
                </a:solidFill>
              </a:rPr>
              <a:t> </a:t>
            </a:r>
            <a:r>
              <a:rPr lang="fr-BE" altLang="en-US" sz="2200" dirty="0" smtClean="0">
                <a:solidFill>
                  <a:srgbClr val="4D4D4D"/>
                </a:solidFill>
              </a:rPr>
              <a:t>Financement possible jusqu’à 100% (sauf pour l’AT)</a:t>
            </a:r>
          </a:p>
          <a:p>
            <a:pPr marL="0" indent="0" eaLnBrk="1" hangingPunct="1">
              <a:spcAft>
                <a:spcPts val="1813"/>
              </a:spcAft>
              <a:buClr>
                <a:srgbClr val="034EA2"/>
              </a:buClr>
            </a:pPr>
            <a:r>
              <a:rPr lang="fr-BE" altLang="en-US" sz="2200" dirty="0">
                <a:solidFill>
                  <a:srgbClr val="4D4D4D"/>
                </a:solidFill>
              </a:rPr>
              <a:t> </a:t>
            </a:r>
            <a:r>
              <a:rPr lang="fr-BE" altLang="en-US" sz="2200" dirty="0" smtClean="0">
                <a:solidFill>
                  <a:srgbClr val="4D4D4D"/>
                </a:solidFill>
              </a:rPr>
              <a:t>Pas de minimum FSE ou FEDER</a:t>
            </a:r>
          </a:p>
          <a:p>
            <a:pPr marL="0" indent="0" eaLnBrk="1" hangingPunct="1">
              <a:spcAft>
                <a:spcPts val="1813"/>
              </a:spcAft>
              <a:buClr>
                <a:srgbClr val="034EA2"/>
              </a:buClr>
            </a:pPr>
            <a:r>
              <a:rPr lang="en-US" altLang="en-US" sz="2200" dirty="0" smtClean="0"/>
              <a:t> Conditions </a:t>
            </a:r>
            <a:r>
              <a:rPr lang="en-US" altLang="en-US" sz="2200" dirty="0"/>
              <a:t>ex ante / concentration </a:t>
            </a:r>
            <a:r>
              <a:rPr lang="en-US" altLang="en-US" sz="2200" dirty="0" err="1"/>
              <a:t>thématique</a:t>
            </a:r>
            <a:r>
              <a:rPr lang="en-US" altLang="en-US" sz="2200" dirty="0"/>
              <a:t> / cadre de performance pas </a:t>
            </a:r>
            <a:r>
              <a:rPr lang="en-US" altLang="en-US" sz="2200" dirty="0" err="1" smtClean="0"/>
              <a:t>applicables</a:t>
            </a:r>
            <a:endParaRPr lang="en-US" altLang="en-US" sz="2200" dirty="0" smtClean="0"/>
          </a:p>
          <a:p>
            <a:pPr marL="0" indent="0" eaLnBrk="1" hangingPunct="1">
              <a:spcAft>
                <a:spcPts val="1813"/>
              </a:spcAft>
              <a:buClr>
                <a:srgbClr val="034EA2"/>
              </a:buClr>
            </a:pPr>
            <a:r>
              <a:rPr lang="en-US" altLang="en-US" sz="2200" dirty="0"/>
              <a:t> </a:t>
            </a:r>
            <a:r>
              <a:rPr lang="en-US" altLang="en-US" sz="2200" dirty="0" err="1" smtClean="0"/>
              <a:t>Concerne</a:t>
            </a:r>
            <a:r>
              <a:rPr lang="en-US" altLang="en-US" sz="2200" dirty="0" smtClean="0"/>
              <a:t> </a:t>
            </a:r>
            <a:r>
              <a:rPr lang="en-US" altLang="en-US" sz="2200" dirty="0" err="1" smtClean="0"/>
              <a:t>également</a:t>
            </a:r>
            <a:r>
              <a:rPr lang="en-US" altLang="en-US" sz="2200" dirty="0" smtClean="0"/>
              <a:t> la coopération </a:t>
            </a:r>
            <a:r>
              <a:rPr lang="en-US" altLang="en-US" sz="2200" dirty="0" err="1" smtClean="0"/>
              <a:t>transfrontalière</a:t>
            </a:r>
            <a:r>
              <a:rPr lang="en-US" altLang="en-US" sz="2200" dirty="0" smtClean="0"/>
              <a:t> entre EM</a:t>
            </a:r>
            <a:endParaRPr lang="fr-BE" altLang="en-US" sz="2200" dirty="0" smtClean="0">
              <a:solidFill>
                <a:srgbClr val="4D4D4D"/>
              </a:solidFill>
            </a:endParaRPr>
          </a:p>
          <a:p>
            <a:pPr marL="0" indent="0" eaLnBrk="1" hangingPunct="1">
              <a:spcAft>
                <a:spcPts val="1813"/>
              </a:spcAft>
              <a:buClr>
                <a:srgbClr val="034EA2"/>
              </a:buClr>
            </a:pPr>
            <a:endParaRPr lang="en-US" altLang="en-US" sz="2200" dirty="0">
              <a:solidFill>
                <a:srgbClr val="4D4D4D"/>
              </a:solidFill>
            </a:endParaRPr>
          </a:p>
        </p:txBody>
      </p:sp>
    </p:spTree>
    <p:extLst>
      <p:ext uri="{BB962C8B-B14F-4D97-AF65-F5344CB8AC3E}">
        <p14:creationId xmlns:p14="http://schemas.microsoft.com/office/powerpoint/2010/main" val="321802105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D0ACF7ED-1524-41CA-A092-A1B314FF0E51}"/>
              </a:ext>
            </a:extLst>
          </p:cNvPr>
          <p:cNvSpPr>
            <a:spLocks noGrp="1" noChangeArrowheads="1"/>
          </p:cNvSpPr>
          <p:nvPr>
            <p:ph idx="1"/>
          </p:nvPr>
        </p:nvSpPr>
        <p:spPr>
          <a:xfrm>
            <a:off x="0" y="2009587"/>
            <a:ext cx="12192000" cy="4201840"/>
          </a:xfrm>
        </p:spPr>
        <p:txBody>
          <a:bodyPr/>
          <a:lstStyle/>
          <a:p>
            <a:pPr marL="0" indent="0" eaLnBrk="1" hangingPunct="1">
              <a:spcAft>
                <a:spcPts val="1813"/>
              </a:spcAft>
              <a:buClrTx/>
              <a:buFont typeface="Arial" panose="020B0604020202020204" pitchFamily="34" charset="0"/>
              <a:buNone/>
            </a:pPr>
            <a:r>
              <a:rPr lang="en-US" altLang="en-US" dirty="0" err="1">
                <a:solidFill>
                  <a:srgbClr val="4D4D4D"/>
                </a:solidFill>
              </a:rPr>
              <a:t>P</a:t>
            </a:r>
            <a:r>
              <a:rPr lang="en-US" altLang="en-US" dirty="0" err="1" smtClean="0">
                <a:solidFill>
                  <a:srgbClr val="4D4D4D"/>
                </a:solidFill>
              </a:rPr>
              <a:t>rincipalement</a:t>
            </a:r>
            <a:r>
              <a:rPr lang="en-US" altLang="en-US" dirty="0" smtClean="0">
                <a:solidFill>
                  <a:srgbClr val="4D4D4D"/>
                </a:solidFill>
              </a:rPr>
              <a:t> </a:t>
            </a:r>
            <a:r>
              <a:rPr lang="en-US" altLang="en-US" dirty="0">
                <a:solidFill>
                  <a:srgbClr val="4D4D4D"/>
                </a:solidFill>
              </a:rPr>
              <a:t>pour </a:t>
            </a:r>
            <a:r>
              <a:rPr lang="en-US" altLang="en-US" dirty="0" smtClean="0">
                <a:solidFill>
                  <a:srgbClr val="4D4D4D"/>
                </a:solidFill>
              </a:rPr>
              <a:t>:</a:t>
            </a:r>
            <a:endParaRPr lang="en-US" altLang="en-US" dirty="0">
              <a:solidFill>
                <a:srgbClr val="4D4D4D"/>
              </a:solidFill>
            </a:endParaRPr>
          </a:p>
          <a:p>
            <a:pPr marL="0" indent="0" eaLnBrk="1" hangingPunct="1">
              <a:spcAft>
                <a:spcPts val="1813"/>
              </a:spcAft>
              <a:buClr>
                <a:srgbClr val="034EA2"/>
              </a:buClr>
            </a:pPr>
            <a:r>
              <a:rPr lang="pl-PL" altLang="en-US" dirty="0">
                <a:solidFill>
                  <a:srgbClr val="4D4D4D"/>
                </a:solidFill>
              </a:rPr>
              <a:t> </a:t>
            </a:r>
            <a:r>
              <a:rPr lang="en-US" altLang="en-US" dirty="0">
                <a:solidFill>
                  <a:srgbClr val="4D4D4D"/>
                </a:solidFill>
              </a:rPr>
              <a:t>l</a:t>
            </a:r>
            <a:r>
              <a:rPr lang="en-US" altLang="en-US" dirty="0" smtClean="0">
                <a:solidFill>
                  <a:srgbClr val="4D4D4D"/>
                </a:solidFill>
              </a:rPr>
              <a:t>es </a:t>
            </a:r>
            <a:r>
              <a:rPr lang="en-US" altLang="en-US" dirty="0" err="1">
                <a:solidFill>
                  <a:srgbClr val="4D4D4D"/>
                </a:solidFill>
              </a:rPr>
              <a:t>produits</a:t>
            </a:r>
            <a:r>
              <a:rPr lang="en-US" altLang="en-US" dirty="0">
                <a:solidFill>
                  <a:srgbClr val="4D4D4D"/>
                </a:solidFill>
              </a:rPr>
              <a:t> et services pour les services de santé </a:t>
            </a:r>
            <a:endParaRPr lang="en-US" altLang="en-US" dirty="0" smtClean="0">
              <a:solidFill>
                <a:srgbClr val="4D4D4D"/>
              </a:solidFill>
            </a:endParaRPr>
          </a:p>
          <a:p>
            <a:pPr marL="0" indent="0" eaLnBrk="1" hangingPunct="1">
              <a:spcAft>
                <a:spcPts val="1813"/>
              </a:spcAft>
              <a:buClr>
                <a:srgbClr val="034EA2"/>
              </a:buClr>
            </a:pPr>
            <a:r>
              <a:rPr lang="en-US" altLang="en-US" dirty="0" smtClean="0">
                <a:solidFill>
                  <a:srgbClr val="4D4D4D"/>
                </a:solidFill>
              </a:rPr>
              <a:t> les </a:t>
            </a:r>
            <a:r>
              <a:rPr lang="en-US" altLang="en-US" dirty="0" err="1">
                <a:solidFill>
                  <a:srgbClr val="4D4D4D"/>
                </a:solidFill>
              </a:rPr>
              <a:t>fonds</a:t>
            </a:r>
            <a:r>
              <a:rPr lang="en-US" altLang="en-US" dirty="0">
                <a:solidFill>
                  <a:srgbClr val="4D4D4D"/>
                </a:solidFill>
              </a:rPr>
              <a:t> </a:t>
            </a:r>
            <a:r>
              <a:rPr lang="en-US" altLang="en-US" dirty="0" err="1" smtClean="0">
                <a:solidFill>
                  <a:srgbClr val="4D4D4D"/>
                </a:solidFill>
              </a:rPr>
              <a:t>deroulement</a:t>
            </a:r>
            <a:r>
              <a:rPr lang="en-US" altLang="en-US" dirty="0" smtClean="0">
                <a:solidFill>
                  <a:srgbClr val="4D4D4D"/>
                </a:solidFill>
              </a:rPr>
              <a:t> et </a:t>
            </a:r>
            <a:r>
              <a:rPr lang="en-US" altLang="en-US" dirty="0">
                <a:solidFill>
                  <a:srgbClr val="4D4D4D"/>
                </a:solidFill>
              </a:rPr>
              <a:t>le </a:t>
            </a:r>
            <a:r>
              <a:rPr lang="en-US" altLang="en-US" dirty="0" err="1">
                <a:solidFill>
                  <a:srgbClr val="4D4D4D"/>
                </a:solidFill>
              </a:rPr>
              <a:t>soutien</a:t>
            </a:r>
            <a:r>
              <a:rPr lang="en-US" altLang="en-US" dirty="0">
                <a:solidFill>
                  <a:srgbClr val="4D4D4D"/>
                </a:solidFill>
              </a:rPr>
              <a:t> à </a:t>
            </a:r>
            <a:r>
              <a:rPr lang="en-US" altLang="en-US" dirty="0" err="1">
                <a:solidFill>
                  <a:srgbClr val="4D4D4D"/>
                </a:solidFill>
              </a:rPr>
              <a:t>l’investissement</a:t>
            </a:r>
            <a:r>
              <a:rPr lang="en-US" altLang="en-US" dirty="0">
                <a:solidFill>
                  <a:srgbClr val="4D4D4D"/>
                </a:solidFill>
              </a:rPr>
              <a:t> des PME </a:t>
            </a:r>
          </a:p>
          <a:p>
            <a:pPr marL="0" indent="0" eaLnBrk="1" hangingPunct="1">
              <a:spcAft>
                <a:spcPts val="1813"/>
              </a:spcAft>
              <a:buClr>
                <a:srgbClr val="034EA2"/>
              </a:buClr>
            </a:pPr>
            <a:r>
              <a:rPr lang="pl-PL" altLang="en-US" dirty="0">
                <a:solidFill>
                  <a:srgbClr val="4D4D4D"/>
                </a:solidFill>
              </a:rPr>
              <a:t> </a:t>
            </a:r>
            <a:r>
              <a:rPr lang="en-US" altLang="en-US" dirty="0">
                <a:solidFill>
                  <a:srgbClr val="4D4D4D"/>
                </a:solidFill>
              </a:rPr>
              <a:t>l</a:t>
            </a:r>
            <a:r>
              <a:rPr lang="en-US" altLang="en-US" dirty="0" smtClean="0">
                <a:solidFill>
                  <a:srgbClr val="4D4D4D"/>
                </a:solidFill>
              </a:rPr>
              <a:t>es </a:t>
            </a:r>
            <a:r>
              <a:rPr lang="en-US" altLang="en-US" dirty="0" err="1">
                <a:solidFill>
                  <a:srgbClr val="4D4D4D"/>
                </a:solidFill>
              </a:rPr>
              <a:t>investissements</a:t>
            </a:r>
            <a:r>
              <a:rPr lang="en-US" altLang="en-US" dirty="0">
                <a:solidFill>
                  <a:srgbClr val="4D4D4D"/>
                </a:solidFill>
              </a:rPr>
              <a:t> </a:t>
            </a:r>
            <a:r>
              <a:rPr lang="en-US" altLang="en-US" dirty="0" err="1">
                <a:solidFill>
                  <a:srgbClr val="4D4D4D"/>
                </a:solidFill>
              </a:rPr>
              <a:t>dans</a:t>
            </a:r>
            <a:r>
              <a:rPr lang="en-US" altLang="en-US" dirty="0">
                <a:solidFill>
                  <a:srgbClr val="4D4D4D"/>
                </a:solidFill>
              </a:rPr>
              <a:t> la transition </a:t>
            </a:r>
            <a:r>
              <a:rPr lang="en-US" altLang="en-US" dirty="0" err="1">
                <a:solidFill>
                  <a:srgbClr val="4D4D4D"/>
                </a:solidFill>
              </a:rPr>
              <a:t>vers</a:t>
            </a:r>
            <a:r>
              <a:rPr lang="en-US" altLang="en-US" dirty="0">
                <a:solidFill>
                  <a:srgbClr val="4D4D4D"/>
                </a:solidFill>
              </a:rPr>
              <a:t> </a:t>
            </a:r>
            <a:r>
              <a:rPr lang="en-US" altLang="en-US" dirty="0" err="1">
                <a:solidFill>
                  <a:srgbClr val="4D4D4D"/>
                </a:solidFill>
              </a:rPr>
              <a:t>une</a:t>
            </a:r>
            <a:r>
              <a:rPr lang="en-US" altLang="en-US" dirty="0">
                <a:solidFill>
                  <a:srgbClr val="4D4D4D"/>
                </a:solidFill>
              </a:rPr>
              <a:t> </a:t>
            </a:r>
            <a:r>
              <a:rPr lang="en-US" altLang="en-US" dirty="0" err="1">
                <a:solidFill>
                  <a:srgbClr val="4D4D4D"/>
                </a:solidFill>
              </a:rPr>
              <a:t>économie</a:t>
            </a:r>
            <a:r>
              <a:rPr lang="en-US" altLang="en-US" dirty="0">
                <a:solidFill>
                  <a:srgbClr val="4D4D4D"/>
                </a:solidFill>
              </a:rPr>
              <a:t> </a:t>
            </a:r>
            <a:r>
              <a:rPr lang="en-US" altLang="en-US" dirty="0" err="1">
                <a:solidFill>
                  <a:srgbClr val="4D4D4D"/>
                </a:solidFill>
              </a:rPr>
              <a:t>numérique</a:t>
            </a:r>
            <a:r>
              <a:rPr lang="en-US" altLang="en-US" dirty="0">
                <a:solidFill>
                  <a:srgbClr val="4D4D4D"/>
                </a:solidFill>
              </a:rPr>
              <a:t> </a:t>
            </a:r>
            <a:endParaRPr lang="en-US" altLang="en-US" dirty="0" smtClean="0">
              <a:solidFill>
                <a:srgbClr val="4D4D4D"/>
              </a:solidFill>
            </a:endParaRPr>
          </a:p>
          <a:p>
            <a:pPr marL="0" indent="0" eaLnBrk="1" hangingPunct="1">
              <a:spcAft>
                <a:spcPts val="1813"/>
              </a:spcAft>
              <a:buClr>
                <a:srgbClr val="034EA2"/>
              </a:buClr>
            </a:pPr>
            <a:r>
              <a:rPr lang="en-US" altLang="en-US" dirty="0" smtClean="0">
                <a:solidFill>
                  <a:srgbClr val="4D4D4D"/>
                </a:solidFill>
              </a:rPr>
              <a:t> le </a:t>
            </a:r>
            <a:r>
              <a:rPr lang="en-US" altLang="en-US" dirty="0" err="1" smtClean="0">
                <a:solidFill>
                  <a:srgbClr val="4D4D4D"/>
                </a:solidFill>
              </a:rPr>
              <a:t>soutien</a:t>
            </a:r>
            <a:r>
              <a:rPr lang="en-US" altLang="en-US" dirty="0" smtClean="0">
                <a:solidFill>
                  <a:srgbClr val="4D4D4D"/>
                </a:solidFill>
              </a:rPr>
              <a:t> à </a:t>
            </a:r>
            <a:r>
              <a:rPr lang="en-US" altLang="en-US" dirty="0" err="1" smtClean="0">
                <a:solidFill>
                  <a:srgbClr val="4D4D4D"/>
                </a:solidFill>
              </a:rPr>
              <a:t>une</a:t>
            </a:r>
            <a:r>
              <a:rPr lang="en-US" altLang="en-US" dirty="0" smtClean="0">
                <a:solidFill>
                  <a:srgbClr val="4D4D4D"/>
                </a:solidFill>
              </a:rPr>
              <a:t> </a:t>
            </a:r>
            <a:r>
              <a:rPr lang="en-US" altLang="en-US" dirty="0" err="1" smtClean="0">
                <a:solidFill>
                  <a:srgbClr val="4D4D4D"/>
                </a:solidFill>
              </a:rPr>
              <a:t>économie</a:t>
            </a:r>
            <a:r>
              <a:rPr lang="en-US" altLang="en-US" dirty="0" smtClean="0">
                <a:solidFill>
                  <a:srgbClr val="4D4D4D"/>
                </a:solidFill>
              </a:rPr>
              <a:t> plus </a:t>
            </a:r>
            <a:r>
              <a:rPr lang="en-US" altLang="en-US" dirty="0" err="1">
                <a:solidFill>
                  <a:srgbClr val="4D4D4D"/>
                </a:solidFill>
              </a:rPr>
              <a:t>verte</a:t>
            </a:r>
            <a:r>
              <a:rPr lang="en-US" altLang="en-US" dirty="0">
                <a:solidFill>
                  <a:srgbClr val="4D4D4D"/>
                </a:solidFill>
              </a:rPr>
              <a:t> </a:t>
            </a:r>
          </a:p>
          <a:p>
            <a:pPr marL="0" indent="0" eaLnBrk="1" hangingPunct="1">
              <a:spcAft>
                <a:spcPts val="1813"/>
              </a:spcAft>
              <a:buClr>
                <a:srgbClr val="034EA2"/>
              </a:buClr>
            </a:pPr>
            <a:r>
              <a:rPr lang="en-US" altLang="en-US" dirty="0" smtClean="0">
                <a:solidFill>
                  <a:srgbClr val="4D4D4D"/>
                </a:solidFill>
              </a:rPr>
              <a:t> les </a:t>
            </a:r>
            <a:r>
              <a:rPr lang="en-US" altLang="en-US" dirty="0" err="1">
                <a:solidFill>
                  <a:srgbClr val="4D4D4D"/>
                </a:solidFill>
              </a:rPr>
              <a:t>investissements</a:t>
            </a:r>
            <a:r>
              <a:rPr lang="en-US" altLang="en-US" dirty="0">
                <a:solidFill>
                  <a:srgbClr val="4D4D4D"/>
                </a:solidFill>
              </a:rPr>
              <a:t> </a:t>
            </a:r>
            <a:r>
              <a:rPr lang="en-US" altLang="en-US" dirty="0" err="1">
                <a:solidFill>
                  <a:srgbClr val="4D4D4D"/>
                </a:solidFill>
              </a:rPr>
              <a:t>dans</a:t>
            </a:r>
            <a:r>
              <a:rPr lang="en-US" altLang="en-US" dirty="0">
                <a:solidFill>
                  <a:srgbClr val="4D4D4D"/>
                </a:solidFill>
              </a:rPr>
              <a:t> des </a:t>
            </a:r>
            <a:r>
              <a:rPr lang="en-US" altLang="en-US" dirty="0" smtClean="0">
                <a:solidFill>
                  <a:srgbClr val="4D4D4D"/>
                </a:solidFill>
              </a:rPr>
              <a:t>infrastructures</a:t>
            </a:r>
            <a:r>
              <a:rPr lang="en-US" altLang="en-US" dirty="0">
                <a:solidFill>
                  <a:srgbClr val="4D4D4D"/>
                </a:solidFill>
              </a:rPr>
              <a:t> </a:t>
            </a:r>
            <a:r>
              <a:rPr lang="en-US" altLang="en-US" dirty="0" err="1" smtClean="0">
                <a:solidFill>
                  <a:srgbClr val="4D4D4D"/>
                </a:solidFill>
              </a:rPr>
              <a:t>fournissant</a:t>
            </a:r>
            <a:r>
              <a:rPr lang="en-US" altLang="en-US" dirty="0" smtClean="0">
                <a:solidFill>
                  <a:srgbClr val="4D4D4D"/>
                </a:solidFill>
              </a:rPr>
              <a:t> </a:t>
            </a:r>
            <a:r>
              <a:rPr lang="en-US" altLang="en-US" dirty="0">
                <a:solidFill>
                  <a:srgbClr val="4D4D4D"/>
                </a:solidFill>
              </a:rPr>
              <a:t>des services de </a:t>
            </a:r>
            <a:r>
              <a:rPr lang="en-US" altLang="en-US" dirty="0" smtClean="0">
                <a:solidFill>
                  <a:srgbClr val="4D4D4D"/>
                </a:solidFill>
              </a:rPr>
              <a:t>base aux </a:t>
            </a:r>
            <a:r>
              <a:rPr lang="en-US" altLang="en-US" dirty="0" err="1" smtClean="0">
                <a:solidFill>
                  <a:srgbClr val="4D4D4D"/>
                </a:solidFill>
              </a:rPr>
              <a:t>citoyens</a:t>
            </a:r>
            <a:r>
              <a:rPr lang="en-US" altLang="en-US" dirty="0" smtClean="0">
                <a:solidFill>
                  <a:srgbClr val="4D4D4D"/>
                </a:solidFill>
              </a:rPr>
              <a:t> (</a:t>
            </a:r>
            <a:r>
              <a:rPr lang="en-US" altLang="en-US" dirty="0" err="1" smtClean="0">
                <a:solidFill>
                  <a:srgbClr val="4D4D4D"/>
                </a:solidFill>
              </a:rPr>
              <a:t>en</a:t>
            </a:r>
            <a:r>
              <a:rPr lang="en-US" altLang="en-US" dirty="0" smtClean="0">
                <a:solidFill>
                  <a:srgbClr val="4D4D4D"/>
                </a:solidFill>
              </a:rPr>
              <a:t> France, pour les RUP </a:t>
            </a:r>
            <a:r>
              <a:rPr lang="en-US" altLang="en-US" dirty="0" err="1" smtClean="0">
                <a:solidFill>
                  <a:srgbClr val="4D4D4D"/>
                </a:solidFill>
              </a:rPr>
              <a:t>seulement</a:t>
            </a:r>
            <a:r>
              <a:rPr lang="en-US" altLang="en-US" dirty="0" smtClean="0">
                <a:solidFill>
                  <a:srgbClr val="4D4D4D"/>
                </a:solidFill>
              </a:rPr>
              <a:t>)</a:t>
            </a:r>
            <a:endParaRPr lang="en-US" altLang="en-US" dirty="0">
              <a:solidFill>
                <a:srgbClr val="4D4D4D"/>
              </a:solidFill>
            </a:endParaRPr>
          </a:p>
        </p:txBody>
      </p:sp>
      <p:sp>
        <p:nvSpPr>
          <p:cNvPr id="2" name="Title 1"/>
          <p:cNvSpPr>
            <a:spLocks noGrp="1"/>
          </p:cNvSpPr>
          <p:nvPr>
            <p:ph type="title"/>
          </p:nvPr>
        </p:nvSpPr>
        <p:spPr>
          <a:xfrm>
            <a:off x="0" y="1153781"/>
            <a:ext cx="12192000" cy="782357"/>
          </a:xfrm>
        </p:spPr>
        <p:txBody>
          <a:bodyPr/>
          <a:lstStyle/>
          <a:p>
            <a:pPr algn="ctr"/>
            <a:r>
              <a:rPr lang="fr-BE" sz="4349" b="1" dirty="0">
                <a:solidFill>
                  <a:srgbClr val="0D3F96"/>
                </a:solidFill>
                <a:latin typeface="+mn-lt"/>
                <a:ea typeface="+mn-ea"/>
                <a:cs typeface="Times New Roman" panose="02020603050405020304" pitchFamily="18" charset="0"/>
              </a:rPr>
              <a:t>Champs d’intervention du FEDER</a:t>
            </a:r>
            <a:endParaRPr lang="en-GB" sz="4349" b="1" dirty="0">
              <a:solidFill>
                <a:srgbClr val="0D3F96"/>
              </a:solidFill>
              <a:latin typeface="+mn-lt"/>
              <a:ea typeface="+mn-ea"/>
              <a:cs typeface="Times New Roman" panose="02020603050405020304" pitchFamily="18" charset="0"/>
            </a:endParaRPr>
          </a:p>
        </p:txBody>
      </p:sp>
    </p:spTree>
    <p:extLst>
      <p:ext uri="{BB962C8B-B14F-4D97-AF65-F5344CB8AC3E}">
        <p14:creationId xmlns:p14="http://schemas.microsoft.com/office/powerpoint/2010/main" val="20067196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32BEFD-14B3-4F82-8FDE-8FAED85FF7C8}"/>
              </a:ext>
            </a:extLst>
          </p:cNvPr>
          <p:cNvSpPr>
            <a:spLocks noGrp="1" noChangeArrowheads="1"/>
          </p:cNvSpPr>
          <p:nvPr>
            <p:ph type="title"/>
          </p:nvPr>
        </p:nvSpPr>
        <p:spPr>
          <a:xfrm>
            <a:off x="0" y="1159191"/>
            <a:ext cx="12192000" cy="529863"/>
          </a:xfrm>
        </p:spPr>
        <p:txBody>
          <a:bodyPr/>
          <a:lstStyle/>
          <a:p>
            <a:pPr algn="ctr"/>
            <a:r>
              <a:rPr lang="en-US" altLang="en-US" sz="4349" b="1" dirty="0">
                <a:solidFill>
                  <a:srgbClr val="0D3F96"/>
                </a:solidFill>
                <a:latin typeface="+mn-lt"/>
                <a:ea typeface="+mn-ea"/>
                <a:cs typeface="Times New Roman" panose="02020603050405020304" pitchFamily="18" charset="0"/>
              </a:rPr>
              <a:t>Champs </a:t>
            </a:r>
            <a:r>
              <a:rPr lang="en-US" altLang="en-US" sz="4349" b="1" dirty="0" err="1">
                <a:solidFill>
                  <a:srgbClr val="0D3F96"/>
                </a:solidFill>
                <a:latin typeface="+mn-lt"/>
                <a:ea typeface="+mn-ea"/>
                <a:cs typeface="Times New Roman" panose="02020603050405020304" pitchFamily="18" charset="0"/>
              </a:rPr>
              <a:t>d’intervention</a:t>
            </a:r>
            <a:r>
              <a:rPr lang="en-US" altLang="en-US" sz="4349" b="1" dirty="0">
                <a:solidFill>
                  <a:srgbClr val="0D3F96"/>
                </a:solidFill>
                <a:latin typeface="+mn-lt"/>
                <a:ea typeface="+mn-ea"/>
                <a:cs typeface="Times New Roman" panose="02020603050405020304" pitchFamily="18" charset="0"/>
              </a:rPr>
              <a:t> du FSE</a:t>
            </a:r>
            <a:endParaRPr lang="en-US" altLang="en-US" sz="4349" b="1" dirty="0">
              <a:solidFill>
                <a:srgbClr val="0D3F96"/>
              </a:solidFill>
              <a:latin typeface="+mn-lt"/>
              <a:ea typeface="+mn-ea"/>
              <a:cs typeface="Times New Roman" panose="02020603050405020304" pitchFamily="18" charset="0"/>
            </a:endParaRPr>
          </a:p>
        </p:txBody>
      </p:sp>
      <p:sp>
        <p:nvSpPr>
          <p:cNvPr id="5" name="Content Placeholder 1">
            <a:extLst>
              <a:ext uri="{FF2B5EF4-FFF2-40B4-BE49-F238E27FC236}">
                <a16:creationId xmlns:a16="http://schemas.microsoft.com/office/drawing/2014/main" id="{65286FC8-AB22-4503-93A4-FD0DFB321938}"/>
              </a:ext>
            </a:extLst>
          </p:cNvPr>
          <p:cNvSpPr>
            <a:spLocks noGrp="1" noChangeArrowheads="1"/>
          </p:cNvSpPr>
          <p:nvPr>
            <p:ph idx="1"/>
          </p:nvPr>
        </p:nvSpPr>
        <p:spPr>
          <a:xfrm>
            <a:off x="0" y="1856725"/>
            <a:ext cx="12192000" cy="4408809"/>
          </a:xfrm>
        </p:spPr>
        <p:txBody>
          <a:bodyPr/>
          <a:lstStyle/>
          <a:p>
            <a:pPr marL="0" indent="0" eaLnBrk="1" hangingPunct="1">
              <a:spcAft>
                <a:spcPts val="1813"/>
              </a:spcAft>
              <a:buClrTx/>
              <a:buFont typeface="Arial" panose="020B0604020202020204" pitchFamily="34" charset="0"/>
              <a:buNone/>
            </a:pPr>
            <a:r>
              <a:rPr lang="en-US" altLang="en-US" dirty="0" err="1" smtClean="0">
                <a:solidFill>
                  <a:srgbClr val="4D4D4D"/>
                </a:solidFill>
              </a:rPr>
              <a:t>Principalement</a:t>
            </a:r>
            <a:r>
              <a:rPr lang="en-US" altLang="en-US" dirty="0" smtClean="0">
                <a:solidFill>
                  <a:srgbClr val="4D4D4D"/>
                </a:solidFill>
              </a:rPr>
              <a:t> </a:t>
            </a:r>
            <a:r>
              <a:rPr lang="en-US" altLang="en-US" dirty="0">
                <a:solidFill>
                  <a:srgbClr val="4D4D4D"/>
                </a:solidFill>
              </a:rPr>
              <a:t>pour </a:t>
            </a:r>
            <a:r>
              <a:rPr lang="en-US" altLang="en-US" dirty="0" smtClean="0">
                <a:solidFill>
                  <a:srgbClr val="4D4D4D"/>
                </a:solidFill>
              </a:rPr>
              <a:t>:</a:t>
            </a:r>
            <a:endParaRPr lang="en-US" altLang="en-US" dirty="0">
              <a:solidFill>
                <a:srgbClr val="4D4D4D"/>
              </a:solidFill>
            </a:endParaRPr>
          </a:p>
          <a:p>
            <a:pPr marL="0" indent="0" eaLnBrk="1" hangingPunct="1">
              <a:spcAft>
                <a:spcPts val="1813"/>
              </a:spcAft>
              <a:buClr>
                <a:srgbClr val="034EA2"/>
              </a:buClr>
            </a:pPr>
            <a:r>
              <a:rPr lang="pl-PL" altLang="en-US" dirty="0">
                <a:solidFill>
                  <a:srgbClr val="4D4D4D"/>
                </a:solidFill>
              </a:rPr>
              <a:t> </a:t>
            </a:r>
            <a:r>
              <a:rPr lang="en-US" altLang="en-US" dirty="0">
                <a:solidFill>
                  <a:srgbClr val="4D4D4D"/>
                </a:solidFill>
              </a:rPr>
              <a:t>le </a:t>
            </a:r>
            <a:r>
              <a:rPr lang="en-US" altLang="en-US" dirty="0" err="1">
                <a:solidFill>
                  <a:srgbClr val="4D4D4D"/>
                </a:solidFill>
              </a:rPr>
              <a:t>maintien</a:t>
            </a:r>
            <a:r>
              <a:rPr lang="en-US" altLang="en-US" dirty="0">
                <a:solidFill>
                  <a:srgbClr val="4D4D4D"/>
                </a:solidFill>
              </a:rPr>
              <a:t> de </a:t>
            </a:r>
            <a:r>
              <a:rPr lang="en-US" altLang="en-US" dirty="0" err="1">
                <a:solidFill>
                  <a:srgbClr val="4D4D4D"/>
                </a:solidFill>
              </a:rPr>
              <a:t>l’emploi</a:t>
            </a:r>
            <a:r>
              <a:rPr lang="en-US" altLang="en-US" dirty="0">
                <a:solidFill>
                  <a:srgbClr val="4D4D4D"/>
                </a:solidFill>
              </a:rPr>
              <a:t> (y </a:t>
            </a:r>
            <a:r>
              <a:rPr lang="en-US" altLang="en-US" dirty="0" err="1">
                <a:solidFill>
                  <a:srgbClr val="4D4D4D"/>
                </a:solidFill>
              </a:rPr>
              <a:t>compris</a:t>
            </a:r>
            <a:r>
              <a:rPr lang="en-US" altLang="en-US" dirty="0">
                <a:solidFill>
                  <a:srgbClr val="4D4D4D"/>
                </a:solidFill>
              </a:rPr>
              <a:t> les régimes de </a:t>
            </a:r>
            <a:r>
              <a:rPr lang="en-US" altLang="en-US" dirty="0" err="1">
                <a:solidFill>
                  <a:srgbClr val="4D4D4D"/>
                </a:solidFill>
              </a:rPr>
              <a:t>chômage</a:t>
            </a:r>
            <a:r>
              <a:rPr lang="en-US" altLang="en-US" dirty="0">
                <a:solidFill>
                  <a:srgbClr val="4D4D4D"/>
                </a:solidFill>
              </a:rPr>
              <a:t> </a:t>
            </a:r>
            <a:r>
              <a:rPr lang="en-US" altLang="en-US" dirty="0" err="1">
                <a:solidFill>
                  <a:srgbClr val="4D4D4D"/>
                </a:solidFill>
              </a:rPr>
              <a:t>partiel</a:t>
            </a:r>
            <a:r>
              <a:rPr lang="en-US" altLang="en-US" dirty="0">
                <a:solidFill>
                  <a:srgbClr val="4D4D4D"/>
                </a:solidFill>
              </a:rPr>
              <a:t> et </a:t>
            </a:r>
            <a:r>
              <a:rPr lang="en-US" altLang="en-US" dirty="0" err="1">
                <a:solidFill>
                  <a:srgbClr val="4D4D4D"/>
                </a:solidFill>
              </a:rPr>
              <a:t>l’aide</a:t>
            </a:r>
            <a:r>
              <a:rPr lang="en-US" altLang="en-US" dirty="0">
                <a:solidFill>
                  <a:srgbClr val="4D4D4D"/>
                </a:solidFill>
              </a:rPr>
              <a:t> aux </a:t>
            </a:r>
            <a:r>
              <a:rPr lang="en-US" altLang="en-US" dirty="0" err="1">
                <a:solidFill>
                  <a:srgbClr val="4D4D4D"/>
                </a:solidFill>
              </a:rPr>
              <a:t>travailleurs</a:t>
            </a:r>
            <a:r>
              <a:rPr lang="en-US" altLang="en-US" dirty="0">
                <a:solidFill>
                  <a:srgbClr val="4D4D4D"/>
                </a:solidFill>
              </a:rPr>
              <a:t> </a:t>
            </a:r>
            <a:r>
              <a:rPr lang="en-US" altLang="en-US" dirty="0" err="1">
                <a:solidFill>
                  <a:srgbClr val="4D4D4D"/>
                </a:solidFill>
              </a:rPr>
              <a:t>indépendants</a:t>
            </a:r>
            <a:r>
              <a:rPr lang="en-US" altLang="en-US" dirty="0">
                <a:solidFill>
                  <a:srgbClr val="4D4D4D"/>
                </a:solidFill>
              </a:rPr>
              <a:t>)</a:t>
            </a:r>
          </a:p>
          <a:p>
            <a:pPr marL="0" indent="0" eaLnBrk="1" hangingPunct="1">
              <a:spcAft>
                <a:spcPts val="1813"/>
              </a:spcAft>
              <a:buClr>
                <a:srgbClr val="034EA2"/>
              </a:buClr>
            </a:pPr>
            <a:r>
              <a:rPr lang="en-US" altLang="en-US" dirty="0" smtClean="0">
                <a:solidFill>
                  <a:srgbClr val="4D4D4D"/>
                </a:solidFill>
              </a:rPr>
              <a:t>les </a:t>
            </a:r>
            <a:r>
              <a:rPr lang="en-US" altLang="en-US" dirty="0" err="1">
                <a:solidFill>
                  <a:srgbClr val="4D4D4D"/>
                </a:solidFill>
              </a:rPr>
              <a:t>mesures</a:t>
            </a:r>
            <a:r>
              <a:rPr lang="en-US" altLang="en-US" dirty="0">
                <a:solidFill>
                  <a:srgbClr val="4D4D4D"/>
                </a:solidFill>
              </a:rPr>
              <a:t> </a:t>
            </a:r>
            <a:r>
              <a:rPr lang="en-US" altLang="en-US" dirty="0" err="1">
                <a:solidFill>
                  <a:srgbClr val="4D4D4D"/>
                </a:solidFill>
              </a:rPr>
              <a:t>en</a:t>
            </a:r>
            <a:r>
              <a:rPr lang="en-US" altLang="en-US" dirty="0">
                <a:solidFill>
                  <a:srgbClr val="4D4D4D"/>
                </a:solidFill>
              </a:rPr>
              <a:t> </a:t>
            </a:r>
            <a:r>
              <a:rPr lang="en-US" altLang="en-US" dirty="0" err="1">
                <a:solidFill>
                  <a:srgbClr val="4D4D4D"/>
                </a:solidFill>
              </a:rPr>
              <a:t>faveur</a:t>
            </a:r>
            <a:r>
              <a:rPr lang="en-US" altLang="en-US" dirty="0">
                <a:solidFill>
                  <a:srgbClr val="4D4D4D"/>
                </a:solidFill>
              </a:rPr>
              <a:t> de </a:t>
            </a:r>
            <a:r>
              <a:rPr lang="en-US" altLang="en-US" dirty="0" err="1">
                <a:solidFill>
                  <a:srgbClr val="4D4D4D"/>
                </a:solidFill>
              </a:rPr>
              <a:t>l’emploi</a:t>
            </a:r>
            <a:r>
              <a:rPr lang="en-US" altLang="en-US" dirty="0">
                <a:solidFill>
                  <a:srgbClr val="4D4D4D"/>
                </a:solidFill>
              </a:rPr>
              <a:t> des </a:t>
            </a:r>
            <a:r>
              <a:rPr lang="en-US" altLang="en-US" dirty="0" err="1" smtClean="0">
                <a:solidFill>
                  <a:srgbClr val="4D4D4D"/>
                </a:solidFill>
              </a:rPr>
              <a:t>jeunes</a:t>
            </a:r>
            <a:r>
              <a:rPr lang="en-US" altLang="en-US" dirty="0" smtClean="0">
                <a:solidFill>
                  <a:srgbClr val="4D4D4D"/>
                </a:solidFill>
              </a:rPr>
              <a:t> (</a:t>
            </a:r>
            <a:r>
              <a:rPr lang="en-US" altLang="en-US" dirty="0" err="1" smtClean="0">
                <a:solidFill>
                  <a:srgbClr val="4D4D4D"/>
                </a:solidFill>
              </a:rPr>
              <a:t>ressources</a:t>
            </a:r>
            <a:r>
              <a:rPr lang="en-US" altLang="en-US" dirty="0" smtClean="0">
                <a:solidFill>
                  <a:srgbClr val="4D4D4D"/>
                </a:solidFill>
              </a:rPr>
              <a:t> </a:t>
            </a:r>
            <a:r>
              <a:rPr lang="en-US" altLang="en-US" dirty="0" err="1" smtClean="0">
                <a:solidFill>
                  <a:srgbClr val="4D4D4D"/>
                </a:solidFill>
              </a:rPr>
              <a:t>supplémentaires</a:t>
            </a:r>
            <a:r>
              <a:rPr lang="en-US" altLang="en-US" dirty="0" smtClean="0">
                <a:solidFill>
                  <a:srgbClr val="4D4D4D"/>
                </a:solidFill>
              </a:rPr>
              <a:t> pour </a:t>
            </a:r>
            <a:r>
              <a:rPr lang="en-US" altLang="en-US" dirty="0" err="1" smtClean="0">
                <a:solidFill>
                  <a:srgbClr val="4D4D4D"/>
                </a:solidFill>
              </a:rPr>
              <a:t>l’IEJ</a:t>
            </a:r>
            <a:r>
              <a:rPr lang="en-US" altLang="en-US" dirty="0" smtClean="0">
                <a:solidFill>
                  <a:srgbClr val="4D4D4D"/>
                </a:solidFill>
              </a:rPr>
              <a:t>)</a:t>
            </a:r>
            <a:endParaRPr lang="en-US" altLang="en-US" dirty="0">
              <a:solidFill>
                <a:srgbClr val="4D4D4D"/>
              </a:solidFill>
            </a:endParaRPr>
          </a:p>
          <a:p>
            <a:pPr marL="0" indent="0" eaLnBrk="1" hangingPunct="1">
              <a:spcAft>
                <a:spcPts val="1813"/>
              </a:spcAft>
              <a:buClr>
                <a:srgbClr val="034EA2"/>
              </a:buClr>
            </a:pPr>
            <a:r>
              <a:rPr lang="fr-FR" altLang="en-US" dirty="0" smtClean="0">
                <a:solidFill>
                  <a:srgbClr val="4D4D4D"/>
                </a:solidFill>
              </a:rPr>
              <a:t>numérisation </a:t>
            </a:r>
            <a:r>
              <a:rPr lang="fr-FR" altLang="en-US" dirty="0">
                <a:solidFill>
                  <a:srgbClr val="4D4D4D"/>
                </a:solidFill>
              </a:rPr>
              <a:t>de la formation et de </a:t>
            </a:r>
            <a:r>
              <a:rPr lang="fr-FR" altLang="en-US" dirty="0" smtClean="0">
                <a:solidFill>
                  <a:srgbClr val="4D4D4D"/>
                </a:solidFill>
              </a:rPr>
              <a:t>l’éducation</a:t>
            </a:r>
          </a:p>
          <a:p>
            <a:pPr marL="0" indent="0" eaLnBrk="1" hangingPunct="1">
              <a:spcAft>
                <a:spcPts val="1813"/>
              </a:spcAft>
              <a:buClr>
                <a:srgbClr val="034EA2"/>
              </a:buClr>
            </a:pPr>
            <a:r>
              <a:rPr lang="en-US" altLang="en-US" dirty="0" err="1" smtClean="0">
                <a:solidFill>
                  <a:srgbClr val="4D4D4D"/>
                </a:solidFill>
              </a:rPr>
              <a:t>l’amélioration</a:t>
            </a:r>
            <a:r>
              <a:rPr lang="en-US" altLang="en-US" dirty="0" smtClean="0">
                <a:solidFill>
                  <a:srgbClr val="4D4D4D"/>
                </a:solidFill>
              </a:rPr>
              <a:t> </a:t>
            </a:r>
            <a:r>
              <a:rPr lang="en-US" altLang="en-US" dirty="0">
                <a:solidFill>
                  <a:srgbClr val="4D4D4D"/>
                </a:solidFill>
              </a:rPr>
              <a:t>de </a:t>
            </a:r>
            <a:r>
              <a:rPr lang="en-US" altLang="en-US" dirty="0" err="1">
                <a:solidFill>
                  <a:srgbClr val="4D4D4D"/>
                </a:solidFill>
              </a:rPr>
              <a:t>l’accès</a:t>
            </a:r>
            <a:r>
              <a:rPr lang="en-US" altLang="en-US" dirty="0">
                <a:solidFill>
                  <a:srgbClr val="4D4D4D"/>
                </a:solidFill>
              </a:rPr>
              <a:t> aux services </a:t>
            </a:r>
            <a:r>
              <a:rPr lang="en-US" altLang="en-US" dirty="0" err="1">
                <a:solidFill>
                  <a:srgbClr val="4D4D4D"/>
                </a:solidFill>
              </a:rPr>
              <a:t>sociaux</a:t>
            </a:r>
            <a:r>
              <a:rPr lang="en-US" altLang="en-US" dirty="0">
                <a:solidFill>
                  <a:srgbClr val="4D4D4D"/>
                </a:solidFill>
              </a:rPr>
              <a:t> </a:t>
            </a:r>
            <a:r>
              <a:rPr lang="en-US" altLang="en-US" dirty="0" err="1">
                <a:solidFill>
                  <a:srgbClr val="4D4D4D"/>
                </a:solidFill>
              </a:rPr>
              <a:t>d’intérêt</a:t>
            </a:r>
            <a:r>
              <a:rPr lang="en-US" altLang="en-US" dirty="0">
                <a:solidFill>
                  <a:srgbClr val="4D4D4D"/>
                </a:solidFill>
              </a:rPr>
              <a:t> </a:t>
            </a:r>
            <a:r>
              <a:rPr lang="en-US" altLang="en-US" dirty="0" smtClean="0">
                <a:solidFill>
                  <a:srgbClr val="4D4D4D"/>
                </a:solidFill>
              </a:rPr>
              <a:t>general</a:t>
            </a:r>
            <a:br>
              <a:rPr lang="en-US" altLang="en-US" dirty="0" smtClean="0">
                <a:solidFill>
                  <a:srgbClr val="4D4D4D"/>
                </a:solidFill>
              </a:rPr>
            </a:br>
            <a:r>
              <a:rPr lang="en-US" altLang="en-US" dirty="0" smtClean="0">
                <a:solidFill>
                  <a:srgbClr val="4D4D4D"/>
                </a:solidFill>
              </a:rPr>
              <a:t>  </a:t>
            </a:r>
            <a:r>
              <a:rPr lang="en-US" altLang="en-US" dirty="0">
                <a:solidFill>
                  <a:srgbClr val="4D4D4D"/>
                </a:solidFill>
              </a:rPr>
              <a:t>(y </a:t>
            </a:r>
            <a:r>
              <a:rPr lang="en-US" altLang="en-US" dirty="0" err="1">
                <a:solidFill>
                  <a:srgbClr val="4D4D4D"/>
                </a:solidFill>
              </a:rPr>
              <a:t>compris</a:t>
            </a:r>
            <a:r>
              <a:rPr lang="en-US" altLang="en-US" dirty="0">
                <a:solidFill>
                  <a:srgbClr val="4D4D4D"/>
                </a:solidFill>
              </a:rPr>
              <a:t> pour les </a:t>
            </a:r>
            <a:r>
              <a:rPr lang="en-US" altLang="en-US" dirty="0" err="1">
                <a:solidFill>
                  <a:srgbClr val="4D4D4D"/>
                </a:solidFill>
              </a:rPr>
              <a:t>enfants</a:t>
            </a:r>
            <a:r>
              <a:rPr lang="en-US" altLang="en-US" dirty="0">
                <a:solidFill>
                  <a:srgbClr val="4D4D4D"/>
                </a:solidFill>
              </a:rPr>
              <a:t>)</a:t>
            </a:r>
          </a:p>
        </p:txBody>
      </p:sp>
    </p:spTree>
    <p:extLst>
      <p:ext uri="{BB962C8B-B14F-4D97-AF65-F5344CB8AC3E}">
        <p14:creationId xmlns:p14="http://schemas.microsoft.com/office/powerpoint/2010/main" val="38624255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166815"/>
            <a:ext cx="12192000" cy="574158"/>
          </a:xfrm>
        </p:spPr>
        <p:txBody>
          <a:bodyPr/>
          <a:lstStyle/>
          <a:p>
            <a:pPr algn="ctr"/>
            <a:r>
              <a:rPr lang="en-US" altLang="en-US" sz="4349" b="1" dirty="0">
                <a:solidFill>
                  <a:srgbClr val="0D3F96"/>
                </a:solidFill>
                <a:latin typeface="+mn-lt"/>
                <a:ea typeface="+mn-ea"/>
                <a:cs typeface="Times New Roman" panose="02020603050405020304" pitchFamily="18" charset="0"/>
              </a:rPr>
              <a:t>Conditions de </a:t>
            </a:r>
            <a:r>
              <a:rPr lang="en-US" altLang="en-US" sz="4349" b="1" dirty="0" err="1">
                <a:solidFill>
                  <a:srgbClr val="0D3F96"/>
                </a:solidFill>
                <a:latin typeface="+mn-lt"/>
                <a:ea typeface="+mn-ea"/>
                <a:cs typeface="Times New Roman" panose="02020603050405020304" pitchFamily="18" charset="0"/>
              </a:rPr>
              <a:t>mise</a:t>
            </a:r>
            <a:r>
              <a:rPr lang="en-US" altLang="en-US" sz="4349" b="1" dirty="0">
                <a:solidFill>
                  <a:srgbClr val="0D3F96"/>
                </a:solidFill>
                <a:latin typeface="+mn-lt"/>
                <a:ea typeface="+mn-ea"/>
                <a:cs typeface="Times New Roman" panose="02020603050405020304" pitchFamily="18" charset="0"/>
              </a:rPr>
              <a:t> </a:t>
            </a:r>
            <a:r>
              <a:rPr lang="en-US" altLang="en-US" sz="4349" b="1" dirty="0" err="1">
                <a:solidFill>
                  <a:srgbClr val="0D3F96"/>
                </a:solidFill>
                <a:latin typeface="+mn-lt"/>
                <a:ea typeface="+mn-ea"/>
                <a:cs typeface="Times New Roman" panose="02020603050405020304" pitchFamily="18" charset="0"/>
              </a:rPr>
              <a:t>en</a:t>
            </a:r>
            <a:r>
              <a:rPr lang="en-US" altLang="en-US" sz="4349" b="1" dirty="0">
                <a:solidFill>
                  <a:srgbClr val="0D3F96"/>
                </a:solidFill>
                <a:latin typeface="+mn-lt"/>
                <a:ea typeface="+mn-ea"/>
                <a:cs typeface="Times New Roman" panose="02020603050405020304" pitchFamily="18" charset="0"/>
              </a:rPr>
              <a:t> </a:t>
            </a:r>
            <a:r>
              <a:rPr lang="en-US" altLang="en-US" sz="4349" b="1" dirty="0" err="1">
                <a:solidFill>
                  <a:srgbClr val="0D3F96"/>
                </a:solidFill>
                <a:latin typeface="+mn-lt"/>
                <a:ea typeface="+mn-ea"/>
                <a:cs typeface="Times New Roman" panose="02020603050405020304" pitchFamily="18" charset="0"/>
              </a:rPr>
              <a:t>œuvre</a:t>
            </a:r>
            <a:endParaRPr lang="fr-BE" sz="4349" b="1" dirty="0">
              <a:solidFill>
                <a:srgbClr val="0D3F96"/>
              </a:solidFill>
              <a:latin typeface="+mn-lt"/>
              <a:ea typeface="+mn-ea"/>
              <a:cs typeface="Times New Roman" panose="02020603050405020304" pitchFamily="18" charset="0"/>
            </a:endParaRPr>
          </a:p>
        </p:txBody>
      </p:sp>
      <p:sp>
        <p:nvSpPr>
          <p:cNvPr id="4" name="Content Placeholder 1">
            <a:extLst>
              <a:ext uri="{FF2B5EF4-FFF2-40B4-BE49-F238E27FC236}">
                <a16:creationId xmlns:a16="http://schemas.microsoft.com/office/drawing/2014/main" id="{AEAC9E38-8E00-44DE-A33F-EC85A6737206}"/>
              </a:ext>
            </a:extLst>
          </p:cNvPr>
          <p:cNvSpPr>
            <a:spLocks noGrp="1" noChangeArrowheads="1"/>
          </p:cNvSpPr>
          <p:nvPr>
            <p:ph idx="1"/>
          </p:nvPr>
        </p:nvSpPr>
        <p:spPr>
          <a:xfrm>
            <a:off x="0" y="2273732"/>
            <a:ext cx="12192000" cy="3742912"/>
          </a:xfrm>
        </p:spPr>
        <p:txBody>
          <a:bodyPr/>
          <a:lstStyle/>
          <a:p>
            <a:pPr eaLnBrk="1" hangingPunct="1">
              <a:lnSpc>
                <a:spcPct val="80000"/>
              </a:lnSpc>
              <a:spcAft>
                <a:spcPts val="1813"/>
              </a:spcAft>
              <a:buClr>
                <a:srgbClr val="034EA2"/>
              </a:buClr>
            </a:pPr>
            <a:r>
              <a:rPr lang="en-US" altLang="en-US" dirty="0" err="1" smtClean="0">
                <a:solidFill>
                  <a:srgbClr val="4D4D4D"/>
                </a:solidFill>
              </a:rPr>
              <a:t>Préfinancement</a:t>
            </a:r>
            <a:r>
              <a:rPr lang="en-US" altLang="en-US" dirty="0" smtClean="0">
                <a:solidFill>
                  <a:srgbClr val="4D4D4D"/>
                </a:solidFill>
              </a:rPr>
              <a:t> </a:t>
            </a:r>
            <a:r>
              <a:rPr lang="en-US" altLang="en-US" dirty="0" err="1" smtClean="0">
                <a:solidFill>
                  <a:srgbClr val="4D4D4D"/>
                </a:solidFill>
              </a:rPr>
              <a:t>annuel</a:t>
            </a:r>
            <a:r>
              <a:rPr lang="en-US" altLang="en-US" dirty="0" smtClean="0">
                <a:solidFill>
                  <a:srgbClr val="4D4D4D"/>
                </a:solidFill>
              </a:rPr>
              <a:t> de 11%</a:t>
            </a:r>
          </a:p>
          <a:p>
            <a:pPr eaLnBrk="1" hangingPunct="1">
              <a:lnSpc>
                <a:spcPct val="80000"/>
              </a:lnSpc>
              <a:spcAft>
                <a:spcPts val="1813"/>
              </a:spcAft>
              <a:buClr>
                <a:srgbClr val="034EA2"/>
              </a:buClr>
            </a:pPr>
            <a:r>
              <a:rPr lang="en-US" altLang="en-US" dirty="0" smtClean="0">
                <a:solidFill>
                  <a:srgbClr val="4D4D4D"/>
                </a:solidFill>
              </a:rPr>
              <a:t>Date </a:t>
            </a:r>
            <a:r>
              <a:rPr lang="en-US" altLang="en-US" dirty="0">
                <a:solidFill>
                  <a:srgbClr val="4D4D4D"/>
                </a:solidFill>
              </a:rPr>
              <a:t>de fin </a:t>
            </a:r>
            <a:r>
              <a:rPr lang="en-US" altLang="en-US" dirty="0" err="1">
                <a:solidFill>
                  <a:srgbClr val="4D4D4D"/>
                </a:solidFill>
              </a:rPr>
              <a:t>d’éligibilité</a:t>
            </a:r>
            <a:r>
              <a:rPr lang="en-US" altLang="en-US" dirty="0">
                <a:solidFill>
                  <a:srgbClr val="4D4D4D"/>
                </a:solidFill>
              </a:rPr>
              <a:t> </a:t>
            </a:r>
            <a:r>
              <a:rPr lang="en-US" altLang="en-US" dirty="0" smtClean="0">
                <a:solidFill>
                  <a:srgbClr val="4D4D4D"/>
                </a:solidFill>
              </a:rPr>
              <a:t>des </a:t>
            </a:r>
            <a:r>
              <a:rPr lang="en-US" altLang="en-US" dirty="0" err="1" smtClean="0">
                <a:solidFill>
                  <a:srgbClr val="4D4D4D"/>
                </a:solidFill>
              </a:rPr>
              <a:t>dépenses</a:t>
            </a:r>
            <a:r>
              <a:rPr lang="en-US" altLang="en-US" dirty="0" smtClean="0">
                <a:solidFill>
                  <a:srgbClr val="4D4D4D"/>
                </a:solidFill>
              </a:rPr>
              <a:t> = fin 2023</a:t>
            </a:r>
          </a:p>
          <a:p>
            <a:pPr eaLnBrk="1" hangingPunct="1">
              <a:lnSpc>
                <a:spcPct val="80000"/>
              </a:lnSpc>
              <a:spcAft>
                <a:spcPts val="1813"/>
              </a:spcAft>
              <a:buClr>
                <a:srgbClr val="034EA2"/>
              </a:buClr>
            </a:pPr>
            <a:r>
              <a:rPr lang="en-US" altLang="en-US" dirty="0" smtClean="0">
                <a:solidFill>
                  <a:srgbClr val="4D4D4D"/>
                </a:solidFill>
              </a:rPr>
              <a:t>Date de début </a:t>
            </a:r>
            <a:r>
              <a:rPr lang="en-US" altLang="en-US" dirty="0" err="1" smtClean="0">
                <a:solidFill>
                  <a:srgbClr val="4D4D4D"/>
                </a:solidFill>
              </a:rPr>
              <a:t>d’éligibilité</a:t>
            </a:r>
            <a:r>
              <a:rPr lang="en-US" altLang="en-US" dirty="0" smtClean="0">
                <a:solidFill>
                  <a:srgbClr val="4D4D4D"/>
                </a:solidFill>
              </a:rPr>
              <a:t> des </a:t>
            </a:r>
            <a:r>
              <a:rPr lang="en-US" altLang="en-US" dirty="0" err="1" smtClean="0">
                <a:solidFill>
                  <a:srgbClr val="4D4D4D"/>
                </a:solidFill>
              </a:rPr>
              <a:t>dépenses</a:t>
            </a:r>
            <a:r>
              <a:rPr lang="en-US" altLang="en-US" dirty="0" smtClean="0">
                <a:solidFill>
                  <a:srgbClr val="4D4D4D"/>
                </a:solidFill>
              </a:rPr>
              <a:t> </a:t>
            </a:r>
            <a:r>
              <a:rPr lang="en-US" altLang="en-US" dirty="0" err="1" smtClean="0">
                <a:solidFill>
                  <a:srgbClr val="4D4D4D"/>
                </a:solidFill>
              </a:rPr>
              <a:t>fixée</a:t>
            </a:r>
            <a:r>
              <a:rPr lang="en-US" altLang="en-US" dirty="0" smtClean="0">
                <a:solidFill>
                  <a:srgbClr val="4D4D4D"/>
                </a:solidFill>
              </a:rPr>
              <a:t> au 1er </a:t>
            </a:r>
            <a:r>
              <a:rPr lang="en-US" altLang="en-US" dirty="0" err="1" smtClean="0">
                <a:solidFill>
                  <a:srgbClr val="4D4D4D"/>
                </a:solidFill>
              </a:rPr>
              <a:t>février</a:t>
            </a:r>
            <a:r>
              <a:rPr lang="en-US" altLang="en-US" dirty="0" smtClean="0">
                <a:solidFill>
                  <a:srgbClr val="4D4D4D"/>
                </a:solidFill>
              </a:rPr>
              <a:t> 2020 (idem CRII)</a:t>
            </a:r>
          </a:p>
          <a:p>
            <a:pPr eaLnBrk="1" hangingPunct="1">
              <a:lnSpc>
                <a:spcPct val="80000"/>
              </a:lnSpc>
              <a:spcAft>
                <a:spcPts val="1813"/>
              </a:spcAft>
              <a:buClr>
                <a:srgbClr val="034EA2"/>
              </a:buClr>
            </a:pPr>
            <a:r>
              <a:rPr lang="en-US" altLang="en-US" b="1" dirty="0" smtClean="0">
                <a:solidFill>
                  <a:srgbClr val="4D4D4D"/>
                </a:solidFill>
              </a:rPr>
              <a:t>Articulation et </a:t>
            </a:r>
            <a:r>
              <a:rPr lang="en-US" altLang="en-US" b="1" dirty="0" err="1" smtClean="0">
                <a:solidFill>
                  <a:srgbClr val="4D4D4D"/>
                </a:solidFill>
              </a:rPr>
              <a:t>complémentarité</a:t>
            </a:r>
            <a:r>
              <a:rPr lang="en-US" altLang="en-US" dirty="0" smtClean="0">
                <a:solidFill>
                  <a:srgbClr val="4D4D4D"/>
                </a:solidFill>
              </a:rPr>
              <a:t> avec les </a:t>
            </a:r>
            <a:r>
              <a:rPr lang="en-US" altLang="en-US" dirty="0" err="1" smtClean="0">
                <a:solidFill>
                  <a:srgbClr val="4D4D4D"/>
                </a:solidFill>
              </a:rPr>
              <a:t>autres</a:t>
            </a:r>
            <a:r>
              <a:rPr lang="en-US" altLang="en-US" dirty="0" smtClean="0">
                <a:solidFill>
                  <a:srgbClr val="4D4D4D"/>
                </a:solidFill>
              </a:rPr>
              <a:t> instruments financiers (PNRR et PO 21-27)</a:t>
            </a:r>
          </a:p>
          <a:p>
            <a:pPr eaLnBrk="1" hangingPunct="1">
              <a:lnSpc>
                <a:spcPct val="80000"/>
              </a:lnSpc>
              <a:spcAft>
                <a:spcPts val="1813"/>
              </a:spcAft>
              <a:buClr>
                <a:srgbClr val="034EA2"/>
              </a:buClr>
            </a:pPr>
            <a:r>
              <a:rPr lang="en-US" altLang="en-US" dirty="0" smtClean="0">
                <a:solidFill>
                  <a:srgbClr val="4D4D4D"/>
                </a:solidFill>
              </a:rPr>
              <a:t>Communication : </a:t>
            </a:r>
            <a:r>
              <a:rPr lang="en-US" altLang="en-US" dirty="0" err="1" smtClean="0">
                <a:solidFill>
                  <a:srgbClr val="4D4D4D"/>
                </a:solidFill>
              </a:rPr>
              <a:t>référence</a:t>
            </a:r>
            <a:r>
              <a:rPr lang="en-US" altLang="en-US" dirty="0" smtClean="0">
                <a:solidFill>
                  <a:srgbClr val="4D4D4D"/>
                </a:solidFill>
              </a:rPr>
              <a:t> à </a:t>
            </a:r>
            <a:r>
              <a:rPr lang="en-US" altLang="en-US" dirty="0" err="1" smtClean="0">
                <a:solidFill>
                  <a:srgbClr val="4D4D4D"/>
                </a:solidFill>
              </a:rPr>
              <a:t>l’aide</a:t>
            </a:r>
            <a:r>
              <a:rPr lang="en-US" altLang="en-US" dirty="0" smtClean="0">
                <a:solidFill>
                  <a:srgbClr val="4D4D4D"/>
                </a:solidFill>
              </a:rPr>
              <a:t> de </a:t>
            </a:r>
            <a:r>
              <a:rPr lang="en-US" altLang="en-US" dirty="0" err="1" smtClean="0">
                <a:solidFill>
                  <a:srgbClr val="4D4D4D"/>
                </a:solidFill>
              </a:rPr>
              <a:t>l’UE</a:t>
            </a:r>
            <a:r>
              <a:rPr lang="en-US" altLang="en-US" dirty="0" smtClean="0">
                <a:solidFill>
                  <a:srgbClr val="4D4D4D"/>
                </a:solidFill>
              </a:rPr>
              <a:t> pour </a:t>
            </a:r>
            <a:r>
              <a:rPr lang="en-US" altLang="en-US" dirty="0" err="1" smtClean="0">
                <a:solidFill>
                  <a:srgbClr val="4D4D4D"/>
                </a:solidFill>
              </a:rPr>
              <a:t>surmonter</a:t>
            </a:r>
            <a:r>
              <a:rPr lang="en-US" altLang="en-US" dirty="0" smtClean="0">
                <a:solidFill>
                  <a:srgbClr val="4D4D4D"/>
                </a:solidFill>
              </a:rPr>
              <a:t> la </a:t>
            </a:r>
            <a:r>
              <a:rPr lang="en-US" altLang="en-US" dirty="0" err="1" smtClean="0">
                <a:solidFill>
                  <a:srgbClr val="4D4D4D"/>
                </a:solidFill>
              </a:rPr>
              <a:t>pandémie</a:t>
            </a:r>
            <a:r>
              <a:rPr lang="en-US" altLang="en-US" dirty="0" smtClean="0">
                <a:solidFill>
                  <a:srgbClr val="4D4D4D"/>
                </a:solidFill>
              </a:rPr>
              <a:t> due au COVID 19</a:t>
            </a:r>
            <a:endParaRPr lang="en-US" altLang="en-US" i="1" dirty="0">
              <a:solidFill>
                <a:srgbClr val="4D4D4D"/>
              </a:solidFill>
            </a:endParaRPr>
          </a:p>
        </p:txBody>
      </p:sp>
    </p:spTree>
    <p:extLst>
      <p:ext uri="{BB962C8B-B14F-4D97-AF65-F5344CB8AC3E}">
        <p14:creationId xmlns:p14="http://schemas.microsoft.com/office/powerpoint/2010/main" val="414210265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515E32-C597-4FF3-89DF-35259AAC172A}"/>
              </a:ext>
            </a:extLst>
          </p:cNvPr>
          <p:cNvSpPr>
            <a:spLocks noGrp="1" noChangeArrowheads="1"/>
          </p:cNvSpPr>
          <p:nvPr>
            <p:ph type="title"/>
          </p:nvPr>
        </p:nvSpPr>
        <p:spPr>
          <a:xfrm>
            <a:off x="0" y="1155993"/>
            <a:ext cx="12192000" cy="754911"/>
          </a:xfrm>
        </p:spPr>
        <p:txBody>
          <a:bodyPr/>
          <a:lstStyle/>
          <a:p>
            <a:pPr algn="ctr"/>
            <a:r>
              <a:rPr lang="en-US" altLang="en-US" sz="4349" b="1" dirty="0">
                <a:solidFill>
                  <a:srgbClr val="0D3F96"/>
                </a:solidFill>
                <a:latin typeface="+mn-lt"/>
                <a:ea typeface="+mn-ea"/>
                <a:cs typeface="Times New Roman" panose="02020603050405020304" pitchFamily="18" charset="0"/>
              </a:rPr>
              <a:t>REACT-EU- CALENDRIER</a:t>
            </a:r>
            <a:endParaRPr lang="en-US" altLang="en-US" sz="4349" b="1" dirty="0">
              <a:solidFill>
                <a:srgbClr val="0D3F96"/>
              </a:solidFill>
              <a:latin typeface="+mn-lt"/>
              <a:ea typeface="+mn-ea"/>
              <a:cs typeface="Times New Roman" panose="02020603050405020304" pitchFamily="18" charset="0"/>
            </a:endParaRPr>
          </a:p>
        </p:txBody>
      </p:sp>
      <p:sp>
        <p:nvSpPr>
          <p:cNvPr id="5" name="Content Placeholder 1">
            <a:extLst>
              <a:ext uri="{FF2B5EF4-FFF2-40B4-BE49-F238E27FC236}">
                <a16:creationId xmlns:a16="http://schemas.microsoft.com/office/drawing/2014/main" id="{93F801D3-3523-4E58-B100-7ACA0CF278FD}"/>
              </a:ext>
            </a:extLst>
          </p:cNvPr>
          <p:cNvSpPr>
            <a:spLocks noGrp="1" noChangeArrowheads="1"/>
          </p:cNvSpPr>
          <p:nvPr>
            <p:ph idx="1"/>
          </p:nvPr>
        </p:nvSpPr>
        <p:spPr>
          <a:xfrm>
            <a:off x="0" y="2065358"/>
            <a:ext cx="12192000" cy="3870126"/>
          </a:xfrm>
        </p:spPr>
        <p:txBody>
          <a:bodyPr/>
          <a:lstStyle/>
          <a:p>
            <a:pPr marL="457200" lvl="1" indent="0" eaLnBrk="1" hangingPunct="1">
              <a:spcAft>
                <a:spcPts val="1813"/>
              </a:spcAft>
              <a:buClr>
                <a:srgbClr val="034EA2"/>
              </a:buClr>
              <a:buNone/>
            </a:pPr>
            <a:r>
              <a:rPr lang="en-US" altLang="en-US" sz="2400" dirty="0" err="1" smtClean="0">
                <a:solidFill>
                  <a:srgbClr val="4D4D4D"/>
                </a:solidFill>
              </a:rPr>
              <a:t>Trilogue</a:t>
            </a:r>
            <a:r>
              <a:rPr lang="en-US" altLang="en-US" sz="2400" dirty="0" smtClean="0">
                <a:solidFill>
                  <a:srgbClr val="4D4D4D"/>
                </a:solidFill>
              </a:rPr>
              <a:t> </a:t>
            </a:r>
            <a:r>
              <a:rPr lang="en-US" altLang="en-US" sz="2400" dirty="0" err="1" smtClean="0">
                <a:solidFill>
                  <a:srgbClr val="4D4D4D"/>
                </a:solidFill>
              </a:rPr>
              <a:t>politique</a:t>
            </a:r>
            <a:r>
              <a:rPr lang="en-US" altLang="en-US" sz="2400" dirty="0" smtClean="0">
                <a:solidFill>
                  <a:srgbClr val="4D4D4D"/>
                </a:solidFill>
              </a:rPr>
              <a:t> du 18 </a:t>
            </a:r>
            <a:r>
              <a:rPr lang="en-US" altLang="en-US" sz="2400" dirty="0" err="1" smtClean="0">
                <a:solidFill>
                  <a:srgbClr val="4D4D4D"/>
                </a:solidFill>
              </a:rPr>
              <a:t>novembre</a:t>
            </a:r>
            <a:r>
              <a:rPr lang="en-US" altLang="en-US" sz="2400" dirty="0" smtClean="0">
                <a:solidFill>
                  <a:srgbClr val="4D4D4D"/>
                </a:solidFill>
              </a:rPr>
              <a:t>: </a:t>
            </a:r>
            <a:r>
              <a:rPr lang="en-US" altLang="en-US" sz="2400" b="1" dirty="0" smtClean="0">
                <a:solidFill>
                  <a:srgbClr val="4D4D4D"/>
                </a:solidFill>
              </a:rPr>
              <a:t>accord </a:t>
            </a:r>
            <a:r>
              <a:rPr lang="en-US" altLang="en-US" sz="2400" b="1" dirty="0" err="1" smtClean="0">
                <a:solidFill>
                  <a:srgbClr val="4D4D4D"/>
                </a:solidFill>
              </a:rPr>
              <a:t>politique</a:t>
            </a:r>
            <a:r>
              <a:rPr lang="en-US" altLang="en-US" sz="2400" b="1" dirty="0" smtClean="0">
                <a:solidFill>
                  <a:srgbClr val="4D4D4D"/>
                </a:solidFill>
              </a:rPr>
              <a:t> sur REACT-EU  </a:t>
            </a:r>
          </a:p>
          <a:p>
            <a:pPr marL="457200" lvl="1" indent="0" eaLnBrk="1" hangingPunct="1">
              <a:spcAft>
                <a:spcPts val="1813"/>
              </a:spcAft>
              <a:buClr>
                <a:srgbClr val="034EA2"/>
              </a:buClr>
              <a:buNone/>
            </a:pPr>
            <a:r>
              <a:rPr lang="en-US" altLang="en-US" sz="2400" dirty="0" smtClean="0">
                <a:solidFill>
                  <a:srgbClr val="4D4D4D"/>
                </a:solidFill>
              </a:rPr>
              <a:t>	=&gt; 	dispositions </a:t>
            </a:r>
            <a:r>
              <a:rPr lang="en-US" altLang="en-US" sz="2400" dirty="0" err="1" smtClean="0">
                <a:solidFill>
                  <a:srgbClr val="4D4D4D"/>
                </a:solidFill>
              </a:rPr>
              <a:t>réglementaires</a:t>
            </a:r>
            <a:r>
              <a:rPr lang="en-US" altLang="en-US" sz="2400" dirty="0" smtClean="0">
                <a:solidFill>
                  <a:srgbClr val="4D4D4D"/>
                </a:solidFill>
              </a:rPr>
              <a:t> </a:t>
            </a:r>
            <a:r>
              <a:rPr lang="en-US" altLang="en-US" sz="2400" dirty="0" err="1" smtClean="0">
                <a:solidFill>
                  <a:srgbClr val="4D4D4D"/>
                </a:solidFill>
              </a:rPr>
              <a:t>sont</a:t>
            </a:r>
            <a:r>
              <a:rPr lang="en-US" altLang="en-US" sz="2400" dirty="0" smtClean="0">
                <a:solidFill>
                  <a:srgbClr val="4D4D4D"/>
                </a:solidFill>
              </a:rPr>
              <a:t> </a:t>
            </a:r>
            <a:r>
              <a:rPr lang="en-US" altLang="en-US" sz="2400" dirty="0" err="1" smtClean="0">
                <a:solidFill>
                  <a:srgbClr val="4D4D4D"/>
                </a:solidFill>
              </a:rPr>
              <a:t>stabilisées</a:t>
            </a:r>
            <a:r>
              <a:rPr lang="en-US" altLang="en-US" sz="2400" dirty="0" smtClean="0">
                <a:solidFill>
                  <a:srgbClr val="4D4D4D"/>
                </a:solidFill>
              </a:rPr>
              <a:t>, </a:t>
            </a:r>
            <a:r>
              <a:rPr lang="en-US" altLang="en-US" sz="2400" dirty="0" err="1" smtClean="0">
                <a:solidFill>
                  <a:srgbClr val="4D4D4D"/>
                </a:solidFill>
              </a:rPr>
              <a:t>même</a:t>
            </a:r>
            <a:r>
              <a:rPr lang="en-US" altLang="en-US" sz="2400" dirty="0" smtClean="0">
                <a:solidFill>
                  <a:srgbClr val="4D4D4D"/>
                </a:solidFill>
              </a:rPr>
              <a:t> </a:t>
            </a:r>
            <a:r>
              <a:rPr lang="en-US" altLang="en-US" sz="2400" dirty="0" err="1" smtClean="0">
                <a:solidFill>
                  <a:srgbClr val="4D4D4D"/>
                </a:solidFill>
              </a:rPr>
              <a:t>si</a:t>
            </a:r>
            <a:r>
              <a:rPr lang="en-US" altLang="en-US" sz="2400" dirty="0" smtClean="0">
                <a:solidFill>
                  <a:srgbClr val="4D4D4D"/>
                </a:solidFill>
              </a:rPr>
              <a:t> le 			</a:t>
            </a:r>
            <a:r>
              <a:rPr lang="en-US" altLang="en-US" sz="2400" dirty="0" err="1" smtClean="0">
                <a:solidFill>
                  <a:srgbClr val="4D4D4D"/>
                </a:solidFill>
              </a:rPr>
              <a:t>règlement</a:t>
            </a:r>
            <a:r>
              <a:rPr lang="en-US" altLang="en-US" sz="2400" dirty="0" smtClean="0">
                <a:solidFill>
                  <a:srgbClr val="4D4D4D"/>
                </a:solidFill>
              </a:rPr>
              <a:t> </a:t>
            </a:r>
            <a:r>
              <a:rPr lang="en-US" altLang="en-US" sz="2400" dirty="0" err="1" smtClean="0">
                <a:solidFill>
                  <a:srgbClr val="4D4D4D"/>
                </a:solidFill>
              </a:rPr>
              <a:t>n’est</a:t>
            </a:r>
            <a:r>
              <a:rPr lang="en-US" altLang="en-US" sz="2400" dirty="0" smtClean="0">
                <a:solidFill>
                  <a:srgbClr val="4D4D4D"/>
                </a:solidFill>
              </a:rPr>
              <a:t> pas encore </a:t>
            </a:r>
            <a:r>
              <a:rPr lang="en-US" altLang="en-US" sz="2400" dirty="0" err="1" smtClean="0">
                <a:solidFill>
                  <a:srgbClr val="4D4D4D"/>
                </a:solidFill>
              </a:rPr>
              <a:t>juridiquement</a:t>
            </a:r>
            <a:r>
              <a:rPr lang="en-US" altLang="en-US" sz="2400" dirty="0" smtClean="0">
                <a:solidFill>
                  <a:srgbClr val="4D4D4D"/>
                </a:solidFill>
              </a:rPr>
              <a:t> </a:t>
            </a:r>
            <a:r>
              <a:rPr lang="en-US" altLang="en-US" sz="2400" dirty="0" err="1" smtClean="0">
                <a:solidFill>
                  <a:srgbClr val="4D4D4D"/>
                </a:solidFill>
              </a:rPr>
              <a:t>adopté</a:t>
            </a:r>
            <a:r>
              <a:rPr lang="en-US" altLang="en-US" sz="2400" dirty="0" smtClean="0">
                <a:solidFill>
                  <a:srgbClr val="4D4D4D"/>
                </a:solidFill>
              </a:rPr>
              <a:t>  </a:t>
            </a:r>
          </a:p>
          <a:p>
            <a:pPr marL="457200" lvl="1" indent="0" eaLnBrk="1" hangingPunct="1">
              <a:spcAft>
                <a:spcPts val="1813"/>
              </a:spcAft>
              <a:buClr>
                <a:srgbClr val="034EA2"/>
              </a:buClr>
              <a:buNone/>
            </a:pPr>
            <a:r>
              <a:rPr lang="en-US" altLang="en-US" sz="2400" dirty="0">
                <a:solidFill>
                  <a:srgbClr val="4D4D4D"/>
                </a:solidFill>
              </a:rPr>
              <a:t>	</a:t>
            </a:r>
            <a:r>
              <a:rPr lang="en-US" altLang="en-US" sz="2400" dirty="0" smtClean="0">
                <a:solidFill>
                  <a:srgbClr val="4D4D4D"/>
                </a:solidFill>
              </a:rPr>
              <a:t>=&gt;	</a:t>
            </a:r>
            <a:r>
              <a:rPr lang="en-US" altLang="en-US" sz="2400" dirty="0" err="1" smtClean="0">
                <a:solidFill>
                  <a:srgbClr val="4D4D4D"/>
                </a:solidFill>
              </a:rPr>
              <a:t>en</a:t>
            </a:r>
            <a:r>
              <a:rPr lang="en-US" altLang="en-US" sz="2400" dirty="0" smtClean="0">
                <a:solidFill>
                  <a:srgbClr val="4D4D4D"/>
                </a:solidFill>
              </a:rPr>
              <a:t> </a:t>
            </a:r>
            <a:r>
              <a:rPr lang="en-US" altLang="en-US" sz="2400" dirty="0" err="1" smtClean="0">
                <a:solidFill>
                  <a:srgbClr val="4D4D4D"/>
                </a:solidFill>
              </a:rPr>
              <a:t>attente</a:t>
            </a:r>
            <a:r>
              <a:rPr lang="en-US" altLang="en-US" sz="2400" dirty="0" smtClean="0">
                <a:solidFill>
                  <a:srgbClr val="4D4D4D"/>
                </a:solidFill>
              </a:rPr>
              <a:t> d’un accord final sur les </a:t>
            </a:r>
            <a:r>
              <a:rPr lang="en-US" altLang="en-US" sz="2400" dirty="0" err="1" smtClean="0">
                <a:solidFill>
                  <a:srgbClr val="4D4D4D"/>
                </a:solidFill>
              </a:rPr>
              <a:t>ressources</a:t>
            </a:r>
            <a:r>
              <a:rPr lang="en-US" altLang="en-US" sz="2400" dirty="0" smtClean="0">
                <a:solidFill>
                  <a:srgbClr val="4D4D4D"/>
                </a:solidFill>
              </a:rPr>
              <a:t>: </a:t>
            </a:r>
            <a:br>
              <a:rPr lang="en-US" altLang="en-US" sz="2400" dirty="0" smtClean="0">
                <a:solidFill>
                  <a:srgbClr val="4D4D4D"/>
                </a:solidFill>
              </a:rPr>
            </a:br>
            <a:r>
              <a:rPr lang="en-US" altLang="en-US" sz="2400" dirty="0" smtClean="0">
                <a:solidFill>
                  <a:srgbClr val="4D4D4D"/>
                </a:solidFill>
              </a:rPr>
              <a:t>		CFP 21-27 (1075 milliards EUR) + </a:t>
            </a:r>
            <a:br>
              <a:rPr lang="en-US" altLang="en-US" sz="2400" dirty="0" smtClean="0">
                <a:solidFill>
                  <a:srgbClr val="4D4D4D"/>
                </a:solidFill>
              </a:rPr>
            </a:br>
            <a:r>
              <a:rPr lang="en-US" altLang="en-US" sz="2400" dirty="0" smtClean="0">
                <a:solidFill>
                  <a:srgbClr val="4D4D4D"/>
                </a:solidFill>
              </a:rPr>
              <a:t>		instrument de </a:t>
            </a:r>
            <a:r>
              <a:rPr lang="en-US" altLang="en-US" sz="2400" dirty="0" err="1" smtClean="0">
                <a:solidFill>
                  <a:srgbClr val="4D4D4D"/>
                </a:solidFill>
              </a:rPr>
              <a:t>relance</a:t>
            </a:r>
            <a:r>
              <a:rPr lang="en-US" altLang="en-US" sz="2400" dirty="0" smtClean="0">
                <a:solidFill>
                  <a:srgbClr val="4D4D4D"/>
                </a:solidFill>
              </a:rPr>
              <a:t> (750 milliards EUR)</a:t>
            </a:r>
          </a:p>
          <a:p>
            <a:pPr marL="457200" lvl="1" indent="0" eaLnBrk="1" hangingPunct="1">
              <a:spcAft>
                <a:spcPts val="1813"/>
              </a:spcAft>
              <a:buClr>
                <a:srgbClr val="034EA2"/>
              </a:buClr>
              <a:buNone/>
            </a:pPr>
            <a:r>
              <a:rPr lang="fr-BE" sz="2400" dirty="0"/>
              <a:t>Poursuite discussions informelles jusqu’à l’adoption du règlement REACT-EU (prévue au 1</a:t>
            </a:r>
            <a:r>
              <a:rPr lang="fr-BE" sz="2400" baseline="30000" dirty="0"/>
              <a:t>er</a:t>
            </a:r>
            <a:r>
              <a:rPr lang="fr-BE" sz="2400" dirty="0"/>
              <a:t> trimestre 2021</a:t>
            </a:r>
            <a:r>
              <a:rPr lang="fr-BE" sz="2400" dirty="0" smtClean="0"/>
              <a:t>)</a:t>
            </a:r>
            <a:endParaRPr lang="fr-BE" sz="2400" dirty="0"/>
          </a:p>
        </p:txBody>
      </p:sp>
    </p:spTree>
    <p:extLst>
      <p:ext uri="{BB962C8B-B14F-4D97-AF65-F5344CB8AC3E}">
        <p14:creationId xmlns:p14="http://schemas.microsoft.com/office/powerpoint/2010/main" val="402891570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774695"/>
            <a:ext cx="11915553" cy="4837122"/>
          </a:xfrm>
        </p:spPr>
        <p:txBody>
          <a:bodyPr/>
          <a:lstStyle/>
          <a:p>
            <a:pPr marL="457200" indent="-457200">
              <a:spcAft>
                <a:spcPts val="1200"/>
              </a:spcAft>
              <a:buClr>
                <a:schemeClr val="tx1"/>
              </a:buClr>
              <a:buAutoNum type="arabicPeriod"/>
            </a:pPr>
            <a:r>
              <a:rPr lang="en-GB" altLang="en-US" sz="2100" b="1" dirty="0" err="1" smtClean="0">
                <a:latin typeface="Verdana" panose="020B0604030504040204" pitchFamily="34" charset="0"/>
                <a:ea typeface="Verdana" panose="020B0604030504040204" pitchFamily="34" charset="0"/>
                <a:cs typeface="Verdana" panose="020B0604030504040204" pitchFamily="34" charset="0"/>
              </a:rPr>
              <a:t>Une</a:t>
            </a:r>
            <a:r>
              <a:rPr lang="en-GB" altLang="en-US" sz="2100" b="1" dirty="0" smtClean="0">
                <a:latin typeface="Verdana" panose="020B0604030504040204" pitchFamily="34" charset="0"/>
                <a:ea typeface="Verdana" panose="020B0604030504040204" pitchFamily="34" charset="0"/>
                <a:cs typeface="Verdana" panose="020B0604030504040204" pitchFamily="34" charset="0"/>
              </a:rPr>
              <a:t> </a:t>
            </a:r>
            <a:r>
              <a:rPr lang="en-GB" altLang="en-US" sz="2100" b="1" dirty="0">
                <a:latin typeface="Verdana" panose="020B0604030504040204" pitchFamily="34" charset="0"/>
                <a:ea typeface="Verdana" panose="020B0604030504040204" pitchFamily="34" charset="0"/>
                <a:cs typeface="Verdana" panose="020B0604030504040204" pitchFamily="34" charset="0"/>
              </a:rPr>
              <a:t>Europe plus </a:t>
            </a:r>
            <a:r>
              <a:rPr lang="en-GB" altLang="en-US" sz="2100" b="1" dirty="0" err="1">
                <a:latin typeface="Verdana" panose="020B0604030504040204" pitchFamily="34" charset="0"/>
                <a:ea typeface="Verdana" panose="020B0604030504040204" pitchFamily="34" charset="0"/>
                <a:cs typeface="Verdana" panose="020B0604030504040204" pitchFamily="34" charset="0"/>
              </a:rPr>
              <a:t>intelligente</a:t>
            </a:r>
            <a:r>
              <a:rPr lang="en-GB" altLang="en-US" sz="2100" b="1" dirty="0">
                <a:latin typeface="Verdana" panose="020B0604030504040204" pitchFamily="34" charset="0"/>
                <a:ea typeface="Verdana" panose="020B0604030504040204" pitchFamily="34" charset="0"/>
                <a:cs typeface="Verdana" panose="020B0604030504040204" pitchFamily="34" charset="0"/>
              </a:rPr>
              <a:t> </a:t>
            </a:r>
            <a:r>
              <a:rPr lang="en-GB" altLang="en-US" sz="2100" dirty="0">
                <a:latin typeface="Verdana" panose="020B0604030504040204" pitchFamily="34" charset="0"/>
                <a:ea typeface="Verdana" panose="020B0604030504040204" pitchFamily="34" charset="0"/>
                <a:cs typeface="Verdana" panose="020B0604030504040204" pitchFamily="34" charset="0"/>
              </a:rPr>
              <a:t>(transformation </a:t>
            </a:r>
            <a:r>
              <a:rPr lang="en-GB" altLang="en-US" sz="2100" dirty="0" err="1">
                <a:latin typeface="Verdana" panose="020B0604030504040204" pitchFamily="34" charset="0"/>
                <a:ea typeface="Verdana" panose="020B0604030504040204" pitchFamily="34" charset="0"/>
                <a:cs typeface="Verdana" panose="020B0604030504040204" pitchFamily="34" charset="0"/>
              </a:rPr>
              <a:t>innovante</a:t>
            </a:r>
            <a:r>
              <a:rPr lang="en-GB" altLang="en-US" sz="2100" dirty="0">
                <a:latin typeface="Verdana" panose="020B0604030504040204" pitchFamily="34" charset="0"/>
                <a:ea typeface="Verdana" panose="020B0604030504040204" pitchFamily="34" charset="0"/>
                <a:cs typeface="Verdana" panose="020B0604030504040204" pitchFamily="34" charset="0"/>
              </a:rPr>
              <a:t> de </a:t>
            </a:r>
          </a:p>
          <a:p>
            <a:pPr marL="0" indent="0">
              <a:spcAft>
                <a:spcPts val="1200"/>
              </a:spcAft>
              <a:buClr>
                <a:schemeClr val="tx1"/>
              </a:buClr>
              <a:buNone/>
            </a:pPr>
            <a:endParaRPr lang="en-GB" altLang="en-US" sz="2100" dirty="0">
              <a:latin typeface="Verdana" panose="020B0604030504040204" pitchFamily="34" charset="0"/>
              <a:ea typeface="Verdana" panose="020B0604030504040204" pitchFamily="34" charset="0"/>
              <a:cs typeface="Verdana" panose="020B0604030504040204" pitchFamily="34" charset="0"/>
            </a:endParaRPr>
          </a:p>
          <a:p>
            <a:pPr marL="0" indent="0">
              <a:spcAft>
                <a:spcPts val="1200"/>
              </a:spcAft>
              <a:buClr>
                <a:schemeClr val="tx1"/>
              </a:buClr>
              <a:buNone/>
            </a:pPr>
            <a:r>
              <a:rPr lang="en-GB" altLang="en-US" sz="2100" b="1" dirty="0">
                <a:latin typeface="Verdana" panose="020B0604030504040204" pitchFamily="34" charset="0"/>
                <a:ea typeface="Verdana" panose="020B0604030504040204" pitchFamily="34" charset="0"/>
                <a:cs typeface="Verdana" panose="020B0604030504040204" pitchFamily="34" charset="0"/>
              </a:rPr>
              <a:t>2. </a:t>
            </a:r>
            <a:r>
              <a:rPr lang="en-GB" altLang="en-US" sz="2100" b="1" dirty="0" err="1">
                <a:latin typeface="Verdana" panose="020B0604030504040204" pitchFamily="34" charset="0"/>
                <a:ea typeface="Verdana" panose="020B0604030504040204" pitchFamily="34" charset="0"/>
                <a:cs typeface="Verdana" panose="020B0604030504040204" pitchFamily="34" charset="0"/>
              </a:rPr>
              <a:t>Une</a:t>
            </a:r>
            <a:r>
              <a:rPr lang="en-GB" altLang="en-US" sz="2100" b="1" dirty="0">
                <a:latin typeface="Verdana" panose="020B0604030504040204" pitchFamily="34" charset="0"/>
                <a:ea typeface="Verdana" panose="020B0604030504040204" pitchFamily="34" charset="0"/>
                <a:cs typeface="Verdana" panose="020B0604030504040204" pitchFamily="34" charset="0"/>
              </a:rPr>
              <a:t> Europe plus </a:t>
            </a:r>
            <a:r>
              <a:rPr lang="en-GB" altLang="en-US" sz="2100" b="1" dirty="0" err="1">
                <a:latin typeface="Verdana" panose="020B0604030504040204" pitchFamily="34" charset="0"/>
                <a:ea typeface="Verdana" panose="020B0604030504040204" pitchFamily="34" charset="0"/>
                <a:cs typeface="Verdana" panose="020B0604030504040204" pitchFamily="34" charset="0"/>
              </a:rPr>
              <a:t>verte</a:t>
            </a:r>
            <a:r>
              <a:rPr lang="en-GB" altLang="en-US" sz="2100" b="1" dirty="0">
                <a:latin typeface="Verdana" panose="020B0604030504040204" pitchFamily="34" charset="0"/>
                <a:ea typeface="Verdana" panose="020B0604030504040204" pitchFamily="34" charset="0"/>
                <a:cs typeface="Verdana" panose="020B0604030504040204" pitchFamily="34" charset="0"/>
              </a:rPr>
              <a:t>, </a:t>
            </a:r>
            <a:r>
              <a:rPr lang="en-GB" altLang="en-US" sz="2100" b="1" dirty="0" err="1">
                <a:latin typeface="Verdana" panose="020B0604030504040204" pitchFamily="34" charset="0"/>
                <a:ea typeface="Verdana" panose="020B0604030504040204" pitchFamily="34" charset="0"/>
                <a:cs typeface="Verdana" panose="020B0604030504040204" pitchFamily="34" charset="0"/>
              </a:rPr>
              <a:t>sobre</a:t>
            </a:r>
            <a:r>
              <a:rPr lang="en-GB" altLang="en-US" sz="2100" b="1" dirty="0">
                <a:latin typeface="Verdana" panose="020B0604030504040204" pitchFamily="34" charset="0"/>
                <a:ea typeface="Verdana" panose="020B0604030504040204" pitchFamily="34" charset="0"/>
                <a:cs typeface="Verdana" panose="020B0604030504040204" pitchFamily="34" charset="0"/>
              </a:rPr>
              <a:t> </a:t>
            </a:r>
            <a:r>
              <a:rPr lang="en-GB" altLang="en-US" sz="2100" b="1" dirty="0" err="1">
                <a:latin typeface="Verdana" panose="020B0604030504040204" pitchFamily="34" charset="0"/>
                <a:ea typeface="Verdana" panose="020B0604030504040204" pitchFamily="34" charset="0"/>
                <a:cs typeface="Verdana" panose="020B0604030504040204" pitchFamily="34" charset="0"/>
              </a:rPr>
              <a:t>en</a:t>
            </a:r>
            <a:r>
              <a:rPr lang="en-GB" altLang="en-US" sz="2100" b="1" dirty="0">
                <a:latin typeface="Verdana" panose="020B0604030504040204" pitchFamily="34" charset="0"/>
                <a:ea typeface="Verdana" panose="020B0604030504040204" pitchFamily="34" charset="0"/>
                <a:cs typeface="Verdana" panose="020B0604030504040204" pitchFamily="34" charset="0"/>
              </a:rPr>
              <a:t> </a:t>
            </a:r>
            <a:r>
              <a:rPr lang="en-GB" altLang="en-US" sz="2100" b="1" dirty="0" err="1">
                <a:latin typeface="Verdana" panose="020B0604030504040204" pitchFamily="34" charset="0"/>
                <a:ea typeface="Verdana" panose="020B0604030504040204" pitchFamily="34" charset="0"/>
                <a:cs typeface="Verdana" panose="020B0604030504040204" pitchFamily="34" charset="0"/>
              </a:rPr>
              <a:t>carbone</a:t>
            </a:r>
            <a:r>
              <a:rPr lang="en-GB" altLang="en-US" sz="2100" b="1" dirty="0">
                <a:latin typeface="Verdana" panose="020B0604030504040204" pitchFamily="34" charset="0"/>
                <a:ea typeface="Verdana" panose="020B0604030504040204" pitchFamily="34" charset="0"/>
                <a:cs typeface="Verdana" panose="020B0604030504040204" pitchFamily="34" charset="0"/>
              </a:rPr>
              <a:t> </a:t>
            </a:r>
            <a:r>
              <a:rPr lang="en-GB" altLang="en-US" sz="2100" dirty="0">
                <a:latin typeface="Verdana" panose="020B0604030504040204" pitchFamily="34" charset="0"/>
                <a:ea typeface="Verdana" panose="020B0604030504040204" pitchFamily="34" charset="0"/>
                <a:cs typeface="Verdana" panose="020B0604030504040204" pitchFamily="34" charset="0"/>
              </a:rPr>
              <a:t>(la transition </a:t>
            </a:r>
            <a:r>
              <a:rPr lang="en-GB" altLang="en-US" sz="2100" dirty="0" err="1">
                <a:latin typeface="Verdana" panose="020B0604030504040204" pitchFamily="34" charset="0"/>
                <a:ea typeface="Verdana" panose="020B0604030504040204" pitchFamily="34" charset="0"/>
                <a:cs typeface="Verdana" panose="020B0604030504040204" pitchFamily="34" charset="0"/>
              </a:rPr>
              <a:t>énergétique</a:t>
            </a:r>
            <a:r>
              <a:rPr lang="en-GB" altLang="en-US" sz="2100" dirty="0">
                <a:latin typeface="Verdana" panose="020B0604030504040204" pitchFamily="34" charset="0"/>
                <a:ea typeface="Verdana" panose="020B0604030504040204" pitchFamily="34" charset="0"/>
                <a:cs typeface="Verdana" panose="020B0604030504040204" pitchFamily="34" charset="0"/>
              </a:rPr>
              <a:t>, </a:t>
            </a:r>
            <a:r>
              <a:rPr lang="en-GB" altLang="en-US" sz="2100" dirty="0" err="1">
                <a:latin typeface="Verdana" panose="020B0604030504040204" pitchFamily="34" charset="0"/>
                <a:ea typeface="Verdana" panose="020B0604030504040204" pitchFamily="34" charset="0"/>
                <a:cs typeface="Verdana" panose="020B0604030504040204" pitchFamily="34" charset="0"/>
              </a:rPr>
              <a:t>l’économie</a:t>
            </a:r>
            <a:r>
              <a:rPr lang="en-GB" altLang="en-US" sz="2100" dirty="0">
                <a:latin typeface="Verdana" panose="020B0604030504040204" pitchFamily="34" charset="0"/>
                <a:ea typeface="Verdana" panose="020B0604030504040204" pitchFamily="34" charset="0"/>
                <a:cs typeface="Verdana" panose="020B0604030504040204" pitchFamily="34" charset="0"/>
              </a:rPr>
              <a:t> </a:t>
            </a:r>
            <a:r>
              <a:rPr lang="en-GB" altLang="en-US" sz="2100" dirty="0" err="1">
                <a:latin typeface="Verdana" panose="020B0604030504040204" pitchFamily="34" charset="0"/>
                <a:ea typeface="Verdana" panose="020B0604030504040204" pitchFamily="34" charset="0"/>
                <a:cs typeface="Verdana" panose="020B0604030504040204" pitchFamily="34" charset="0"/>
              </a:rPr>
              <a:t>circulaire</a:t>
            </a:r>
            <a:r>
              <a:rPr lang="en-GB" altLang="en-US" sz="2100" dirty="0">
                <a:latin typeface="Verdana" panose="020B0604030504040204" pitchFamily="34" charset="0"/>
                <a:ea typeface="Verdana" panose="020B0604030504040204" pitchFamily="34" charset="0"/>
                <a:cs typeface="Verdana" panose="020B0604030504040204" pitchFamily="34" charset="0"/>
              </a:rPr>
              <a:t>, </a:t>
            </a:r>
            <a:r>
              <a:rPr lang="en-GB" altLang="en-US" sz="2100" dirty="0" err="1">
                <a:latin typeface="Verdana" panose="020B0604030504040204" pitchFamily="34" charset="0"/>
                <a:ea typeface="Verdana" panose="020B0604030504040204" pitchFamily="34" charset="0"/>
                <a:cs typeface="Verdana" panose="020B0604030504040204" pitchFamily="34" charset="0"/>
              </a:rPr>
              <a:t>l’adaptation</a:t>
            </a:r>
            <a:r>
              <a:rPr lang="en-GB" altLang="en-US" sz="2100" dirty="0">
                <a:latin typeface="Verdana" panose="020B0604030504040204" pitchFamily="34" charset="0"/>
                <a:ea typeface="Verdana" panose="020B0604030504040204" pitchFamily="34" charset="0"/>
                <a:cs typeface="Verdana" panose="020B0604030504040204" pitchFamily="34" charset="0"/>
              </a:rPr>
              <a:t> aux </a:t>
            </a:r>
            <a:r>
              <a:rPr lang="en-GB" altLang="en-US" sz="2100" dirty="0" err="1">
                <a:latin typeface="Verdana" panose="020B0604030504040204" pitchFamily="34" charset="0"/>
                <a:ea typeface="Verdana" panose="020B0604030504040204" pitchFamily="34" charset="0"/>
                <a:cs typeface="Verdana" panose="020B0604030504040204" pitchFamily="34" charset="0"/>
              </a:rPr>
              <a:t>changements</a:t>
            </a:r>
            <a:r>
              <a:rPr lang="en-GB" altLang="en-US" sz="2100" dirty="0">
                <a:latin typeface="Verdana" panose="020B0604030504040204" pitchFamily="34" charset="0"/>
                <a:ea typeface="Verdana" panose="020B0604030504040204" pitchFamily="34" charset="0"/>
                <a:cs typeface="Verdana" panose="020B0604030504040204" pitchFamily="34" charset="0"/>
              </a:rPr>
              <a:t> </a:t>
            </a:r>
            <a:r>
              <a:rPr lang="en-GB" altLang="en-US" sz="2100" dirty="0" err="1">
                <a:latin typeface="Verdana" panose="020B0604030504040204" pitchFamily="34" charset="0"/>
                <a:ea typeface="Verdana" panose="020B0604030504040204" pitchFamily="34" charset="0"/>
                <a:cs typeface="Verdana" panose="020B0604030504040204" pitchFamily="34" charset="0"/>
              </a:rPr>
              <a:t>climatiques</a:t>
            </a:r>
            <a:r>
              <a:rPr lang="en-GB" altLang="en-US" sz="2100" dirty="0">
                <a:latin typeface="Verdana" panose="020B0604030504040204" pitchFamily="34" charset="0"/>
                <a:ea typeface="Verdana" panose="020B0604030504040204" pitchFamily="34" charset="0"/>
                <a:cs typeface="Verdana" panose="020B0604030504040204" pitchFamily="34" charset="0"/>
              </a:rPr>
              <a:t> et la </a:t>
            </a:r>
            <a:r>
              <a:rPr lang="en-GB" altLang="en-US" sz="2100" dirty="0" err="1">
                <a:latin typeface="Verdana" panose="020B0604030504040204" pitchFamily="34" charset="0"/>
                <a:ea typeface="Verdana" panose="020B0604030504040204" pitchFamily="34" charset="0"/>
                <a:cs typeface="Verdana" panose="020B0604030504040204" pitchFamily="34" charset="0"/>
              </a:rPr>
              <a:t>gestion</a:t>
            </a:r>
            <a:r>
              <a:rPr lang="en-GB" altLang="en-US" sz="2100" dirty="0">
                <a:latin typeface="Verdana" panose="020B0604030504040204" pitchFamily="34" charset="0"/>
                <a:ea typeface="Verdana" panose="020B0604030504040204" pitchFamily="34" charset="0"/>
                <a:cs typeface="Verdana" panose="020B0604030504040204" pitchFamily="34" charset="0"/>
              </a:rPr>
              <a:t> du </a:t>
            </a:r>
            <a:r>
              <a:rPr lang="en-GB" altLang="en-US" sz="2100" dirty="0" err="1">
                <a:latin typeface="Verdana" panose="020B0604030504040204" pitchFamily="34" charset="0"/>
                <a:ea typeface="Verdana" panose="020B0604030504040204" pitchFamily="34" charset="0"/>
                <a:cs typeface="Verdana" panose="020B0604030504040204" pitchFamily="34" charset="0"/>
              </a:rPr>
              <a:t>risque</a:t>
            </a:r>
            <a:r>
              <a:rPr lang="en-GB" altLang="en-US" sz="2100" dirty="0">
                <a:latin typeface="Verdana" panose="020B0604030504040204" pitchFamily="34" charset="0"/>
                <a:ea typeface="Verdana" panose="020B0604030504040204" pitchFamily="34" charset="0"/>
                <a:cs typeface="Verdana" panose="020B0604030504040204" pitchFamily="34" charset="0"/>
              </a:rPr>
              <a:t>)</a:t>
            </a:r>
          </a:p>
          <a:p>
            <a:pPr marL="0" indent="0">
              <a:spcAft>
                <a:spcPts val="1200"/>
              </a:spcAft>
              <a:buClr>
                <a:schemeClr val="tx1"/>
              </a:buClr>
              <a:buNone/>
            </a:pPr>
            <a:endParaRPr lang="en-GB" altLang="en-US" sz="2100" dirty="0">
              <a:latin typeface="Verdana" panose="020B0604030504040204" pitchFamily="34" charset="0"/>
              <a:ea typeface="Verdana" panose="020B0604030504040204" pitchFamily="34" charset="0"/>
              <a:cs typeface="Verdana" panose="020B0604030504040204" pitchFamily="34" charset="0"/>
            </a:endParaRPr>
          </a:p>
          <a:p>
            <a:pPr marL="0" indent="0">
              <a:spcAft>
                <a:spcPts val="1200"/>
              </a:spcAft>
              <a:buClr>
                <a:schemeClr val="tx1"/>
              </a:buClr>
              <a:buNone/>
            </a:pPr>
            <a:r>
              <a:rPr lang="en-GB" altLang="en-US" sz="2100" b="1" dirty="0">
                <a:latin typeface="Verdana" panose="020B0604030504040204" pitchFamily="34" charset="0"/>
                <a:ea typeface="Verdana" panose="020B0604030504040204" pitchFamily="34" charset="0"/>
                <a:cs typeface="Verdana" panose="020B0604030504040204" pitchFamily="34" charset="0"/>
              </a:rPr>
              <a:t>3. </a:t>
            </a:r>
            <a:r>
              <a:rPr lang="en-GB" altLang="en-US" sz="2100" b="1" dirty="0" err="1">
                <a:latin typeface="Verdana" panose="020B0604030504040204" pitchFamily="34" charset="0"/>
                <a:ea typeface="Verdana" panose="020B0604030504040204" pitchFamily="34" charset="0"/>
                <a:cs typeface="Verdana" panose="020B0604030504040204" pitchFamily="34" charset="0"/>
              </a:rPr>
              <a:t>Une</a:t>
            </a:r>
            <a:r>
              <a:rPr lang="en-GB" altLang="en-US" sz="2100" b="1" dirty="0">
                <a:latin typeface="Verdana" panose="020B0604030504040204" pitchFamily="34" charset="0"/>
                <a:ea typeface="Verdana" panose="020B0604030504040204" pitchFamily="34" charset="0"/>
                <a:cs typeface="Verdana" panose="020B0604030504040204" pitchFamily="34" charset="0"/>
              </a:rPr>
              <a:t> Europe plus </a:t>
            </a:r>
            <a:r>
              <a:rPr lang="en-GB" altLang="en-US" sz="2100" b="1" dirty="0" err="1">
                <a:latin typeface="Verdana" panose="020B0604030504040204" pitchFamily="34" charset="0"/>
                <a:ea typeface="Verdana" panose="020B0604030504040204" pitchFamily="34" charset="0"/>
                <a:cs typeface="Verdana" panose="020B0604030504040204" pitchFamily="34" charset="0"/>
              </a:rPr>
              <a:t>connectée</a:t>
            </a:r>
            <a:r>
              <a:rPr lang="en-GB" altLang="en-US" sz="2100" b="1" dirty="0">
                <a:latin typeface="Verdana" panose="020B0604030504040204" pitchFamily="34" charset="0"/>
                <a:ea typeface="Verdana" panose="020B0604030504040204" pitchFamily="34" charset="0"/>
                <a:cs typeface="Verdana" panose="020B0604030504040204" pitchFamily="34" charset="0"/>
              </a:rPr>
              <a:t> </a:t>
            </a:r>
            <a:r>
              <a:rPr lang="en-GB" altLang="en-US" sz="2100" dirty="0">
                <a:latin typeface="Verdana" panose="020B0604030504040204" pitchFamily="34" charset="0"/>
                <a:ea typeface="Verdana" panose="020B0604030504040204" pitchFamily="34" charset="0"/>
                <a:cs typeface="Verdana" panose="020B0604030504040204" pitchFamily="34" charset="0"/>
              </a:rPr>
              <a:t>(</a:t>
            </a:r>
            <a:r>
              <a:rPr lang="en-GB" altLang="en-US" sz="2100" dirty="0" err="1">
                <a:latin typeface="Verdana" panose="020B0604030504040204" pitchFamily="34" charset="0"/>
                <a:ea typeface="Verdana" panose="020B0604030504040204" pitchFamily="34" charset="0"/>
                <a:cs typeface="Verdana" panose="020B0604030504040204" pitchFamily="34" charset="0"/>
              </a:rPr>
              <a:t>mobilité</a:t>
            </a:r>
            <a:r>
              <a:rPr lang="en-GB" altLang="en-US" sz="2100" dirty="0">
                <a:latin typeface="Verdana" panose="020B0604030504040204" pitchFamily="34" charset="0"/>
                <a:ea typeface="Verdana" panose="020B0604030504040204" pitchFamily="34" charset="0"/>
                <a:cs typeface="Verdana" panose="020B0604030504040204" pitchFamily="34" charset="0"/>
              </a:rPr>
              <a:t> et </a:t>
            </a:r>
            <a:r>
              <a:rPr lang="en-GB" altLang="en-US" sz="2100" dirty="0" err="1">
                <a:latin typeface="Verdana" panose="020B0604030504040204" pitchFamily="34" charset="0"/>
                <a:ea typeface="Verdana" panose="020B0604030504040204" pitchFamily="34" charset="0"/>
                <a:cs typeface="Verdana" panose="020B0604030504040204" pitchFamily="34" charset="0"/>
              </a:rPr>
              <a:t>connectivité</a:t>
            </a:r>
            <a:r>
              <a:rPr lang="en-GB" altLang="en-US" sz="2100" dirty="0">
                <a:latin typeface="Verdana" panose="020B0604030504040204" pitchFamily="34" charset="0"/>
                <a:ea typeface="Verdana" panose="020B0604030504040204" pitchFamily="34" charset="0"/>
                <a:cs typeface="Verdana" panose="020B0604030504040204" pitchFamily="34" charset="0"/>
              </a:rPr>
              <a:t>)</a:t>
            </a:r>
          </a:p>
          <a:p>
            <a:pPr marL="0" indent="0">
              <a:spcAft>
                <a:spcPts val="1200"/>
              </a:spcAft>
              <a:buClr>
                <a:schemeClr val="tx1"/>
              </a:buClr>
              <a:buNone/>
            </a:pPr>
            <a:endParaRPr lang="en-GB" altLang="en-US" sz="2100" dirty="0">
              <a:latin typeface="Verdana" panose="020B0604030504040204" pitchFamily="34" charset="0"/>
              <a:ea typeface="Verdana" panose="020B0604030504040204" pitchFamily="34" charset="0"/>
              <a:cs typeface="Verdana" panose="020B0604030504040204" pitchFamily="34" charset="0"/>
            </a:endParaRPr>
          </a:p>
          <a:p>
            <a:pPr marL="0" indent="0">
              <a:spcAft>
                <a:spcPts val="1200"/>
              </a:spcAft>
              <a:buClr>
                <a:schemeClr val="tx1"/>
              </a:buClr>
              <a:buNone/>
            </a:pPr>
            <a:r>
              <a:rPr lang="en-GB" altLang="en-US" sz="2100" b="1" dirty="0">
                <a:latin typeface="Verdana" panose="020B0604030504040204" pitchFamily="34" charset="0"/>
                <a:ea typeface="Verdana" panose="020B0604030504040204" pitchFamily="34" charset="0"/>
                <a:cs typeface="Verdana" panose="020B0604030504040204" pitchFamily="34" charset="0"/>
              </a:rPr>
              <a:t>4. </a:t>
            </a:r>
            <a:r>
              <a:rPr lang="en-GB" altLang="en-US" sz="2100" b="1" dirty="0" err="1">
                <a:latin typeface="Verdana" panose="020B0604030504040204" pitchFamily="34" charset="0"/>
                <a:ea typeface="Verdana" panose="020B0604030504040204" pitchFamily="34" charset="0"/>
                <a:cs typeface="Verdana" panose="020B0604030504040204" pitchFamily="34" charset="0"/>
              </a:rPr>
              <a:t>Une</a:t>
            </a:r>
            <a:r>
              <a:rPr lang="en-GB" altLang="en-US" sz="2100" b="1" dirty="0">
                <a:latin typeface="Verdana" panose="020B0604030504040204" pitchFamily="34" charset="0"/>
                <a:ea typeface="Verdana" panose="020B0604030504040204" pitchFamily="34" charset="0"/>
                <a:cs typeface="Verdana" panose="020B0604030504040204" pitchFamily="34" charset="0"/>
              </a:rPr>
              <a:t> Europe plus </a:t>
            </a:r>
            <a:r>
              <a:rPr lang="en-GB" altLang="en-US" sz="2100" b="1" dirty="0" err="1">
                <a:latin typeface="Verdana" panose="020B0604030504040204" pitchFamily="34" charset="0"/>
                <a:ea typeface="Verdana" panose="020B0604030504040204" pitchFamily="34" charset="0"/>
                <a:cs typeface="Verdana" panose="020B0604030504040204" pitchFamily="34" charset="0"/>
              </a:rPr>
              <a:t>sociale</a:t>
            </a:r>
            <a:r>
              <a:rPr lang="en-GB" altLang="en-US" sz="2100" b="1" dirty="0">
                <a:latin typeface="Verdana" panose="020B0604030504040204" pitchFamily="34" charset="0"/>
                <a:ea typeface="Verdana" panose="020B0604030504040204" pitchFamily="34" charset="0"/>
                <a:cs typeface="Verdana" panose="020B0604030504040204" pitchFamily="34" charset="0"/>
              </a:rPr>
              <a:t> </a:t>
            </a:r>
            <a:r>
              <a:rPr lang="en-GB" altLang="en-US" sz="2100" dirty="0">
                <a:latin typeface="Verdana" panose="020B0604030504040204" pitchFamily="34" charset="0"/>
                <a:ea typeface="Verdana" panose="020B0604030504040204" pitchFamily="34" charset="0"/>
                <a:cs typeface="Verdana" panose="020B0604030504040204" pitchFamily="34" charset="0"/>
              </a:rPr>
              <a:t>(</a:t>
            </a:r>
            <a:r>
              <a:rPr lang="en-GB" altLang="en-US" sz="2100" dirty="0" err="1">
                <a:latin typeface="Verdana" panose="020B0604030504040204" pitchFamily="34" charset="0"/>
                <a:ea typeface="Verdana" panose="020B0604030504040204" pitchFamily="34" charset="0"/>
                <a:cs typeface="Verdana" panose="020B0604030504040204" pitchFamily="34" charset="0"/>
              </a:rPr>
              <a:t>socle</a:t>
            </a:r>
            <a:r>
              <a:rPr lang="en-GB" altLang="en-US" sz="2100" dirty="0">
                <a:latin typeface="Verdana" panose="020B0604030504040204" pitchFamily="34" charset="0"/>
                <a:ea typeface="Verdana" panose="020B0604030504040204" pitchFamily="34" charset="0"/>
                <a:cs typeface="Verdana" panose="020B0604030504040204" pitchFamily="34" charset="0"/>
              </a:rPr>
              <a:t> </a:t>
            </a:r>
            <a:r>
              <a:rPr lang="en-GB" altLang="en-US" sz="2100" dirty="0" err="1">
                <a:latin typeface="Verdana" panose="020B0604030504040204" pitchFamily="34" charset="0"/>
                <a:ea typeface="Verdana" panose="020B0604030504040204" pitchFamily="34" charset="0"/>
                <a:cs typeface="Verdana" panose="020B0604030504040204" pitchFamily="34" charset="0"/>
              </a:rPr>
              <a:t>européen</a:t>
            </a:r>
            <a:r>
              <a:rPr lang="en-GB" altLang="en-US" sz="2100" dirty="0">
                <a:latin typeface="Verdana" panose="020B0604030504040204" pitchFamily="34" charset="0"/>
                <a:ea typeface="Verdana" panose="020B0604030504040204" pitchFamily="34" charset="0"/>
                <a:cs typeface="Verdana" panose="020B0604030504040204" pitchFamily="34" charset="0"/>
              </a:rPr>
              <a:t> des droits </a:t>
            </a:r>
            <a:r>
              <a:rPr lang="en-GB" altLang="en-US" sz="2100" dirty="0" err="1">
                <a:latin typeface="Verdana" panose="020B0604030504040204" pitchFamily="34" charset="0"/>
                <a:ea typeface="Verdana" panose="020B0604030504040204" pitchFamily="34" charset="0"/>
                <a:cs typeface="Verdana" panose="020B0604030504040204" pitchFamily="34" charset="0"/>
              </a:rPr>
              <a:t>sociaux</a:t>
            </a:r>
            <a:r>
              <a:rPr lang="en-GB" altLang="en-US" sz="2100" dirty="0">
                <a:latin typeface="Verdana" panose="020B0604030504040204" pitchFamily="34" charset="0"/>
                <a:ea typeface="Verdana" panose="020B0604030504040204" pitchFamily="34" charset="0"/>
                <a:cs typeface="Verdana" panose="020B0604030504040204" pitchFamily="34" charset="0"/>
              </a:rPr>
              <a:t>)</a:t>
            </a:r>
          </a:p>
          <a:p>
            <a:pPr marL="0" indent="0">
              <a:spcAft>
                <a:spcPts val="1200"/>
              </a:spcAft>
              <a:buClr>
                <a:schemeClr val="tx1"/>
              </a:buClr>
              <a:buNone/>
            </a:pPr>
            <a:endParaRPr lang="en-GB" altLang="en-US" sz="2100" dirty="0">
              <a:latin typeface="Verdana" panose="020B0604030504040204" pitchFamily="34" charset="0"/>
              <a:ea typeface="Verdana" panose="020B0604030504040204" pitchFamily="34" charset="0"/>
              <a:cs typeface="Verdana" panose="020B0604030504040204" pitchFamily="34" charset="0"/>
            </a:endParaRPr>
          </a:p>
          <a:p>
            <a:pPr marL="0" indent="0">
              <a:spcAft>
                <a:spcPts val="1200"/>
              </a:spcAft>
              <a:buClr>
                <a:schemeClr val="tx1"/>
              </a:buClr>
              <a:buNone/>
            </a:pPr>
            <a:r>
              <a:rPr lang="en-GB" altLang="en-US" sz="2100" b="1" dirty="0">
                <a:latin typeface="Verdana" panose="020B0604030504040204" pitchFamily="34" charset="0"/>
                <a:ea typeface="Verdana" panose="020B0604030504040204" pitchFamily="34" charset="0"/>
                <a:cs typeface="Verdana" panose="020B0604030504040204" pitchFamily="34" charset="0"/>
              </a:rPr>
              <a:t>5. </a:t>
            </a:r>
            <a:r>
              <a:rPr lang="en-GB" altLang="en-US" sz="2100" b="1" dirty="0" err="1">
                <a:latin typeface="Verdana" panose="020B0604030504040204" pitchFamily="34" charset="0"/>
                <a:ea typeface="Verdana" panose="020B0604030504040204" pitchFamily="34" charset="0"/>
                <a:cs typeface="Verdana" panose="020B0604030504040204" pitchFamily="34" charset="0"/>
              </a:rPr>
              <a:t>Une</a:t>
            </a:r>
            <a:r>
              <a:rPr lang="en-GB" altLang="en-US" sz="2100" b="1" dirty="0">
                <a:latin typeface="Verdana" panose="020B0604030504040204" pitchFamily="34" charset="0"/>
                <a:ea typeface="Verdana" panose="020B0604030504040204" pitchFamily="34" charset="0"/>
                <a:cs typeface="Verdana" panose="020B0604030504040204" pitchFamily="34" charset="0"/>
              </a:rPr>
              <a:t> Europe plus </a:t>
            </a:r>
            <a:r>
              <a:rPr lang="en-GB" altLang="en-US" sz="2100" b="1" dirty="0" err="1">
                <a:latin typeface="Verdana" panose="020B0604030504040204" pitchFamily="34" charset="0"/>
                <a:ea typeface="Verdana" panose="020B0604030504040204" pitchFamily="34" charset="0"/>
                <a:cs typeface="Verdana" panose="020B0604030504040204" pitchFamily="34" charset="0"/>
              </a:rPr>
              <a:t>proche</a:t>
            </a:r>
            <a:r>
              <a:rPr lang="en-GB" altLang="en-US" sz="2100" b="1" dirty="0">
                <a:latin typeface="Verdana" panose="020B0604030504040204" pitchFamily="34" charset="0"/>
                <a:ea typeface="Verdana" panose="020B0604030504040204" pitchFamily="34" charset="0"/>
                <a:cs typeface="Verdana" panose="020B0604030504040204" pitchFamily="34" charset="0"/>
              </a:rPr>
              <a:t> des </a:t>
            </a:r>
            <a:r>
              <a:rPr lang="en-GB" altLang="en-US" sz="2100" b="1" dirty="0" err="1">
                <a:latin typeface="Verdana" panose="020B0604030504040204" pitchFamily="34" charset="0"/>
                <a:ea typeface="Verdana" panose="020B0604030504040204" pitchFamily="34" charset="0"/>
                <a:cs typeface="Verdana" panose="020B0604030504040204" pitchFamily="34" charset="0"/>
              </a:rPr>
              <a:t>citoyens</a:t>
            </a:r>
            <a:r>
              <a:rPr lang="en-GB" altLang="en-US" sz="2100" b="1" dirty="0">
                <a:latin typeface="Verdana" panose="020B0604030504040204" pitchFamily="34" charset="0"/>
                <a:ea typeface="Verdana" panose="020B0604030504040204" pitchFamily="34" charset="0"/>
                <a:cs typeface="Verdana" panose="020B0604030504040204" pitchFamily="34" charset="0"/>
              </a:rPr>
              <a:t> </a:t>
            </a:r>
            <a:r>
              <a:rPr lang="en-GB" altLang="en-US" sz="2100" dirty="0">
                <a:latin typeface="Verdana" panose="020B0604030504040204" pitchFamily="34" charset="0"/>
                <a:ea typeface="Verdana" panose="020B0604030504040204" pitchFamily="34" charset="0"/>
                <a:cs typeface="Verdana" panose="020B0604030504040204" pitchFamily="34" charset="0"/>
              </a:rPr>
              <a:t>(</a:t>
            </a:r>
            <a:r>
              <a:rPr lang="en-GB" altLang="en-US" sz="2100" dirty="0" err="1">
                <a:latin typeface="Verdana" panose="020B0604030504040204" pitchFamily="34" charset="0"/>
                <a:ea typeface="Verdana" panose="020B0604030504040204" pitchFamily="34" charset="0"/>
                <a:cs typeface="Verdana" panose="020B0604030504040204" pitchFamily="34" charset="0"/>
              </a:rPr>
              <a:t>développement</a:t>
            </a:r>
            <a:r>
              <a:rPr lang="en-GB" altLang="en-US" sz="2100" dirty="0">
                <a:latin typeface="Verdana" panose="020B0604030504040204" pitchFamily="34" charset="0"/>
                <a:ea typeface="Verdana" panose="020B0604030504040204" pitchFamily="34" charset="0"/>
                <a:cs typeface="Verdana" panose="020B0604030504040204" pitchFamily="34" charset="0"/>
              </a:rPr>
              <a:t> durable des zones </a:t>
            </a:r>
            <a:r>
              <a:rPr lang="en-GB" altLang="en-US" sz="2100" dirty="0" err="1">
                <a:latin typeface="Verdana" panose="020B0604030504040204" pitchFamily="34" charset="0"/>
                <a:ea typeface="Verdana" panose="020B0604030504040204" pitchFamily="34" charset="0"/>
                <a:cs typeface="Verdana" panose="020B0604030504040204" pitchFamily="34" charset="0"/>
              </a:rPr>
              <a:t>urbaines</a:t>
            </a:r>
            <a:r>
              <a:rPr lang="en-GB" altLang="en-US" sz="2100" dirty="0">
                <a:latin typeface="Verdana" panose="020B0604030504040204" pitchFamily="34" charset="0"/>
                <a:ea typeface="Verdana" panose="020B0604030504040204" pitchFamily="34" charset="0"/>
                <a:cs typeface="Verdana" panose="020B0604030504040204" pitchFamily="34" charset="0"/>
              </a:rPr>
              <a:t>, </a:t>
            </a:r>
            <a:r>
              <a:rPr lang="en-GB" altLang="en-US" sz="2100" dirty="0" err="1">
                <a:latin typeface="Verdana" panose="020B0604030504040204" pitchFamily="34" charset="0"/>
                <a:ea typeface="Verdana" panose="020B0604030504040204" pitchFamily="34" charset="0"/>
                <a:cs typeface="Verdana" panose="020B0604030504040204" pitchFamily="34" charset="0"/>
              </a:rPr>
              <a:t>rurales</a:t>
            </a:r>
            <a:r>
              <a:rPr lang="en-GB" altLang="en-US" sz="2100" dirty="0">
                <a:latin typeface="Verdana" panose="020B0604030504040204" pitchFamily="34" charset="0"/>
                <a:ea typeface="Verdana" panose="020B0604030504040204" pitchFamily="34" charset="0"/>
                <a:cs typeface="Verdana" panose="020B0604030504040204" pitchFamily="34" charset="0"/>
              </a:rPr>
              <a:t> et </a:t>
            </a:r>
            <a:r>
              <a:rPr lang="en-GB" altLang="en-US" sz="2100" dirty="0" err="1">
                <a:latin typeface="Verdana" panose="020B0604030504040204" pitchFamily="34" charset="0"/>
                <a:ea typeface="Verdana" panose="020B0604030504040204" pitchFamily="34" charset="0"/>
                <a:cs typeface="Verdana" panose="020B0604030504040204" pitchFamily="34" charset="0"/>
              </a:rPr>
              <a:t>côtières</a:t>
            </a:r>
            <a:r>
              <a:rPr lang="en-GB" altLang="en-US" sz="2100" dirty="0">
                <a:latin typeface="Verdana" panose="020B0604030504040204" pitchFamily="34" charset="0"/>
                <a:ea typeface="Verdana" panose="020B0604030504040204" pitchFamily="34" charset="0"/>
                <a:cs typeface="Verdana" panose="020B0604030504040204" pitchFamily="34" charset="0"/>
              </a:rPr>
              <a:t> et initiatives locales</a:t>
            </a:r>
            <a:r>
              <a:rPr lang="en-GB" altLang="en-US" sz="2100" dirty="0" smtClean="0">
                <a:latin typeface="Verdana" panose="020B0604030504040204" pitchFamily="34" charset="0"/>
                <a:ea typeface="Verdana" panose="020B0604030504040204" pitchFamily="34" charset="0"/>
                <a:cs typeface="Verdana" panose="020B0604030504040204" pitchFamily="34" charset="0"/>
              </a:rPr>
              <a:t>)</a:t>
            </a:r>
            <a:endParaRPr lang="fr-FR" altLang="en-US" sz="21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p:cNvSpPr/>
          <p:nvPr/>
        </p:nvSpPr>
        <p:spPr>
          <a:xfrm>
            <a:off x="0" y="1126519"/>
            <a:ext cx="12192000" cy="761619"/>
          </a:xfrm>
          <a:prstGeom prst="rect">
            <a:avLst/>
          </a:prstGeom>
        </p:spPr>
        <p:txBody>
          <a:bodyPr wrap="square">
            <a:spAutoFit/>
          </a:bodyPr>
          <a:lstStyle/>
          <a:p>
            <a:pPr lvl="0" algn="ctr">
              <a:spcAft>
                <a:spcPts val="1200"/>
              </a:spcAft>
              <a:buClr>
                <a:prstClr val="black"/>
              </a:buClr>
            </a:pPr>
            <a:r>
              <a:rPr lang="fr-BE" altLang="en-US" sz="4349" b="1" dirty="0">
                <a:solidFill>
                  <a:srgbClr val="0D3F96"/>
                </a:solidFill>
                <a:cs typeface="Times New Roman" panose="02020603050405020304" pitchFamily="18" charset="0"/>
              </a:rPr>
              <a:t>PROGRAMMES 2021-2027: Objectifs stratégiques</a:t>
            </a:r>
            <a:endParaRPr lang="en-US" altLang="en-US" sz="4349" b="1" dirty="0">
              <a:solidFill>
                <a:srgbClr val="0D3F96"/>
              </a:solidFill>
              <a:cs typeface="Times New Roman" panose="02020603050405020304" pitchFamily="18" charset="0"/>
            </a:endParaRPr>
          </a:p>
        </p:txBody>
      </p:sp>
    </p:spTree>
    <p:extLst>
      <p:ext uri="{BB962C8B-B14F-4D97-AF65-F5344CB8AC3E}">
        <p14:creationId xmlns:p14="http://schemas.microsoft.com/office/powerpoint/2010/main" val="40121517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custDataLst>
              <p:tags r:id="rId1"/>
            </p:custDataLst>
          </p:nvPr>
        </p:nvSpPr>
        <p:spPr bwMode="auto">
          <a:xfrm>
            <a:off x="0" y="1152010"/>
            <a:ext cx="12192000" cy="3958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gn="ctr">
              <a:spcAft>
                <a:spcPts val="1200"/>
              </a:spcAft>
              <a:buClr>
                <a:prstClr val="black"/>
              </a:buClr>
            </a:pPr>
            <a:r>
              <a:rPr lang="en-GB" altLang="en-US" sz="3600" b="1" dirty="0" err="1">
                <a:solidFill>
                  <a:srgbClr val="0D3F96"/>
                </a:solidFill>
                <a:latin typeface="+mn-lt"/>
                <a:ea typeface="+mn-ea"/>
                <a:cs typeface="Times New Roman" panose="02020603050405020304" pitchFamily="18" charset="0"/>
              </a:rPr>
              <a:t>Négociations</a:t>
            </a:r>
            <a:r>
              <a:rPr lang="en-GB" altLang="en-US" sz="3600" b="1" dirty="0">
                <a:solidFill>
                  <a:srgbClr val="0D3F96"/>
                </a:solidFill>
                <a:latin typeface="+mn-lt"/>
                <a:ea typeface="+mn-ea"/>
                <a:cs typeface="Times New Roman" panose="02020603050405020304" pitchFamily="18" charset="0"/>
              </a:rPr>
              <a:t> </a:t>
            </a:r>
            <a:r>
              <a:rPr lang="en-GB" altLang="en-US" sz="3600" b="1" dirty="0" err="1">
                <a:solidFill>
                  <a:srgbClr val="0D3F96"/>
                </a:solidFill>
                <a:latin typeface="+mn-lt"/>
                <a:ea typeface="+mn-ea"/>
                <a:cs typeface="Times New Roman" panose="02020603050405020304" pitchFamily="18" charset="0"/>
              </a:rPr>
              <a:t>en</a:t>
            </a:r>
            <a:r>
              <a:rPr lang="en-GB" altLang="en-US" sz="3600" b="1" dirty="0">
                <a:solidFill>
                  <a:srgbClr val="0D3F96"/>
                </a:solidFill>
                <a:latin typeface="+mn-lt"/>
                <a:ea typeface="+mn-ea"/>
                <a:cs typeface="Times New Roman" panose="02020603050405020304" pitchFamily="18" charset="0"/>
              </a:rPr>
              <a:t> </a:t>
            </a:r>
            <a:r>
              <a:rPr lang="en-GB" altLang="en-US" sz="3600" b="1" dirty="0" err="1">
                <a:solidFill>
                  <a:srgbClr val="0D3F96"/>
                </a:solidFill>
                <a:latin typeface="+mn-lt"/>
                <a:ea typeface="+mn-ea"/>
                <a:cs typeface="Times New Roman" panose="02020603050405020304" pitchFamily="18" charset="0"/>
              </a:rPr>
              <a:t>cours</a:t>
            </a:r>
            <a:r>
              <a:rPr lang="en-GB" altLang="en-US" sz="3600" b="1" dirty="0">
                <a:solidFill>
                  <a:srgbClr val="0D3F96"/>
                </a:solidFill>
                <a:latin typeface="+mn-lt"/>
                <a:ea typeface="+mn-ea"/>
                <a:cs typeface="Times New Roman" panose="02020603050405020304" pitchFamily="18" charset="0"/>
              </a:rPr>
              <a:t>: Concentration </a:t>
            </a:r>
            <a:r>
              <a:rPr lang="en-GB" altLang="en-US" sz="3600" b="1" dirty="0" err="1">
                <a:solidFill>
                  <a:srgbClr val="0D3F96"/>
                </a:solidFill>
                <a:latin typeface="+mn-lt"/>
                <a:ea typeface="+mn-ea"/>
                <a:cs typeface="Times New Roman" panose="02020603050405020304" pitchFamily="18" charset="0"/>
              </a:rPr>
              <a:t>thématique</a:t>
            </a:r>
            <a:r>
              <a:rPr lang="en-GB" altLang="en-US" sz="3600" b="1" dirty="0">
                <a:solidFill>
                  <a:srgbClr val="0D3F96"/>
                </a:solidFill>
                <a:latin typeface="+mn-lt"/>
                <a:ea typeface="+mn-ea"/>
                <a:cs typeface="Times New Roman" panose="02020603050405020304" pitchFamily="18" charset="0"/>
              </a:rPr>
              <a:t> (RUP)</a:t>
            </a:r>
            <a:endParaRPr lang="fr-FR" altLang="en-US" sz="3600" b="1" dirty="0">
              <a:solidFill>
                <a:srgbClr val="0D3F96"/>
              </a:solidFill>
              <a:latin typeface="+mn-lt"/>
              <a:ea typeface="+mn-ea"/>
              <a:cs typeface="Times New Roman" panose="02020603050405020304" pitchFamily="18" charset="0"/>
            </a:endParaRPr>
          </a:p>
        </p:txBody>
      </p:sp>
      <p:graphicFrame>
        <p:nvGraphicFramePr>
          <p:cNvPr id="5" name="Table 4"/>
          <p:cNvGraphicFramePr>
            <a:graphicFrameLocks noGrp="1"/>
          </p:cNvGraphicFramePr>
          <p:nvPr>
            <p:custDataLst>
              <p:tags r:id="rId2"/>
            </p:custDataLst>
            <p:extLst>
              <p:ext uri="{D42A27DB-BD31-4B8C-83A1-F6EECF244321}">
                <p14:modId xmlns:p14="http://schemas.microsoft.com/office/powerpoint/2010/main" val="4038528420"/>
              </p:ext>
            </p:extLst>
          </p:nvPr>
        </p:nvGraphicFramePr>
        <p:xfrm>
          <a:off x="111902" y="1593173"/>
          <a:ext cx="10098899" cy="5219213"/>
        </p:xfrm>
        <a:graphic>
          <a:graphicData uri="http://schemas.openxmlformats.org/drawingml/2006/table">
            <a:tbl>
              <a:tblPr firstRow="1" firstCol="1" bandRow="1">
                <a:tableStyleId>{5C22544A-7EE6-4342-B048-85BDC9FD1C3A}</a:tableStyleId>
              </a:tblPr>
              <a:tblGrid>
                <a:gridCol w="4196528">
                  <a:extLst>
                    <a:ext uri="{9D8B030D-6E8A-4147-A177-3AD203B41FA5}">
                      <a16:colId xmlns:a16="http://schemas.microsoft.com/office/drawing/2014/main" val="20000"/>
                    </a:ext>
                  </a:extLst>
                </a:gridCol>
                <a:gridCol w="2354541">
                  <a:extLst>
                    <a:ext uri="{9D8B030D-6E8A-4147-A177-3AD203B41FA5}">
                      <a16:colId xmlns:a16="http://schemas.microsoft.com/office/drawing/2014/main" val="20001"/>
                    </a:ext>
                  </a:extLst>
                </a:gridCol>
                <a:gridCol w="3547830">
                  <a:extLst>
                    <a:ext uri="{9D8B030D-6E8A-4147-A177-3AD203B41FA5}">
                      <a16:colId xmlns:a16="http://schemas.microsoft.com/office/drawing/2014/main" val="20002"/>
                    </a:ext>
                  </a:extLst>
                </a:gridCol>
              </a:tblGrid>
              <a:tr h="1485600">
                <a:tc>
                  <a:txBody>
                    <a:bodyPr/>
                    <a:lstStyle/>
                    <a:p>
                      <a:pPr marL="0" algn="ctr" defTabSz="914400" rtl="0" eaLnBrk="1" latinLnBrk="0" hangingPunct="1">
                        <a:spcBef>
                          <a:spcPts val="300"/>
                        </a:spcBef>
                        <a:spcAft>
                          <a:spcPts val="300"/>
                        </a:spcAft>
                      </a:pPr>
                      <a:endParaRPr lang="en-GB" sz="3200" b="1" i="0" dirty="0" smtClean="0">
                        <a:solidFill>
                          <a:schemeClr val="bg2"/>
                        </a:solidFill>
                        <a:latin typeface="Arial" panose="020B0604020202020204" pitchFamily="34" charset="0"/>
                      </a:endParaRPr>
                    </a:p>
                    <a:p>
                      <a:pPr marL="0" algn="ctr" defTabSz="914400" rtl="0" eaLnBrk="1" latinLnBrk="0" hangingPunct="1">
                        <a:spcBef>
                          <a:spcPts val="300"/>
                        </a:spcBef>
                        <a:spcAft>
                          <a:spcPts val="300"/>
                        </a:spcAft>
                      </a:pPr>
                      <a:r>
                        <a:rPr lang="en-GB" sz="3200" b="1" i="0" dirty="0" smtClean="0">
                          <a:solidFill>
                            <a:schemeClr val="bg2"/>
                          </a:solidFill>
                          <a:latin typeface="Arial" panose="020B0604020202020204" pitchFamily="34" charset="0"/>
                        </a:rPr>
                        <a:t>RUP</a:t>
                      </a:r>
                      <a:endParaRPr lang="en-GB" sz="3200" b="1" i="0" dirty="0">
                        <a:solidFill>
                          <a:schemeClr val="bg2"/>
                        </a:solidFill>
                        <a:latin typeface="Arial" panose="020B0604020202020204" pitchFamily="34" charset="0"/>
                      </a:endParaRPr>
                    </a:p>
                  </a:txBody>
                  <a:tcPr marL="68568" marR="68568" marT="0" marB="0"/>
                </a:tc>
                <a:tc>
                  <a:txBody>
                    <a:bodyPr/>
                    <a:lstStyle/>
                    <a:p>
                      <a:pPr marL="0" algn="ctr" defTabSz="914400" rtl="0" eaLnBrk="1" latinLnBrk="0" hangingPunct="1">
                        <a:spcBef>
                          <a:spcPts val="300"/>
                        </a:spcBef>
                        <a:spcAft>
                          <a:spcPts val="300"/>
                        </a:spcAft>
                      </a:pPr>
                      <a:endParaRPr lang="fr-BE" sz="1800" b="1" i="0" dirty="0" smtClean="0">
                        <a:solidFill>
                          <a:schemeClr val="bg2"/>
                        </a:solidFill>
                        <a:latin typeface="Arial" panose="020B0604020202020204" pitchFamily="34" charset="0"/>
                      </a:endParaRPr>
                    </a:p>
                    <a:p>
                      <a:pPr marL="0" algn="ctr" defTabSz="914400" rtl="0" eaLnBrk="1" latinLnBrk="0" hangingPunct="1">
                        <a:spcBef>
                          <a:spcPts val="300"/>
                        </a:spcBef>
                        <a:spcAft>
                          <a:spcPts val="300"/>
                        </a:spcAft>
                      </a:pPr>
                      <a:endParaRPr lang="fr-BE" sz="1800" b="1" i="0" dirty="0" smtClean="0">
                        <a:solidFill>
                          <a:schemeClr val="bg2"/>
                        </a:solidFill>
                        <a:latin typeface="Arial" panose="020B0604020202020204" pitchFamily="34" charset="0"/>
                      </a:endParaRPr>
                    </a:p>
                    <a:p>
                      <a:pPr marL="0" algn="ctr" defTabSz="914400" rtl="0" eaLnBrk="1" latinLnBrk="0" hangingPunct="1">
                        <a:spcBef>
                          <a:spcPts val="300"/>
                        </a:spcBef>
                        <a:spcAft>
                          <a:spcPts val="300"/>
                        </a:spcAft>
                      </a:pPr>
                      <a:r>
                        <a:rPr lang="fr-BE" sz="1800" b="1" i="0" dirty="0" smtClean="0">
                          <a:solidFill>
                            <a:schemeClr val="bg2"/>
                          </a:solidFill>
                          <a:latin typeface="Arial" panose="020B0604020202020204" pitchFamily="34" charset="0"/>
                        </a:rPr>
                        <a:t>Initialement</a:t>
                      </a:r>
                      <a:endParaRPr lang="fr-FR" sz="1800" b="1" i="0" dirty="0">
                        <a:solidFill>
                          <a:schemeClr val="bg2"/>
                        </a:solidFill>
                        <a:latin typeface="Arial" panose="020B0604020202020204" pitchFamily="34" charset="0"/>
                        <a:ea typeface="+mn-ea"/>
                        <a:cs typeface="Arial" panose="020B0604020202020204" pitchFamily="34" charset="0"/>
                      </a:endParaRPr>
                    </a:p>
                  </a:txBody>
                  <a:tcPr marL="68568" marR="68568" marT="0" marB="0"/>
                </a:tc>
                <a:tc>
                  <a:txBody>
                    <a:bodyPr/>
                    <a:lstStyle/>
                    <a:p>
                      <a:pPr marL="0" algn="ctr" defTabSz="914400" rtl="0" eaLnBrk="1" latinLnBrk="0" hangingPunct="1">
                        <a:spcBef>
                          <a:spcPts val="300"/>
                        </a:spcBef>
                        <a:spcAft>
                          <a:spcPts val="300"/>
                        </a:spcAft>
                      </a:pPr>
                      <a:endParaRPr lang="fr-BE" sz="1800" i="0" dirty="0" smtClean="0">
                        <a:solidFill>
                          <a:schemeClr val="bg2"/>
                        </a:solidFill>
                        <a:latin typeface="Arial" panose="020B0604020202020204" pitchFamily="34" charset="0"/>
                      </a:endParaRPr>
                    </a:p>
                    <a:p>
                      <a:pPr marL="0" algn="ctr" defTabSz="914400" rtl="0" eaLnBrk="1" latinLnBrk="0" hangingPunct="1">
                        <a:spcBef>
                          <a:spcPts val="300"/>
                        </a:spcBef>
                        <a:spcAft>
                          <a:spcPts val="300"/>
                        </a:spcAft>
                      </a:pPr>
                      <a:endParaRPr lang="fr-BE" sz="1800" i="0" dirty="0" smtClean="0">
                        <a:solidFill>
                          <a:schemeClr val="bg2"/>
                        </a:solidFill>
                        <a:latin typeface="Arial" panose="020B0604020202020204" pitchFamily="34" charset="0"/>
                      </a:endParaRPr>
                    </a:p>
                    <a:p>
                      <a:pPr marL="0" algn="ctr" defTabSz="914400" rtl="0" eaLnBrk="1" latinLnBrk="0" hangingPunct="1">
                        <a:spcBef>
                          <a:spcPts val="300"/>
                        </a:spcBef>
                        <a:spcAft>
                          <a:spcPts val="300"/>
                        </a:spcAft>
                      </a:pPr>
                      <a:r>
                        <a:rPr lang="fr-BE" sz="1800" i="0" dirty="0" smtClean="0">
                          <a:solidFill>
                            <a:schemeClr val="bg2"/>
                          </a:solidFill>
                          <a:latin typeface="Arial" panose="020B0604020202020204" pitchFamily="34" charset="0"/>
                        </a:rPr>
                        <a:t>Actuellement</a:t>
                      </a:r>
                      <a:endParaRPr lang="fr-FR" sz="1800" i="0" dirty="0">
                        <a:solidFill>
                          <a:schemeClr val="bg2"/>
                        </a:solidFill>
                        <a:latin typeface="Arial" panose="020B0604020202020204" pitchFamily="34" charset="0"/>
                        <a:ea typeface="+mn-ea"/>
                        <a:cs typeface="Arial" panose="020B0604020202020204" pitchFamily="34" charset="0"/>
                      </a:endParaRPr>
                    </a:p>
                  </a:txBody>
                  <a:tcPr marL="68568" marR="68568" marT="0" marB="0"/>
                </a:tc>
                <a:extLst>
                  <a:ext uri="{0D108BD9-81ED-4DB2-BD59-A6C34878D82A}">
                    <a16:rowId xmlns:a16="http://schemas.microsoft.com/office/drawing/2014/main" val="10000"/>
                  </a:ext>
                </a:extLst>
              </a:tr>
              <a:tr h="1230600">
                <a:tc>
                  <a:txBody>
                    <a:bodyPr/>
                    <a:lstStyle/>
                    <a:p>
                      <a:pPr marL="0" algn="just" defTabSz="914400" rtl="0" eaLnBrk="1" latinLnBrk="0" hangingPunct="1">
                        <a:spcBef>
                          <a:spcPts val="300"/>
                        </a:spcBef>
                        <a:spcAft>
                          <a:spcPts val="300"/>
                        </a:spcAft>
                      </a:pPr>
                      <a:r>
                        <a:rPr lang="fr-BE" sz="2000" b="1" i="0" dirty="0" smtClean="0">
                          <a:solidFill>
                            <a:schemeClr val="bg2"/>
                          </a:solidFill>
                          <a:latin typeface="Arial" panose="020B0604020202020204" pitchFamily="34" charset="0"/>
                        </a:rPr>
                        <a:t>OS</a:t>
                      </a:r>
                      <a:r>
                        <a:rPr lang="fr-BE" sz="2000" b="1" i="0" baseline="0" dirty="0" smtClean="0">
                          <a:solidFill>
                            <a:schemeClr val="bg2"/>
                          </a:solidFill>
                          <a:latin typeface="Arial" panose="020B0604020202020204" pitchFamily="34" charset="0"/>
                        </a:rPr>
                        <a:t> 1 Une Europe plus intelligente</a:t>
                      </a:r>
                      <a:endParaRPr lang="en-GB" sz="2000" b="1" i="0" dirty="0">
                        <a:solidFill>
                          <a:schemeClr val="bg2"/>
                        </a:solidFill>
                        <a:latin typeface="Arial" panose="020B0604020202020204" pitchFamily="34" charset="0"/>
                      </a:endParaRPr>
                    </a:p>
                  </a:txBody>
                  <a:tcPr marL="68568" marR="68568" marT="0" marB="0"/>
                </a:tc>
                <a:tc>
                  <a:txBody>
                    <a:bodyPr/>
                    <a:lstStyle/>
                    <a:p>
                      <a:pPr marL="0" algn="ctr" defTabSz="914400" rtl="0" eaLnBrk="1" latinLnBrk="0" hangingPunct="1">
                        <a:spcBef>
                          <a:spcPts val="300"/>
                        </a:spcBef>
                        <a:spcAft>
                          <a:spcPts val="300"/>
                        </a:spcAft>
                      </a:pPr>
                      <a:r>
                        <a:rPr lang="en-GB" sz="2000" b="1" i="0" dirty="0">
                          <a:solidFill>
                            <a:schemeClr val="tx1"/>
                          </a:solidFill>
                          <a:latin typeface="Arial" panose="020B0604020202020204" pitchFamily="34" charset="0"/>
                        </a:rPr>
                        <a:t>35 %</a:t>
                      </a:r>
                    </a:p>
                  </a:txBody>
                  <a:tcPr marL="68568" marR="68568" marT="0" marB="0"/>
                </a:tc>
                <a:tc>
                  <a:txBody>
                    <a:bodyPr/>
                    <a:lstStyle/>
                    <a:p>
                      <a:pPr marL="0" algn="ctr" defTabSz="914400" rtl="0" eaLnBrk="1" latinLnBrk="0" hangingPunct="1">
                        <a:spcBef>
                          <a:spcPts val="300"/>
                        </a:spcBef>
                        <a:spcAft>
                          <a:spcPts val="300"/>
                        </a:spcAft>
                      </a:pPr>
                      <a:r>
                        <a:rPr lang="en-GB" sz="2000" b="1" i="0" dirty="0" smtClean="0">
                          <a:solidFill>
                            <a:srgbClr val="FF0000"/>
                          </a:solidFill>
                          <a:latin typeface="Arial" panose="020B0604020202020204" pitchFamily="34" charset="0"/>
                        </a:rPr>
                        <a:t>25 %</a:t>
                      </a:r>
                    </a:p>
                    <a:p>
                      <a:pPr marL="0" algn="just" defTabSz="914400" rtl="0" eaLnBrk="1" latinLnBrk="0" hangingPunct="1">
                        <a:spcBef>
                          <a:spcPts val="300"/>
                        </a:spcBef>
                        <a:spcAft>
                          <a:spcPts val="300"/>
                        </a:spcAft>
                      </a:pPr>
                      <a:r>
                        <a:rPr lang="fr-BE" sz="2000" b="1" i="0" dirty="0" smtClean="0">
                          <a:solidFill>
                            <a:srgbClr val="FF0000"/>
                          </a:solidFill>
                          <a:latin typeface="Arial" panose="020B0604020202020204" pitchFamily="34" charset="0"/>
                        </a:rPr>
                        <a:t>Dont</a:t>
                      </a:r>
                      <a:r>
                        <a:rPr lang="fr-BE" sz="2000" b="1" i="0" baseline="0" dirty="0" smtClean="0">
                          <a:solidFill>
                            <a:srgbClr val="FF0000"/>
                          </a:solidFill>
                          <a:latin typeface="Arial" panose="020B0604020202020204" pitchFamily="34" charset="0"/>
                        </a:rPr>
                        <a:t> </a:t>
                      </a:r>
                      <a:r>
                        <a:rPr lang="fr-BE" sz="2000" b="1" i="0" dirty="0" smtClean="0">
                          <a:solidFill>
                            <a:srgbClr val="FF0000"/>
                          </a:solidFill>
                          <a:latin typeface="Arial" panose="020B0604020202020204" pitchFamily="34" charset="0"/>
                        </a:rPr>
                        <a:t>THD (ex</a:t>
                      </a:r>
                      <a:r>
                        <a:rPr lang="fr-BE" sz="2000" b="1" i="0" baseline="0" dirty="0" smtClean="0">
                          <a:solidFill>
                            <a:srgbClr val="FF0000"/>
                          </a:solidFill>
                          <a:latin typeface="Arial" panose="020B0604020202020204" pitchFamily="34" charset="0"/>
                        </a:rPr>
                        <a:t> OS3) limité à 40% de l’OS</a:t>
                      </a:r>
                      <a:endParaRPr lang="en-GB" sz="2000" b="1" i="0" dirty="0" smtClean="0">
                        <a:solidFill>
                          <a:srgbClr val="FF0000"/>
                        </a:solidFill>
                        <a:latin typeface="Arial" panose="020B0604020202020204" pitchFamily="34" charset="0"/>
                      </a:endParaRPr>
                    </a:p>
                    <a:p>
                      <a:pPr marL="0" algn="just" defTabSz="914400" rtl="0" eaLnBrk="1" latinLnBrk="0" hangingPunct="1">
                        <a:spcBef>
                          <a:spcPts val="300"/>
                        </a:spcBef>
                        <a:spcAft>
                          <a:spcPts val="300"/>
                        </a:spcAft>
                      </a:pPr>
                      <a:endParaRPr lang="fr-FR" sz="2000" b="1" i="0" dirty="0">
                        <a:solidFill>
                          <a:schemeClr val="bg1">
                            <a:lumMod val="50000"/>
                          </a:schemeClr>
                        </a:solidFill>
                        <a:latin typeface="Arial" panose="020B0604020202020204" pitchFamily="34" charset="0"/>
                        <a:ea typeface="+mn-ea"/>
                        <a:cs typeface="Arial" panose="020B0604020202020204" pitchFamily="34" charset="0"/>
                      </a:endParaRPr>
                    </a:p>
                  </a:txBody>
                  <a:tcPr marL="68568" marR="68568" marT="0" marB="0"/>
                </a:tc>
                <a:extLst>
                  <a:ext uri="{0D108BD9-81ED-4DB2-BD59-A6C34878D82A}">
                    <a16:rowId xmlns:a16="http://schemas.microsoft.com/office/drawing/2014/main" val="10001"/>
                  </a:ext>
                </a:extLst>
              </a:tr>
              <a:tr h="1112333">
                <a:tc>
                  <a:txBody>
                    <a:bodyPr/>
                    <a:lstStyle/>
                    <a:p>
                      <a:pPr marL="0" algn="just" defTabSz="914400" rtl="0" eaLnBrk="1" latinLnBrk="0" hangingPunct="1">
                        <a:spcBef>
                          <a:spcPts val="300"/>
                        </a:spcBef>
                        <a:spcAft>
                          <a:spcPts val="300"/>
                        </a:spcAft>
                      </a:pPr>
                      <a:r>
                        <a:rPr lang="fr-BE" sz="2000" b="1" i="0" dirty="0" smtClean="0">
                          <a:solidFill>
                            <a:schemeClr val="bg2"/>
                          </a:solidFill>
                          <a:latin typeface="Arial" panose="020B0604020202020204" pitchFamily="34" charset="0"/>
                        </a:rPr>
                        <a:t>OS</a:t>
                      </a:r>
                      <a:r>
                        <a:rPr lang="fr-BE" sz="2000" b="1" i="0" baseline="0" dirty="0" smtClean="0">
                          <a:solidFill>
                            <a:schemeClr val="bg2"/>
                          </a:solidFill>
                          <a:latin typeface="Arial" panose="020B0604020202020204" pitchFamily="34" charset="0"/>
                        </a:rPr>
                        <a:t> 2 Une Europe plus verte sobre en carbone</a:t>
                      </a:r>
                      <a:endParaRPr lang="en-GB" sz="2000" b="1" i="0" dirty="0">
                        <a:solidFill>
                          <a:schemeClr val="bg2"/>
                        </a:solidFill>
                        <a:latin typeface="Arial" panose="020B0604020202020204" pitchFamily="34" charset="0"/>
                      </a:endParaRPr>
                    </a:p>
                  </a:txBody>
                  <a:tcPr marL="68568" marR="68568" marT="0" marB="0"/>
                </a:tc>
                <a:tc>
                  <a:txBody>
                    <a:bodyPr/>
                    <a:lstStyle/>
                    <a:p>
                      <a:pPr marL="0" algn="ctr" defTabSz="914400" rtl="0" eaLnBrk="1" latinLnBrk="0" hangingPunct="1">
                        <a:spcBef>
                          <a:spcPts val="300"/>
                        </a:spcBef>
                        <a:spcAft>
                          <a:spcPts val="300"/>
                        </a:spcAft>
                      </a:pPr>
                      <a:r>
                        <a:rPr lang="fr-BE" sz="2000" b="1" i="0" dirty="0" smtClean="0">
                          <a:solidFill>
                            <a:schemeClr val="tx1"/>
                          </a:solidFill>
                          <a:latin typeface="Arial" panose="020B0604020202020204" pitchFamily="34" charset="0"/>
                        </a:rPr>
                        <a:t>30%</a:t>
                      </a:r>
                      <a:endParaRPr lang="en-GB" sz="2000" b="1" i="0" dirty="0">
                        <a:solidFill>
                          <a:schemeClr val="tx1"/>
                        </a:solidFill>
                        <a:latin typeface="Arial" panose="020B0604020202020204" pitchFamily="34" charset="0"/>
                      </a:endParaRPr>
                    </a:p>
                  </a:txBody>
                  <a:tcPr marL="68568" marR="68568" marT="0" marB="0"/>
                </a:tc>
                <a:tc>
                  <a:txBody>
                    <a:bodyPr/>
                    <a:lstStyle/>
                    <a:p>
                      <a:pPr marL="0" algn="ctr" defTabSz="914400" rtl="0" eaLnBrk="1" latinLnBrk="0" hangingPunct="1">
                        <a:spcBef>
                          <a:spcPts val="300"/>
                        </a:spcBef>
                        <a:spcAft>
                          <a:spcPts val="300"/>
                        </a:spcAft>
                      </a:pPr>
                      <a:r>
                        <a:rPr lang="fr-BE" sz="2000" b="1" i="0" dirty="0">
                          <a:solidFill>
                            <a:schemeClr val="tx1"/>
                          </a:solidFill>
                          <a:latin typeface="Arial" panose="020B0604020202020204" pitchFamily="34" charset="0"/>
                        </a:rPr>
                        <a:t>30 </a:t>
                      </a:r>
                      <a:r>
                        <a:rPr lang="fr-BE" sz="2000" b="1" i="0" dirty="0" smtClean="0">
                          <a:solidFill>
                            <a:schemeClr val="tx1"/>
                          </a:solidFill>
                          <a:latin typeface="Arial" panose="020B0604020202020204" pitchFamily="34" charset="0"/>
                        </a:rPr>
                        <a:t>%</a:t>
                      </a:r>
                    </a:p>
                    <a:p>
                      <a:pPr marL="0" algn="just" defTabSz="914400" rtl="0" eaLnBrk="1" latinLnBrk="0" hangingPunct="1">
                        <a:spcBef>
                          <a:spcPts val="300"/>
                        </a:spcBef>
                        <a:spcAft>
                          <a:spcPts val="300"/>
                        </a:spcAft>
                      </a:pPr>
                      <a:r>
                        <a:rPr lang="fr-BE" sz="2000" b="1" i="0" dirty="0" smtClean="0">
                          <a:solidFill>
                            <a:srgbClr val="FF0000"/>
                          </a:solidFill>
                          <a:latin typeface="Arial" panose="020B0604020202020204" pitchFamily="34" charset="0"/>
                          <a:ea typeface="+mn-ea"/>
                          <a:cs typeface="Arial" panose="020B0604020202020204" pitchFamily="34" charset="0"/>
                        </a:rPr>
                        <a:t>Dont</a:t>
                      </a:r>
                      <a:r>
                        <a:rPr lang="fr-BE" sz="2000" b="1" i="0" baseline="0" dirty="0" smtClean="0">
                          <a:solidFill>
                            <a:srgbClr val="FF0000"/>
                          </a:solidFill>
                          <a:latin typeface="Arial" panose="020B0604020202020204" pitchFamily="34" charset="0"/>
                          <a:ea typeface="+mn-ea"/>
                          <a:cs typeface="Arial" panose="020B0604020202020204" pitchFamily="34" charset="0"/>
                        </a:rPr>
                        <a:t> </a:t>
                      </a:r>
                      <a:r>
                        <a:rPr lang="fr-BE" sz="2000" b="1" i="0" dirty="0" smtClean="0">
                          <a:solidFill>
                            <a:srgbClr val="FF0000"/>
                          </a:solidFill>
                          <a:latin typeface="Arial" panose="020B0604020202020204" pitchFamily="34" charset="0"/>
                          <a:ea typeface="+mn-ea"/>
                          <a:cs typeface="Arial" panose="020B0604020202020204" pitchFamily="34" charset="0"/>
                        </a:rPr>
                        <a:t>mobilité durable (ex OS3) limité à 50% de l’OS</a:t>
                      </a:r>
                      <a:endParaRPr lang="fr-FR" sz="2000" b="1" i="0" dirty="0">
                        <a:solidFill>
                          <a:srgbClr val="FF0000"/>
                        </a:solidFill>
                        <a:latin typeface="Arial" panose="020B0604020202020204" pitchFamily="34" charset="0"/>
                        <a:ea typeface="+mn-ea"/>
                        <a:cs typeface="Arial" panose="020B0604020202020204" pitchFamily="34" charset="0"/>
                      </a:endParaRPr>
                    </a:p>
                  </a:txBody>
                  <a:tcPr marL="68568" marR="68568" marT="0" marB="0"/>
                </a:tc>
                <a:extLst>
                  <a:ext uri="{0D108BD9-81ED-4DB2-BD59-A6C34878D82A}">
                    <a16:rowId xmlns:a16="http://schemas.microsoft.com/office/drawing/2014/main" val="10002"/>
                  </a:ext>
                </a:extLst>
              </a:tr>
              <a:tr h="1121214">
                <a:tc>
                  <a:txBody>
                    <a:bodyPr/>
                    <a:lstStyle/>
                    <a:p>
                      <a:pPr marL="0" algn="just" defTabSz="914400" rtl="0" eaLnBrk="1" latinLnBrk="0" hangingPunct="1">
                        <a:spcBef>
                          <a:spcPts val="300"/>
                        </a:spcBef>
                        <a:spcAft>
                          <a:spcPts val="300"/>
                        </a:spcAft>
                      </a:pPr>
                      <a:r>
                        <a:rPr lang="fr-BE" sz="2000" b="1" i="0" dirty="0" smtClean="0">
                          <a:solidFill>
                            <a:schemeClr val="bg2"/>
                          </a:solidFill>
                          <a:latin typeface="Arial" panose="020B0604020202020204" pitchFamily="34" charset="0"/>
                        </a:rPr>
                        <a:t>OS 4 : Une Europe plus proche des citoyens</a:t>
                      </a:r>
                      <a:endParaRPr lang="en-GB" sz="2000" b="1" i="0" dirty="0">
                        <a:solidFill>
                          <a:schemeClr val="bg2"/>
                        </a:solidFill>
                        <a:latin typeface="Arial" panose="020B0604020202020204" pitchFamily="34" charset="0"/>
                      </a:endParaRPr>
                    </a:p>
                  </a:txBody>
                  <a:tcPr marL="68568" marR="68568" marT="0" marB="0"/>
                </a:tc>
                <a:tc>
                  <a:txBody>
                    <a:bodyPr/>
                    <a:lstStyle/>
                    <a:p>
                      <a:pPr marL="0" algn="just" defTabSz="914400" rtl="0" eaLnBrk="1" latinLnBrk="0" hangingPunct="1">
                        <a:spcBef>
                          <a:spcPts val="300"/>
                        </a:spcBef>
                        <a:spcAft>
                          <a:spcPts val="300"/>
                        </a:spcAft>
                      </a:pPr>
                      <a:r>
                        <a:rPr lang="fr-BE" sz="1800" b="1" kern="1200" dirty="0" smtClean="0">
                          <a:solidFill>
                            <a:schemeClr val="dk1"/>
                          </a:solidFill>
                          <a:effectLst/>
                          <a:latin typeface="+mn-lt"/>
                          <a:ea typeface="+mn-ea"/>
                          <a:cs typeface="+mn-cs"/>
                        </a:rPr>
                        <a:t>FSE : 25% inclusion – 2% précarité matérielle – 10/15% jeunes</a:t>
                      </a:r>
                      <a:endParaRPr lang="en-GB" sz="2000" b="1" i="0" dirty="0">
                        <a:solidFill>
                          <a:srgbClr val="FF0000"/>
                        </a:solidFill>
                        <a:latin typeface="Arial" panose="020B0604020202020204" pitchFamily="34" charset="0"/>
                      </a:endParaRPr>
                    </a:p>
                  </a:txBody>
                  <a:tcPr marL="68568" marR="68568" marT="0" marB="0"/>
                </a:tc>
                <a:tc>
                  <a:txBody>
                    <a:bodyPr/>
                    <a:lstStyle/>
                    <a:p>
                      <a:pPr marL="0" algn="just" defTabSz="914400" rtl="0" eaLnBrk="1" latinLnBrk="0" hangingPunct="1">
                        <a:spcBef>
                          <a:spcPts val="300"/>
                        </a:spcBef>
                        <a:spcAft>
                          <a:spcPts val="300"/>
                        </a:spcAft>
                      </a:pPr>
                      <a:r>
                        <a:rPr lang="fr-BE" sz="1800" b="1" kern="1200" dirty="0" smtClean="0">
                          <a:solidFill>
                            <a:srgbClr val="FF0000"/>
                          </a:solidFill>
                          <a:effectLst/>
                          <a:latin typeface="+mn-lt"/>
                          <a:ea typeface="+mn-ea"/>
                          <a:cs typeface="+mn-cs"/>
                        </a:rPr>
                        <a:t>FEDER: +</a:t>
                      </a:r>
                      <a:r>
                        <a:rPr lang="fr-BE" sz="1800" b="1" kern="1200" baseline="0" dirty="0" smtClean="0">
                          <a:solidFill>
                            <a:srgbClr val="FF0000"/>
                          </a:solidFill>
                          <a:effectLst/>
                          <a:latin typeface="+mn-lt"/>
                          <a:ea typeface="+mn-ea"/>
                          <a:cs typeface="+mn-cs"/>
                        </a:rPr>
                        <a:t> Tourisme et culture</a:t>
                      </a:r>
                      <a:endParaRPr lang="fr-BE" sz="1800" b="1" kern="1200" dirty="0" smtClean="0">
                        <a:solidFill>
                          <a:srgbClr val="FF0000"/>
                        </a:solidFill>
                        <a:effectLst/>
                        <a:latin typeface="+mn-lt"/>
                        <a:ea typeface="+mn-ea"/>
                        <a:cs typeface="+mn-cs"/>
                      </a:endParaRPr>
                    </a:p>
                    <a:p>
                      <a:pPr marL="0" algn="just" defTabSz="914400" rtl="0" eaLnBrk="1" latinLnBrk="0" hangingPunct="1">
                        <a:spcBef>
                          <a:spcPts val="300"/>
                        </a:spcBef>
                        <a:spcAft>
                          <a:spcPts val="300"/>
                        </a:spcAft>
                      </a:pPr>
                      <a:r>
                        <a:rPr lang="fr-BE" sz="1800" b="1" kern="1200" dirty="0" smtClean="0">
                          <a:solidFill>
                            <a:schemeClr val="dk1"/>
                          </a:solidFill>
                          <a:effectLst/>
                          <a:latin typeface="+mn-lt"/>
                          <a:ea typeface="+mn-ea"/>
                          <a:cs typeface="+mn-cs"/>
                        </a:rPr>
                        <a:t>FSE : maintien du texte de la proposition</a:t>
                      </a:r>
                    </a:p>
                    <a:p>
                      <a:pPr marL="0" algn="just" defTabSz="914400" rtl="0" eaLnBrk="1" latinLnBrk="0" hangingPunct="1">
                        <a:spcBef>
                          <a:spcPts val="300"/>
                        </a:spcBef>
                        <a:spcAft>
                          <a:spcPts val="300"/>
                        </a:spcAft>
                      </a:pPr>
                      <a:r>
                        <a:rPr lang="fr-BE" sz="1800" b="1" kern="1200" dirty="0" smtClean="0">
                          <a:solidFill>
                            <a:srgbClr val="FF0000"/>
                          </a:solidFill>
                          <a:effectLst/>
                          <a:latin typeface="+mn-lt"/>
                          <a:ea typeface="+mn-ea"/>
                          <a:cs typeface="+mn-cs"/>
                        </a:rPr>
                        <a:t>(rejet des amendements)</a:t>
                      </a:r>
                      <a:endParaRPr lang="en-GB" sz="2000" b="1" i="0" dirty="0">
                        <a:solidFill>
                          <a:srgbClr val="FF0000"/>
                        </a:solidFill>
                        <a:latin typeface="Arial" panose="020B0604020202020204" pitchFamily="34" charset="0"/>
                      </a:endParaRPr>
                    </a:p>
                  </a:txBody>
                  <a:tcPr marL="68568" marR="68568"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44611598"/>
      </p:ext>
    </p:extLst>
  </p:cSld>
  <p:clrMapOvr>
    <a:masterClrMapping/>
  </p:clrMapOvr>
  <p:transition spd="med">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990245"/>
            <a:ext cx="12192000" cy="2900983"/>
          </a:xfrm>
        </p:spPr>
        <p:txBody>
          <a:bodyPr/>
          <a:lstStyle/>
          <a:p>
            <a:r>
              <a:rPr lang="fr-BE" sz="2100" dirty="0" smtClean="0"/>
              <a:t>Calcul pour les catégories de régions: statistiques  de </a:t>
            </a:r>
            <a:r>
              <a:rPr lang="fr-BE" sz="2100" b="1" dirty="0" smtClean="0"/>
              <a:t>2015-2017</a:t>
            </a:r>
            <a:r>
              <a:rPr lang="fr-BE" sz="2100" dirty="0" smtClean="0"/>
              <a:t> (au lieu de 2014-2016):</a:t>
            </a:r>
          </a:p>
          <a:p>
            <a:pPr marL="0" indent="0">
              <a:buNone/>
            </a:pPr>
            <a:r>
              <a:rPr lang="fr-BE" sz="2100" dirty="0" smtClean="0">
                <a:sym typeface="Wingdings" panose="05000000000000000000" pitchFamily="2" charset="2"/>
              </a:rPr>
              <a:t>	 </a:t>
            </a:r>
            <a:r>
              <a:rPr lang="fr-BE" sz="2100" dirty="0" smtClean="0"/>
              <a:t>Pas de changement pour la Martinique qui reste </a:t>
            </a:r>
            <a:r>
              <a:rPr lang="fr-BE" sz="2100" b="1" dirty="0" smtClean="0"/>
              <a:t>région en transition </a:t>
            </a:r>
            <a:r>
              <a:rPr lang="fr-BE" sz="2100" dirty="0" smtClean="0"/>
              <a:t>	(</a:t>
            </a:r>
            <a:r>
              <a:rPr lang="fr-BE" sz="2100" dirty="0"/>
              <a:t>mauvaise </a:t>
            </a:r>
            <a:r>
              <a:rPr lang="fr-BE" sz="2100" dirty="0" smtClean="0"/>
              <a:t>nouvelle?)</a:t>
            </a:r>
            <a:endParaRPr lang="fr-BE" sz="2100" dirty="0"/>
          </a:p>
          <a:p>
            <a:r>
              <a:rPr lang="fr-BE" sz="2100" dirty="0" smtClean="0"/>
              <a:t>Taux de cofinancement pour les RUP de </a:t>
            </a:r>
            <a:r>
              <a:rPr lang="fr-BE" sz="2100" b="1" dirty="0" smtClean="0"/>
              <a:t>85%</a:t>
            </a:r>
            <a:r>
              <a:rPr lang="fr-BE" sz="2100" dirty="0" smtClean="0"/>
              <a:t> au lieu de 70% initialement Allocation spécifique RUP de </a:t>
            </a:r>
            <a:r>
              <a:rPr lang="fr-BE" sz="2100" b="1" dirty="0" smtClean="0"/>
              <a:t>40€ par an et par habitant</a:t>
            </a:r>
            <a:r>
              <a:rPr lang="fr-BE" sz="2100" dirty="0" smtClean="0"/>
              <a:t> au lieu de 30€ (+33%)</a:t>
            </a:r>
          </a:p>
          <a:p>
            <a:r>
              <a:rPr lang="fr-BE" sz="2100" b="1" dirty="0" smtClean="0"/>
              <a:t>N+3</a:t>
            </a:r>
            <a:r>
              <a:rPr lang="fr-BE" sz="2100" dirty="0" smtClean="0"/>
              <a:t> pour 2021-2026 (et maintien de N+2 pour 2027) au lieu de N+2 pour toute la période.</a:t>
            </a:r>
          </a:p>
          <a:p>
            <a:pPr marL="0" indent="0">
              <a:buNone/>
            </a:pPr>
            <a:r>
              <a:rPr lang="fr-BE" sz="2100" b="1" dirty="0" smtClean="0"/>
              <a:t>Entrée en vigueur </a:t>
            </a:r>
            <a:r>
              <a:rPr lang="fr-BE" sz="2100" dirty="0" smtClean="0"/>
              <a:t>: probablement au cours du 2eme trimestre 2021</a:t>
            </a:r>
            <a:endParaRPr lang="en-GB" sz="2100" dirty="0"/>
          </a:p>
        </p:txBody>
      </p:sp>
      <p:sp>
        <p:nvSpPr>
          <p:cNvPr id="3" name="Title 2"/>
          <p:cNvSpPr>
            <a:spLocks noGrp="1"/>
          </p:cNvSpPr>
          <p:nvPr>
            <p:ph type="title"/>
          </p:nvPr>
        </p:nvSpPr>
        <p:spPr>
          <a:xfrm>
            <a:off x="0" y="1162472"/>
            <a:ext cx="12192000" cy="711200"/>
          </a:xfrm>
        </p:spPr>
        <p:txBody>
          <a:bodyPr/>
          <a:lstStyle/>
          <a:p>
            <a:pPr algn="ctr"/>
            <a:r>
              <a:rPr lang="fr-BE" sz="3600" b="1" dirty="0">
                <a:solidFill>
                  <a:srgbClr val="0D3F96"/>
                </a:solidFill>
                <a:latin typeface="+mn-lt"/>
                <a:ea typeface="+mn-ea"/>
                <a:cs typeface="Times New Roman" panose="02020603050405020304" pitchFamily="18" charset="0"/>
              </a:rPr>
              <a:t>2021-2027: Autres compromis</a:t>
            </a:r>
            <a:endParaRPr lang="en-GB" sz="3600" b="1" dirty="0">
              <a:solidFill>
                <a:srgbClr val="0D3F96"/>
              </a:solidFill>
              <a:latin typeface="+mn-lt"/>
              <a:ea typeface="+mn-ea"/>
              <a:cs typeface="Times New Roman" panose="02020603050405020304" pitchFamily="18" charset="0"/>
            </a:endParaRPr>
          </a:p>
        </p:txBody>
      </p:sp>
    </p:spTree>
    <p:extLst>
      <p:ext uri="{BB962C8B-B14F-4D97-AF65-F5344CB8AC3E}">
        <p14:creationId xmlns:p14="http://schemas.microsoft.com/office/powerpoint/2010/main" val="2801098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79251"/>
            <a:ext cx="12192000" cy="579211"/>
          </a:xfrm>
        </p:spPr>
        <p:txBody>
          <a:bodyPr/>
          <a:lstStyle/>
          <a:p>
            <a:pPr algn="ctr"/>
            <a:r>
              <a:rPr lang="en-US" sz="2800" b="1" dirty="0">
                <a:solidFill>
                  <a:srgbClr val="0D3F96"/>
                </a:solidFill>
                <a:latin typeface="+mn-lt"/>
                <a:ea typeface="+mn-ea"/>
                <a:cs typeface="Times New Roman" panose="02020603050405020304" pitchFamily="18" charset="0"/>
              </a:rPr>
              <a:t>Proposition de Plan National de </a:t>
            </a:r>
            <a:r>
              <a:rPr lang="en-US" sz="2800" b="1" dirty="0" err="1">
                <a:solidFill>
                  <a:srgbClr val="0D3F96"/>
                </a:solidFill>
                <a:latin typeface="+mn-lt"/>
                <a:ea typeface="+mn-ea"/>
                <a:cs typeface="Times New Roman" panose="02020603050405020304" pitchFamily="18" charset="0"/>
              </a:rPr>
              <a:t>Relance</a:t>
            </a:r>
            <a:r>
              <a:rPr lang="en-US" sz="2800" b="1" dirty="0">
                <a:solidFill>
                  <a:srgbClr val="0D3F96"/>
                </a:solidFill>
                <a:latin typeface="+mn-lt"/>
                <a:ea typeface="+mn-ea"/>
                <a:cs typeface="Times New Roman" panose="02020603050405020304" pitchFamily="18" charset="0"/>
              </a:rPr>
              <a:t> et de </a:t>
            </a:r>
            <a:r>
              <a:rPr lang="en-US" sz="2800" b="1" dirty="0" err="1">
                <a:solidFill>
                  <a:srgbClr val="0D3F96"/>
                </a:solidFill>
                <a:latin typeface="+mn-lt"/>
                <a:ea typeface="+mn-ea"/>
                <a:cs typeface="Times New Roman" panose="02020603050405020304" pitchFamily="18" charset="0"/>
              </a:rPr>
              <a:t>Résilience</a:t>
            </a:r>
            <a:r>
              <a:rPr lang="en-US" sz="2800" b="1" dirty="0">
                <a:solidFill>
                  <a:srgbClr val="0D3F96"/>
                </a:solidFill>
                <a:latin typeface="+mn-lt"/>
                <a:ea typeface="+mn-ea"/>
                <a:cs typeface="Times New Roman" panose="02020603050405020304" pitchFamily="18" charset="0"/>
              </a:rPr>
              <a:t> (PNRR)- France</a:t>
            </a:r>
            <a:endParaRPr lang="en-GB" sz="2800" b="1" dirty="0">
              <a:solidFill>
                <a:srgbClr val="0D3F96"/>
              </a:solidFill>
              <a:latin typeface="+mn-lt"/>
              <a:ea typeface="+mn-ea"/>
              <a:cs typeface="Times New Roman" panose="02020603050405020304" pitchFamily="18" charset="0"/>
            </a:endParaRPr>
          </a:p>
        </p:txBody>
      </p:sp>
      <p:sp>
        <p:nvSpPr>
          <p:cNvPr id="6" name="Content Placeholder 2"/>
          <p:cNvSpPr>
            <a:spLocks noGrp="1"/>
          </p:cNvSpPr>
          <p:nvPr>
            <p:ph idx="1"/>
          </p:nvPr>
        </p:nvSpPr>
        <p:spPr>
          <a:xfrm>
            <a:off x="0" y="2004075"/>
            <a:ext cx="12192000" cy="4683490"/>
          </a:xfrm>
        </p:spPr>
        <p:txBody>
          <a:bodyPr vert="horz" lIns="91440" tIns="45720" rIns="91440" bIns="45720" rtlCol="0" anchor="t">
            <a:noAutofit/>
          </a:bodyPr>
          <a:lstStyle/>
          <a:p>
            <a:pPr algn="just"/>
            <a:r>
              <a:rPr lang="fr-BE" sz="2000" dirty="0" smtClean="0">
                <a:latin typeface="+mj-lt"/>
                <a:ea typeface="+mn-lt"/>
                <a:cs typeface="+mn-lt"/>
              </a:rPr>
              <a:t>Soumis à la Commission le 13 novembre 2020</a:t>
            </a:r>
          </a:p>
          <a:p>
            <a:pPr>
              <a:spcAft>
                <a:spcPts val="600"/>
              </a:spcAft>
            </a:pPr>
            <a:r>
              <a:rPr lang="fr-BE" sz="2000" b="1" dirty="0" smtClean="0">
                <a:solidFill>
                  <a:srgbClr val="024EA2"/>
                </a:solidFill>
                <a:latin typeface="+mj-lt"/>
              </a:rPr>
              <a:t>Principales priorités: </a:t>
            </a:r>
            <a:r>
              <a:rPr lang="fr-BE" sz="2000" b="1" dirty="0" smtClean="0">
                <a:solidFill>
                  <a:schemeClr val="tx2"/>
                </a:solidFill>
                <a:latin typeface="+mj-lt"/>
                <a:ea typeface="+mn-lt"/>
                <a:cs typeface="+mn-lt"/>
              </a:rPr>
              <a:t>Transition écologique</a:t>
            </a:r>
            <a:r>
              <a:rPr lang="fr-BE" sz="2000" b="1" dirty="0" smtClean="0">
                <a:solidFill>
                  <a:srgbClr val="024EA2"/>
                </a:solidFill>
                <a:latin typeface="+mj-lt"/>
              </a:rPr>
              <a:t>, compétitivité des entreprises, cohésion sociale et territoriale </a:t>
            </a:r>
            <a:r>
              <a:rPr lang="fr-BE" sz="2000" dirty="0" smtClean="0">
                <a:latin typeface="+mj-lt"/>
                <a:ea typeface="+mn-lt"/>
                <a:cs typeface="+mn-lt"/>
              </a:rPr>
              <a:t> structurées autour de neuf composantes et comportant quatre parties:</a:t>
            </a:r>
          </a:p>
          <a:p>
            <a:pPr lvl="1" algn="just">
              <a:spcAft>
                <a:spcPts val="600"/>
              </a:spcAft>
            </a:pPr>
            <a:r>
              <a:rPr lang="fr-BE" sz="1800" dirty="0" smtClean="0">
                <a:latin typeface="+mj-lt"/>
                <a:ea typeface="+mn-lt"/>
                <a:cs typeface="+mn-lt"/>
              </a:rPr>
              <a:t>Partie 1 : </a:t>
            </a:r>
            <a:r>
              <a:rPr lang="fr-BE" sz="1800" dirty="0">
                <a:latin typeface="+mj-lt"/>
                <a:ea typeface="+mn-lt"/>
                <a:cs typeface="+mn-lt"/>
              </a:rPr>
              <a:t>S</a:t>
            </a:r>
            <a:r>
              <a:rPr lang="fr-BE" sz="1800" dirty="0" smtClean="0">
                <a:latin typeface="+mj-lt"/>
                <a:ea typeface="+mn-lt"/>
                <a:cs typeface="+mn-lt"/>
              </a:rPr>
              <a:t>ynthèse, description des objectifs, cohérence entre réformes et investissement conforme aux priorités de la Commission dans les CSR;</a:t>
            </a:r>
            <a:r>
              <a:rPr lang="fr-BE" sz="1800" dirty="0" smtClean="0">
                <a:solidFill>
                  <a:srgbClr val="FF0000"/>
                </a:solidFill>
                <a:latin typeface="+mj-lt"/>
                <a:ea typeface="+mn-lt"/>
                <a:cs typeface="+mn-lt"/>
              </a:rPr>
              <a:t> </a:t>
            </a:r>
          </a:p>
          <a:p>
            <a:pPr lvl="1" algn="just">
              <a:spcAft>
                <a:spcPts val="600"/>
              </a:spcAft>
            </a:pPr>
            <a:r>
              <a:rPr lang="fr-BE" sz="1800" dirty="0" smtClean="0">
                <a:latin typeface="+mj-lt"/>
                <a:ea typeface="+mn-lt"/>
                <a:cs typeface="+mn-lt"/>
              </a:rPr>
              <a:t>Partie 2: Description des neuf composantes, mais de manière inégale. Seule la composante 1 (efficience énergétique des bâtiments) est bien développée, avec informations détaillées sur les investissements et réformes prévus, coûts, étapes intermédiaires</a:t>
            </a:r>
            <a:r>
              <a:rPr lang="fr-BE" sz="1800" dirty="0" smtClean="0">
                <a:solidFill>
                  <a:srgbClr val="FF0000"/>
                </a:solidFill>
                <a:latin typeface="+mj-lt"/>
                <a:ea typeface="+mn-lt"/>
                <a:cs typeface="+mn-lt"/>
              </a:rPr>
              <a:t> </a:t>
            </a:r>
            <a:r>
              <a:rPr lang="fr-BE" sz="1800" dirty="0" smtClean="0">
                <a:latin typeface="+mj-lt"/>
                <a:ea typeface="+mn-lt"/>
                <a:cs typeface="+mn-lt"/>
              </a:rPr>
              <a:t>et cibles. </a:t>
            </a:r>
          </a:p>
          <a:p>
            <a:pPr lvl="1" algn="just"/>
            <a:r>
              <a:rPr lang="fr-BE" sz="1800" dirty="0" smtClean="0">
                <a:latin typeface="+mj-lt"/>
                <a:ea typeface="+mn-lt"/>
                <a:cs typeface="+mn-lt"/>
              </a:rPr>
              <a:t>Les parties 3 (</a:t>
            </a:r>
            <a:r>
              <a:rPr lang="fr-BE" sz="1800" dirty="0">
                <a:latin typeface="+mj-lt"/>
                <a:ea typeface="+mn-lt"/>
                <a:cs typeface="+mn-lt"/>
              </a:rPr>
              <a:t>c</a:t>
            </a:r>
            <a:r>
              <a:rPr lang="fr-BE" sz="1800" dirty="0" smtClean="0">
                <a:latin typeface="+mj-lt"/>
                <a:ea typeface="+mn-lt"/>
                <a:cs typeface="+mn-lt"/>
              </a:rPr>
              <a:t>omplémentarité et mise en œuvre du plan) et 4 (impact) seront transmises dans les semaines à venir.</a:t>
            </a:r>
          </a:p>
          <a:p>
            <a:pPr>
              <a:buFont typeface="Symbol" panose="05050102010706020507" pitchFamily="18" charset="2"/>
              <a:buChar char="Þ"/>
            </a:pPr>
            <a:r>
              <a:rPr lang="fr-BE" sz="2000" dirty="0" smtClean="0">
                <a:latin typeface="+mj-lt"/>
                <a:ea typeface="+mn-lt"/>
                <a:cs typeface="+mn-lt"/>
              </a:rPr>
              <a:t> 	Constitue une </a:t>
            </a:r>
            <a:r>
              <a:rPr lang="fr-BE" sz="2000" b="1" dirty="0" smtClean="0">
                <a:solidFill>
                  <a:schemeClr val="tx2"/>
                </a:solidFill>
                <a:latin typeface="+mj-lt"/>
                <a:ea typeface="+mn-lt"/>
                <a:cs typeface="+mn-lt"/>
              </a:rPr>
              <a:t>bonne base pour commencer les échanges au 	niveau 	technique </a:t>
            </a:r>
            <a:r>
              <a:rPr lang="fr-BE" sz="2000" dirty="0" smtClean="0">
                <a:latin typeface="+mj-lt"/>
                <a:ea typeface="+mn-lt"/>
                <a:cs typeface="+mn-lt"/>
              </a:rPr>
              <a:t>entre la Commission et la France. Rencontre à haut niveau entre 	la COM et FR en décembre. </a:t>
            </a:r>
            <a:br>
              <a:rPr lang="fr-BE" sz="2000" dirty="0" smtClean="0">
                <a:latin typeface="+mj-lt"/>
                <a:ea typeface="+mn-lt"/>
                <a:cs typeface="+mn-lt"/>
              </a:rPr>
            </a:br>
            <a:r>
              <a:rPr lang="fr-BE" sz="2000" dirty="0" smtClean="0">
                <a:latin typeface="+mj-lt"/>
                <a:ea typeface="+mn-lt"/>
                <a:cs typeface="+mn-lt"/>
              </a:rPr>
              <a:t>	</a:t>
            </a:r>
            <a:r>
              <a:rPr lang="fr-BE" sz="2000" b="1" dirty="0" smtClean="0">
                <a:solidFill>
                  <a:schemeClr val="tx2"/>
                </a:solidFill>
                <a:latin typeface="+mj-lt"/>
                <a:ea typeface="+mn-lt"/>
                <a:cs typeface="+mn-lt"/>
              </a:rPr>
              <a:t>Soumission formelle attendue début 2021</a:t>
            </a:r>
            <a:r>
              <a:rPr lang="fr-BE" sz="2000" dirty="0" smtClean="0">
                <a:latin typeface="+mj-lt"/>
                <a:ea typeface="+mn-lt"/>
                <a:cs typeface="+mn-lt"/>
              </a:rPr>
              <a:t>.</a:t>
            </a:r>
            <a:endParaRPr lang="fr-BE" sz="2000" dirty="0">
              <a:latin typeface="+mj-lt"/>
              <a:ea typeface="+mn-lt"/>
              <a:cs typeface="+mn-lt"/>
            </a:endParaRPr>
          </a:p>
        </p:txBody>
      </p:sp>
    </p:spTree>
    <p:extLst>
      <p:ext uri="{BB962C8B-B14F-4D97-AF65-F5344CB8AC3E}">
        <p14:creationId xmlns:p14="http://schemas.microsoft.com/office/powerpoint/2010/main" val="47753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1685</TotalTime>
  <Words>7825</Words>
  <Application>Microsoft Office PowerPoint</Application>
  <PresentationFormat>Grand écran</PresentationFormat>
  <Paragraphs>1264</Paragraphs>
  <Slides>127</Slides>
  <Notes>32</Notes>
  <HiddenSlides>0</HiddenSlides>
  <MMClips>0</MMClips>
  <ScaleCrop>false</ScaleCrop>
  <HeadingPairs>
    <vt:vector size="8" baseType="variant">
      <vt:variant>
        <vt:lpstr>Polices utilisées</vt:lpstr>
      </vt:variant>
      <vt:variant>
        <vt:i4>11</vt:i4>
      </vt:variant>
      <vt:variant>
        <vt:lpstr>Thème</vt:lpstr>
      </vt:variant>
      <vt:variant>
        <vt:i4>2</vt:i4>
      </vt:variant>
      <vt:variant>
        <vt:lpstr>Serveurs OLE incorporés</vt:lpstr>
      </vt:variant>
      <vt:variant>
        <vt:i4>2</vt:i4>
      </vt:variant>
      <vt:variant>
        <vt:lpstr>Titres des diapositives</vt:lpstr>
      </vt:variant>
      <vt:variant>
        <vt:i4>127</vt:i4>
      </vt:variant>
    </vt:vector>
  </HeadingPairs>
  <TitlesOfParts>
    <vt:vector size="142" baseType="lpstr">
      <vt:lpstr>Arial</vt:lpstr>
      <vt:lpstr>Arial Unicode MS</vt:lpstr>
      <vt:lpstr>Calibri</vt:lpstr>
      <vt:lpstr>Calibri Light</vt:lpstr>
      <vt:lpstr>Cambria</vt:lpstr>
      <vt:lpstr>Myriad Pro</vt:lpstr>
      <vt:lpstr>SansSerif</vt:lpstr>
      <vt:lpstr>Symbol</vt:lpstr>
      <vt:lpstr>Times New Roman</vt:lpstr>
      <vt:lpstr>Verdana</vt:lpstr>
      <vt:lpstr>Wingdings</vt:lpstr>
      <vt:lpstr>Thème Office</vt:lpstr>
      <vt:lpstr>Conception personnalisée</vt:lpstr>
      <vt:lpstr>Feuille de calcul</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Les prochaines échéances :  (CRII et CRII+) REACT EU  PO 2021-2027 PNRR</vt:lpstr>
      <vt:lpstr>Présentation PowerPoint</vt:lpstr>
      <vt:lpstr>Règlements CRII et CRII+</vt:lpstr>
      <vt:lpstr>Modifications CRII et CRII+ en Martinique</vt:lpstr>
      <vt:lpstr>REACT-EU : Budget</vt:lpstr>
      <vt:lpstr>REACT-EU : Allocation 2021-2023</vt:lpstr>
      <vt:lpstr>Allocation tranche 2021 (Mio EUR) </vt:lpstr>
      <vt:lpstr>Allocation par région (2021) PO FEDER-FSE REGION + PO FSE (ETAT)</vt:lpstr>
      <vt:lpstr>Processus de programmation allégé:</vt:lpstr>
      <vt:lpstr>Champs d’intervention du FEDER</vt:lpstr>
      <vt:lpstr>Champs d’intervention du FSE</vt:lpstr>
      <vt:lpstr>Conditions de mise en œuvre</vt:lpstr>
      <vt:lpstr>REACT-EU- CALENDRIER</vt:lpstr>
      <vt:lpstr>Présentation PowerPoint</vt:lpstr>
      <vt:lpstr>Négociations en cours: Concentration thématique (RUP)</vt:lpstr>
      <vt:lpstr>2021-2027: Autres compromis</vt:lpstr>
      <vt:lpstr>Proposition de Plan National de Relance et de Résilience (PNRR)- France</vt:lpstr>
      <vt:lpstr>Présentation PowerPoint</vt:lpstr>
      <vt:lpstr>Présentation PowerPoint</vt:lpstr>
      <vt:lpstr>FONDS EUROPEENS 2021 - 2027 AVANCEMENT DE L'ELABORATION</vt:lpstr>
      <vt:lpstr>UNE DYNAMIQUE D'ENSEMBLE</vt:lpstr>
      <vt:lpstr>FEDER 2021 – 2027 </vt:lpstr>
      <vt:lpstr>FEDER 2021 - 2027 : Stratégie</vt:lpstr>
      <vt:lpstr>Martinique Intelligente</vt:lpstr>
      <vt:lpstr>Martinique Durable</vt:lpstr>
      <vt:lpstr>Martinique connectée</vt:lpstr>
      <vt:lpstr>Martinique performante</vt:lpstr>
      <vt:lpstr>Martinique inclusive</vt:lpstr>
      <vt:lpstr>Martinique attractive</vt:lpstr>
      <vt:lpstr>Martinique attractive</vt:lpstr>
      <vt:lpstr>FSE + 2021 - 2027</vt:lpstr>
      <vt:lpstr>FSE + 2021 - 2027</vt:lpstr>
      <vt:lpstr>LA REGLEMENTATION EUROPEENNE A APPLIQUER AU FEDER &amp; AU FSE+</vt:lpstr>
      <vt:lpstr>PLANNING ELABORATION DU FEDER &amp; DU FSE+</vt:lpstr>
      <vt:lpstr>FEAMPA</vt:lpstr>
      <vt:lpstr>FEAMPA</vt:lpstr>
      <vt:lpstr>Planning Élaboration du FEAMPA</vt:lpstr>
      <vt:lpstr>Plan Stratégique FEAMPA Martinique</vt:lpstr>
      <vt:lpstr>Plan Stratégique FEAMPA Martinique</vt:lpstr>
      <vt:lpstr>Plan Stratégique FEAMPA Martinique</vt:lpstr>
      <vt:lpstr>Plan Stratégique FEAMPA Martinique</vt:lpstr>
      <vt:lpstr>FEADER</vt:lpstr>
      <vt:lpstr>FEADER</vt:lpstr>
      <vt:lpstr>Planning Élaboration du Plan Stratégique National FEADER</vt:lpstr>
      <vt:lpstr>Présentation PowerPoint</vt:lpstr>
    </vt:vector>
  </TitlesOfParts>
  <Company>CTM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GERARD Ketty</dc:creator>
  <cp:lastModifiedBy>GERARD Ketty</cp:lastModifiedBy>
  <cp:revision>31</cp:revision>
  <dcterms:created xsi:type="dcterms:W3CDTF">2020-12-02T11:49:35Z</dcterms:created>
  <dcterms:modified xsi:type="dcterms:W3CDTF">2021-07-29T14:03:12Z</dcterms:modified>
</cp:coreProperties>
</file>